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3" r:id="rId3"/>
    <p:sldId id="265" r:id="rId4"/>
    <p:sldId id="266" r:id="rId5"/>
    <p:sldId id="268" r:id="rId6"/>
    <p:sldId id="267" r:id="rId7"/>
    <p:sldId id="269" r:id="rId8"/>
    <p:sldId id="271" r:id="rId9"/>
    <p:sldId id="27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7FC999-43EE-451D-B758-FDCB6EB2CF44}" type="datetimeFigureOut">
              <a:rPr lang="en-US" smtClean="0"/>
              <a:pPr/>
              <a:t>1/23/2018</a:t>
            </a:fld>
            <a:endParaRPr lang="en-US"/>
          </a:p>
        </p:txBody>
      </p:sp>
      <p:sp>
        <p:nvSpPr>
          <p:cNvPr id="1048672"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2AFEA-D207-4215-942B-36028A52A989}" type="slidenum">
              <a:rPr lang="en-US" smtClean="0"/>
              <a:pPr/>
              <a:t>‹#›</a:t>
            </a:fld>
            <a:endParaRPr lang="en-US"/>
          </a:p>
        </p:txBody>
      </p:sp>
    </p:spTree>
    <p:extLst>
      <p:ext uri="{BB962C8B-B14F-4D97-AF65-F5344CB8AC3E}">
        <p14:creationId xmlns:p14="http://schemas.microsoft.com/office/powerpoint/2010/main" val="400386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94"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5"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6"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7"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8"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599"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600"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1"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2"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3"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4"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5"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1048606"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07" name="Date Placeholder 27"/>
          <p:cNvSpPr>
            <a:spLocks noGrp="1"/>
          </p:cNvSpPr>
          <p:nvPr>
            <p:ph type="dt" sz="half" idx="10"/>
          </p:nvPr>
        </p:nvSpPr>
        <p:spPr>
          <a:xfrm>
            <a:off x="6705600" y="4206240"/>
            <a:ext cx="960120" cy="457200"/>
          </a:xfrm>
        </p:spPr>
        <p:txBody>
          <a:bodyPr/>
          <a:lstStyle/>
          <a:p>
            <a:fld id="{C78D3ED2-B55F-445D-82FD-17CA3216AA56}" type="datetimeFigureOut">
              <a:rPr lang="en-US" smtClean="0"/>
              <a:pPr/>
              <a:t>1/23/2018</a:t>
            </a:fld>
            <a:endParaRPr lang="en-US"/>
          </a:p>
        </p:txBody>
      </p:sp>
      <p:sp>
        <p:nvSpPr>
          <p:cNvPr id="1048608" name="Footer Placeholder 16"/>
          <p:cNvSpPr>
            <a:spLocks noGrp="1"/>
          </p:cNvSpPr>
          <p:nvPr>
            <p:ph type="ftr" sz="quarter" idx="11"/>
          </p:nvPr>
        </p:nvSpPr>
        <p:spPr>
          <a:xfrm>
            <a:off x="5410200" y="4205288"/>
            <a:ext cx="1295400" cy="457200"/>
          </a:xfrm>
        </p:spPr>
        <p:txBody>
          <a:bodyPr/>
          <a:lstStyle/>
          <a:p>
            <a:endParaRPr lang="en-US"/>
          </a:p>
        </p:txBody>
      </p:sp>
      <p:sp>
        <p:nvSpPr>
          <p:cNvPr id="104860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7300E38-9AED-443B-BE51-5257347BBF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kumimoji="0" lang="en-US"/>
              <a:t>Click to edit Master title style</a:t>
            </a:r>
          </a:p>
        </p:txBody>
      </p:sp>
      <p:sp>
        <p:nvSpPr>
          <p:cNvPr id="1048666"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Date Placeholder 3"/>
          <p:cNvSpPr>
            <a:spLocks noGrp="1"/>
          </p:cNvSpPr>
          <p:nvPr>
            <p:ph type="dt" sz="half" idx="10"/>
          </p:nvPr>
        </p:nvSpPr>
        <p:spPr/>
        <p:txBody>
          <a:bodyPr/>
          <a:lstStyle/>
          <a:p>
            <a:fld id="{C78D3ED2-B55F-445D-82FD-17CA3216AA56}" type="datetimeFigureOut">
              <a:rPr lang="en-US" smtClean="0"/>
              <a:pPr/>
              <a:t>1/23/2018</a:t>
            </a:fld>
            <a:endParaRPr lang="en-US"/>
          </a:p>
        </p:txBody>
      </p:sp>
      <p:sp>
        <p:nvSpPr>
          <p:cNvPr id="1048668" name="Footer Placeholder 4"/>
          <p:cNvSpPr>
            <a:spLocks noGrp="1"/>
          </p:cNvSpPr>
          <p:nvPr>
            <p:ph type="ftr" sz="quarter" idx="11"/>
          </p:nvPr>
        </p:nvSpPr>
        <p:spPr/>
        <p:txBody>
          <a:bodyPr/>
          <a:lstStyle/>
          <a:p>
            <a:endParaRPr lang="en-US"/>
          </a:p>
        </p:txBody>
      </p:sp>
      <p:sp>
        <p:nvSpPr>
          <p:cNvPr id="1048669" name="Slide Number Placeholder 5"/>
          <p:cNvSpPr>
            <a:spLocks noGrp="1"/>
          </p:cNvSpPr>
          <p:nvPr>
            <p:ph type="sldNum" sz="quarter" idx="12"/>
          </p:nvPr>
        </p:nvSpPr>
        <p:spPr/>
        <p:txBody>
          <a:bodyPr/>
          <a:lstStyle/>
          <a:p>
            <a:fld id="{F7300E38-9AED-443B-BE51-5257347BBF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6"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1048647"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8" name="Date Placeholder 3"/>
          <p:cNvSpPr>
            <a:spLocks noGrp="1"/>
          </p:cNvSpPr>
          <p:nvPr>
            <p:ph type="dt" sz="half" idx="10"/>
          </p:nvPr>
        </p:nvSpPr>
        <p:spPr/>
        <p:txBody>
          <a:bodyPr/>
          <a:lstStyle/>
          <a:p>
            <a:fld id="{C78D3ED2-B55F-445D-82FD-17CA3216AA56}" type="datetimeFigureOut">
              <a:rPr lang="en-US" smtClean="0"/>
              <a:pPr/>
              <a:t>1/23/2018</a:t>
            </a:fld>
            <a:endParaRPr lang="en-US"/>
          </a:p>
        </p:txBody>
      </p:sp>
      <p:sp>
        <p:nvSpPr>
          <p:cNvPr id="1048649" name="Footer Placeholder 4"/>
          <p:cNvSpPr>
            <a:spLocks noGrp="1"/>
          </p:cNvSpPr>
          <p:nvPr>
            <p:ph type="ftr" sz="quarter" idx="11"/>
          </p:nvPr>
        </p:nvSpPr>
        <p:spPr/>
        <p:txBody>
          <a:bodyPr/>
          <a:lstStyle/>
          <a:p>
            <a:endParaRPr lang="en-US"/>
          </a:p>
        </p:txBody>
      </p:sp>
      <p:sp>
        <p:nvSpPr>
          <p:cNvPr id="1048650" name="Slide Number Placeholder 5"/>
          <p:cNvSpPr>
            <a:spLocks noGrp="1"/>
          </p:cNvSpPr>
          <p:nvPr>
            <p:ph type="sldNum" sz="quarter" idx="12"/>
          </p:nvPr>
        </p:nvSpPr>
        <p:spPr/>
        <p:txBody>
          <a:bodyPr/>
          <a:lstStyle/>
          <a:p>
            <a:fld id="{F7300E38-9AED-443B-BE51-5257347BBF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kumimoji="0" lang="en-US"/>
              <a:t>Click to edit Master title style</a:t>
            </a:r>
          </a:p>
        </p:txBody>
      </p:sp>
      <p:sp>
        <p:nvSpPr>
          <p:cNvPr id="1048638"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9" name="Date Placeholder 3"/>
          <p:cNvSpPr>
            <a:spLocks noGrp="1"/>
          </p:cNvSpPr>
          <p:nvPr>
            <p:ph type="dt" sz="half" idx="10"/>
          </p:nvPr>
        </p:nvSpPr>
        <p:spPr/>
        <p:txBody>
          <a:bodyPr/>
          <a:lstStyle/>
          <a:p>
            <a:fld id="{C78D3ED2-B55F-445D-82FD-17CA3216AA56}" type="datetimeFigureOut">
              <a:rPr lang="en-US" smtClean="0"/>
              <a:pPr/>
              <a:t>1/23/2018</a:t>
            </a:fld>
            <a:endParaRPr lang="en-US"/>
          </a:p>
        </p:txBody>
      </p:sp>
      <p:sp>
        <p:nvSpPr>
          <p:cNvPr id="1048640" name="Footer Placeholder 4"/>
          <p:cNvSpPr>
            <a:spLocks noGrp="1"/>
          </p:cNvSpPr>
          <p:nvPr>
            <p:ph type="ftr" sz="quarter" idx="11"/>
          </p:nvPr>
        </p:nvSpPr>
        <p:spPr/>
        <p:txBody>
          <a:bodyPr/>
          <a:lstStyle/>
          <a:p>
            <a:endParaRPr lang="en-US"/>
          </a:p>
        </p:txBody>
      </p:sp>
      <p:sp>
        <p:nvSpPr>
          <p:cNvPr id="1048641" name="Slide Number Placeholder 5"/>
          <p:cNvSpPr>
            <a:spLocks noGrp="1"/>
          </p:cNvSpPr>
          <p:nvPr>
            <p:ph type="sldNum" sz="quarter" idx="12"/>
          </p:nvPr>
        </p:nvSpPr>
        <p:spPr/>
        <p:txBody>
          <a:bodyPr/>
          <a:lstStyle/>
          <a:p>
            <a:fld id="{F7300E38-9AED-443B-BE51-5257347BBF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0"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1048661"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62" name="Date Placeholder 3"/>
          <p:cNvSpPr>
            <a:spLocks noGrp="1"/>
          </p:cNvSpPr>
          <p:nvPr>
            <p:ph type="dt" sz="half" idx="10"/>
          </p:nvPr>
        </p:nvSpPr>
        <p:spPr/>
        <p:txBody>
          <a:bodyPr/>
          <a:lstStyle/>
          <a:p>
            <a:fld id="{C78D3ED2-B55F-445D-82FD-17CA3216AA56}" type="datetimeFigureOut">
              <a:rPr lang="en-US" smtClean="0"/>
              <a:pPr/>
              <a:t>1/23/2018</a:t>
            </a:fld>
            <a:endParaRPr lang="en-US"/>
          </a:p>
        </p:txBody>
      </p:sp>
      <p:sp>
        <p:nvSpPr>
          <p:cNvPr id="1048663" name="Footer Placeholder 4"/>
          <p:cNvSpPr>
            <a:spLocks noGrp="1"/>
          </p:cNvSpPr>
          <p:nvPr>
            <p:ph type="ftr" sz="quarter" idx="11"/>
          </p:nvPr>
        </p:nvSpPr>
        <p:spPr/>
        <p:txBody>
          <a:bodyPr/>
          <a:lstStyle/>
          <a:p>
            <a:endParaRPr lang="en-US"/>
          </a:p>
        </p:txBody>
      </p:sp>
      <p:sp>
        <p:nvSpPr>
          <p:cNvPr id="1048664" name="Slide Number Placeholder 5"/>
          <p:cNvSpPr>
            <a:spLocks noGrp="1"/>
          </p:cNvSpPr>
          <p:nvPr>
            <p:ph type="sldNum" sz="quarter" idx="12"/>
          </p:nvPr>
        </p:nvSpPr>
        <p:spPr/>
        <p:txBody>
          <a:bodyPr/>
          <a:lstStyle/>
          <a:p>
            <a:fld id="{F7300E38-9AED-443B-BE51-5257347BBF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kumimoji="0" lang="en-US"/>
              <a:t>Click to edit Master title style</a:t>
            </a:r>
          </a:p>
        </p:txBody>
      </p:sp>
      <p:sp>
        <p:nvSpPr>
          <p:cNvPr id="1048624"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5"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6" name="Date Placeholder 4"/>
          <p:cNvSpPr>
            <a:spLocks noGrp="1"/>
          </p:cNvSpPr>
          <p:nvPr>
            <p:ph type="dt" sz="half" idx="10"/>
          </p:nvPr>
        </p:nvSpPr>
        <p:spPr/>
        <p:txBody>
          <a:bodyPr/>
          <a:lstStyle/>
          <a:p>
            <a:fld id="{C78D3ED2-B55F-445D-82FD-17CA3216AA56}" type="datetimeFigureOut">
              <a:rPr lang="en-US" smtClean="0"/>
              <a:pPr/>
              <a:t>1/23/2018</a:t>
            </a:fld>
            <a:endParaRPr lang="en-US"/>
          </a:p>
        </p:txBody>
      </p:sp>
      <p:sp>
        <p:nvSpPr>
          <p:cNvPr id="1048627" name="Footer Placeholder 5"/>
          <p:cNvSpPr>
            <a:spLocks noGrp="1"/>
          </p:cNvSpPr>
          <p:nvPr>
            <p:ph type="ftr" sz="quarter" idx="11"/>
          </p:nvPr>
        </p:nvSpPr>
        <p:spPr/>
        <p:txBody>
          <a:bodyPr/>
          <a:lstStyle/>
          <a:p>
            <a:endParaRPr lang="en-US"/>
          </a:p>
        </p:txBody>
      </p:sp>
      <p:sp>
        <p:nvSpPr>
          <p:cNvPr id="1048628" name="Slide Number Placeholder 6"/>
          <p:cNvSpPr>
            <a:spLocks noGrp="1"/>
          </p:cNvSpPr>
          <p:nvPr>
            <p:ph type="sldNum" sz="quarter" idx="12"/>
          </p:nvPr>
        </p:nvSpPr>
        <p:spPr/>
        <p:txBody>
          <a:bodyPr/>
          <a:lstStyle/>
          <a:p>
            <a:fld id="{F7300E38-9AED-443B-BE51-5257347BBF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9"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1048630"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31"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32"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3"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4" name="Date Placeholder 25"/>
          <p:cNvSpPr>
            <a:spLocks noGrp="1"/>
          </p:cNvSpPr>
          <p:nvPr>
            <p:ph type="dt" sz="half" idx="10"/>
          </p:nvPr>
        </p:nvSpPr>
        <p:spPr/>
        <p:txBody>
          <a:bodyPr rtlCol="0"/>
          <a:lstStyle/>
          <a:p>
            <a:fld id="{C78D3ED2-B55F-445D-82FD-17CA3216AA56}" type="datetimeFigureOut">
              <a:rPr lang="en-US" smtClean="0"/>
              <a:pPr/>
              <a:t>1/23/2018</a:t>
            </a:fld>
            <a:endParaRPr lang="en-US"/>
          </a:p>
        </p:txBody>
      </p:sp>
      <p:sp>
        <p:nvSpPr>
          <p:cNvPr id="1048635" name="Slide Number Placeholder 26"/>
          <p:cNvSpPr>
            <a:spLocks noGrp="1"/>
          </p:cNvSpPr>
          <p:nvPr>
            <p:ph type="sldNum" sz="quarter" idx="11"/>
          </p:nvPr>
        </p:nvSpPr>
        <p:spPr/>
        <p:txBody>
          <a:bodyPr rtlCol="0"/>
          <a:lstStyle/>
          <a:p>
            <a:fld id="{F7300E38-9AED-443B-BE51-5257347BBF04}" type="slidenum">
              <a:rPr lang="en-US" smtClean="0"/>
              <a:pPr/>
              <a:t>‹#›</a:t>
            </a:fld>
            <a:endParaRPr lang="en-US"/>
          </a:p>
        </p:txBody>
      </p:sp>
      <p:sp>
        <p:nvSpPr>
          <p:cNvPr id="1048636"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1048643" name="Date Placeholder 2"/>
          <p:cNvSpPr>
            <a:spLocks noGrp="1"/>
          </p:cNvSpPr>
          <p:nvPr>
            <p:ph type="dt" sz="half" idx="10"/>
          </p:nvPr>
        </p:nvSpPr>
        <p:spPr>
          <a:xfrm>
            <a:off x="6583680" y="612648"/>
            <a:ext cx="957264" cy="457200"/>
          </a:xfrm>
        </p:spPr>
        <p:txBody>
          <a:bodyPr/>
          <a:lstStyle/>
          <a:p>
            <a:fld id="{C78D3ED2-B55F-445D-82FD-17CA3216AA56}" type="datetimeFigureOut">
              <a:rPr lang="en-US" smtClean="0"/>
              <a:pPr/>
              <a:t>1/23/2018</a:t>
            </a:fld>
            <a:endParaRPr lang="en-US"/>
          </a:p>
        </p:txBody>
      </p:sp>
      <p:sp>
        <p:nvSpPr>
          <p:cNvPr id="1048644" name="Footer Placeholder 3"/>
          <p:cNvSpPr>
            <a:spLocks noGrp="1"/>
          </p:cNvSpPr>
          <p:nvPr>
            <p:ph type="ftr" sz="quarter" idx="11"/>
          </p:nvPr>
        </p:nvSpPr>
        <p:spPr>
          <a:xfrm>
            <a:off x="5257800" y="612648"/>
            <a:ext cx="1325880" cy="457200"/>
          </a:xfrm>
        </p:spPr>
        <p:txBody>
          <a:bodyPr/>
          <a:lstStyle/>
          <a:p>
            <a:endParaRPr lang="en-US"/>
          </a:p>
        </p:txBody>
      </p:sp>
      <p:sp>
        <p:nvSpPr>
          <p:cNvPr id="1048645" name="Slide Number Placeholder 4"/>
          <p:cNvSpPr>
            <a:spLocks noGrp="1"/>
          </p:cNvSpPr>
          <p:nvPr>
            <p:ph type="sldNum" sz="quarter" idx="12"/>
          </p:nvPr>
        </p:nvSpPr>
        <p:spPr>
          <a:xfrm>
            <a:off x="8174736" y="2272"/>
            <a:ext cx="762000" cy="365760"/>
          </a:xfrm>
        </p:spPr>
        <p:txBody>
          <a:bodyPr/>
          <a:lstStyle/>
          <a:p>
            <a:fld id="{F7300E38-9AED-443B-BE51-5257347BBF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1" name="Date Placeholder 1"/>
          <p:cNvSpPr>
            <a:spLocks noGrp="1"/>
          </p:cNvSpPr>
          <p:nvPr>
            <p:ph type="dt" sz="half" idx="10"/>
          </p:nvPr>
        </p:nvSpPr>
        <p:spPr/>
        <p:txBody>
          <a:bodyPr/>
          <a:lstStyle/>
          <a:p>
            <a:fld id="{C78D3ED2-B55F-445D-82FD-17CA3216AA56}" type="datetimeFigureOut">
              <a:rPr lang="en-US" smtClean="0"/>
              <a:pPr/>
              <a:t>1/23/2018</a:t>
            </a:fld>
            <a:endParaRPr lang="en-US"/>
          </a:p>
        </p:txBody>
      </p:sp>
      <p:sp>
        <p:nvSpPr>
          <p:cNvPr id="1048652" name="Footer Placeholder 2"/>
          <p:cNvSpPr>
            <a:spLocks noGrp="1"/>
          </p:cNvSpPr>
          <p:nvPr>
            <p:ph type="ftr" sz="quarter" idx="11"/>
          </p:nvPr>
        </p:nvSpPr>
        <p:spPr/>
        <p:txBody>
          <a:bodyPr/>
          <a:lstStyle/>
          <a:p>
            <a:endParaRPr lang="en-US"/>
          </a:p>
        </p:txBody>
      </p:sp>
      <p:sp>
        <p:nvSpPr>
          <p:cNvPr id="1048653" name="Slide Number Placeholder 3"/>
          <p:cNvSpPr>
            <a:spLocks noGrp="1"/>
          </p:cNvSpPr>
          <p:nvPr>
            <p:ph type="sldNum" sz="quarter" idx="12"/>
          </p:nvPr>
        </p:nvSpPr>
        <p:spPr/>
        <p:txBody>
          <a:bodyPr/>
          <a:lstStyle/>
          <a:p>
            <a:fld id="{F7300E38-9AED-443B-BE51-5257347BBF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11"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1048612"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13"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14" name="Date Placeholder 4"/>
          <p:cNvSpPr>
            <a:spLocks noGrp="1"/>
          </p:cNvSpPr>
          <p:nvPr>
            <p:ph type="dt" sz="half" idx="10"/>
          </p:nvPr>
        </p:nvSpPr>
        <p:spPr/>
        <p:txBody>
          <a:bodyPr/>
          <a:lstStyle/>
          <a:p>
            <a:fld id="{C78D3ED2-B55F-445D-82FD-17CA3216AA56}" type="datetimeFigureOut">
              <a:rPr lang="en-US" smtClean="0"/>
              <a:pPr/>
              <a:t>1/23/2018</a:t>
            </a:fld>
            <a:endParaRPr lang="en-US"/>
          </a:p>
        </p:txBody>
      </p:sp>
      <p:sp>
        <p:nvSpPr>
          <p:cNvPr id="1048615" name="Footer Placeholder 5"/>
          <p:cNvSpPr>
            <a:spLocks noGrp="1"/>
          </p:cNvSpPr>
          <p:nvPr>
            <p:ph type="ftr" sz="quarter" idx="11"/>
          </p:nvPr>
        </p:nvSpPr>
        <p:spPr/>
        <p:txBody>
          <a:bodyPr/>
          <a:lstStyle/>
          <a:p>
            <a:endParaRPr lang="en-US"/>
          </a:p>
        </p:txBody>
      </p:sp>
      <p:sp>
        <p:nvSpPr>
          <p:cNvPr id="1048616" name="Slide Number Placeholder 6"/>
          <p:cNvSpPr>
            <a:spLocks noGrp="1"/>
          </p:cNvSpPr>
          <p:nvPr>
            <p:ph type="sldNum" sz="quarter" idx="12"/>
          </p:nvPr>
        </p:nvSpPr>
        <p:spPr/>
        <p:txBody>
          <a:bodyPr/>
          <a:lstStyle/>
          <a:p>
            <a:fld id="{F7300E38-9AED-443B-BE51-5257347BBF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1048655"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1048656"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1048657" name="Date Placeholder 4"/>
          <p:cNvSpPr>
            <a:spLocks noGrp="1"/>
          </p:cNvSpPr>
          <p:nvPr>
            <p:ph type="dt" sz="half" idx="10"/>
          </p:nvPr>
        </p:nvSpPr>
        <p:spPr/>
        <p:txBody>
          <a:bodyPr/>
          <a:lstStyle/>
          <a:p>
            <a:fld id="{C78D3ED2-B55F-445D-82FD-17CA3216AA56}" type="datetimeFigureOut">
              <a:rPr lang="en-US" smtClean="0"/>
              <a:pPr/>
              <a:t>1/23/2018</a:t>
            </a:fld>
            <a:endParaRPr lang="en-US"/>
          </a:p>
        </p:txBody>
      </p:sp>
      <p:sp>
        <p:nvSpPr>
          <p:cNvPr id="1048658" name="Footer Placeholder 5"/>
          <p:cNvSpPr>
            <a:spLocks noGrp="1"/>
          </p:cNvSpPr>
          <p:nvPr>
            <p:ph type="ftr" sz="quarter" idx="11"/>
          </p:nvPr>
        </p:nvSpPr>
        <p:spPr/>
        <p:txBody>
          <a:bodyPr/>
          <a:lstStyle/>
          <a:p>
            <a:endParaRPr lang="en-US"/>
          </a:p>
        </p:txBody>
      </p:sp>
      <p:sp>
        <p:nvSpPr>
          <p:cNvPr id="1048659" name="Slide Number Placeholder 6"/>
          <p:cNvSpPr>
            <a:spLocks noGrp="1"/>
          </p:cNvSpPr>
          <p:nvPr>
            <p:ph type="sldNum" sz="quarter" idx="12"/>
          </p:nvPr>
        </p:nvSpPr>
        <p:spPr/>
        <p:txBody>
          <a:bodyPr/>
          <a:lstStyle/>
          <a:p>
            <a:fld id="{F7300E38-9AED-443B-BE51-5257347BBF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581"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582"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3"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4"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5"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6"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7"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8"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9"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048590"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91"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78D3ED2-B55F-445D-82FD-17CA3216AA56}" type="datetimeFigureOut">
              <a:rPr lang="en-US" smtClean="0"/>
              <a:pPr/>
              <a:t>1/23/2018</a:t>
            </a:fld>
            <a:endParaRPr lang="en-US"/>
          </a:p>
        </p:txBody>
      </p:sp>
      <p:sp>
        <p:nvSpPr>
          <p:cNvPr id="1048592"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104859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7300E38-9AED-443B-BE51-5257347BBF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webelements.com/periodicity/electron_shell_structure/" TargetMode="External"/><Relationship Id="rId3" Type="http://schemas.openxmlformats.org/officeDocument/2006/relationships/hyperlink" Target="https://www.webelements.com/periodicity/atomic_number/" TargetMode="External"/><Relationship Id="rId7" Type="http://schemas.openxmlformats.org/officeDocument/2006/relationships/hyperlink" Target="https://www.webelements.com/periodicity/group_number/" TargetMode="External"/><Relationship Id="rId2" Type="http://schemas.openxmlformats.org/officeDocument/2006/relationships/hyperlink" Target="https://www.webelements.com/periodicity/name_english/" TargetMode="External"/><Relationship Id="rId1" Type="http://schemas.openxmlformats.org/officeDocument/2006/relationships/slideLayout" Target="../slideLayouts/slideLayout9.xml"/><Relationship Id="rId6" Type="http://schemas.openxmlformats.org/officeDocument/2006/relationships/hyperlink" Target="https://www.webelements.com/periodicity/classification/" TargetMode="External"/><Relationship Id="rId5" Type="http://schemas.openxmlformats.org/officeDocument/2006/relationships/hyperlink" Target="https://www.webelements.com/periodicity/standard_state/" TargetMode="External"/><Relationship Id="rId10" Type="http://schemas.openxmlformats.org/officeDocument/2006/relationships/image" Target="../media/image2.png"/><Relationship Id="rId4" Type="http://schemas.openxmlformats.org/officeDocument/2006/relationships/hyperlink" Target="https://www.webelements.com/periodicity/atomic_weight/" TargetMode="External"/><Relationship Id="rId9" Type="http://schemas.openxmlformats.org/officeDocument/2006/relationships/hyperlink" Target="https://www.webelements.com/periodicity/cas_registry_id/"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webelements.com/periodicity/electron_shell_structure/" TargetMode="External"/><Relationship Id="rId3" Type="http://schemas.openxmlformats.org/officeDocument/2006/relationships/hyperlink" Target="https://www.webelements.com/periodicity/atomic_number/" TargetMode="External"/><Relationship Id="rId7" Type="http://schemas.openxmlformats.org/officeDocument/2006/relationships/hyperlink" Target="https://www.webelements.com/periodicity/group_number/" TargetMode="External"/><Relationship Id="rId2" Type="http://schemas.openxmlformats.org/officeDocument/2006/relationships/hyperlink" Target="https://www.webelements.com/periodicity/name_english/" TargetMode="External"/><Relationship Id="rId1" Type="http://schemas.openxmlformats.org/officeDocument/2006/relationships/slideLayout" Target="../slideLayouts/slideLayout9.xml"/><Relationship Id="rId6" Type="http://schemas.openxmlformats.org/officeDocument/2006/relationships/hyperlink" Target="https://www.webelements.com/periodicity/classification/" TargetMode="External"/><Relationship Id="rId5" Type="http://schemas.openxmlformats.org/officeDocument/2006/relationships/hyperlink" Target="https://www.webelements.com/periodicity/standard_state/" TargetMode="External"/><Relationship Id="rId10" Type="http://schemas.openxmlformats.org/officeDocument/2006/relationships/image" Target="../media/image3.jpeg"/><Relationship Id="rId4" Type="http://schemas.openxmlformats.org/officeDocument/2006/relationships/hyperlink" Target="https://www.webelements.com/periodicity/atomic_weight/" TargetMode="External"/><Relationship Id="rId9" Type="http://schemas.openxmlformats.org/officeDocument/2006/relationships/hyperlink" Target="https://www.webelements.com/periodicity/cas_registry_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webelements.com/periodicity/electron_shell_structure/" TargetMode="External"/><Relationship Id="rId3" Type="http://schemas.openxmlformats.org/officeDocument/2006/relationships/hyperlink" Target="https://www.webelements.com/periodicity/atomic_number/" TargetMode="External"/><Relationship Id="rId7" Type="http://schemas.openxmlformats.org/officeDocument/2006/relationships/hyperlink" Target="https://www.webelements.com/periodicity/group_number/" TargetMode="External"/><Relationship Id="rId2" Type="http://schemas.openxmlformats.org/officeDocument/2006/relationships/hyperlink" Target="https://www.webelements.com/periodicity/name_english/" TargetMode="External"/><Relationship Id="rId1" Type="http://schemas.openxmlformats.org/officeDocument/2006/relationships/slideLayout" Target="../slideLayouts/slideLayout9.xml"/><Relationship Id="rId6" Type="http://schemas.openxmlformats.org/officeDocument/2006/relationships/hyperlink" Target="https://www.webelements.com/periodicity/classification/" TargetMode="External"/><Relationship Id="rId5" Type="http://schemas.openxmlformats.org/officeDocument/2006/relationships/hyperlink" Target="https://www.webelements.com/periodicity/standard_state/" TargetMode="External"/><Relationship Id="rId10" Type="http://schemas.openxmlformats.org/officeDocument/2006/relationships/image" Target="../media/image4.jpeg"/><Relationship Id="rId4" Type="http://schemas.openxmlformats.org/officeDocument/2006/relationships/hyperlink" Target="https://www.webelements.com/periodicity/atomic_weight/" TargetMode="External"/><Relationship Id="rId9" Type="http://schemas.openxmlformats.org/officeDocument/2006/relationships/hyperlink" Target="https://www.webelements.com/periodicity/cas_registry_id/"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webelements.com/periodicity/electron_shell_structure/" TargetMode="External"/><Relationship Id="rId3" Type="http://schemas.openxmlformats.org/officeDocument/2006/relationships/hyperlink" Target="https://www.webelements.com/periodicity/atomic_number/" TargetMode="External"/><Relationship Id="rId7" Type="http://schemas.openxmlformats.org/officeDocument/2006/relationships/hyperlink" Target="https://www.webelements.com/periodicity/group_number/" TargetMode="External"/><Relationship Id="rId2" Type="http://schemas.openxmlformats.org/officeDocument/2006/relationships/hyperlink" Target="https://www.webelements.com/periodicity/name_english/" TargetMode="External"/><Relationship Id="rId1" Type="http://schemas.openxmlformats.org/officeDocument/2006/relationships/slideLayout" Target="../slideLayouts/slideLayout9.xml"/><Relationship Id="rId6" Type="http://schemas.openxmlformats.org/officeDocument/2006/relationships/hyperlink" Target="https://www.webelements.com/periodicity/classification/" TargetMode="External"/><Relationship Id="rId5" Type="http://schemas.openxmlformats.org/officeDocument/2006/relationships/hyperlink" Target="https://www.webelements.com/periodicity/standard_state/" TargetMode="External"/><Relationship Id="rId10" Type="http://schemas.openxmlformats.org/officeDocument/2006/relationships/image" Target="../media/image5.png"/><Relationship Id="rId4" Type="http://schemas.openxmlformats.org/officeDocument/2006/relationships/hyperlink" Target="https://www.webelements.com/periodicity/atomic_weight/" TargetMode="External"/><Relationship Id="rId9" Type="http://schemas.openxmlformats.org/officeDocument/2006/relationships/hyperlink" Target="https://www.webelements.com/periodicity/cas_registry_id/"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webelements.com/periodicity/electron_shell_structure/" TargetMode="External"/><Relationship Id="rId3" Type="http://schemas.openxmlformats.org/officeDocument/2006/relationships/hyperlink" Target="https://www.webelements.com/periodicity/atomic_number/" TargetMode="External"/><Relationship Id="rId7" Type="http://schemas.openxmlformats.org/officeDocument/2006/relationships/hyperlink" Target="https://www.webelements.com/periodicity/group_number/" TargetMode="External"/><Relationship Id="rId2" Type="http://schemas.openxmlformats.org/officeDocument/2006/relationships/hyperlink" Target="https://www.webelements.com/periodicity/name_english/" TargetMode="External"/><Relationship Id="rId1" Type="http://schemas.openxmlformats.org/officeDocument/2006/relationships/slideLayout" Target="../slideLayouts/slideLayout9.xml"/><Relationship Id="rId6" Type="http://schemas.openxmlformats.org/officeDocument/2006/relationships/hyperlink" Target="https://www.webelements.com/periodicity/classification/" TargetMode="External"/><Relationship Id="rId5" Type="http://schemas.openxmlformats.org/officeDocument/2006/relationships/hyperlink" Target="https://www.webelements.com/periodicity/standard_state/" TargetMode="External"/><Relationship Id="rId10" Type="http://schemas.openxmlformats.org/officeDocument/2006/relationships/image" Target="../media/image6.png"/><Relationship Id="rId4" Type="http://schemas.openxmlformats.org/officeDocument/2006/relationships/hyperlink" Target="https://www.webelements.com/periodicity/atomic_weight/" TargetMode="External"/><Relationship Id="rId9" Type="http://schemas.openxmlformats.org/officeDocument/2006/relationships/hyperlink" Target="https://www.webelements.com/periodicity/cas_registry_id/"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webelements.com/periodicity/electron_shell_structure/" TargetMode="External"/><Relationship Id="rId3" Type="http://schemas.openxmlformats.org/officeDocument/2006/relationships/hyperlink" Target="https://www.webelements.com/periodicity/atomic_number/" TargetMode="External"/><Relationship Id="rId7" Type="http://schemas.openxmlformats.org/officeDocument/2006/relationships/hyperlink" Target="https://www.webelements.com/periodicity/group_number/" TargetMode="External"/><Relationship Id="rId2" Type="http://schemas.openxmlformats.org/officeDocument/2006/relationships/hyperlink" Target="https://www.webelements.com/periodicity/name_english/" TargetMode="External"/><Relationship Id="rId1" Type="http://schemas.openxmlformats.org/officeDocument/2006/relationships/slideLayout" Target="../slideLayouts/slideLayout9.xml"/><Relationship Id="rId6" Type="http://schemas.openxmlformats.org/officeDocument/2006/relationships/hyperlink" Target="https://www.webelements.com/periodicity/classification/" TargetMode="External"/><Relationship Id="rId5" Type="http://schemas.openxmlformats.org/officeDocument/2006/relationships/hyperlink" Target="https://www.webelements.com/periodicity/standard_state/" TargetMode="External"/><Relationship Id="rId10" Type="http://schemas.openxmlformats.org/officeDocument/2006/relationships/image" Target="../media/image7.jpeg"/><Relationship Id="rId4" Type="http://schemas.openxmlformats.org/officeDocument/2006/relationships/hyperlink" Target="https://www.webelements.com/periodicity/atomic_weight/" TargetMode="External"/><Relationship Id="rId9" Type="http://schemas.openxmlformats.org/officeDocument/2006/relationships/hyperlink" Target="https://www.webelements.com/periodicity/cas_registry_id/"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webelements.com/periodicity/group_number/" TargetMode="External"/><Relationship Id="rId3" Type="http://schemas.openxmlformats.org/officeDocument/2006/relationships/hyperlink" Target="https://www.webelements.com/periodicity/name_english/" TargetMode="External"/><Relationship Id="rId7" Type="http://schemas.openxmlformats.org/officeDocument/2006/relationships/hyperlink" Target="https://www.webelements.com/periodicity/classification/" TargetMode="External"/><Relationship Id="rId2" Type="http://schemas.openxmlformats.org/officeDocument/2006/relationships/hyperlink" Target="https://www.webelements.com/periodicity/discovery/" TargetMode="External"/><Relationship Id="rId1" Type="http://schemas.openxmlformats.org/officeDocument/2006/relationships/slideLayout" Target="../slideLayouts/slideLayout9.xml"/><Relationship Id="rId6" Type="http://schemas.openxmlformats.org/officeDocument/2006/relationships/hyperlink" Target="https://www.webelements.com/periodicity/standard_state/" TargetMode="External"/><Relationship Id="rId11" Type="http://schemas.openxmlformats.org/officeDocument/2006/relationships/image" Target="../media/image8.jpeg"/><Relationship Id="rId5" Type="http://schemas.openxmlformats.org/officeDocument/2006/relationships/hyperlink" Target="https://www.webelements.com/periodicity/atomic_weight/" TargetMode="External"/><Relationship Id="rId10" Type="http://schemas.openxmlformats.org/officeDocument/2006/relationships/hyperlink" Target="https://www.webelements.com/periodicity/cas_registry_id/" TargetMode="External"/><Relationship Id="rId4" Type="http://schemas.openxmlformats.org/officeDocument/2006/relationships/hyperlink" Target="https://www.webelements.com/periodicity/atomic_number/" TargetMode="External"/><Relationship Id="rId9" Type="http://schemas.openxmlformats.org/officeDocument/2006/relationships/hyperlink" Target="https://www.webelements.com/periodicity/electron_shell_structur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webelements.com/periodicity/electron_shell_structure/" TargetMode="External"/><Relationship Id="rId3" Type="http://schemas.openxmlformats.org/officeDocument/2006/relationships/hyperlink" Target="https://www.webelements.com/periodicity/atomic_number/" TargetMode="External"/><Relationship Id="rId7" Type="http://schemas.openxmlformats.org/officeDocument/2006/relationships/hyperlink" Target="https://www.webelements.com/periodicity/group_number/" TargetMode="External"/><Relationship Id="rId2" Type="http://schemas.openxmlformats.org/officeDocument/2006/relationships/hyperlink" Target="https://www.webelements.com/periodicity/name_english/" TargetMode="External"/><Relationship Id="rId1" Type="http://schemas.openxmlformats.org/officeDocument/2006/relationships/slideLayout" Target="../slideLayouts/slideLayout9.xml"/><Relationship Id="rId6" Type="http://schemas.openxmlformats.org/officeDocument/2006/relationships/hyperlink" Target="https://www.webelements.com/periodicity/classification/" TargetMode="External"/><Relationship Id="rId5" Type="http://schemas.openxmlformats.org/officeDocument/2006/relationships/hyperlink" Target="https://www.webelements.com/periodicity/standard_state/" TargetMode="External"/><Relationship Id="rId10" Type="http://schemas.openxmlformats.org/officeDocument/2006/relationships/image" Target="../media/image9.jpg"/><Relationship Id="rId4" Type="http://schemas.openxmlformats.org/officeDocument/2006/relationships/hyperlink" Target="https://www.webelements.com/periodicity/atomic_weight/" TargetMode="External"/><Relationship Id="rId9" Type="http://schemas.openxmlformats.org/officeDocument/2006/relationships/hyperlink" Target="https://www.webelements.com/periodicity/cas_registry_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ctrTitle"/>
          </p:nvPr>
        </p:nvSpPr>
        <p:spPr/>
        <p:txBody>
          <a:bodyPr>
            <a:normAutofit fontScale="90000"/>
          </a:bodyPr>
          <a:lstStyle/>
          <a:p>
            <a:r>
              <a:rPr lang="en-US" dirty="0"/>
              <a:t>10 ELEMENTS THAT ARE NOT CREATED VIA STELLAR NUCLEOSYNTHESIS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3017766" cy="4681637"/>
          </a:xfrm>
        </p:spPr>
        <p:txBody>
          <a:bodyPr/>
          <a:lstStyle/>
          <a:p>
            <a:endParaRPr lang="en-PH" dirty="0"/>
          </a:p>
        </p:txBody>
      </p:sp>
      <p:sp>
        <p:nvSpPr>
          <p:cNvPr id="4" name="Text Placeholder 3"/>
          <p:cNvSpPr>
            <a:spLocks noGrp="1"/>
          </p:cNvSpPr>
          <p:nvPr>
            <p:ph type="body" sz="half" idx="2"/>
          </p:nvPr>
        </p:nvSpPr>
        <p:spPr>
          <a:xfrm>
            <a:off x="304800" y="1066800"/>
            <a:ext cx="4419600" cy="5257800"/>
          </a:xfrm>
        </p:spPr>
        <p:txBody>
          <a:bodyPr>
            <a:normAutofit/>
          </a:bodyPr>
          <a:lstStyle/>
          <a:p>
            <a:r>
              <a:rPr lang="en-PH" sz="1400" b="1" dirty="0">
                <a:latin typeface="Times New Roman" pitchFamily="18" charset="0"/>
                <a:cs typeface="Times New Roman" pitchFamily="18" charset="0"/>
              </a:rPr>
              <a:t>Origin of the name: </a:t>
            </a:r>
            <a:r>
              <a:rPr lang="en-PH" sz="1400" dirty="0">
                <a:latin typeface="Times New Roman" pitchFamily="18" charset="0"/>
                <a:cs typeface="Times New Roman" pitchFamily="18" charset="0"/>
              </a:rPr>
              <a:t>named</a:t>
            </a:r>
            <a:r>
              <a:rPr lang="en-PH" sz="1400" b="1" dirty="0">
                <a:latin typeface="Times New Roman" pitchFamily="18" charset="0"/>
                <a:cs typeface="Times New Roman" pitchFamily="18" charset="0"/>
              </a:rPr>
              <a:t> </a:t>
            </a:r>
            <a:r>
              <a:rPr lang="en-PH" sz="1400" dirty="0">
                <a:latin typeface="Times New Roman" pitchFamily="18" charset="0"/>
                <a:cs typeface="Times New Roman" pitchFamily="18" charset="0"/>
              </a:rPr>
              <a:t>after "</a:t>
            </a:r>
            <a:r>
              <a:rPr lang="en-PH" sz="1400" i="1" dirty="0">
                <a:latin typeface="Times New Roman" pitchFamily="18" charset="0"/>
                <a:cs typeface="Times New Roman" pitchFamily="18" charset="0"/>
              </a:rPr>
              <a:t>France</a:t>
            </a:r>
          </a:p>
          <a:p>
            <a:endParaRPr lang="en-PH" sz="1400" i="1" dirty="0">
              <a:latin typeface="Times New Roman" pitchFamily="18" charset="0"/>
              <a:cs typeface="Times New Roman" pitchFamily="18" charset="0"/>
            </a:endParaRPr>
          </a:p>
          <a:p>
            <a:r>
              <a:rPr lang="en-PH" sz="1400" b="1" i="1" dirty="0">
                <a:latin typeface="Times New Roman" pitchFamily="18" charset="0"/>
                <a:cs typeface="Times New Roman" pitchFamily="18" charset="0"/>
              </a:rPr>
              <a:t>Creation: </a:t>
            </a:r>
          </a:p>
          <a:p>
            <a:r>
              <a:rPr lang="en-PH" sz="1400" dirty="0">
                <a:latin typeface="Times New Roman" pitchFamily="18" charset="0"/>
                <a:cs typeface="Times New Roman" pitchFamily="18" charset="0"/>
              </a:rPr>
              <a:t>Francium occurs as a result of α disintegration of actinium. Francium is found in uranium minerals, and can be made artificially by bombarding thorium with protons. It is the most unstable of the first 101 elements. The longest lived isotope, </a:t>
            </a:r>
            <a:r>
              <a:rPr lang="en-PH" sz="1400" baseline="30000" dirty="0">
                <a:latin typeface="Times New Roman" pitchFamily="18" charset="0"/>
                <a:cs typeface="Times New Roman" pitchFamily="18" charset="0"/>
              </a:rPr>
              <a:t>223</a:t>
            </a:r>
            <a:r>
              <a:rPr lang="en-PH" sz="1400" dirty="0">
                <a:latin typeface="Times New Roman" pitchFamily="18" charset="0"/>
                <a:cs typeface="Times New Roman" pitchFamily="18" charset="0"/>
              </a:rPr>
              <a:t>Fr, a daughter of </a:t>
            </a:r>
            <a:r>
              <a:rPr lang="en-PH" sz="1400" baseline="30000" dirty="0">
                <a:latin typeface="Times New Roman" pitchFamily="18" charset="0"/>
                <a:cs typeface="Times New Roman" pitchFamily="18" charset="0"/>
              </a:rPr>
              <a:t>227</a:t>
            </a:r>
            <a:r>
              <a:rPr lang="en-PH" sz="1400" dirty="0">
                <a:latin typeface="Times New Roman" pitchFamily="18" charset="0"/>
                <a:cs typeface="Times New Roman" pitchFamily="18" charset="0"/>
              </a:rPr>
              <a:t>Ac, has a half-life of 22 minutes </a:t>
            </a:r>
          </a:p>
          <a:p>
            <a:endParaRPr lang="en-PH" sz="1400" b="1" dirty="0">
              <a:latin typeface="Times New Roman" pitchFamily="18" charset="0"/>
              <a:cs typeface="Times New Roman" pitchFamily="18" charset="0"/>
            </a:endParaRPr>
          </a:p>
          <a:p>
            <a:r>
              <a:rPr lang="en-PH" sz="1400" b="1" dirty="0">
                <a:latin typeface="Times New Roman" pitchFamily="18" charset="0"/>
                <a:cs typeface="Times New Roman" pitchFamily="18" charset="0"/>
              </a:rPr>
              <a:t>Chemical and Physical Properties:</a:t>
            </a:r>
          </a:p>
          <a:p>
            <a:r>
              <a:rPr lang="en-US" sz="1400" dirty="0">
                <a:latin typeface="Georgia" pitchFamily="18" charset="0"/>
                <a:cs typeface="Times New Roman" pitchFamily="18" charset="0"/>
                <a:hlinkClick r:id="rId2" tooltip="Element names"/>
              </a:rPr>
              <a:t>Name</a:t>
            </a:r>
            <a:r>
              <a:rPr lang="en-US" sz="1400" dirty="0">
                <a:latin typeface="Georgia" pitchFamily="18" charset="0"/>
                <a:cs typeface="Times New Roman" pitchFamily="18" charset="0"/>
              </a:rPr>
              <a:t>: francium</a:t>
            </a:r>
          </a:p>
          <a:p>
            <a:r>
              <a:rPr lang="en-US" sz="1400" dirty="0">
                <a:latin typeface="Georgia" pitchFamily="18" charset="0"/>
                <a:cs typeface="Times New Roman" pitchFamily="18" charset="0"/>
                <a:hlinkClick r:id="rId2" tooltip="Element symbol"/>
              </a:rPr>
              <a:t>Symbol</a:t>
            </a:r>
            <a:r>
              <a:rPr lang="en-US" sz="1400" dirty="0">
                <a:latin typeface="Georgia" pitchFamily="18" charset="0"/>
                <a:cs typeface="Times New Roman" pitchFamily="18" charset="0"/>
              </a:rPr>
              <a:t>: </a:t>
            </a:r>
            <a:r>
              <a:rPr lang="en-US" sz="1400" dirty="0" err="1">
                <a:latin typeface="Georgia" pitchFamily="18" charset="0"/>
                <a:cs typeface="Times New Roman" pitchFamily="18" charset="0"/>
              </a:rPr>
              <a:t>Fr</a:t>
            </a:r>
            <a:endParaRPr lang="en-US" sz="1400" dirty="0">
              <a:latin typeface="Georgia" pitchFamily="18" charset="0"/>
              <a:cs typeface="Times New Roman" pitchFamily="18" charset="0"/>
            </a:endParaRPr>
          </a:p>
          <a:p>
            <a:r>
              <a:rPr lang="en-US" sz="1400" dirty="0">
                <a:latin typeface="Georgia" pitchFamily="18" charset="0"/>
                <a:cs typeface="Times New Roman" pitchFamily="18" charset="0"/>
                <a:hlinkClick r:id="rId3" tooltip="Element atomic number"/>
              </a:rPr>
              <a:t>Atomic number</a:t>
            </a:r>
            <a:r>
              <a:rPr lang="en-US" sz="1400" dirty="0">
                <a:latin typeface="Georgia" pitchFamily="18" charset="0"/>
                <a:cs typeface="Times New Roman" pitchFamily="18" charset="0"/>
              </a:rPr>
              <a:t>: 87</a:t>
            </a:r>
          </a:p>
          <a:p>
            <a:r>
              <a:rPr lang="en-US" sz="1400" dirty="0">
                <a:latin typeface="Georgia" pitchFamily="18" charset="0"/>
                <a:cs typeface="Times New Roman" pitchFamily="18" charset="0"/>
                <a:hlinkClick r:id="rId4" tooltip="Element atomic weights"/>
              </a:rPr>
              <a:t>Relative atomic mass (</a:t>
            </a:r>
            <a:r>
              <a:rPr lang="en-US" sz="1400" i="1" dirty="0" err="1">
                <a:latin typeface="Georgia" pitchFamily="18" charset="0"/>
                <a:cs typeface="Times New Roman" pitchFamily="18" charset="0"/>
                <a:hlinkClick r:id="rId4" tooltip="Element atomic weights"/>
              </a:rPr>
              <a:t>A</a:t>
            </a:r>
            <a:r>
              <a:rPr lang="en-US" sz="1400" baseline="-25000" dirty="0" err="1">
                <a:latin typeface="Georgia" pitchFamily="18" charset="0"/>
                <a:cs typeface="Times New Roman" pitchFamily="18" charset="0"/>
                <a:hlinkClick r:id="rId4" tooltip="Element atomic weights"/>
              </a:rPr>
              <a:t>r</a:t>
            </a:r>
            <a:r>
              <a:rPr lang="en-US" sz="1400" dirty="0">
                <a:latin typeface="Georgia" pitchFamily="18" charset="0"/>
                <a:cs typeface="Times New Roman" pitchFamily="18" charset="0"/>
                <a:hlinkClick r:id="rId4" tooltip="Element atomic weights"/>
              </a:rPr>
              <a:t>)</a:t>
            </a:r>
            <a:r>
              <a:rPr lang="en-US" sz="1400" dirty="0">
                <a:latin typeface="Georgia" pitchFamily="18" charset="0"/>
                <a:cs typeface="Times New Roman" pitchFamily="18" charset="0"/>
              </a:rPr>
              <a:t>: [ 223 ]</a:t>
            </a:r>
          </a:p>
          <a:p>
            <a:r>
              <a:rPr lang="en-US" sz="1400" dirty="0">
                <a:latin typeface="Georgia" pitchFamily="18" charset="0"/>
                <a:cs typeface="Times New Roman" pitchFamily="18" charset="0"/>
                <a:hlinkClick r:id="rId5" tooltip="Element standard state"/>
              </a:rPr>
              <a:t>Standard state</a:t>
            </a:r>
            <a:r>
              <a:rPr lang="en-US" sz="1400" dirty="0">
                <a:latin typeface="Georgia" pitchFamily="18" charset="0"/>
                <a:cs typeface="Times New Roman" pitchFamily="18" charset="0"/>
              </a:rPr>
              <a:t>: solid at 298 K</a:t>
            </a:r>
          </a:p>
          <a:p>
            <a:r>
              <a:rPr lang="en-US" sz="1400" dirty="0">
                <a:latin typeface="Georgia" pitchFamily="18" charset="0"/>
                <a:cs typeface="Times New Roman" pitchFamily="18" charset="0"/>
                <a:hlinkClick r:id="rId5" tooltip="Element colour"/>
              </a:rPr>
              <a:t>Color</a:t>
            </a:r>
            <a:r>
              <a:rPr lang="en-US" sz="1400" dirty="0">
                <a:latin typeface="Georgia" pitchFamily="18" charset="0"/>
                <a:cs typeface="Times New Roman" pitchFamily="18" charset="0"/>
              </a:rPr>
              <a:t>: metallic</a:t>
            </a:r>
          </a:p>
          <a:p>
            <a:r>
              <a:rPr lang="en-US" sz="1400" dirty="0">
                <a:latin typeface="Georgia" pitchFamily="18" charset="0"/>
                <a:cs typeface="Times New Roman" pitchFamily="18" charset="0"/>
                <a:hlinkClick r:id="rId6" tooltip="Classification of francium as metal, non-metal, or semi-metal"/>
              </a:rPr>
              <a:t>Classification</a:t>
            </a:r>
            <a:r>
              <a:rPr lang="en-US" sz="1400" dirty="0">
                <a:latin typeface="Georgia" pitchFamily="18" charset="0"/>
                <a:cs typeface="Times New Roman" pitchFamily="18" charset="0"/>
              </a:rPr>
              <a:t>: Metallic</a:t>
            </a:r>
          </a:p>
          <a:p>
            <a:r>
              <a:rPr lang="en-US" sz="1400" dirty="0">
                <a:latin typeface="Georgia" pitchFamily="18" charset="0"/>
                <a:cs typeface="Times New Roman" pitchFamily="18" charset="0"/>
                <a:hlinkClick r:id="rId7" tooltip="The group within which francium is located"/>
              </a:rPr>
              <a:t>Group in periodic table</a:t>
            </a:r>
            <a:r>
              <a:rPr lang="en-US" sz="1400" dirty="0">
                <a:latin typeface="Georgia" pitchFamily="18" charset="0"/>
                <a:cs typeface="Times New Roman" pitchFamily="18" charset="0"/>
              </a:rPr>
              <a:t>: 1</a:t>
            </a:r>
          </a:p>
          <a:p>
            <a:r>
              <a:rPr lang="en-US" sz="1400" dirty="0">
                <a:latin typeface="Georgia" pitchFamily="18" charset="0"/>
                <a:cs typeface="Times New Roman" pitchFamily="18" charset="0"/>
                <a:hlinkClick r:id="rId7" tooltip="The name of the group (if there is one) within which francium is located"/>
              </a:rPr>
              <a:t>Group name</a:t>
            </a:r>
            <a:r>
              <a:rPr lang="en-US" sz="1400" dirty="0">
                <a:latin typeface="Georgia" pitchFamily="18" charset="0"/>
                <a:cs typeface="Times New Roman" pitchFamily="18" charset="0"/>
              </a:rPr>
              <a:t>: Alkali metal</a:t>
            </a:r>
          </a:p>
          <a:p>
            <a:r>
              <a:rPr lang="en-US" sz="1400" dirty="0">
                <a:latin typeface="Georgia" pitchFamily="18" charset="0"/>
                <a:cs typeface="Times New Roman" pitchFamily="18" charset="0"/>
                <a:hlinkClick r:id="rId7" tooltip="The period within which francium is located"/>
              </a:rPr>
              <a:t>Period in periodic table</a:t>
            </a:r>
            <a:r>
              <a:rPr lang="en-US" sz="1400" dirty="0">
                <a:latin typeface="Georgia" pitchFamily="18" charset="0"/>
                <a:cs typeface="Times New Roman" pitchFamily="18" charset="0"/>
              </a:rPr>
              <a:t>: 7</a:t>
            </a:r>
          </a:p>
          <a:p>
            <a:r>
              <a:rPr lang="en-US" sz="1400" dirty="0">
                <a:latin typeface="Georgia" pitchFamily="18" charset="0"/>
                <a:cs typeface="Times New Roman" pitchFamily="18" charset="0"/>
                <a:hlinkClick r:id="rId7" tooltip="The block within which francium is located"/>
              </a:rPr>
              <a:t>Block in periodic table</a:t>
            </a:r>
            <a:r>
              <a:rPr lang="en-US" sz="1400" dirty="0">
                <a:latin typeface="Georgia" pitchFamily="18" charset="0"/>
                <a:cs typeface="Times New Roman" pitchFamily="18" charset="0"/>
              </a:rPr>
              <a:t>: s-block</a:t>
            </a:r>
          </a:p>
          <a:p>
            <a:r>
              <a:rPr lang="en-US" sz="1400" u="sng" dirty="0">
                <a:latin typeface="Georgia" pitchFamily="18" charset="0"/>
                <a:cs typeface="Times New Roman" pitchFamily="18" charset="0"/>
                <a:hlinkClick r:id="rId8" tooltip="Shell structure"/>
              </a:rPr>
              <a:t>Electron shell structure</a:t>
            </a:r>
            <a:r>
              <a:rPr lang="en-US" sz="1400" dirty="0">
                <a:latin typeface="Georgia" pitchFamily="18" charset="0"/>
                <a:cs typeface="Times New Roman" pitchFamily="18" charset="0"/>
              </a:rPr>
              <a:t>: 2.8.18.32.18.8.1</a:t>
            </a:r>
          </a:p>
          <a:p>
            <a:r>
              <a:rPr lang="en-US" sz="1400" dirty="0">
                <a:latin typeface="Georgia" pitchFamily="18" charset="0"/>
                <a:cs typeface="Times New Roman" pitchFamily="18" charset="0"/>
                <a:hlinkClick r:id="rId9" tooltip="Chemical Abstract Service (CAS) Registry numbers for the elements"/>
              </a:rPr>
              <a:t>CAS Registry ID</a:t>
            </a:r>
            <a:r>
              <a:rPr lang="en-US" sz="1400" dirty="0">
                <a:latin typeface="Georgia" pitchFamily="18" charset="0"/>
                <a:cs typeface="Times New Roman" pitchFamily="18" charset="0"/>
              </a:rPr>
              <a:t>: 7440-73-5</a:t>
            </a:r>
          </a:p>
          <a:p>
            <a:endParaRPr lang="en-PH" b="1" dirty="0"/>
          </a:p>
        </p:txBody>
      </p:sp>
      <p:sp>
        <p:nvSpPr>
          <p:cNvPr id="5" name="Rectangle 4"/>
          <p:cNvSpPr/>
          <p:nvPr/>
        </p:nvSpPr>
        <p:spPr>
          <a:xfrm>
            <a:off x="990600" y="152400"/>
            <a:ext cx="24384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PH" dirty="0"/>
              <a:t>Francium (</a:t>
            </a:r>
            <a:r>
              <a:rPr lang="en-PH" dirty="0" err="1"/>
              <a:t>Fr</a:t>
            </a:r>
            <a:r>
              <a:rPr lang="en-PH" dirty="0"/>
              <a:t>)</a:t>
            </a:r>
          </a:p>
        </p:txBody>
      </p:sp>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29200" y="1066800"/>
            <a:ext cx="3657600" cy="487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9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3017766" cy="4681637"/>
          </a:xfrm>
        </p:spPr>
        <p:txBody>
          <a:bodyPr/>
          <a:lstStyle/>
          <a:p>
            <a:endParaRPr lang="en-PH" dirty="0"/>
          </a:p>
        </p:txBody>
      </p:sp>
      <p:sp>
        <p:nvSpPr>
          <p:cNvPr id="4" name="Text Placeholder 3"/>
          <p:cNvSpPr>
            <a:spLocks noGrp="1"/>
          </p:cNvSpPr>
          <p:nvPr>
            <p:ph type="body" sz="half" idx="2"/>
          </p:nvPr>
        </p:nvSpPr>
        <p:spPr>
          <a:xfrm>
            <a:off x="304800" y="1066800"/>
            <a:ext cx="4419600" cy="5257800"/>
          </a:xfrm>
        </p:spPr>
        <p:txBody>
          <a:bodyPr>
            <a:normAutofit lnSpcReduction="10000"/>
          </a:bodyPr>
          <a:lstStyle/>
          <a:p>
            <a:r>
              <a:rPr lang="en-PH" sz="1400" b="1" dirty="0">
                <a:latin typeface="Times New Roman" pitchFamily="18" charset="0"/>
                <a:cs typeface="Times New Roman" pitchFamily="18" charset="0"/>
              </a:rPr>
              <a:t>Origin of the name: </a:t>
            </a:r>
            <a:r>
              <a:rPr lang="en-US" sz="1400" dirty="0">
                <a:latin typeface="Times New Roman" pitchFamily="18" charset="0"/>
                <a:cs typeface="Times New Roman" pitchFamily="18" charset="0"/>
              </a:rPr>
              <a:t>from the Greek word "</a:t>
            </a:r>
            <a:r>
              <a:rPr lang="en-US" sz="1400" i="1" dirty="0" err="1">
                <a:latin typeface="Times New Roman" pitchFamily="18" charset="0"/>
                <a:cs typeface="Times New Roman" pitchFamily="18" charset="0"/>
              </a:rPr>
              <a:t>technikos</a:t>
            </a:r>
            <a:r>
              <a:rPr lang="en-US" sz="1400" dirty="0">
                <a:latin typeface="Times New Roman" pitchFamily="18" charset="0"/>
                <a:cs typeface="Times New Roman" pitchFamily="18" charset="0"/>
              </a:rPr>
              <a:t>" meaning "</a:t>
            </a:r>
            <a:r>
              <a:rPr lang="en-US" sz="1400" i="1" dirty="0">
                <a:latin typeface="Times New Roman" pitchFamily="18" charset="0"/>
                <a:cs typeface="Times New Roman" pitchFamily="18" charset="0"/>
              </a:rPr>
              <a:t>artificial</a:t>
            </a:r>
            <a:r>
              <a:rPr lang="en-US" sz="1400" dirty="0">
                <a:latin typeface="Times New Roman" pitchFamily="18" charset="0"/>
                <a:cs typeface="Times New Roman" pitchFamily="18" charset="0"/>
              </a:rPr>
              <a:t>“</a:t>
            </a:r>
          </a:p>
          <a:p>
            <a:endParaRPr lang="en-PH" sz="1400" i="1" dirty="0">
              <a:latin typeface="Times New Roman" pitchFamily="18" charset="0"/>
              <a:cs typeface="Times New Roman" pitchFamily="18" charset="0"/>
            </a:endParaRPr>
          </a:p>
          <a:p>
            <a:r>
              <a:rPr lang="en-PH" sz="1400" b="1" i="1" dirty="0">
                <a:latin typeface="Times New Roman" pitchFamily="18" charset="0"/>
                <a:cs typeface="Times New Roman" pitchFamily="18" charset="0"/>
              </a:rPr>
              <a:t>Creation: </a:t>
            </a:r>
          </a:p>
          <a:p>
            <a:r>
              <a:rPr lang="en-US" sz="1400" dirty="0">
                <a:latin typeface="Times New Roman" pitchFamily="18" charset="0"/>
                <a:cs typeface="Times New Roman" pitchFamily="18" charset="0"/>
              </a:rPr>
              <a:t>Technetium has no biological role. Technetium does not occur naturally in the biosphere and so normally never presents a risk. All technetium compounds should be regarded as highly toxic, largely because of its radiological toxicity. Technetium has been found in the spectra of S-, M-, and N-type stars, but is not found in earth's geosphere.</a:t>
            </a:r>
          </a:p>
          <a:p>
            <a:endParaRPr lang="en-PH" sz="1400" b="1" dirty="0">
              <a:latin typeface="Times New Roman" pitchFamily="18" charset="0"/>
              <a:cs typeface="Times New Roman" pitchFamily="18" charset="0"/>
            </a:endParaRPr>
          </a:p>
          <a:p>
            <a:r>
              <a:rPr lang="en-PH" sz="1400" b="1" dirty="0">
                <a:latin typeface="Times New Roman" pitchFamily="18" charset="0"/>
                <a:cs typeface="Times New Roman" pitchFamily="18" charset="0"/>
              </a:rPr>
              <a:t>Chemical and Physical Properties:</a:t>
            </a:r>
          </a:p>
          <a:p>
            <a:r>
              <a:rPr lang="en-US" sz="1400" dirty="0">
                <a:solidFill>
                  <a:schemeClr val="accent3"/>
                </a:solidFill>
                <a:latin typeface="Georgia" pitchFamily="18" charset="0"/>
                <a:cs typeface="Times New Roman" pitchFamily="18" charset="0"/>
                <a:hlinkClick r:id="rId2" tooltip="Element names"/>
              </a:rPr>
              <a:t>Name</a:t>
            </a:r>
            <a:r>
              <a:rPr lang="en-US" sz="1400" dirty="0">
                <a:latin typeface="Georgia" pitchFamily="18" charset="0"/>
                <a:cs typeface="Times New Roman" pitchFamily="18" charset="0"/>
              </a:rPr>
              <a:t>: technetium</a:t>
            </a:r>
          </a:p>
          <a:p>
            <a:r>
              <a:rPr lang="en-US" sz="1400" dirty="0">
                <a:latin typeface="Georgia" pitchFamily="18" charset="0"/>
                <a:cs typeface="Times New Roman" pitchFamily="18" charset="0"/>
                <a:hlinkClick r:id="rId2" tooltip="Element symbol"/>
              </a:rPr>
              <a:t>Symbol</a:t>
            </a:r>
            <a:r>
              <a:rPr lang="en-US" sz="1400" dirty="0">
                <a:latin typeface="Georgia" pitchFamily="18" charset="0"/>
                <a:cs typeface="Times New Roman" pitchFamily="18" charset="0"/>
              </a:rPr>
              <a:t>: </a:t>
            </a:r>
            <a:r>
              <a:rPr lang="en-US" sz="1400" dirty="0" err="1">
                <a:latin typeface="Georgia" pitchFamily="18" charset="0"/>
                <a:cs typeface="Times New Roman" pitchFamily="18" charset="0"/>
              </a:rPr>
              <a:t>Tc</a:t>
            </a:r>
            <a:endParaRPr lang="en-US" sz="1400" dirty="0">
              <a:latin typeface="Georgia" pitchFamily="18" charset="0"/>
              <a:cs typeface="Times New Roman" pitchFamily="18" charset="0"/>
            </a:endParaRPr>
          </a:p>
          <a:p>
            <a:r>
              <a:rPr lang="en-US" sz="1400" dirty="0">
                <a:latin typeface="Georgia" pitchFamily="18" charset="0"/>
                <a:cs typeface="Times New Roman" pitchFamily="18" charset="0"/>
                <a:hlinkClick r:id="rId3" tooltip="Element atomic number"/>
              </a:rPr>
              <a:t>Atomic number</a:t>
            </a:r>
            <a:r>
              <a:rPr lang="en-US" sz="1400" dirty="0">
                <a:latin typeface="Georgia" pitchFamily="18" charset="0"/>
                <a:cs typeface="Times New Roman" pitchFamily="18" charset="0"/>
              </a:rPr>
              <a:t>: 43</a:t>
            </a:r>
          </a:p>
          <a:p>
            <a:r>
              <a:rPr lang="en-US" sz="1400" dirty="0">
                <a:latin typeface="Georgia" pitchFamily="18" charset="0"/>
                <a:cs typeface="Times New Roman" pitchFamily="18" charset="0"/>
                <a:hlinkClick r:id="rId4" tooltip="Element atomic weights"/>
              </a:rPr>
              <a:t>Relative atomic mass (</a:t>
            </a:r>
            <a:r>
              <a:rPr lang="en-US" sz="1400" i="1" dirty="0" err="1">
                <a:latin typeface="Georgia" pitchFamily="18" charset="0"/>
                <a:cs typeface="Times New Roman" pitchFamily="18" charset="0"/>
                <a:hlinkClick r:id="rId4" tooltip="Element atomic weights"/>
              </a:rPr>
              <a:t>A</a:t>
            </a:r>
            <a:r>
              <a:rPr lang="en-US" sz="1400" baseline="-25000" dirty="0" err="1">
                <a:latin typeface="Georgia" pitchFamily="18" charset="0"/>
                <a:cs typeface="Times New Roman" pitchFamily="18" charset="0"/>
                <a:hlinkClick r:id="rId4" tooltip="Element atomic weights"/>
              </a:rPr>
              <a:t>r</a:t>
            </a:r>
            <a:r>
              <a:rPr lang="en-US" sz="1400" dirty="0">
                <a:latin typeface="Georgia" pitchFamily="18" charset="0"/>
                <a:cs typeface="Times New Roman" pitchFamily="18" charset="0"/>
                <a:hlinkClick r:id="rId4" tooltip="Element atomic weights"/>
              </a:rPr>
              <a:t>)</a:t>
            </a:r>
            <a:r>
              <a:rPr lang="en-US" sz="1400" dirty="0">
                <a:latin typeface="Georgia" pitchFamily="18" charset="0"/>
                <a:cs typeface="Times New Roman" pitchFamily="18" charset="0"/>
              </a:rPr>
              <a:t>: [ 98 ]</a:t>
            </a:r>
          </a:p>
          <a:p>
            <a:r>
              <a:rPr lang="en-US" sz="1400" dirty="0">
                <a:latin typeface="Georgia" pitchFamily="18" charset="0"/>
                <a:cs typeface="Times New Roman" pitchFamily="18" charset="0"/>
                <a:hlinkClick r:id="rId5" tooltip="Element standard state"/>
              </a:rPr>
              <a:t>Standard state</a:t>
            </a:r>
            <a:r>
              <a:rPr lang="en-US" sz="1400" dirty="0">
                <a:latin typeface="Georgia" pitchFamily="18" charset="0"/>
                <a:cs typeface="Times New Roman" pitchFamily="18" charset="0"/>
              </a:rPr>
              <a:t>: solid at 298 K</a:t>
            </a:r>
          </a:p>
          <a:p>
            <a:r>
              <a:rPr lang="en-US" sz="1400" dirty="0">
                <a:latin typeface="Georgia" pitchFamily="18" charset="0"/>
                <a:cs typeface="Times New Roman" pitchFamily="18" charset="0"/>
                <a:hlinkClick r:id="rId5" tooltip="Element colour"/>
              </a:rPr>
              <a:t>Color</a:t>
            </a:r>
            <a:r>
              <a:rPr lang="en-US" sz="1400" dirty="0">
                <a:latin typeface="Georgia" pitchFamily="18" charset="0"/>
                <a:cs typeface="Times New Roman" pitchFamily="18" charset="0"/>
              </a:rPr>
              <a:t>: silvery grey metallic</a:t>
            </a:r>
          </a:p>
          <a:p>
            <a:r>
              <a:rPr lang="en-US" sz="1400" dirty="0">
                <a:latin typeface="Georgia" pitchFamily="18" charset="0"/>
                <a:cs typeface="Times New Roman" pitchFamily="18" charset="0"/>
                <a:hlinkClick r:id="rId6" tooltip="Classification of technetium as metal, non-metal, or semi-metal"/>
              </a:rPr>
              <a:t>Classification</a:t>
            </a:r>
            <a:r>
              <a:rPr lang="en-US" sz="1400" dirty="0">
                <a:latin typeface="Georgia" pitchFamily="18" charset="0"/>
                <a:cs typeface="Times New Roman" pitchFamily="18" charset="0"/>
              </a:rPr>
              <a:t>: Metallic</a:t>
            </a:r>
          </a:p>
          <a:p>
            <a:r>
              <a:rPr lang="en-US" sz="1400" dirty="0">
                <a:latin typeface="Georgia" pitchFamily="18" charset="0"/>
                <a:cs typeface="Times New Roman" pitchFamily="18" charset="0"/>
                <a:hlinkClick r:id="rId7" tooltip="The group within which technetium is located"/>
              </a:rPr>
              <a:t>Group in periodic table</a:t>
            </a:r>
            <a:r>
              <a:rPr lang="en-US" sz="1400" dirty="0">
                <a:latin typeface="Georgia" pitchFamily="18" charset="0"/>
                <a:cs typeface="Times New Roman" pitchFamily="18" charset="0"/>
              </a:rPr>
              <a:t>: 7</a:t>
            </a:r>
          </a:p>
          <a:p>
            <a:r>
              <a:rPr lang="en-US" sz="1400" dirty="0">
                <a:latin typeface="Georgia" pitchFamily="18" charset="0"/>
                <a:cs typeface="Times New Roman" pitchFamily="18" charset="0"/>
                <a:hlinkClick r:id="rId7" tooltip="The name of the group (if there is one) within which technetium is located"/>
              </a:rPr>
              <a:t>Group name</a:t>
            </a:r>
            <a:r>
              <a:rPr lang="en-US" sz="1400" dirty="0">
                <a:latin typeface="Georgia" pitchFamily="18" charset="0"/>
                <a:cs typeface="Times New Roman" pitchFamily="18" charset="0"/>
              </a:rPr>
              <a:t>: (none)</a:t>
            </a:r>
          </a:p>
          <a:p>
            <a:r>
              <a:rPr lang="en-US" sz="1400" u="sng" dirty="0">
                <a:latin typeface="Georgia" pitchFamily="18" charset="0"/>
                <a:cs typeface="Times New Roman" pitchFamily="18" charset="0"/>
                <a:hlinkClick r:id="rId7" tooltip="The period within which technetium is located"/>
              </a:rPr>
              <a:t>Period in periodic table</a:t>
            </a:r>
            <a:r>
              <a:rPr lang="en-US" sz="1400" dirty="0">
                <a:latin typeface="Georgia" pitchFamily="18" charset="0"/>
                <a:cs typeface="Times New Roman" pitchFamily="18" charset="0"/>
              </a:rPr>
              <a:t>: 5</a:t>
            </a:r>
          </a:p>
          <a:p>
            <a:r>
              <a:rPr lang="en-US" sz="1400" dirty="0">
                <a:latin typeface="Georgia" pitchFamily="18" charset="0"/>
                <a:cs typeface="Times New Roman" pitchFamily="18" charset="0"/>
                <a:hlinkClick r:id="rId7" tooltip="The block within which technetium is located"/>
              </a:rPr>
              <a:t>Block in periodic table</a:t>
            </a:r>
            <a:r>
              <a:rPr lang="en-US" sz="1400" dirty="0">
                <a:latin typeface="Georgia" pitchFamily="18" charset="0"/>
                <a:cs typeface="Times New Roman" pitchFamily="18" charset="0"/>
              </a:rPr>
              <a:t>: d-block</a:t>
            </a:r>
          </a:p>
          <a:p>
            <a:r>
              <a:rPr lang="en-US" sz="1400" dirty="0">
                <a:latin typeface="Georgia" pitchFamily="18" charset="0"/>
                <a:cs typeface="Times New Roman" pitchFamily="18" charset="0"/>
                <a:hlinkClick r:id="rId8" tooltip="Shell structure"/>
              </a:rPr>
              <a:t>Electron shell structure</a:t>
            </a:r>
            <a:r>
              <a:rPr lang="en-US" sz="1400" dirty="0">
                <a:latin typeface="Georgia" pitchFamily="18" charset="0"/>
                <a:cs typeface="Times New Roman" pitchFamily="18" charset="0"/>
              </a:rPr>
              <a:t>: 2.8.18.14.1</a:t>
            </a:r>
          </a:p>
          <a:p>
            <a:r>
              <a:rPr lang="en-US" sz="1400" dirty="0">
                <a:latin typeface="Georgia" pitchFamily="18" charset="0"/>
                <a:cs typeface="Times New Roman" pitchFamily="18" charset="0"/>
                <a:hlinkClick r:id="rId9" tooltip="Chemical Abstract Service (CAS) Registry numbers for the elements"/>
              </a:rPr>
              <a:t>CAS Registry ID</a:t>
            </a:r>
            <a:r>
              <a:rPr lang="en-US" sz="1400" dirty="0">
                <a:latin typeface="Georgia" pitchFamily="18" charset="0"/>
                <a:cs typeface="Times New Roman" pitchFamily="18" charset="0"/>
              </a:rPr>
              <a:t>: 7440-26-8</a:t>
            </a:r>
          </a:p>
          <a:p>
            <a:endParaRPr lang="en-PH" b="1" dirty="0"/>
          </a:p>
        </p:txBody>
      </p:sp>
      <p:sp>
        <p:nvSpPr>
          <p:cNvPr id="5" name="Rectangle 4"/>
          <p:cNvSpPr/>
          <p:nvPr/>
        </p:nvSpPr>
        <p:spPr>
          <a:xfrm>
            <a:off x="990600" y="152400"/>
            <a:ext cx="24384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PH" dirty="0"/>
              <a:t>Technetium (</a:t>
            </a:r>
            <a:r>
              <a:rPr lang="en-PH" dirty="0" err="1"/>
              <a:t>Tc</a:t>
            </a:r>
            <a:r>
              <a:rPr lang="en-PH" dirty="0"/>
              <a:t>)</a:t>
            </a:r>
          </a:p>
        </p:txBody>
      </p:sp>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029200" y="990600"/>
            <a:ext cx="3657600" cy="480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71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3017766" cy="4681637"/>
          </a:xfrm>
        </p:spPr>
        <p:txBody>
          <a:bodyPr/>
          <a:lstStyle/>
          <a:p>
            <a:endParaRPr lang="en-PH" dirty="0"/>
          </a:p>
        </p:txBody>
      </p:sp>
      <p:sp>
        <p:nvSpPr>
          <p:cNvPr id="4" name="Text Placeholder 3"/>
          <p:cNvSpPr>
            <a:spLocks noGrp="1"/>
          </p:cNvSpPr>
          <p:nvPr>
            <p:ph type="body" sz="half" idx="2"/>
          </p:nvPr>
        </p:nvSpPr>
        <p:spPr>
          <a:xfrm>
            <a:off x="304800" y="1066800"/>
            <a:ext cx="4419600" cy="5257800"/>
          </a:xfrm>
        </p:spPr>
        <p:txBody>
          <a:bodyPr>
            <a:normAutofit/>
          </a:bodyPr>
          <a:lstStyle/>
          <a:p>
            <a:r>
              <a:rPr lang="en-PH" sz="1400" b="1" dirty="0">
                <a:latin typeface="Times New Roman" pitchFamily="18" charset="0"/>
                <a:cs typeface="Times New Roman" pitchFamily="18" charset="0"/>
              </a:rPr>
              <a:t>Origin of the name: </a:t>
            </a:r>
            <a:r>
              <a:rPr lang="en-US" sz="1400" dirty="0">
                <a:latin typeface="Times New Roman" pitchFamily="18" charset="0"/>
                <a:cs typeface="Times New Roman" pitchFamily="18" charset="0"/>
              </a:rPr>
              <a:t>named after "</a:t>
            </a:r>
            <a:r>
              <a:rPr lang="en-US" sz="1400" i="1" dirty="0">
                <a:latin typeface="Times New Roman" pitchFamily="18" charset="0"/>
                <a:cs typeface="Times New Roman" pitchFamily="18" charset="0"/>
              </a:rPr>
              <a:t>Prometheus</a:t>
            </a:r>
            <a:r>
              <a:rPr lang="en-US" sz="1400" dirty="0">
                <a:latin typeface="Times New Roman" pitchFamily="18" charset="0"/>
                <a:cs typeface="Times New Roman" pitchFamily="18" charset="0"/>
              </a:rPr>
              <a:t>" in Greek mythology, who stole fire from the gods.</a:t>
            </a:r>
          </a:p>
          <a:p>
            <a:endParaRPr lang="en-PH" sz="1400" i="1" dirty="0">
              <a:latin typeface="Times New Roman" pitchFamily="18" charset="0"/>
              <a:cs typeface="Times New Roman" pitchFamily="18" charset="0"/>
            </a:endParaRPr>
          </a:p>
          <a:p>
            <a:r>
              <a:rPr lang="en-PH" sz="1400" b="1" i="1" dirty="0">
                <a:latin typeface="Times New Roman" pitchFamily="18" charset="0"/>
                <a:cs typeface="Times New Roman" pitchFamily="18" charset="0"/>
              </a:rPr>
              <a:t>Creation: </a:t>
            </a:r>
          </a:p>
          <a:p>
            <a:r>
              <a:rPr lang="en-US" sz="1400" dirty="0">
                <a:latin typeface="Times New Roman" pitchFamily="18" charset="0"/>
                <a:cs typeface="Times New Roman" pitchFamily="18" charset="0"/>
              </a:rPr>
              <a:t>Promethium has no biological role.</a:t>
            </a:r>
          </a:p>
          <a:p>
            <a:r>
              <a:rPr lang="en-US" sz="1400" dirty="0">
                <a:latin typeface="Times New Roman" pitchFamily="18" charset="0"/>
                <a:cs typeface="Times New Roman" pitchFamily="18" charset="0"/>
              </a:rPr>
              <a:t>It appears that there is no known Pm existing in the earth's crust other than in very small quantities in uranium ores where it is present as a uranium decay product.</a:t>
            </a:r>
          </a:p>
          <a:p>
            <a:endParaRPr lang="en-PH" sz="1400" b="1" dirty="0">
              <a:latin typeface="Times New Roman" pitchFamily="18" charset="0"/>
              <a:cs typeface="Times New Roman" pitchFamily="18" charset="0"/>
            </a:endParaRPr>
          </a:p>
          <a:p>
            <a:r>
              <a:rPr lang="en-PH" sz="1400" b="1" dirty="0">
                <a:latin typeface="Times New Roman" pitchFamily="18" charset="0"/>
                <a:cs typeface="Times New Roman" pitchFamily="18" charset="0"/>
              </a:rPr>
              <a:t>Chemical and Physical Properties:</a:t>
            </a:r>
          </a:p>
          <a:p>
            <a:r>
              <a:rPr lang="en-US" sz="1400" dirty="0">
                <a:hlinkClick r:id="rId2" tooltip="Element names"/>
              </a:rPr>
              <a:t>Name</a:t>
            </a:r>
            <a:r>
              <a:rPr lang="en-US" sz="1400" dirty="0"/>
              <a:t>: promethium</a:t>
            </a:r>
          </a:p>
          <a:p>
            <a:r>
              <a:rPr lang="en-US" sz="1400" dirty="0">
                <a:hlinkClick r:id="rId2" tooltip="Element symbol"/>
              </a:rPr>
              <a:t>Symbol</a:t>
            </a:r>
            <a:r>
              <a:rPr lang="en-US" sz="1400" dirty="0"/>
              <a:t>: Pm</a:t>
            </a:r>
          </a:p>
          <a:p>
            <a:r>
              <a:rPr lang="en-US" sz="1400" dirty="0">
                <a:hlinkClick r:id="rId3" tooltip="Element atomic number"/>
              </a:rPr>
              <a:t>Atomic number</a:t>
            </a:r>
            <a:r>
              <a:rPr lang="en-US" sz="1400" dirty="0"/>
              <a:t>: 61</a:t>
            </a:r>
          </a:p>
          <a:p>
            <a:r>
              <a:rPr lang="en-US" sz="1400" dirty="0">
                <a:hlinkClick r:id="rId4" tooltip="Element atomic weights"/>
              </a:rPr>
              <a:t>Relative atomic mass (</a:t>
            </a:r>
            <a:r>
              <a:rPr lang="en-US" sz="1400" i="1" dirty="0" err="1">
                <a:hlinkClick r:id="rId4" tooltip="Element atomic weights"/>
              </a:rPr>
              <a:t>A</a:t>
            </a:r>
            <a:r>
              <a:rPr lang="en-US" sz="1400" baseline="-25000" dirty="0" err="1">
                <a:hlinkClick r:id="rId4" tooltip="Element atomic weights"/>
              </a:rPr>
              <a:t>r</a:t>
            </a:r>
            <a:r>
              <a:rPr lang="en-US" sz="1400" dirty="0">
                <a:hlinkClick r:id="rId4" tooltip="Element atomic weights"/>
              </a:rPr>
              <a:t>)</a:t>
            </a:r>
            <a:r>
              <a:rPr lang="en-US" sz="1400" dirty="0"/>
              <a:t>: [ 145 ]</a:t>
            </a:r>
          </a:p>
          <a:p>
            <a:r>
              <a:rPr lang="en-US" sz="1400" dirty="0">
                <a:hlinkClick r:id="rId5" tooltip="Element standard state"/>
              </a:rPr>
              <a:t>Standard state</a:t>
            </a:r>
            <a:r>
              <a:rPr lang="en-US" sz="1400" dirty="0"/>
              <a:t>: solid at 298 K</a:t>
            </a:r>
          </a:p>
          <a:p>
            <a:r>
              <a:rPr lang="en-US" sz="1400" dirty="0">
                <a:hlinkClick r:id="rId5" tooltip="Element colour"/>
              </a:rPr>
              <a:t>Color</a:t>
            </a:r>
            <a:r>
              <a:rPr lang="en-US" sz="1400" dirty="0"/>
              <a:t>: metallic</a:t>
            </a:r>
          </a:p>
          <a:p>
            <a:r>
              <a:rPr lang="en-US" sz="1400" dirty="0">
                <a:hlinkClick r:id="rId6" tooltip="Classification of promethium as metal, non-metal, or semi-metal"/>
              </a:rPr>
              <a:t>Classification</a:t>
            </a:r>
            <a:r>
              <a:rPr lang="en-US" sz="1400" dirty="0"/>
              <a:t>: Metallic</a:t>
            </a:r>
          </a:p>
          <a:p>
            <a:r>
              <a:rPr lang="en-US" sz="1400" dirty="0">
                <a:hlinkClick r:id="rId7" tooltip="The group within which promethium is located"/>
              </a:rPr>
              <a:t>Group in periodic table</a:t>
            </a:r>
            <a:r>
              <a:rPr lang="en-US" sz="1400" dirty="0"/>
              <a:t>:</a:t>
            </a:r>
          </a:p>
          <a:p>
            <a:r>
              <a:rPr lang="en-US" sz="1400" dirty="0">
                <a:hlinkClick r:id="rId7" tooltip="The name of the group (if there is one) within which promethium is located"/>
              </a:rPr>
              <a:t>Group name</a:t>
            </a:r>
            <a:r>
              <a:rPr lang="en-US" sz="1400" dirty="0"/>
              <a:t>: </a:t>
            </a:r>
            <a:r>
              <a:rPr lang="en-US" sz="1400" dirty="0" err="1"/>
              <a:t>Lanthanoid</a:t>
            </a:r>
            <a:endParaRPr lang="en-US" sz="1400" dirty="0"/>
          </a:p>
          <a:p>
            <a:r>
              <a:rPr lang="en-US" sz="1400" dirty="0">
                <a:hlinkClick r:id="rId7" tooltip="The period within which promethium is located"/>
              </a:rPr>
              <a:t>Period in periodic table</a:t>
            </a:r>
            <a:r>
              <a:rPr lang="en-US" sz="1400" dirty="0"/>
              <a:t>: 6 (</a:t>
            </a:r>
            <a:r>
              <a:rPr lang="en-US" sz="1400" dirty="0" err="1"/>
              <a:t>lanthanoid</a:t>
            </a:r>
            <a:r>
              <a:rPr lang="en-US" sz="1400" dirty="0"/>
              <a:t>)</a:t>
            </a:r>
          </a:p>
          <a:p>
            <a:r>
              <a:rPr lang="en-US" sz="1400" dirty="0">
                <a:hlinkClick r:id="rId7" tooltip="The block within which promethium is located"/>
              </a:rPr>
              <a:t>Block in periodic table</a:t>
            </a:r>
            <a:r>
              <a:rPr lang="en-US" sz="1400" dirty="0"/>
              <a:t>: f-block</a:t>
            </a:r>
          </a:p>
          <a:p>
            <a:r>
              <a:rPr lang="en-US" sz="1400" dirty="0">
                <a:hlinkClick r:id="rId8" tooltip="Shell structure"/>
              </a:rPr>
              <a:t>Electron shell structure</a:t>
            </a:r>
            <a:r>
              <a:rPr lang="en-US" sz="1400" dirty="0"/>
              <a:t>: 2.8.18.23.8.2</a:t>
            </a:r>
          </a:p>
          <a:p>
            <a:r>
              <a:rPr lang="en-US" sz="1400" dirty="0">
                <a:hlinkClick r:id="rId9" tooltip="Chemical Abstract Service (CAS) Registry numbers for the elements"/>
              </a:rPr>
              <a:t>CAS Registry ID</a:t>
            </a:r>
            <a:r>
              <a:rPr lang="en-US" sz="1400" dirty="0"/>
              <a:t>: 7440-12-2</a:t>
            </a:r>
          </a:p>
          <a:p>
            <a:endParaRPr lang="en-PH" b="1" dirty="0"/>
          </a:p>
        </p:txBody>
      </p:sp>
      <p:sp>
        <p:nvSpPr>
          <p:cNvPr id="5" name="Rectangle 4"/>
          <p:cNvSpPr/>
          <p:nvPr/>
        </p:nvSpPr>
        <p:spPr>
          <a:xfrm>
            <a:off x="990600" y="152400"/>
            <a:ext cx="24384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PH" dirty="0"/>
              <a:t>Promethium (Pm)</a:t>
            </a:r>
          </a:p>
        </p:txBody>
      </p:sp>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029200" y="990600"/>
            <a:ext cx="3657600" cy="495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65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0025" y="847724"/>
            <a:ext cx="4419600" cy="5857876"/>
          </a:xfrm>
        </p:spPr>
        <p:txBody>
          <a:bodyPr>
            <a:noAutofit/>
          </a:bodyPr>
          <a:lstStyle/>
          <a:p>
            <a:r>
              <a:rPr lang="en-PH" sz="1400" b="1" i="1" dirty="0">
                <a:latin typeface="Times New Roman" pitchFamily="18" charset="0"/>
                <a:cs typeface="Times New Roman" pitchFamily="18" charset="0"/>
              </a:rPr>
              <a:t>Origin of the name: </a:t>
            </a:r>
            <a:r>
              <a:rPr lang="en-US" sz="1400" dirty="0">
                <a:latin typeface="Times New Roman" pitchFamily="18" charset="0"/>
                <a:cs typeface="Times New Roman" pitchFamily="18" charset="0"/>
              </a:rPr>
              <a:t>Americium is named for America where it was first made.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 </a:t>
            </a:r>
            <a:r>
              <a:rPr lang="en-PH" sz="1400" b="1" i="1" dirty="0">
                <a:latin typeface="Times New Roman" pitchFamily="18" charset="0"/>
                <a:cs typeface="Times New Roman" pitchFamily="18" charset="0"/>
              </a:rPr>
              <a:t>Creation: </a:t>
            </a:r>
          </a:p>
          <a:p>
            <a:r>
              <a:rPr lang="en-US" sz="1400" dirty="0">
                <a:latin typeface="Times New Roman" pitchFamily="18" charset="0"/>
                <a:cs typeface="Times New Roman" pitchFamily="18" charset="0"/>
              </a:rPr>
              <a:t>Americium was discovered by Glenn Seaborg, Ralph James., L. Morgan, Albert </a:t>
            </a:r>
            <a:r>
              <a:rPr lang="en-US" sz="1400" dirty="0" err="1">
                <a:latin typeface="Times New Roman" pitchFamily="18" charset="0"/>
                <a:cs typeface="Times New Roman" pitchFamily="18" charset="0"/>
              </a:rPr>
              <a:t>Ghiorso</a:t>
            </a:r>
            <a:r>
              <a:rPr lang="en-US" sz="1400" dirty="0">
                <a:latin typeface="Times New Roman" pitchFamily="18" charset="0"/>
                <a:cs typeface="Times New Roman" pitchFamily="18" charset="0"/>
              </a:rPr>
              <a:t> in 1944 at USA. Americium was </a:t>
            </a:r>
            <a:r>
              <a:rPr lang="en-US" sz="1400" dirty="0" err="1">
                <a:latin typeface="Times New Roman" pitchFamily="18" charset="0"/>
                <a:cs typeface="Times New Roman" pitchFamily="18" charset="0"/>
              </a:rPr>
              <a:t>was</a:t>
            </a:r>
            <a:r>
              <a:rPr lang="en-US" sz="1400" dirty="0">
                <a:latin typeface="Times New Roman" pitchFamily="18" charset="0"/>
                <a:cs typeface="Times New Roman" pitchFamily="18" charset="0"/>
              </a:rPr>
              <a:t> identified by Seaborg and others in 1944 as the result of successive neutron capture reactions by plutonium isotopes in a nuclear reactor.</a:t>
            </a:r>
          </a:p>
          <a:p>
            <a:endParaRPr lang="en-PH" sz="1400" dirty="0">
              <a:latin typeface="Times New Roman" pitchFamily="18" charset="0"/>
              <a:cs typeface="Times New Roman" pitchFamily="18" charset="0"/>
            </a:endParaRPr>
          </a:p>
          <a:p>
            <a:r>
              <a:rPr lang="en-PH" sz="1400" b="1" dirty="0">
                <a:latin typeface="Times New Roman" pitchFamily="18" charset="0"/>
                <a:cs typeface="Times New Roman" pitchFamily="18" charset="0"/>
              </a:rPr>
              <a:t>Chemical and Physical Properties:</a:t>
            </a:r>
          </a:p>
          <a:p>
            <a:r>
              <a:rPr lang="en-US" sz="1400" dirty="0">
                <a:hlinkClick r:id="rId2" tooltip="Element names"/>
              </a:rPr>
              <a:t>Name</a:t>
            </a:r>
            <a:r>
              <a:rPr lang="en-US" sz="1400" dirty="0"/>
              <a:t>:  americium</a:t>
            </a:r>
          </a:p>
          <a:p>
            <a:r>
              <a:rPr lang="en-US" sz="1400" dirty="0">
                <a:hlinkClick r:id="rId2" tooltip="Element symbol"/>
              </a:rPr>
              <a:t>Symbol</a:t>
            </a:r>
            <a:r>
              <a:rPr lang="en-US" sz="1400" dirty="0"/>
              <a:t>: Am</a:t>
            </a:r>
          </a:p>
          <a:p>
            <a:r>
              <a:rPr lang="en-US" sz="1400" dirty="0">
                <a:hlinkClick r:id="rId3" tooltip="Element atomic number"/>
              </a:rPr>
              <a:t>Atomic number</a:t>
            </a:r>
            <a:r>
              <a:rPr lang="en-US" sz="1400" dirty="0"/>
              <a:t>: 95</a:t>
            </a:r>
          </a:p>
          <a:p>
            <a:r>
              <a:rPr lang="en-US" sz="1400" dirty="0">
                <a:hlinkClick r:id="rId4" tooltip="Element atomic weights"/>
              </a:rPr>
              <a:t>Relative atomic mass (</a:t>
            </a:r>
            <a:r>
              <a:rPr lang="en-US" sz="1400" i="1" dirty="0" err="1">
                <a:hlinkClick r:id="rId4" tooltip="Element atomic weights"/>
              </a:rPr>
              <a:t>A</a:t>
            </a:r>
            <a:r>
              <a:rPr lang="en-US" sz="1400" baseline="-25000" dirty="0" err="1">
                <a:hlinkClick r:id="rId4" tooltip="Element atomic weights"/>
              </a:rPr>
              <a:t>r</a:t>
            </a:r>
            <a:r>
              <a:rPr lang="en-US" sz="1400" dirty="0">
                <a:hlinkClick r:id="rId4" tooltip="Element atomic weights"/>
              </a:rPr>
              <a:t>)</a:t>
            </a:r>
            <a:r>
              <a:rPr lang="en-US" sz="1400" dirty="0"/>
              <a:t>: [ 243 ]</a:t>
            </a:r>
          </a:p>
          <a:p>
            <a:r>
              <a:rPr lang="en-US" sz="1400" dirty="0">
                <a:hlinkClick r:id="rId5" tooltip="Element standard state"/>
              </a:rPr>
              <a:t>Standard state</a:t>
            </a:r>
            <a:r>
              <a:rPr lang="en-US" sz="1400" dirty="0"/>
              <a:t>: solid at 298 K</a:t>
            </a:r>
          </a:p>
          <a:p>
            <a:r>
              <a:rPr lang="en-US" sz="1400" dirty="0">
                <a:hlinkClick r:id="rId5" tooltip="Element colour"/>
              </a:rPr>
              <a:t>Color</a:t>
            </a:r>
            <a:r>
              <a:rPr lang="en-US" sz="1400" dirty="0"/>
              <a:t>: silvery white</a:t>
            </a:r>
          </a:p>
          <a:p>
            <a:r>
              <a:rPr lang="en-US" sz="1400" dirty="0">
                <a:hlinkClick r:id="rId6" tooltip="Classification of promethium as metal, non-metal, or semi-metal"/>
              </a:rPr>
              <a:t>Classification</a:t>
            </a:r>
            <a:r>
              <a:rPr lang="en-US" sz="1400" dirty="0"/>
              <a:t>: Metallic</a:t>
            </a:r>
          </a:p>
          <a:p>
            <a:r>
              <a:rPr lang="en-US" sz="1400" dirty="0">
                <a:hlinkClick r:id="rId7" tooltip="The group within which promethium is located"/>
              </a:rPr>
              <a:t>Group in periodic table</a:t>
            </a:r>
            <a:r>
              <a:rPr lang="en-US" sz="1400" dirty="0"/>
              <a:t>: </a:t>
            </a:r>
          </a:p>
          <a:p>
            <a:r>
              <a:rPr lang="en-US" sz="1400" dirty="0">
                <a:hlinkClick r:id="rId7" tooltip="The name of the group (if there is one) within which promethium is located"/>
              </a:rPr>
              <a:t>Group name</a:t>
            </a:r>
            <a:r>
              <a:rPr lang="en-US" sz="1400" dirty="0"/>
              <a:t>:  </a:t>
            </a:r>
            <a:r>
              <a:rPr lang="en-US" sz="1400" dirty="0" err="1"/>
              <a:t>Actinoid</a:t>
            </a:r>
            <a:r>
              <a:rPr lang="en-US" sz="1400" dirty="0"/>
              <a:t> </a:t>
            </a:r>
          </a:p>
          <a:p>
            <a:r>
              <a:rPr lang="en-US" sz="1400" dirty="0">
                <a:hlinkClick r:id="rId7" tooltip="The period within which promethium is located"/>
              </a:rPr>
              <a:t>Period in periodic table</a:t>
            </a:r>
            <a:r>
              <a:rPr lang="en-US" sz="1400" dirty="0"/>
              <a:t>: 7 (</a:t>
            </a:r>
            <a:r>
              <a:rPr lang="en-US" sz="1400" dirty="0" err="1"/>
              <a:t>actinoid</a:t>
            </a:r>
            <a:r>
              <a:rPr lang="en-US" sz="1400" dirty="0"/>
              <a:t>)</a:t>
            </a:r>
          </a:p>
          <a:p>
            <a:r>
              <a:rPr lang="en-US" sz="1400" dirty="0">
                <a:hlinkClick r:id="rId7" tooltip="The block within which promethium is located"/>
              </a:rPr>
              <a:t>Block in periodic table</a:t>
            </a:r>
            <a:r>
              <a:rPr lang="en-US" sz="1400" dirty="0"/>
              <a:t>:  f-block</a:t>
            </a:r>
          </a:p>
          <a:p>
            <a:r>
              <a:rPr lang="en-US" sz="1400" dirty="0">
                <a:hlinkClick r:id="rId8" tooltip="Shell structure"/>
              </a:rPr>
              <a:t>Electron shell structure</a:t>
            </a:r>
            <a:r>
              <a:rPr lang="en-US" sz="1400" dirty="0"/>
              <a:t>: 2.8.18.32.25.8.2</a:t>
            </a:r>
          </a:p>
          <a:p>
            <a:r>
              <a:rPr lang="en-US" sz="1400" dirty="0">
                <a:hlinkClick r:id="rId9" tooltip="Chemical Abstract Service (CAS) Registry numbers for the elements"/>
              </a:rPr>
              <a:t>CAS Registry ID</a:t>
            </a:r>
            <a:r>
              <a:rPr lang="en-US" sz="1400" dirty="0"/>
              <a:t>: 7440-35-9</a:t>
            </a:r>
          </a:p>
        </p:txBody>
      </p:sp>
      <p:sp>
        <p:nvSpPr>
          <p:cNvPr id="5" name="Rectangle 4"/>
          <p:cNvSpPr/>
          <p:nvPr/>
        </p:nvSpPr>
        <p:spPr>
          <a:xfrm>
            <a:off x="990600" y="152400"/>
            <a:ext cx="24384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PH" dirty="0"/>
              <a:t>Americium (Am)</a:t>
            </a:r>
          </a:p>
        </p:txBody>
      </p:sp>
      <p:pic>
        <p:nvPicPr>
          <p:cNvPr id="2050"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53000" y="810419"/>
            <a:ext cx="3803650" cy="529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77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0025" y="847724"/>
            <a:ext cx="4419600" cy="5857876"/>
          </a:xfrm>
        </p:spPr>
        <p:txBody>
          <a:bodyPr>
            <a:noAutofit/>
          </a:bodyPr>
          <a:lstStyle/>
          <a:p>
            <a:r>
              <a:rPr lang="en-PH" sz="1400" b="1" i="1" dirty="0">
                <a:latin typeface="Times New Roman" pitchFamily="18" charset="0"/>
                <a:cs typeface="Times New Roman" pitchFamily="18" charset="0"/>
              </a:rPr>
              <a:t>Origin of the name: </a:t>
            </a:r>
            <a:r>
              <a:rPr lang="en-US" sz="1400" dirty="0">
                <a:latin typeface="Times New Roman" pitchFamily="18" charset="0"/>
                <a:cs typeface="Times New Roman" pitchFamily="18" charset="0"/>
              </a:rPr>
              <a:t>Plutonium, is named after the then planet Pluto, following from the two previous elements uranium and neptunium</a:t>
            </a:r>
            <a:r>
              <a:rPr lang="en-US" sz="1400" b="1" dirty="0">
                <a:latin typeface="Times New Roman" pitchFamily="18" charset="0"/>
                <a:cs typeface="Times New Roman" pitchFamily="18" charset="0"/>
              </a:rPr>
              <a:t>.</a:t>
            </a:r>
          </a:p>
          <a:p>
            <a:r>
              <a:rPr lang="en-US" sz="1400" b="1" dirty="0">
                <a:latin typeface="Times New Roman" pitchFamily="18" charset="0"/>
                <a:cs typeface="Times New Roman" pitchFamily="18" charset="0"/>
              </a:rPr>
              <a:t> </a:t>
            </a:r>
            <a:endParaRPr lang="en-PH" sz="1400" i="1" dirty="0">
              <a:latin typeface="Times New Roman" pitchFamily="18" charset="0"/>
              <a:cs typeface="Times New Roman" pitchFamily="18" charset="0"/>
            </a:endParaRPr>
          </a:p>
          <a:p>
            <a:r>
              <a:rPr lang="en-PH" sz="1400" b="1" i="1" dirty="0">
                <a:latin typeface="Times New Roman" pitchFamily="18" charset="0"/>
                <a:cs typeface="Times New Roman" pitchFamily="18" charset="0"/>
              </a:rPr>
              <a:t>Creation: </a:t>
            </a:r>
          </a:p>
          <a:p>
            <a:r>
              <a:rPr lang="en-US" dirty="0">
                <a:latin typeface="Times New Roman" pitchFamily="18" charset="0"/>
                <a:cs typeface="Times New Roman" pitchFamily="18" charset="0"/>
              </a:rPr>
              <a:t>Plutonium was discovered in 1941 by Dr. Glenn T. Seaborg and Edwin McMillan, Kennedy, and Wahl by deuteron bombardment of uranium in the 60-inch cyclotron of the Berkeley Radiation Laboratory at the University of California, Berkeley, but the discovery was kept secret. It was named after the planet Pluto, having been discovered directly after Neptunium. </a:t>
            </a:r>
          </a:p>
          <a:p>
            <a:endParaRPr lang="en-PH" sz="1400" b="1" dirty="0">
              <a:latin typeface="Times New Roman" pitchFamily="18" charset="0"/>
              <a:cs typeface="Times New Roman" pitchFamily="18" charset="0"/>
            </a:endParaRPr>
          </a:p>
          <a:p>
            <a:r>
              <a:rPr lang="en-PH" sz="1400" b="1" dirty="0">
                <a:latin typeface="Times New Roman" pitchFamily="18" charset="0"/>
                <a:cs typeface="Times New Roman" pitchFamily="18" charset="0"/>
              </a:rPr>
              <a:t>Chemical and Physical Properties:</a:t>
            </a:r>
          </a:p>
          <a:p>
            <a:r>
              <a:rPr lang="en-US" sz="1400" dirty="0">
                <a:hlinkClick r:id="rId2" tooltip="Element names"/>
              </a:rPr>
              <a:t>Name</a:t>
            </a:r>
            <a:r>
              <a:rPr lang="en-US" sz="1400" dirty="0"/>
              <a:t>:  plutonium</a:t>
            </a:r>
          </a:p>
          <a:p>
            <a:r>
              <a:rPr lang="en-US" sz="1400" dirty="0">
                <a:hlinkClick r:id="rId2" tooltip="Element symbol"/>
              </a:rPr>
              <a:t>Symbol</a:t>
            </a:r>
            <a:r>
              <a:rPr lang="en-US" sz="1400" dirty="0"/>
              <a:t>: </a:t>
            </a:r>
            <a:r>
              <a:rPr lang="en-US" sz="1400" dirty="0" err="1"/>
              <a:t>Pu</a:t>
            </a:r>
            <a:endParaRPr lang="en-US" sz="1400" dirty="0"/>
          </a:p>
          <a:p>
            <a:r>
              <a:rPr lang="en-US" sz="1400" dirty="0">
                <a:hlinkClick r:id="rId3" tooltip="Element atomic number"/>
              </a:rPr>
              <a:t>Atomic number</a:t>
            </a:r>
            <a:r>
              <a:rPr lang="en-US" sz="1400" dirty="0"/>
              <a:t>: 94</a:t>
            </a:r>
          </a:p>
          <a:p>
            <a:r>
              <a:rPr lang="en-US" sz="1400" dirty="0">
                <a:hlinkClick r:id="rId4" tooltip="Element atomic weights"/>
              </a:rPr>
              <a:t>Relative atomic mass (</a:t>
            </a:r>
            <a:r>
              <a:rPr lang="en-US" sz="1400" i="1" dirty="0" err="1">
                <a:hlinkClick r:id="rId4" tooltip="Element atomic weights"/>
              </a:rPr>
              <a:t>A</a:t>
            </a:r>
            <a:r>
              <a:rPr lang="en-US" sz="1400" baseline="-25000" dirty="0" err="1">
                <a:hlinkClick r:id="rId4" tooltip="Element atomic weights"/>
              </a:rPr>
              <a:t>r</a:t>
            </a:r>
            <a:r>
              <a:rPr lang="en-US" sz="1400" dirty="0">
                <a:hlinkClick r:id="rId4" tooltip="Element atomic weights"/>
              </a:rPr>
              <a:t>)</a:t>
            </a:r>
            <a:r>
              <a:rPr lang="en-US" sz="1400" dirty="0"/>
              <a:t>: [ 244 ]</a:t>
            </a:r>
          </a:p>
          <a:p>
            <a:r>
              <a:rPr lang="en-US" sz="1400" dirty="0">
                <a:hlinkClick r:id="rId5" tooltip="Element standard state"/>
              </a:rPr>
              <a:t>Standard state</a:t>
            </a:r>
            <a:r>
              <a:rPr lang="en-US" sz="1400" dirty="0"/>
              <a:t>: solid at 298 K</a:t>
            </a:r>
          </a:p>
          <a:p>
            <a:r>
              <a:rPr lang="en-US" sz="1400" dirty="0">
                <a:hlinkClick r:id="rId5" tooltip="Element colour"/>
              </a:rPr>
              <a:t>Color</a:t>
            </a:r>
            <a:r>
              <a:rPr lang="en-US" sz="1400" dirty="0"/>
              <a:t>: silvery white</a:t>
            </a:r>
          </a:p>
          <a:p>
            <a:r>
              <a:rPr lang="en-US" sz="1400" dirty="0">
                <a:hlinkClick r:id="rId6" tooltip="Classification of promethium as metal, non-metal, or semi-metal"/>
              </a:rPr>
              <a:t>Classification</a:t>
            </a:r>
            <a:r>
              <a:rPr lang="en-US" sz="1400" dirty="0"/>
              <a:t>: Metallic</a:t>
            </a:r>
          </a:p>
          <a:p>
            <a:r>
              <a:rPr lang="en-US" sz="1400" dirty="0">
                <a:hlinkClick r:id="rId7" tooltip="The group within which promethium is located"/>
              </a:rPr>
              <a:t>Group in periodic table</a:t>
            </a:r>
            <a:r>
              <a:rPr lang="en-US" sz="1400" dirty="0"/>
              <a:t>: </a:t>
            </a:r>
          </a:p>
          <a:p>
            <a:r>
              <a:rPr lang="en-US" sz="1400" dirty="0">
                <a:hlinkClick r:id="rId7" tooltip="The name of the group (if there is one) within which promethium is located"/>
              </a:rPr>
              <a:t>Group name</a:t>
            </a:r>
            <a:r>
              <a:rPr lang="en-US" sz="1400" dirty="0"/>
              <a:t>:  </a:t>
            </a:r>
            <a:r>
              <a:rPr lang="en-US" sz="1400" dirty="0" err="1"/>
              <a:t>Actinoid</a:t>
            </a:r>
            <a:r>
              <a:rPr lang="en-US" sz="1400" dirty="0"/>
              <a:t> </a:t>
            </a:r>
          </a:p>
          <a:p>
            <a:r>
              <a:rPr lang="en-US" sz="1400" dirty="0">
                <a:hlinkClick r:id="rId7" tooltip="The period within which promethium is located"/>
              </a:rPr>
              <a:t>Period in periodic table</a:t>
            </a:r>
            <a:r>
              <a:rPr lang="en-US" sz="1400" dirty="0"/>
              <a:t>: 7 (</a:t>
            </a:r>
            <a:r>
              <a:rPr lang="en-US" sz="1400" dirty="0" err="1"/>
              <a:t>actinoid</a:t>
            </a:r>
            <a:r>
              <a:rPr lang="en-US" sz="1400" dirty="0"/>
              <a:t>)</a:t>
            </a:r>
          </a:p>
          <a:p>
            <a:r>
              <a:rPr lang="en-US" sz="1400" dirty="0">
                <a:hlinkClick r:id="rId7" tooltip="The block within which promethium is located"/>
              </a:rPr>
              <a:t>Block in periodic table</a:t>
            </a:r>
            <a:r>
              <a:rPr lang="en-US" sz="1400" dirty="0"/>
              <a:t>:  f-block</a:t>
            </a:r>
          </a:p>
          <a:p>
            <a:r>
              <a:rPr lang="en-US" sz="1400" dirty="0">
                <a:hlinkClick r:id="rId8" tooltip="Shell structure"/>
              </a:rPr>
              <a:t>Electron shell structure</a:t>
            </a:r>
            <a:r>
              <a:rPr lang="en-US" sz="1400" dirty="0"/>
              <a:t>: 2.8.18.32.24.8.2</a:t>
            </a:r>
          </a:p>
          <a:p>
            <a:r>
              <a:rPr lang="en-US" sz="1400" dirty="0">
                <a:hlinkClick r:id="rId9" tooltip="Chemical Abstract Service (CAS) Registry numbers for the elements"/>
              </a:rPr>
              <a:t>CAS Registry ID</a:t>
            </a:r>
            <a:r>
              <a:rPr lang="en-US" sz="1400" dirty="0"/>
              <a:t>: 7440-07-5</a:t>
            </a:r>
          </a:p>
        </p:txBody>
      </p:sp>
      <p:sp>
        <p:nvSpPr>
          <p:cNvPr id="5" name="Rectangle 4"/>
          <p:cNvSpPr/>
          <p:nvPr/>
        </p:nvSpPr>
        <p:spPr>
          <a:xfrm>
            <a:off x="990600" y="152400"/>
            <a:ext cx="24384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PH" dirty="0"/>
              <a:t>Plutonium (</a:t>
            </a:r>
            <a:r>
              <a:rPr lang="en-PH" dirty="0" err="1"/>
              <a:t>Pu</a:t>
            </a:r>
            <a:r>
              <a:rPr lang="en-PH" dirty="0"/>
              <a:t>)</a:t>
            </a:r>
          </a:p>
        </p:txBody>
      </p:sp>
      <p:pic>
        <p:nvPicPr>
          <p:cNvPr id="3"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00600" y="782637"/>
            <a:ext cx="4029075" cy="529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46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0025" y="847724"/>
            <a:ext cx="4419600" cy="5857876"/>
          </a:xfrm>
        </p:spPr>
        <p:txBody>
          <a:bodyPr>
            <a:noAutofit/>
          </a:bodyPr>
          <a:lstStyle/>
          <a:p>
            <a:r>
              <a:rPr lang="en-PH" sz="1400" b="1" dirty="0">
                <a:latin typeface="Times New Roman" panose="02020603050405020304" pitchFamily="18" charset="0"/>
                <a:cs typeface="Times New Roman" panose="02020603050405020304" pitchFamily="18" charset="0"/>
              </a:rPr>
              <a:t>Origin of the name</a:t>
            </a:r>
            <a:r>
              <a:rPr lang="en-PH" sz="1400" dirty="0">
                <a:latin typeface="Times New Roman" panose="02020603050405020304" pitchFamily="18" charset="0"/>
                <a:cs typeface="Times New Roman" panose="02020603050405020304" pitchFamily="18" charset="0"/>
              </a:rPr>
              <a:t>: from the Greek word "</a:t>
            </a:r>
            <a:r>
              <a:rPr lang="en-PH" sz="1400" i="1" dirty="0" err="1">
                <a:latin typeface="Times New Roman" panose="02020603050405020304" pitchFamily="18" charset="0"/>
                <a:cs typeface="Times New Roman" panose="02020603050405020304" pitchFamily="18" charset="0"/>
              </a:rPr>
              <a:t>astatos</a:t>
            </a:r>
            <a:r>
              <a:rPr lang="en-PH" sz="1400" dirty="0">
                <a:latin typeface="Times New Roman" panose="02020603050405020304" pitchFamily="18" charset="0"/>
                <a:cs typeface="Times New Roman" panose="02020603050405020304" pitchFamily="18" charset="0"/>
              </a:rPr>
              <a:t>" meaning "</a:t>
            </a:r>
            <a:r>
              <a:rPr lang="en-PH" sz="1400" i="1" dirty="0">
                <a:latin typeface="Times New Roman" panose="02020603050405020304" pitchFamily="18" charset="0"/>
                <a:cs typeface="Times New Roman" panose="02020603050405020304" pitchFamily="18" charset="0"/>
              </a:rPr>
              <a:t>unstable</a:t>
            </a:r>
            <a:r>
              <a:rPr lang="en-PH" sz="1400" dirty="0">
                <a:latin typeface="Times New Roman" panose="02020603050405020304" pitchFamily="18" charset="0"/>
                <a:cs typeface="Times New Roman" panose="02020603050405020304" pitchFamily="18" charset="0"/>
              </a:rPr>
              <a:t>".</a:t>
            </a:r>
          </a:p>
          <a:p>
            <a:endParaRPr lang="en-PH" sz="1400" i="1" dirty="0">
              <a:latin typeface="Times New Roman" panose="02020603050405020304" pitchFamily="18" charset="0"/>
              <a:cs typeface="Times New Roman" pitchFamily="18" charset="0"/>
            </a:endParaRPr>
          </a:p>
          <a:p>
            <a:r>
              <a:rPr lang="en-PH" sz="1400" b="1" i="1" dirty="0">
                <a:latin typeface="Times New Roman" panose="02020603050405020304" pitchFamily="18" charset="0"/>
                <a:cs typeface="Times New Roman" pitchFamily="18" charset="0"/>
              </a:rPr>
              <a:t>Creation: </a:t>
            </a:r>
          </a:p>
          <a:p>
            <a:r>
              <a:rPr lang="en-PH" sz="1400" dirty="0">
                <a:latin typeface="Times New Roman" panose="02020603050405020304" pitchFamily="18" charset="0"/>
                <a:cs typeface="Times New Roman" panose="02020603050405020304" pitchFamily="18" charset="0"/>
              </a:rPr>
              <a:t>Astatine has no biological role.</a:t>
            </a:r>
          </a:p>
          <a:p>
            <a:r>
              <a:rPr lang="en-PH" sz="1400" dirty="0">
                <a:latin typeface="Times New Roman" panose="02020603050405020304" pitchFamily="18" charset="0"/>
                <a:cs typeface="Times New Roman" panose="02020603050405020304" pitchFamily="18" charset="0"/>
              </a:rPr>
              <a:t>Astatine is not found in any significant quantity in the geosphere. Some isotopes of astatine (</a:t>
            </a:r>
            <a:r>
              <a:rPr lang="en-PH" sz="1400" baseline="30000" dirty="0">
                <a:latin typeface="Times New Roman" panose="02020603050405020304" pitchFamily="18" charset="0"/>
                <a:cs typeface="Times New Roman" panose="02020603050405020304" pitchFamily="18" charset="0"/>
              </a:rPr>
              <a:t>215</a:t>
            </a:r>
            <a:r>
              <a:rPr lang="en-PH" sz="1400" dirty="0">
                <a:latin typeface="Times New Roman" panose="02020603050405020304" pitchFamily="18" charset="0"/>
                <a:cs typeface="Times New Roman" panose="02020603050405020304" pitchFamily="18" charset="0"/>
              </a:rPr>
              <a:t>At, </a:t>
            </a:r>
            <a:r>
              <a:rPr lang="en-PH" sz="1400" baseline="30000" dirty="0">
                <a:latin typeface="Times New Roman" panose="02020603050405020304" pitchFamily="18" charset="0"/>
                <a:cs typeface="Times New Roman" panose="02020603050405020304" pitchFamily="18" charset="0"/>
              </a:rPr>
              <a:t>218</a:t>
            </a:r>
            <a:r>
              <a:rPr lang="en-PH" sz="1400" dirty="0">
                <a:latin typeface="Times New Roman" panose="02020603050405020304" pitchFamily="18" charset="0"/>
                <a:cs typeface="Times New Roman" panose="02020603050405020304" pitchFamily="18" charset="0"/>
              </a:rPr>
              <a:t>At and </a:t>
            </a:r>
            <a:r>
              <a:rPr lang="en-PH" sz="1400" baseline="30000" dirty="0">
                <a:latin typeface="Times New Roman" panose="02020603050405020304" pitchFamily="18" charset="0"/>
                <a:cs typeface="Times New Roman" panose="02020603050405020304" pitchFamily="18" charset="0"/>
              </a:rPr>
              <a:t>219</a:t>
            </a:r>
            <a:r>
              <a:rPr lang="en-PH" sz="1400" dirty="0">
                <a:latin typeface="Times New Roman" panose="02020603050405020304" pitchFamily="18" charset="0"/>
                <a:cs typeface="Times New Roman" panose="02020603050405020304" pitchFamily="18" charset="0"/>
              </a:rPr>
              <a:t>At) are present in uranium and thorium minerals as part of </a:t>
            </a:r>
            <a:r>
              <a:rPr lang="en-PH" sz="1400" dirty="0" err="1">
                <a:latin typeface="Times New Roman" panose="02020603050405020304" pitchFamily="18" charset="0"/>
                <a:cs typeface="Times New Roman" panose="02020603050405020304" pitchFamily="18" charset="0"/>
              </a:rPr>
              <a:t>radiodecay</a:t>
            </a:r>
            <a:r>
              <a:rPr lang="en-PH" sz="1400" dirty="0">
                <a:latin typeface="Times New Roman" panose="02020603050405020304" pitchFamily="18" charset="0"/>
                <a:cs typeface="Times New Roman" panose="02020603050405020304" pitchFamily="18" charset="0"/>
              </a:rPr>
              <a:t> series. The total amount present in the Earth's crust is probably less than 30 g at any one time.</a:t>
            </a:r>
          </a:p>
          <a:p>
            <a:endParaRPr lang="en-PH" sz="1400" b="1" dirty="0">
              <a:latin typeface="Times New Roman" panose="02020603050405020304" pitchFamily="18" charset="0"/>
              <a:cs typeface="Times New Roman" pitchFamily="18" charset="0"/>
            </a:endParaRPr>
          </a:p>
          <a:p>
            <a:r>
              <a:rPr lang="en-PH" sz="1400" b="1" dirty="0">
                <a:latin typeface="Times New Roman" panose="02020603050405020304" pitchFamily="18" charset="0"/>
                <a:cs typeface="Times New Roman" pitchFamily="18" charset="0"/>
              </a:rPr>
              <a:t>Chemical and Physical Properties:</a:t>
            </a:r>
          </a:p>
          <a:p>
            <a:r>
              <a:rPr lang="en-PH" sz="1400" dirty="0">
                <a:latin typeface="Times New Roman" panose="02020603050405020304" pitchFamily="18" charset="0"/>
                <a:cs typeface="Times New Roman" panose="02020603050405020304" pitchFamily="18" charset="0"/>
                <a:hlinkClick r:id="rId2" tooltip="Element names"/>
              </a:rPr>
              <a:t>Name</a:t>
            </a:r>
            <a:r>
              <a:rPr lang="en-PH" sz="1400" dirty="0">
                <a:latin typeface="Times New Roman" panose="02020603050405020304" pitchFamily="18" charset="0"/>
                <a:cs typeface="Times New Roman" panose="02020603050405020304" pitchFamily="18" charset="0"/>
              </a:rPr>
              <a:t>: astatine</a:t>
            </a:r>
          </a:p>
          <a:p>
            <a:r>
              <a:rPr lang="en-PH" sz="1400" dirty="0">
                <a:latin typeface="Times New Roman" panose="02020603050405020304" pitchFamily="18" charset="0"/>
                <a:cs typeface="Times New Roman" panose="02020603050405020304" pitchFamily="18" charset="0"/>
                <a:hlinkClick r:id="rId2" tooltip="Element symbol"/>
              </a:rPr>
              <a:t>Symbol</a:t>
            </a:r>
            <a:r>
              <a:rPr lang="en-PH" sz="1400" dirty="0">
                <a:latin typeface="Times New Roman" panose="02020603050405020304" pitchFamily="18" charset="0"/>
                <a:cs typeface="Times New Roman" panose="02020603050405020304" pitchFamily="18" charset="0"/>
              </a:rPr>
              <a:t>: At</a:t>
            </a:r>
          </a:p>
          <a:p>
            <a:r>
              <a:rPr lang="en-PH" sz="1400" dirty="0">
                <a:latin typeface="Times New Roman" panose="02020603050405020304" pitchFamily="18" charset="0"/>
                <a:cs typeface="Times New Roman" panose="02020603050405020304" pitchFamily="18" charset="0"/>
                <a:hlinkClick r:id="rId3" tooltip="Element atomic number"/>
              </a:rPr>
              <a:t>Atomic number</a:t>
            </a:r>
            <a:r>
              <a:rPr lang="en-PH" sz="1400" dirty="0">
                <a:latin typeface="Times New Roman" panose="02020603050405020304" pitchFamily="18" charset="0"/>
                <a:cs typeface="Times New Roman" panose="02020603050405020304" pitchFamily="18" charset="0"/>
              </a:rPr>
              <a:t>: 85</a:t>
            </a:r>
          </a:p>
          <a:p>
            <a:r>
              <a:rPr lang="en-PH" sz="1400" dirty="0">
                <a:latin typeface="Times New Roman" panose="02020603050405020304" pitchFamily="18" charset="0"/>
                <a:cs typeface="Times New Roman" panose="02020603050405020304" pitchFamily="18" charset="0"/>
                <a:hlinkClick r:id="rId4" tooltip="Element atomic weights"/>
              </a:rPr>
              <a:t>Relative atomic mass (</a:t>
            </a:r>
            <a:r>
              <a:rPr lang="en-PH" sz="1400" i="1" dirty="0" err="1">
                <a:latin typeface="Times New Roman" panose="02020603050405020304" pitchFamily="18" charset="0"/>
                <a:cs typeface="Times New Roman" panose="02020603050405020304" pitchFamily="18" charset="0"/>
                <a:hlinkClick r:id="rId4" tooltip="Element atomic weights"/>
              </a:rPr>
              <a:t>A</a:t>
            </a:r>
            <a:r>
              <a:rPr lang="en-PH" sz="1400" baseline="-25000" dirty="0" err="1">
                <a:latin typeface="Times New Roman" panose="02020603050405020304" pitchFamily="18" charset="0"/>
                <a:cs typeface="Times New Roman" panose="02020603050405020304" pitchFamily="18" charset="0"/>
                <a:hlinkClick r:id="rId4" tooltip="Element atomic weights"/>
              </a:rPr>
              <a:t>r</a:t>
            </a:r>
            <a:r>
              <a:rPr lang="en-PH" sz="1400" dirty="0">
                <a:latin typeface="Times New Roman" panose="02020603050405020304" pitchFamily="18" charset="0"/>
                <a:cs typeface="Times New Roman" panose="02020603050405020304" pitchFamily="18" charset="0"/>
                <a:hlinkClick r:id="rId4" tooltip="Element atomic weights"/>
              </a:rPr>
              <a:t>)</a:t>
            </a:r>
            <a:r>
              <a:rPr lang="en-PH" sz="1400" dirty="0">
                <a:latin typeface="Times New Roman" panose="02020603050405020304" pitchFamily="18" charset="0"/>
                <a:cs typeface="Times New Roman" panose="02020603050405020304" pitchFamily="18" charset="0"/>
              </a:rPr>
              <a:t>: [ 210 ]</a:t>
            </a:r>
          </a:p>
          <a:p>
            <a:r>
              <a:rPr lang="en-PH" sz="1400" dirty="0">
                <a:latin typeface="Times New Roman" panose="02020603050405020304" pitchFamily="18" charset="0"/>
                <a:cs typeface="Times New Roman" panose="02020603050405020304" pitchFamily="18" charset="0"/>
                <a:hlinkClick r:id="rId5" tooltip="Element standard state"/>
              </a:rPr>
              <a:t>Standard state</a:t>
            </a:r>
            <a:r>
              <a:rPr lang="en-PH" sz="1400" dirty="0">
                <a:latin typeface="Times New Roman" panose="02020603050405020304" pitchFamily="18" charset="0"/>
                <a:cs typeface="Times New Roman" panose="02020603050405020304" pitchFamily="18" charset="0"/>
              </a:rPr>
              <a:t>: solid at 298 K</a:t>
            </a:r>
          </a:p>
          <a:p>
            <a:r>
              <a:rPr lang="en-PH" sz="1400" dirty="0" err="1">
                <a:latin typeface="Times New Roman" panose="02020603050405020304" pitchFamily="18" charset="0"/>
                <a:cs typeface="Times New Roman" panose="02020603050405020304" pitchFamily="18" charset="0"/>
                <a:hlinkClick r:id="rId5" tooltip="Element colour"/>
              </a:rPr>
              <a:t>Colour</a:t>
            </a:r>
            <a:r>
              <a:rPr lang="en-PH" sz="1400" dirty="0">
                <a:latin typeface="Times New Roman" panose="02020603050405020304" pitchFamily="18" charset="0"/>
                <a:cs typeface="Times New Roman" panose="02020603050405020304" pitchFamily="18" charset="0"/>
              </a:rPr>
              <a:t>: metallic</a:t>
            </a:r>
          </a:p>
          <a:p>
            <a:r>
              <a:rPr lang="en-PH" sz="1400" dirty="0">
                <a:latin typeface="Times New Roman" panose="02020603050405020304" pitchFamily="18" charset="0"/>
                <a:cs typeface="Times New Roman" panose="02020603050405020304" pitchFamily="18" charset="0"/>
                <a:hlinkClick r:id="rId6" tooltip="Classification of astatine as metal, non-metal, or semi-metal"/>
              </a:rPr>
              <a:t>Classification</a:t>
            </a:r>
            <a:r>
              <a:rPr lang="en-PH" sz="1400" dirty="0">
                <a:latin typeface="Times New Roman" panose="02020603050405020304" pitchFamily="18" charset="0"/>
                <a:cs typeface="Times New Roman" panose="02020603050405020304" pitchFamily="18" charset="0"/>
              </a:rPr>
              <a:t>: Semi-metallic</a:t>
            </a:r>
          </a:p>
          <a:p>
            <a:r>
              <a:rPr lang="en-PH" sz="1400" dirty="0">
                <a:latin typeface="Times New Roman" panose="02020603050405020304" pitchFamily="18" charset="0"/>
                <a:cs typeface="Times New Roman" panose="02020603050405020304" pitchFamily="18" charset="0"/>
                <a:hlinkClick r:id="rId7" tooltip="The group within which astatine is located"/>
              </a:rPr>
              <a:t>Group in periodic table</a:t>
            </a:r>
            <a:r>
              <a:rPr lang="en-PH" sz="1400" dirty="0">
                <a:latin typeface="Times New Roman" panose="02020603050405020304" pitchFamily="18" charset="0"/>
                <a:cs typeface="Times New Roman" panose="02020603050405020304" pitchFamily="18" charset="0"/>
              </a:rPr>
              <a:t>: 17</a:t>
            </a:r>
          </a:p>
          <a:p>
            <a:r>
              <a:rPr lang="en-PH" sz="1400" dirty="0">
                <a:latin typeface="Times New Roman" panose="02020603050405020304" pitchFamily="18" charset="0"/>
                <a:cs typeface="Times New Roman" panose="02020603050405020304" pitchFamily="18" charset="0"/>
                <a:hlinkClick r:id="rId7" tooltip="The name of the group (if there is one) within which astatine is located"/>
              </a:rPr>
              <a:t>Group name</a:t>
            </a:r>
            <a:r>
              <a:rPr lang="en-PH" sz="1400" dirty="0">
                <a:latin typeface="Times New Roman" panose="02020603050405020304" pitchFamily="18" charset="0"/>
                <a:cs typeface="Times New Roman" panose="02020603050405020304" pitchFamily="18" charset="0"/>
              </a:rPr>
              <a:t>: Halogen</a:t>
            </a:r>
          </a:p>
          <a:p>
            <a:r>
              <a:rPr lang="en-PH" sz="1400" dirty="0">
                <a:latin typeface="Times New Roman" panose="02020603050405020304" pitchFamily="18" charset="0"/>
                <a:cs typeface="Times New Roman" panose="02020603050405020304" pitchFamily="18" charset="0"/>
                <a:hlinkClick r:id="rId7" tooltip="The period within which astatine is located"/>
              </a:rPr>
              <a:t>Period in periodic table</a:t>
            </a:r>
            <a:r>
              <a:rPr lang="en-PH" sz="1400" dirty="0">
                <a:latin typeface="Times New Roman" panose="02020603050405020304" pitchFamily="18" charset="0"/>
                <a:cs typeface="Times New Roman" panose="02020603050405020304" pitchFamily="18" charset="0"/>
              </a:rPr>
              <a:t>: 6</a:t>
            </a:r>
          </a:p>
          <a:p>
            <a:r>
              <a:rPr lang="en-PH" sz="1400" dirty="0">
                <a:latin typeface="Times New Roman" panose="02020603050405020304" pitchFamily="18" charset="0"/>
                <a:cs typeface="Times New Roman" panose="02020603050405020304" pitchFamily="18" charset="0"/>
                <a:hlinkClick r:id="rId7" tooltip="The block within which astatine is located"/>
              </a:rPr>
              <a:t>Block in periodic table</a:t>
            </a:r>
            <a:r>
              <a:rPr lang="en-PH" sz="1400" dirty="0">
                <a:latin typeface="Times New Roman" panose="02020603050405020304" pitchFamily="18" charset="0"/>
                <a:cs typeface="Times New Roman" panose="02020603050405020304" pitchFamily="18" charset="0"/>
              </a:rPr>
              <a:t>: p-block</a:t>
            </a:r>
          </a:p>
          <a:p>
            <a:r>
              <a:rPr lang="en-PH" sz="1400" dirty="0">
                <a:latin typeface="Times New Roman" panose="02020603050405020304" pitchFamily="18" charset="0"/>
                <a:cs typeface="Times New Roman" panose="02020603050405020304" pitchFamily="18" charset="0"/>
                <a:hlinkClick r:id="rId8" tooltip="Shell structure"/>
              </a:rPr>
              <a:t>Electron shell structure</a:t>
            </a:r>
            <a:r>
              <a:rPr lang="en-PH" sz="1400" dirty="0">
                <a:latin typeface="Times New Roman" panose="02020603050405020304" pitchFamily="18" charset="0"/>
                <a:cs typeface="Times New Roman" panose="02020603050405020304" pitchFamily="18" charset="0"/>
              </a:rPr>
              <a:t>: 2.8.18.32.18.7</a:t>
            </a:r>
          </a:p>
          <a:p>
            <a:r>
              <a:rPr lang="en-PH" sz="1400" dirty="0">
                <a:latin typeface="Times New Roman" panose="02020603050405020304" pitchFamily="18" charset="0"/>
                <a:cs typeface="Times New Roman" panose="02020603050405020304" pitchFamily="18" charset="0"/>
                <a:hlinkClick r:id="rId9" tooltip="Chemical Abstract Service (CAS) Registry numbers for the elements"/>
              </a:rPr>
              <a:t>CAS Registry ID</a:t>
            </a:r>
            <a:r>
              <a:rPr lang="en-PH" sz="1400" dirty="0">
                <a:latin typeface="Times New Roman" panose="02020603050405020304" pitchFamily="18" charset="0"/>
                <a:cs typeface="Times New Roman" panose="02020603050405020304" pitchFamily="18" charset="0"/>
              </a:rPr>
              <a:t>: 7440-68-8</a:t>
            </a:r>
          </a:p>
        </p:txBody>
      </p:sp>
      <p:sp>
        <p:nvSpPr>
          <p:cNvPr id="5" name="Rectangle 4"/>
          <p:cNvSpPr/>
          <p:nvPr/>
        </p:nvSpPr>
        <p:spPr>
          <a:xfrm>
            <a:off x="990600" y="152400"/>
            <a:ext cx="24384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PH" dirty="0"/>
              <a:t>Astatine (At)</a:t>
            </a:r>
          </a:p>
        </p:txBody>
      </p:sp>
      <p:pic>
        <p:nvPicPr>
          <p:cNvPr id="6" name="Picture 5">
            <a:extLst>
              <a:ext uri="{FF2B5EF4-FFF2-40B4-BE49-F238E27FC236}">
                <a16:creationId xmlns="" xmlns:a16="http://schemas.microsoft.com/office/drawing/2014/main" id="{D19DF4C5-2976-4542-8166-0E7830C87FC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05401" y="1066800"/>
            <a:ext cx="3657599" cy="4935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4202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0025" y="847724"/>
            <a:ext cx="4419600" cy="5857876"/>
          </a:xfrm>
        </p:spPr>
        <p:txBody>
          <a:bodyPr>
            <a:noAutofit/>
          </a:bodyPr>
          <a:lstStyle/>
          <a:p>
            <a:r>
              <a:rPr lang="en-PH" sz="1400" b="1" dirty="0" smtClean="0">
                <a:latin typeface="Times New Roman" pitchFamily="18" charset="0"/>
                <a:cs typeface="Times New Roman" pitchFamily="18" charset="0"/>
              </a:rPr>
              <a:t>Origin of the name</a:t>
            </a:r>
            <a:r>
              <a:rPr lang="en-PH"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named after the State and University of "</a:t>
            </a:r>
            <a:r>
              <a:rPr lang="en-US" sz="1400" i="1" dirty="0" smtClean="0">
                <a:latin typeface="Times New Roman" pitchFamily="18" charset="0"/>
                <a:cs typeface="Times New Roman" pitchFamily="18" charset="0"/>
              </a:rPr>
              <a:t>California</a:t>
            </a:r>
            <a:r>
              <a:rPr lang="en-US" sz="1400" dirty="0" smtClean="0">
                <a:latin typeface="Times New Roman" pitchFamily="18" charset="0"/>
                <a:cs typeface="Times New Roman" pitchFamily="18" charset="0"/>
              </a:rPr>
              <a:t>", USA.</a:t>
            </a:r>
            <a:endParaRPr lang="en-PH" sz="1400" dirty="0" smtClean="0">
              <a:latin typeface="Times New Roman" pitchFamily="18" charset="0"/>
              <a:cs typeface="Times New Roman" pitchFamily="18" charset="0"/>
            </a:endParaRPr>
          </a:p>
          <a:p>
            <a:endParaRPr lang="en-PH" sz="1400" i="1" dirty="0" smtClean="0">
              <a:latin typeface="Times New Roman" pitchFamily="18" charset="0"/>
              <a:cs typeface="Times New Roman" pitchFamily="18" charset="0"/>
            </a:endParaRPr>
          </a:p>
          <a:p>
            <a:r>
              <a:rPr lang="en-PH" sz="1400" b="1" i="1" dirty="0" smtClean="0">
                <a:latin typeface="Times New Roman" pitchFamily="18" charset="0"/>
                <a:cs typeface="Times New Roman" pitchFamily="18" charset="0"/>
              </a:rPr>
              <a:t>Creation: </a:t>
            </a:r>
          </a:p>
          <a:p>
            <a:r>
              <a:rPr lang="en-US" sz="1400" b="1" dirty="0" smtClean="0">
                <a:latin typeface="Times New Roman" pitchFamily="18" charset="0"/>
                <a:cs typeface="Times New Roman" pitchFamily="18" charset="0"/>
              </a:rPr>
              <a:t>Californium</a:t>
            </a:r>
            <a:r>
              <a:rPr lang="en-US" sz="1400" dirty="0" smtClean="0">
                <a:latin typeface="Times New Roman" pitchFamily="18" charset="0"/>
                <a:cs typeface="Times New Roman" pitchFamily="18" charset="0"/>
              </a:rPr>
              <a:t> was </a:t>
            </a:r>
            <a:r>
              <a:rPr lang="en-US" sz="1400" dirty="0" smtClean="0">
                <a:latin typeface="Times New Roman" pitchFamily="18" charset="0"/>
                <a:cs typeface="Times New Roman" pitchFamily="18" charset="0"/>
                <a:hlinkClick r:id="rId2"/>
              </a:rPr>
              <a:t>discovered</a:t>
            </a:r>
            <a:r>
              <a:rPr lang="en-US" sz="1400" dirty="0" smtClean="0">
                <a:latin typeface="Times New Roman" pitchFamily="18" charset="0"/>
                <a:cs typeface="Times New Roman" pitchFamily="18" charset="0"/>
              </a:rPr>
              <a:t> by Glenn T. Seaborg, Stanley G. Thompson, Albert </a:t>
            </a:r>
            <a:r>
              <a:rPr lang="en-US" sz="1400" dirty="0" err="1" smtClean="0">
                <a:latin typeface="Times New Roman" pitchFamily="18" charset="0"/>
                <a:cs typeface="Times New Roman" pitchFamily="18" charset="0"/>
              </a:rPr>
              <a:t>Ghiorso</a:t>
            </a:r>
            <a:r>
              <a:rPr lang="en-US" sz="1400" dirty="0" smtClean="0">
                <a:latin typeface="Times New Roman" pitchFamily="18" charset="0"/>
                <a:cs typeface="Times New Roman" pitchFamily="18" charset="0"/>
              </a:rPr>
              <a:t>, Kenneth Street in 1950 at USA. Californium was produced by </a:t>
            </a:r>
            <a:r>
              <a:rPr lang="en-US" sz="1400" dirty="0" err="1" smtClean="0">
                <a:latin typeface="Times New Roman" pitchFamily="18" charset="0"/>
                <a:cs typeface="Times New Roman" pitchFamily="18" charset="0"/>
              </a:rPr>
              <a:t>Ghiorso</a:t>
            </a:r>
            <a:r>
              <a:rPr lang="en-US" sz="1400" dirty="0" smtClean="0">
                <a:latin typeface="Times New Roman" pitchFamily="18" charset="0"/>
                <a:cs typeface="Times New Roman" pitchFamily="18" charset="0"/>
              </a:rPr>
              <a:t> and others at the University of California, Berkeley, USA in 1950 who bombarded </a:t>
            </a:r>
            <a:r>
              <a:rPr lang="en-US" sz="1400" baseline="30000" dirty="0" smtClean="0">
                <a:latin typeface="Times New Roman" pitchFamily="18" charset="0"/>
                <a:cs typeface="Times New Roman" pitchFamily="18" charset="0"/>
              </a:rPr>
              <a:t>242</a:t>
            </a:r>
            <a:r>
              <a:rPr lang="en-US" sz="1400" dirty="0" smtClean="0">
                <a:latin typeface="Times New Roman" pitchFamily="18" charset="0"/>
                <a:cs typeface="Times New Roman" pitchFamily="18" charset="0"/>
              </a:rPr>
              <a:t>Cm with helium ions.</a:t>
            </a:r>
          </a:p>
          <a:p>
            <a:endParaRPr lang="en-PH" sz="1400" b="1" dirty="0" smtClean="0">
              <a:latin typeface="Times New Roman" pitchFamily="18" charset="0"/>
              <a:cs typeface="Times New Roman" pitchFamily="18" charset="0"/>
            </a:endParaRPr>
          </a:p>
          <a:p>
            <a:r>
              <a:rPr lang="en-PH" sz="1400" b="1" dirty="0" smtClean="0">
                <a:latin typeface="Times New Roman" pitchFamily="18" charset="0"/>
                <a:cs typeface="Times New Roman" pitchFamily="18" charset="0"/>
              </a:rPr>
              <a:t>Chemical and Physical Properties:</a:t>
            </a:r>
          </a:p>
          <a:p>
            <a:r>
              <a:rPr lang="en-US" sz="1400" dirty="0" smtClean="0">
                <a:latin typeface="Times New Roman" pitchFamily="18" charset="0"/>
                <a:cs typeface="Times New Roman" pitchFamily="18" charset="0"/>
                <a:hlinkClick r:id="rId3"/>
              </a:rPr>
              <a:t>Name</a:t>
            </a:r>
            <a:r>
              <a:rPr lang="en-US" sz="1400" dirty="0" smtClean="0">
                <a:latin typeface="Times New Roman" pitchFamily="18" charset="0"/>
                <a:cs typeface="Times New Roman" pitchFamily="18" charset="0"/>
              </a:rPr>
              <a:t>: californium</a:t>
            </a:r>
          </a:p>
          <a:p>
            <a:r>
              <a:rPr lang="en-US" sz="1400" dirty="0" smtClean="0">
                <a:latin typeface="Times New Roman" pitchFamily="18" charset="0"/>
                <a:cs typeface="Times New Roman" pitchFamily="18" charset="0"/>
                <a:hlinkClick r:id="rId3"/>
              </a:rPr>
              <a:t>Symbol</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Cf</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hlinkClick r:id="rId4"/>
              </a:rPr>
              <a:t>Atomic number</a:t>
            </a:r>
            <a:r>
              <a:rPr lang="en-US" sz="1400" dirty="0" smtClean="0">
                <a:latin typeface="Times New Roman" pitchFamily="18" charset="0"/>
                <a:cs typeface="Times New Roman" pitchFamily="18" charset="0"/>
              </a:rPr>
              <a:t>: 98</a:t>
            </a:r>
          </a:p>
          <a:p>
            <a:r>
              <a:rPr lang="en-US" sz="1400" dirty="0" smtClean="0">
                <a:latin typeface="Times New Roman" pitchFamily="18" charset="0"/>
                <a:cs typeface="Times New Roman" pitchFamily="18" charset="0"/>
                <a:hlinkClick r:id="rId5"/>
              </a:rPr>
              <a:t>Relative atomic mass (</a:t>
            </a:r>
            <a:r>
              <a:rPr lang="en-US" sz="1400" i="1" dirty="0" err="1" smtClean="0">
                <a:latin typeface="Times New Roman" pitchFamily="18" charset="0"/>
                <a:cs typeface="Times New Roman" pitchFamily="18" charset="0"/>
                <a:hlinkClick r:id="rId5"/>
              </a:rPr>
              <a:t>A</a:t>
            </a:r>
            <a:r>
              <a:rPr lang="en-US" sz="1400" baseline="-25000" dirty="0" err="1" smtClean="0">
                <a:latin typeface="Times New Roman" pitchFamily="18" charset="0"/>
                <a:cs typeface="Times New Roman" pitchFamily="18" charset="0"/>
                <a:hlinkClick r:id="rId5"/>
              </a:rPr>
              <a:t>r</a:t>
            </a:r>
            <a:r>
              <a:rPr lang="en-US" sz="1400" dirty="0" smtClean="0">
                <a:latin typeface="Times New Roman" pitchFamily="18" charset="0"/>
                <a:cs typeface="Times New Roman" pitchFamily="18" charset="0"/>
                <a:hlinkClick r:id="rId5"/>
              </a:rPr>
              <a:t>)</a:t>
            </a:r>
            <a:r>
              <a:rPr lang="en-US" sz="1400" dirty="0" smtClean="0">
                <a:latin typeface="Times New Roman" pitchFamily="18" charset="0"/>
                <a:cs typeface="Times New Roman" pitchFamily="18" charset="0"/>
              </a:rPr>
              <a:t>: [ 251 ]</a:t>
            </a:r>
          </a:p>
          <a:p>
            <a:r>
              <a:rPr lang="en-US" sz="1400" dirty="0" smtClean="0">
                <a:latin typeface="Times New Roman" pitchFamily="18" charset="0"/>
                <a:cs typeface="Times New Roman" pitchFamily="18" charset="0"/>
                <a:hlinkClick r:id="rId6"/>
              </a:rPr>
              <a:t>Standard state</a:t>
            </a:r>
            <a:r>
              <a:rPr lang="en-US" sz="1400" dirty="0" smtClean="0">
                <a:latin typeface="Times New Roman" pitchFamily="18" charset="0"/>
                <a:cs typeface="Times New Roman" pitchFamily="18" charset="0"/>
              </a:rPr>
              <a:t>: solid at 298 K</a:t>
            </a:r>
          </a:p>
          <a:p>
            <a:r>
              <a:rPr lang="en-US" sz="1400" dirty="0" err="1" smtClean="0">
                <a:latin typeface="Times New Roman" pitchFamily="18" charset="0"/>
                <a:cs typeface="Times New Roman" pitchFamily="18" charset="0"/>
                <a:hlinkClick r:id="rId6"/>
              </a:rPr>
              <a:t>Colour</a:t>
            </a:r>
            <a:r>
              <a:rPr lang="en-US" sz="1400" dirty="0" smtClean="0">
                <a:latin typeface="Times New Roman" pitchFamily="18" charset="0"/>
                <a:cs typeface="Times New Roman" pitchFamily="18" charset="0"/>
              </a:rPr>
              <a:t>: unknown, but probably metallic and silvery white or grey in appearance</a:t>
            </a:r>
          </a:p>
          <a:p>
            <a:r>
              <a:rPr lang="en-US" sz="1400" dirty="0" smtClean="0">
                <a:latin typeface="Times New Roman" pitchFamily="18" charset="0"/>
                <a:cs typeface="Times New Roman" pitchFamily="18" charset="0"/>
                <a:hlinkClick r:id="rId7"/>
              </a:rPr>
              <a:t>Classification</a:t>
            </a:r>
            <a:r>
              <a:rPr lang="en-US" sz="1400" dirty="0" smtClean="0">
                <a:latin typeface="Times New Roman" pitchFamily="18" charset="0"/>
                <a:cs typeface="Times New Roman" pitchFamily="18" charset="0"/>
              </a:rPr>
              <a:t>: Metallic</a:t>
            </a:r>
          </a:p>
          <a:p>
            <a:r>
              <a:rPr lang="en-US" sz="1400" dirty="0" smtClean="0">
                <a:latin typeface="Times New Roman" pitchFamily="18" charset="0"/>
                <a:cs typeface="Times New Roman" pitchFamily="18" charset="0"/>
                <a:hlinkClick r:id="rId8"/>
              </a:rPr>
              <a:t>Group in periodic table</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hlinkClick r:id="rId8"/>
              </a:rPr>
              <a:t>Group name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Actinoid</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hlinkClick r:id="rId8"/>
              </a:rPr>
              <a:t>Period in periodic table</a:t>
            </a:r>
            <a:r>
              <a:rPr lang="en-US" sz="1400" dirty="0" smtClean="0">
                <a:latin typeface="Times New Roman" pitchFamily="18" charset="0"/>
                <a:cs typeface="Times New Roman" pitchFamily="18" charset="0"/>
              </a:rPr>
              <a:t>: 7 (</a:t>
            </a:r>
            <a:r>
              <a:rPr lang="en-US" sz="1400" dirty="0" err="1" smtClean="0">
                <a:latin typeface="Times New Roman" pitchFamily="18" charset="0"/>
                <a:cs typeface="Times New Roman" pitchFamily="18" charset="0"/>
              </a:rPr>
              <a:t>actinoid</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hlinkClick r:id="rId8"/>
              </a:rPr>
              <a:t>Block in periodic table</a:t>
            </a:r>
            <a:r>
              <a:rPr lang="en-US" sz="1400" dirty="0" smtClean="0">
                <a:latin typeface="Times New Roman" pitchFamily="18" charset="0"/>
                <a:cs typeface="Times New Roman" pitchFamily="18" charset="0"/>
              </a:rPr>
              <a:t>: f-block</a:t>
            </a:r>
          </a:p>
          <a:p>
            <a:r>
              <a:rPr lang="en-US" sz="1400" dirty="0" smtClean="0">
                <a:latin typeface="Times New Roman" pitchFamily="18" charset="0"/>
                <a:cs typeface="Times New Roman" pitchFamily="18" charset="0"/>
                <a:hlinkClick r:id="rId9"/>
              </a:rPr>
              <a:t>Electron shell structure</a:t>
            </a:r>
            <a:r>
              <a:rPr lang="en-US" sz="1400" dirty="0" smtClean="0">
                <a:latin typeface="Times New Roman" pitchFamily="18" charset="0"/>
                <a:cs typeface="Times New Roman" pitchFamily="18" charset="0"/>
              </a:rPr>
              <a:t>: 2.8.18.32.28.8.2</a:t>
            </a:r>
          </a:p>
          <a:p>
            <a:r>
              <a:rPr lang="en-US" sz="1400" dirty="0" smtClean="0">
                <a:latin typeface="Times New Roman" pitchFamily="18" charset="0"/>
                <a:cs typeface="Times New Roman" pitchFamily="18" charset="0"/>
                <a:hlinkClick r:id="rId10"/>
              </a:rPr>
              <a:t>CAS Registry ID</a:t>
            </a:r>
            <a:r>
              <a:rPr lang="en-US" sz="1400" dirty="0" smtClean="0">
                <a:latin typeface="Times New Roman" pitchFamily="18" charset="0"/>
                <a:cs typeface="Times New Roman" pitchFamily="18" charset="0"/>
              </a:rPr>
              <a:t>: 7440-71-3</a:t>
            </a:r>
          </a:p>
        </p:txBody>
      </p:sp>
      <p:sp>
        <p:nvSpPr>
          <p:cNvPr id="5" name="Rectangle 4"/>
          <p:cNvSpPr/>
          <p:nvPr/>
        </p:nvSpPr>
        <p:spPr>
          <a:xfrm>
            <a:off x="990600" y="152400"/>
            <a:ext cx="24384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PH" dirty="0" smtClean="0"/>
              <a:t>Californium (</a:t>
            </a:r>
            <a:r>
              <a:rPr lang="en-PH" dirty="0" err="1" smtClean="0"/>
              <a:t>Cf</a:t>
            </a:r>
            <a:r>
              <a:rPr lang="en-PH" dirty="0" smtClean="0"/>
              <a:t>)</a:t>
            </a:r>
            <a:endParaRPr lang="en-PH" dirty="0"/>
          </a:p>
        </p:txBody>
      </p:sp>
      <p:pic>
        <p:nvPicPr>
          <p:cNvPr id="6" name="Picture 5">
            <a:extLst>
              <a:ext uri="{FF2B5EF4-FFF2-40B4-BE49-F238E27FC236}">
                <a16:creationId xmlns="" xmlns:a16="http://schemas.microsoft.com/office/drawing/2014/main" id="{D19DF4C5-2976-4542-8166-0E7830C87FC2}"/>
              </a:ext>
            </a:extLst>
          </p:cNvPr>
          <p:cNvPicPr>
            <a:picLocks noChangeAspect="1"/>
          </p:cNvPicPr>
          <p:nvPr/>
        </p:nvPicPr>
        <p:blipFill>
          <a:blip r:embed="rId11" cstate="print"/>
          <a:stretch>
            <a:fillRect/>
          </a:stretch>
        </p:blipFill>
        <p:spPr>
          <a:xfrm>
            <a:off x="5105401" y="914400"/>
            <a:ext cx="3657599" cy="4937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4202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838200"/>
            <a:ext cx="4419600" cy="5730876"/>
          </a:xfrm>
        </p:spPr>
        <p:txBody>
          <a:bodyPr>
            <a:noAutofit/>
          </a:bodyPr>
          <a:lstStyle/>
          <a:p>
            <a:r>
              <a:rPr lang="en-PH" sz="1400" b="1" dirty="0" smtClean="0">
                <a:latin typeface="Times New Roman" pitchFamily="18" charset="0"/>
                <a:cs typeface="Times New Roman" pitchFamily="18" charset="0"/>
              </a:rPr>
              <a:t>Origin of the name</a:t>
            </a:r>
            <a:r>
              <a:rPr lang="en-PH"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named after </a:t>
            </a:r>
            <a:r>
              <a:rPr lang="en-US" sz="1400" dirty="0" smtClean="0">
                <a:latin typeface="Times New Roman" pitchFamily="18" charset="0"/>
                <a:cs typeface="Times New Roman" pitchFamily="18" charset="0"/>
              </a:rPr>
              <a:t>the city of Berkeley, California, where it was first made.</a:t>
            </a:r>
            <a:endParaRPr lang="en-PH" sz="1400" dirty="0" smtClean="0">
              <a:latin typeface="Times New Roman" pitchFamily="18" charset="0"/>
              <a:cs typeface="Times New Roman" pitchFamily="18" charset="0"/>
            </a:endParaRPr>
          </a:p>
          <a:p>
            <a:endParaRPr lang="en-PH" sz="1400" i="1" dirty="0" smtClean="0">
              <a:latin typeface="Times New Roman" pitchFamily="18" charset="0"/>
              <a:cs typeface="Times New Roman" pitchFamily="18" charset="0"/>
            </a:endParaRPr>
          </a:p>
          <a:p>
            <a:r>
              <a:rPr lang="en-PH" sz="1400" b="1" i="1" dirty="0" smtClean="0">
                <a:latin typeface="Times New Roman" pitchFamily="18" charset="0"/>
                <a:cs typeface="Times New Roman" pitchFamily="18" charset="0"/>
              </a:rPr>
              <a:t>Creation: </a:t>
            </a:r>
          </a:p>
          <a:p>
            <a:r>
              <a:rPr lang="en-PH" dirty="0" smtClean="0"/>
              <a:t>Berkelium </a:t>
            </a:r>
            <a:r>
              <a:rPr lang="en-PH" dirty="0"/>
              <a:t>is a radioactive, silvery metal</a:t>
            </a:r>
            <a:r>
              <a:rPr lang="en-PH" dirty="0" smtClean="0"/>
              <a:t>. </a:t>
            </a:r>
            <a:r>
              <a:rPr lang="en-PH" dirty="0"/>
              <a:t>An abstract metal symbol is against a background of vibrant </a:t>
            </a:r>
            <a:r>
              <a:rPr lang="en-PH" dirty="0" err="1"/>
              <a:t>colours</a:t>
            </a:r>
            <a:r>
              <a:rPr lang="en-PH" dirty="0"/>
              <a:t> representing the creation of the element in nuclear reactors</a:t>
            </a:r>
            <a:r>
              <a:rPr lang="en-PH" dirty="0" smtClean="0"/>
              <a:t>. </a:t>
            </a:r>
            <a:r>
              <a:rPr lang="en-PH" dirty="0"/>
              <a:t>Because it is so rare, berkelium has no commercial or technological use at present</a:t>
            </a:r>
            <a:r>
              <a:rPr lang="en-PH" dirty="0" smtClean="0"/>
              <a:t>. </a:t>
            </a:r>
            <a:r>
              <a:rPr lang="en-PH" dirty="0"/>
              <a:t>Berkelium has no known biological role. It is toxic due to its radioactivity</a:t>
            </a:r>
            <a:r>
              <a:rPr lang="en-PH" dirty="0" smtClean="0"/>
              <a:t>. </a:t>
            </a:r>
            <a:r>
              <a:rPr lang="en-PH" dirty="0"/>
              <a:t>Less than a gram of berkelium is made each year. It is made in nuclear reactors by the neutron bombardment of plutonium-239.</a:t>
            </a:r>
            <a:endParaRPr lang="en-US" b="1" dirty="0" smtClean="0">
              <a:latin typeface="Times New Roman" pitchFamily="18" charset="0"/>
              <a:cs typeface="Times New Roman" pitchFamily="18" charset="0"/>
            </a:endParaRPr>
          </a:p>
          <a:p>
            <a:endParaRPr lang="en-PH" sz="1400" b="1" dirty="0" smtClean="0">
              <a:latin typeface="Times New Roman" pitchFamily="18" charset="0"/>
              <a:cs typeface="Times New Roman" pitchFamily="18" charset="0"/>
            </a:endParaRPr>
          </a:p>
          <a:p>
            <a:r>
              <a:rPr lang="en-PH" sz="1400" b="1" dirty="0" smtClean="0">
                <a:latin typeface="Times New Roman" pitchFamily="18" charset="0"/>
                <a:cs typeface="Times New Roman" pitchFamily="18" charset="0"/>
              </a:rPr>
              <a:t>Chemical and Physical Properties:</a:t>
            </a:r>
          </a:p>
          <a:p>
            <a:r>
              <a:rPr lang="en-US" sz="1400" dirty="0" smtClean="0">
                <a:latin typeface="Times New Roman" pitchFamily="18" charset="0"/>
                <a:cs typeface="Times New Roman" pitchFamily="18" charset="0"/>
                <a:hlinkClick r:id="rId2"/>
              </a:rPr>
              <a:t>Name</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Berkelium</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hlinkClick r:id="rId2"/>
              </a:rPr>
              <a:t>Symbol</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Bk</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hlinkClick r:id="rId3"/>
              </a:rPr>
              <a:t>Atomic number</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97</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hlinkClick r:id="rId4"/>
              </a:rPr>
              <a:t>Relative atomic mass (</a:t>
            </a:r>
            <a:r>
              <a:rPr lang="en-US" sz="1400" i="1" dirty="0" err="1" smtClean="0">
                <a:latin typeface="Times New Roman" pitchFamily="18" charset="0"/>
                <a:cs typeface="Times New Roman" pitchFamily="18" charset="0"/>
                <a:hlinkClick r:id="rId4"/>
              </a:rPr>
              <a:t>A</a:t>
            </a:r>
            <a:r>
              <a:rPr lang="en-US" sz="1400" baseline="-25000" dirty="0" err="1" smtClean="0">
                <a:latin typeface="Times New Roman" pitchFamily="18" charset="0"/>
                <a:cs typeface="Times New Roman" pitchFamily="18" charset="0"/>
                <a:hlinkClick r:id="rId4"/>
              </a:rPr>
              <a:t>r</a:t>
            </a:r>
            <a:r>
              <a:rPr lang="en-US" sz="1400" dirty="0" smtClean="0">
                <a:latin typeface="Times New Roman" pitchFamily="18" charset="0"/>
                <a:cs typeface="Times New Roman" pitchFamily="18" charset="0"/>
                <a:hlinkClick r:id="rId4"/>
              </a:rPr>
              <a:t>)</a:t>
            </a:r>
            <a:r>
              <a:rPr lang="en-US" sz="1400" dirty="0" smtClean="0">
                <a:latin typeface="Times New Roman" pitchFamily="18" charset="0"/>
                <a:cs typeface="Times New Roman" pitchFamily="18" charset="0"/>
              </a:rPr>
              <a:t>: [ </a:t>
            </a:r>
            <a:r>
              <a:rPr lang="en-US" sz="1400" dirty="0" smtClean="0">
                <a:latin typeface="Times New Roman" pitchFamily="18" charset="0"/>
                <a:cs typeface="Times New Roman" pitchFamily="18" charset="0"/>
              </a:rPr>
              <a:t>247</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hlinkClick r:id="rId5"/>
              </a:rPr>
              <a:t>Standard state</a:t>
            </a:r>
            <a:r>
              <a:rPr lang="en-US" sz="1400" dirty="0" smtClean="0">
                <a:latin typeface="Times New Roman" pitchFamily="18" charset="0"/>
                <a:cs typeface="Times New Roman" pitchFamily="18" charset="0"/>
              </a:rPr>
              <a:t>: solid at </a:t>
            </a:r>
            <a:r>
              <a:rPr lang="en-US" sz="1400" dirty="0" smtClean="0">
                <a:latin typeface="Times New Roman" pitchFamily="18" charset="0"/>
                <a:cs typeface="Times New Roman" pitchFamily="18" charset="0"/>
              </a:rPr>
              <a:t>298 </a:t>
            </a:r>
            <a:r>
              <a:rPr lang="en-US" sz="1400" dirty="0" smtClean="0">
                <a:latin typeface="Times New Roman" pitchFamily="18" charset="0"/>
                <a:cs typeface="Times New Roman" pitchFamily="18" charset="0"/>
              </a:rPr>
              <a:t>K</a:t>
            </a:r>
          </a:p>
          <a:p>
            <a:r>
              <a:rPr lang="en-US" sz="1400" dirty="0" err="1" smtClean="0">
                <a:latin typeface="Times New Roman" pitchFamily="18" charset="0"/>
                <a:cs typeface="Times New Roman" pitchFamily="18" charset="0"/>
                <a:hlinkClick r:id="rId5"/>
              </a:rPr>
              <a:t>Colour</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silvery-white or grey</a:t>
            </a:r>
          </a:p>
          <a:p>
            <a:r>
              <a:rPr lang="en-US" sz="1400" dirty="0" smtClean="0">
                <a:latin typeface="Times New Roman" pitchFamily="18" charset="0"/>
                <a:cs typeface="Times New Roman" pitchFamily="18" charset="0"/>
                <a:hlinkClick r:id="rId6"/>
              </a:rPr>
              <a:t>Classification</a:t>
            </a:r>
            <a:r>
              <a:rPr lang="en-US" sz="1400" dirty="0" smtClean="0">
                <a:latin typeface="Times New Roman" pitchFamily="18" charset="0"/>
                <a:cs typeface="Times New Roman" pitchFamily="18" charset="0"/>
              </a:rPr>
              <a:t>: Metallic</a:t>
            </a:r>
          </a:p>
          <a:p>
            <a:r>
              <a:rPr lang="en-US" sz="1400" dirty="0" smtClean="0">
                <a:latin typeface="Times New Roman" pitchFamily="18" charset="0"/>
                <a:cs typeface="Times New Roman" pitchFamily="18" charset="0"/>
                <a:hlinkClick r:id="rId7"/>
              </a:rPr>
              <a:t>Group in periodic table</a:t>
            </a:r>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hlinkClick r:id="rId7"/>
              </a:rPr>
              <a:t>Group </a:t>
            </a:r>
            <a:r>
              <a:rPr lang="en-US" sz="1400" dirty="0" smtClean="0">
                <a:latin typeface="Times New Roman" pitchFamily="18" charset="0"/>
                <a:cs typeface="Times New Roman" pitchFamily="18" charset="0"/>
                <a:hlinkClick r:id="rId7"/>
              </a:rPr>
              <a:t>name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Actinoid</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hlinkClick r:id="rId7"/>
              </a:rPr>
              <a:t>Period in periodic table</a:t>
            </a:r>
            <a:r>
              <a:rPr lang="en-US" sz="1400" dirty="0" smtClean="0">
                <a:latin typeface="Times New Roman" pitchFamily="18" charset="0"/>
                <a:cs typeface="Times New Roman" pitchFamily="18" charset="0"/>
              </a:rPr>
              <a:t>: 7 (</a:t>
            </a:r>
            <a:r>
              <a:rPr lang="en-US" sz="1400" dirty="0" err="1" smtClean="0">
                <a:latin typeface="Times New Roman" pitchFamily="18" charset="0"/>
                <a:cs typeface="Times New Roman" pitchFamily="18" charset="0"/>
              </a:rPr>
              <a:t>actinoid</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hlinkClick r:id="rId7"/>
              </a:rPr>
              <a:t>Block in periodic table</a:t>
            </a:r>
            <a:r>
              <a:rPr lang="en-US" sz="1400" dirty="0" smtClean="0">
                <a:latin typeface="Times New Roman" pitchFamily="18" charset="0"/>
                <a:cs typeface="Times New Roman" pitchFamily="18" charset="0"/>
              </a:rPr>
              <a:t>: f-block</a:t>
            </a:r>
          </a:p>
          <a:p>
            <a:r>
              <a:rPr lang="en-US" sz="1400" dirty="0" smtClean="0">
                <a:latin typeface="Times New Roman" pitchFamily="18" charset="0"/>
                <a:cs typeface="Times New Roman" pitchFamily="18" charset="0"/>
                <a:hlinkClick r:id="rId8"/>
              </a:rPr>
              <a:t>Electron shell structure</a:t>
            </a:r>
            <a:r>
              <a:rPr lang="en-US" sz="1400" dirty="0" smtClean="0">
                <a:latin typeface="Times New Roman" pitchFamily="18" charset="0"/>
                <a:cs typeface="Times New Roman" pitchFamily="18" charset="0"/>
              </a:rPr>
              <a:t>: </a:t>
            </a:r>
            <a:r>
              <a:rPr lang="en-PH" sz="1400" dirty="0">
                <a:latin typeface="Times New Roman" panose="02020603050405020304" pitchFamily="18" charset="0"/>
                <a:cs typeface="Times New Roman" panose="02020603050405020304" pitchFamily="18" charset="0"/>
              </a:rPr>
              <a:t>2.8.18.32.27.8.2</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hlinkClick r:id="rId9"/>
              </a:rPr>
              <a:t>CAS </a:t>
            </a:r>
            <a:r>
              <a:rPr lang="en-US" sz="1400" dirty="0" smtClean="0">
                <a:latin typeface="Times New Roman" pitchFamily="18" charset="0"/>
                <a:cs typeface="Times New Roman" pitchFamily="18" charset="0"/>
                <a:hlinkClick r:id="rId9"/>
              </a:rPr>
              <a:t>Registry ID</a:t>
            </a:r>
            <a:r>
              <a:rPr lang="en-US" sz="1400" dirty="0" smtClean="0">
                <a:latin typeface="Times New Roman" pitchFamily="18" charset="0"/>
                <a:cs typeface="Times New Roman" pitchFamily="18" charset="0"/>
              </a:rPr>
              <a:t>: </a:t>
            </a:r>
            <a:r>
              <a:rPr lang="en-PH" sz="1400" dirty="0">
                <a:latin typeface="Times New Roman" panose="02020603050405020304" pitchFamily="18" charset="0"/>
                <a:cs typeface="Times New Roman" panose="02020603050405020304" pitchFamily="18" charset="0"/>
              </a:rPr>
              <a:t>7440-40-6</a:t>
            </a:r>
            <a:endParaRPr lang="en-US" sz="1400" dirty="0" smtClean="0">
              <a:latin typeface="Times New Roman" pitchFamily="18" charset="0"/>
              <a:cs typeface="Times New Roman" pitchFamily="18" charset="0"/>
            </a:endParaRPr>
          </a:p>
        </p:txBody>
      </p:sp>
      <p:sp>
        <p:nvSpPr>
          <p:cNvPr id="5" name="Rectangle 4"/>
          <p:cNvSpPr/>
          <p:nvPr/>
        </p:nvSpPr>
        <p:spPr>
          <a:xfrm>
            <a:off x="990600" y="152400"/>
            <a:ext cx="24384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PH" dirty="0" smtClean="0"/>
              <a:t>Berkelium (</a:t>
            </a:r>
            <a:r>
              <a:rPr lang="en-PH" dirty="0" smtClean="0"/>
              <a:t>Bk</a:t>
            </a:r>
            <a:r>
              <a:rPr lang="en-PH" dirty="0" smtClean="0"/>
              <a:t>)</a:t>
            </a:r>
            <a:endParaRPr lang="en-PH" dirty="0"/>
          </a:p>
        </p:txBody>
      </p:sp>
      <p:pic>
        <p:nvPicPr>
          <p:cNvPr id="6" name="Picture 5">
            <a:extLst>
              <a:ext uri="{FF2B5EF4-FFF2-40B4-BE49-F238E27FC236}">
                <a16:creationId xmlns="" xmlns:a16="http://schemas.microsoft.com/office/drawing/2014/main" id="{D19DF4C5-2976-4542-8166-0E7830C87FC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05401" y="914400"/>
            <a:ext cx="3657599" cy="487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0007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shade val="30000"/>
                <a:satMod val="175000"/>
              </a:schemeClr>
            </a:gs>
            <a:gs pos="60000">
              <a:schemeClr val="phClr">
                <a:shade val="38000"/>
                <a:satMod val="175000"/>
              </a:schemeClr>
            </a:gs>
            <a:gs pos="100000">
              <a:schemeClr val="phClr">
                <a:tint val="80000"/>
                <a:satMod val="250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927</Words>
  <Application>Microsoft Office PowerPoint</Application>
  <PresentationFormat>On-screen Show (4:3)</PresentationFormat>
  <Paragraphs>163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Georgia</vt:lpstr>
      <vt:lpstr>Times New Roman</vt:lpstr>
      <vt:lpstr>Trebuchet MS</vt:lpstr>
      <vt:lpstr>Wingdings 2</vt:lpstr>
      <vt:lpstr>Urban</vt:lpstr>
      <vt:lpstr>10 ELEMENTS THAT ARE NOT CREATED VIA STELLAR NUCLEOSYNTHESIS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Helium-3/3He</dc:title>
  <dc:creator>Gadget</dc:creator>
  <cp:lastModifiedBy>mariestel castillo</cp:lastModifiedBy>
  <cp:revision>15</cp:revision>
  <dcterms:created xsi:type="dcterms:W3CDTF">2018-01-19T23:25:44Z</dcterms:created>
  <dcterms:modified xsi:type="dcterms:W3CDTF">2018-01-23T09:16:28Z</dcterms:modified>
</cp:coreProperties>
</file>