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Nunito"/>
      <p:regular r:id="rId19"/>
      <p:bold r:id="rId20"/>
      <p:italic r:id="rId21"/>
      <p:boldItalic r:id="rId22"/>
    </p:embeddedFont>
    <p:embeddedFont>
      <p:font typeface="Maven Pro"/>
      <p:regular r:id="rId23"/>
      <p:bold r:id="rId24"/>
    </p:embeddedFont>
    <p:embeddedFont>
      <p:font typeface="Nunito Medium"/>
      <p:regular r:id="rId25"/>
      <p:bold r:id="rId26"/>
      <p:italic r:id="rId27"/>
      <p:boldItalic r:id="rId28"/>
    </p:embeddedFont>
    <p:embeddedFont>
      <p:font typeface="Nunito Light"/>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22" Type="http://schemas.openxmlformats.org/officeDocument/2006/relationships/font" Target="fonts/Nunito-boldItalic.fntdata"/><Relationship Id="rId21" Type="http://schemas.openxmlformats.org/officeDocument/2006/relationships/font" Target="fonts/Nunito-italic.fntdata"/><Relationship Id="rId24" Type="http://schemas.openxmlformats.org/officeDocument/2006/relationships/font" Target="fonts/MavenPro-bold.fntdata"/><Relationship Id="rId23" Type="http://schemas.openxmlformats.org/officeDocument/2006/relationships/font" Target="fonts/Maven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Medium-bold.fntdata"/><Relationship Id="rId25" Type="http://schemas.openxmlformats.org/officeDocument/2006/relationships/font" Target="fonts/NunitoMedium-regular.fntdata"/><Relationship Id="rId28" Type="http://schemas.openxmlformats.org/officeDocument/2006/relationships/font" Target="fonts/NunitoMedium-boldItalic.fntdata"/><Relationship Id="rId27" Type="http://schemas.openxmlformats.org/officeDocument/2006/relationships/font" Target="fonts/NunitoMedium-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Ligh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Light-italic.fntdata"/><Relationship Id="rId30" Type="http://schemas.openxmlformats.org/officeDocument/2006/relationships/font" Target="fonts/NunitoLight-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NunitoLight-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Nunito-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3611b41bf4_0_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3611b41bf4_0_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3611b41bf4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3611b41bf4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f4501b86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f4501b86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3611b41bf4_0_9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3611b41bf4_0_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f4501b861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f4501b861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3611b41bf4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3611b41bf4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f4501b861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f4501b861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3611b41bf4_0_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3611b41bf4_0_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2276250" y="2497175"/>
            <a:ext cx="4591500" cy="1287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Greenhouse Gas</a:t>
            </a:r>
            <a:endParaRPr/>
          </a:p>
        </p:txBody>
      </p:sp>
      <p:sp>
        <p:nvSpPr>
          <p:cNvPr id="278" name="Google Shape;278;p13"/>
          <p:cNvSpPr txBox="1"/>
          <p:nvPr>
            <p:ph idx="1" type="subTitle"/>
          </p:nvPr>
        </p:nvSpPr>
        <p:spPr>
          <a:xfrm>
            <a:off x="2444250" y="3784475"/>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Group 3: Jazmine Yuen, Vanessa Cox, Carly Magiera, Astrid Uchicua</a:t>
            </a:r>
            <a:endParaRPr sz="1800"/>
          </a:p>
        </p:txBody>
      </p:sp>
      <p:pic>
        <p:nvPicPr>
          <p:cNvPr id="279" name="Google Shape;279;p13"/>
          <p:cNvPicPr preferRelativeResize="0"/>
          <p:nvPr/>
        </p:nvPicPr>
        <p:blipFill>
          <a:blip r:embed="rId3">
            <a:alphaModFix/>
          </a:blip>
          <a:stretch>
            <a:fillRect/>
          </a:stretch>
        </p:blipFill>
        <p:spPr>
          <a:xfrm>
            <a:off x="638500" y="664875"/>
            <a:ext cx="3504775" cy="1961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did we choose this topic?</a:t>
            </a:r>
            <a:endParaRPr/>
          </a:p>
        </p:txBody>
      </p:sp>
      <p:sp>
        <p:nvSpPr>
          <p:cNvPr id="285" name="Google Shape;285;p14"/>
          <p:cNvSpPr txBox="1"/>
          <p:nvPr>
            <p:ph idx="1" type="body"/>
          </p:nvPr>
        </p:nvSpPr>
        <p:spPr>
          <a:xfrm>
            <a:off x="1303800" y="1200525"/>
            <a:ext cx="7030500" cy="273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1B1B1B"/>
                </a:solidFill>
                <a:latin typeface="Nunito Light"/>
                <a:ea typeface="Nunito Light"/>
                <a:cs typeface="Nunito Light"/>
                <a:sym typeface="Nunito Light"/>
              </a:rPr>
              <a:t>We chose this topic because we wanted to see and create with what we have learned from the class. With that we have done research and have found that </a:t>
            </a:r>
            <a:r>
              <a:rPr lang="en" sz="1500">
                <a:solidFill>
                  <a:srgbClr val="1B1B1B"/>
                </a:solidFill>
                <a:highlight>
                  <a:srgbClr val="FFFFFF"/>
                </a:highlight>
                <a:latin typeface="Nunito Light"/>
                <a:ea typeface="Nunito Light"/>
                <a:cs typeface="Nunito Light"/>
                <a:sym typeface="Nunito Light"/>
              </a:rPr>
              <a:t>EPA has released its first annual publication of state greenhouse gas (GHG) data consistent with the national Inventory, meaning state GHG totals when summed, will equal national</a:t>
            </a:r>
            <a:endParaRPr sz="1500">
              <a:solidFill>
                <a:srgbClr val="1B1B1B"/>
              </a:solidFill>
              <a:highlight>
                <a:srgbClr val="FFFFFF"/>
              </a:highlight>
              <a:latin typeface="Nunito Light"/>
              <a:ea typeface="Nunito Light"/>
              <a:cs typeface="Nunito Light"/>
              <a:sym typeface="Nunito Light"/>
            </a:endParaRPr>
          </a:p>
          <a:p>
            <a:pPr indent="0" lvl="0" marL="0" rtl="0" algn="l">
              <a:spcBef>
                <a:spcPts val="1200"/>
              </a:spcBef>
              <a:spcAft>
                <a:spcPts val="1200"/>
              </a:spcAft>
              <a:buNone/>
            </a:pPr>
            <a:r>
              <a:rPr lang="en" sz="1500">
                <a:solidFill>
                  <a:srgbClr val="1B1B1B"/>
                </a:solidFill>
                <a:highlight>
                  <a:srgbClr val="FFFFFF"/>
                </a:highlight>
                <a:latin typeface="Nunito Light"/>
                <a:ea typeface="Nunito Light"/>
                <a:cs typeface="Nunito Light"/>
                <a:sym typeface="Nunito Light"/>
              </a:rPr>
              <a:t>totals in the Inventory of U.S. Greenhouse Gas Emissions and Sinks.</a:t>
            </a:r>
            <a:r>
              <a:rPr lang="en" sz="1500">
                <a:solidFill>
                  <a:srgbClr val="1B1B1B"/>
                </a:solidFill>
                <a:latin typeface="Nunito Light"/>
                <a:ea typeface="Nunito Light"/>
                <a:cs typeface="Nunito Light"/>
                <a:sym typeface="Nunito Light"/>
              </a:rPr>
              <a:t> </a:t>
            </a:r>
            <a:endParaRPr sz="1500">
              <a:solidFill>
                <a:srgbClr val="1B1B1B"/>
              </a:solidFill>
              <a:latin typeface="Nunito Light"/>
              <a:ea typeface="Nunito Light"/>
              <a:cs typeface="Nunito Light"/>
              <a:sym typeface="Nunit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91" name="Google Shape;291;p15"/>
          <p:cNvSpPr txBox="1"/>
          <p:nvPr>
            <p:ph idx="1" type="body"/>
          </p:nvPr>
        </p:nvSpPr>
        <p:spPr>
          <a:xfrm>
            <a:off x="1303800" y="1668500"/>
            <a:ext cx="7030500" cy="286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rgbClr val="374151"/>
                </a:solidFill>
                <a:highlight>
                  <a:srgbClr val="FFFFFF"/>
                </a:highlight>
                <a:latin typeface="Nunito Medium"/>
                <a:ea typeface="Nunito Medium"/>
                <a:cs typeface="Nunito Medium"/>
                <a:sym typeface="Nunito Medium"/>
              </a:rPr>
              <a:t>Water vapor, methane, ozone, nitrous oxide, and carbon dioxide are all classified as greenhouse gases. Carbon dioxide is the most prevalent of all greenhouse gases, which is one of the reasons it comes up so frequently when discussing climate change issues. </a:t>
            </a:r>
            <a:endParaRPr sz="1500">
              <a:latin typeface="Nunito Medium"/>
              <a:ea typeface="Nunito Medium"/>
              <a:cs typeface="Nunito Medium"/>
              <a:sym typeface="Nunito Medium"/>
            </a:endParaRPr>
          </a:p>
        </p:txBody>
      </p:sp>
      <p:pic>
        <p:nvPicPr>
          <p:cNvPr id="292" name="Google Shape;292;p15"/>
          <p:cNvPicPr preferRelativeResize="0"/>
          <p:nvPr/>
        </p:nvPicPr>
        <p:blipFill>
          <a:blip r:embed="rId3">
            <a:alphaModFix/>
          </a:blip>
          <a:stretch>
            <a:fillRect/>
          </a:stretch>
        </p:blipFill>
        <p:spPr>
          <a:xfrm>
            <a:off x="5960446" y="2571750"/>
            <a:ext cx="2574579" cy="2175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20"/>
              <a:t>The </a:t>
            </a:r>
            <a:r>
              <a:rPr lang="en" sz="1820">
                <a:solidFill>
                  <a:srgbClr val="2B2B2B"/>
                </a:solidFill>
                <a:latin typeface="Roboto"/>
                <a:ea typeface="Roboto"/>
                <a:cs typeface="Roboto"/>
                <a:sym typeface="Roboto"/>
              </a:rPr>
              <a:t>t</a:t>
            </a:r>
            <a:r>
              <a:rPr lang="en" sz="1820">
                <a:solidFill>
                  <a:srgbClr val="2B2B2B"/>
                </a:solidFill>
                <a:latin typeface="Roboto"/>
                <a:ea typeface="Roboto"/>
                <a:cs typeface="Roboto"/>
                <a:sym typeface="Roboto"/>
              </a:rPr>
              <a:t>otal emissions by industry type by sector. K means, clustering the data into high, mid, low emissions classes</a:t>
            </a:r>
            <a:endParaRPr sz="2720"/>
          </a:p>
        </p:txBody>
      </p:sp>
      <p:sp>
        <p:nvSpPr>
          <p:cNvPr id="298" name="Google Shape;298;p16"/>
          <p:cNvSpPr txBox="1"/>
          <p:nvPr>
            <p:ph idx="1" type="body"/>
          </p:nvPr>
        </p:nvSpPr>
        <p:spPr>
          <a:xfrm>
            <a:off x="1303800" y="1365725"/>
            <a:ext cx="7030500" cy="3165900"/>
          </a:xfrm>
          <a:prstGeom prst="rect">
            <a:avLst/>
          </a:prstGeom>
        </p:spPr>
        <p:txBody>
          <a:bodyPr anchorCtr="0" anchor="t" bIns="91425" lIns="91425" spcFirstLastPara="1" rIns="91425" wrap="square" tIns="91425">
            <a:normAutofit/>
          </a:bodyPr>
          <a:lstStyle/>
          <a:p>
            <a:pPr indent="-342900" lvl="0" marL="457200" rtl="0" algn="l">
              <a:spcBef>
                <a:spcPts val="800"/>
              </a:spcBef>
              <a:spcAft>
                <a:spcPts val="0"/>
              </a:spcAft>
              <a:buClr>
                <a:srgbClr val="2B2B2B"/>
              </a:buClr>
              <a:buSzPts val="1800"/>
              <a:buFont typeface="Roboto"/>
              <a:buChar char="●"/>
            </a:pPr>
            <a:r>
              <a:rPr lang="en" sz="1900"/>
              <a:t>This shows t</a:t>
            </a:r>
            <a:r>
              <a:rPr lang="en" sz="1820">
                <a:solidFill>
                  <a:srgbClr val="2B2B2B"/>
                </a:solidFill>
                <a:latin typeface="Roboto"/>
                <a:ea typeface="Roboto"/>
                <a:cs typeface="Roboto"/>
                <a:sym typeface="Roboto"/>
              </a:rPr>
              <a:t>he data into high, mid, low emissions classes</a:t>
            </a:r>
            <a:endParaRPr sz="1900"/>
          </a:p>
        </p:txBody>
      </p:sp>
      <p:pic>
        <p:nvPicPr>
          <p:cNvPr id="299" name="Google Shape;299;p16"/>
          <p:cNvPicPr preferRelativeResize="0"/>
          <p:nvPr/>
        </p:nvPicPr>
        <p:blipFill>
          <a:blip r:embed="rId3">
            <a:alphaModFix/>
          </a:blip>
          <a:stretch>
            <a:fillRect/>
          </a:stretch>
        </p:blipFill>
        <p:spPr>
          <a:xfrm>
            <a:off x="540375" y="1801300"/>
            <a:ext cx="3821126" cy="3032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AWS Database and pgAdmin</a:t>
            </a:r>
            <a:endParaRPr/>
          </a:p>
        </p:txBody>
      </p:sp>
      <p:sp>
        <p:nvSpPr>
          <p:cNvPr id="305" name="Google Shape;305;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6" name="Google Shape;306;p17"/>
          <p:cNvPicPr preferRelativeResize="0"/>
          <p:nvPr/>
        </p:nvPicPr>
        <p:blipFill>
          <a:blip r:embed="rId3">
            <a:alphaModFix/>
          </a:blip>
          <a:stretch>
            <a:fillRect/>
          </a:stretch>
        </p:blipFill>
        <p:spPr>
          <a:xfrm>
            <a:off x="590424" y="1649125"/>
            <a:ext cx="4327523" cy="16324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During the two years to four years, we can see a change.. </a:t>
            </a:r>
            <a:endParaRPr/>
          </a:p>
        </p:txBody>
      </p:sp>
      <p:sp>
        <p:nvSpPr>
          <p:cNvPr id="312" name="Google Shape;312;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7500" lvl="0" marL="457200" rtl="0" algn="l">
              <a:spcBef>
                <a:spcPts val="800"/>
              </a:spcBef>
              <a:spcAft>
                <a:spcPts val="0"/>
              </a:spcAft>
              <a:buClr>
                <a:srgbClr val="2B2B2B"/>
              </a:buClr>
              <a:buSzPts val="1400"/>
              <a:buFont typeface="Roboto"/>
              <a:buChar char="●"/>
            </a:pPr>
            <a:r>
              <a:rPr lang="en" sz="1400">
                <a:solidFill>
                  <a:srgbClr val="2B2B2B"/>
                </a:solidFill>
                <a:latin typeface="Roboto"/>
                <a:ea typeface="Roboto"/>
                <a:cs typeface="Roboto"/>
                <a:sym typeface="Roboto"/>
              </a:rPr>
              <a:t>Predict emissions two years or four years by sector, by highest emitters</a:t>
            </a:r>
            <a:endParaRPr sz="1400">
              <a:solidFill>
                <a:srgbClr val="2B2B2B"/>
              </a:solidFill>
              <a:latin typeface="Roboto"/>
              <a:ea typeface="Roboto"/>
              <a:cs typeface="Roboto"/>
              <a:sym typeface="Roboto"/>
            </a:endParaRPr>
          </a:p>
          <a:p>
            <a:pPr indent="0" lvl="0" marL="914400" rtl="0" algn="l">
              <a:spcBef>
                <a:spcPts val="800"/>
              </a:spcBef>
              <a:spcAft>
                <a:spcPts val="0"/>
              </a:spcAft>
              <a:buNone/>
            </a:pPr>
            <a:r>
              <a:t/>
            </a:r>
            <a:endParaRPr sz="1300"/>
          </a:p>
        </p:txBody>
      </p:sp>
      <p:pic>
        <p:nvPicPr>
          <p:cNvPr id="313" name="Google Shape;313;p18"/>
          <p:cNvPicPr preferRelativeResize="0"/>
          <p:nvPr/>
        </p:nvPicPr>
        <p:blipFill>
          <a:blip r:embed="rId3">
            <a:alphaModFix/>
          </a:blip>
          <a:stretch>
            <a:fillRect/>
          </a:stretch>
        </p:blipFill>
        <p:spPr>
          <a:xfrm>
            <a:off x="486750" y="2456100"/>
            <a:ext cx="3603676" cy="22947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Machine Learning </a:t>
            </a:r>
            <a:r>
              <a:rPr lang="en"/>
              <a:t>Model </a:t>
            </a:r>
            <a:endParaRPr/>
          </a:p>
        </p:txBody>
      </p:sp>
      <p:sp>
        <p:nvSpPr>
          <p:cNvPr id="319" name="Google Shape;319;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800"/>
              </a:spcBef>
              <a:spcAft>
                <a:spcPts val="0"/>
              </a:spcAft>
              <a:buNone/>
            </a:pPr>
            <a:r>
              <a:rPr lang="en" sz="1800">
                <a:solidFill>
                  <a:srgbClr val="2B2B2B"/>
                </a:solidFill>
                <a:latin typeface="Roboto"/>
                <a:ea typeface="Roboto"/>
                <a:cs typeface="Roboto"/>
                <a:sym typeface="Roboto"/>
              </a:rPr>
              <a:t>Other visualizations</a:t>
            </a:r>
            <a:endParaRPr sz="3400"/>
          </a:p>
        </p:txBody>
      </p:sp>
      <p:sp>
        <p:nvSpPr>
          <p:cNvPr id="325" name="Google Shape;325;p20"/>
          <p:cNvSpPr txBox="1"/>
          <p:nvPr>
            <p:ph idx="1" type="body"/>
          </p:nvPr>
        </p:nvSpPr>
        <p:spPr>
          <a:xfrm>
            <a:off x="338338" y="1177934"/>
            <a:ext cx="7030500" cy="708300"/>
          </a:xfrm>
          <a:prstGeom prst="rect">
            <a:avLst/>
          </a:prstGeom>
        </p:spPr>
        <p:txBody>
          <a:bodyPr anchorCtr="0" anchor="t" bIns="91425" lIns="91425" spcFirstLastPara="1" rIns="91425" wrap="square" tIns="91425">
            <a:normAutofit/>
          </a:bodyPr>
          <a:lstStyle/>
          <a:p>
            <a:pPr indent="-311150" lvl="0" marL="457200" rtl="0" algn="l">
              <a:spcBef>
                <a:spcPts val="800"/>
              </a:spcBef>
              <a:spcAft>
                <a:spcPts val="0"/>
              </a:spcAft>
              <a:buSzPts val="1300"/>
              <a:buChar char="●"/>
            </a:pPr>
            <a:r>
              <a:rPr lang="en" sz="1200">
                <a:solidFill>
                  <a:srgbClr val="2B2B2B"/>
                </a:solidFill>
                <a:latin typeface="Roboto"/>
                <a:ea typeface="Roboto"/>
                <a:cs typeface="Roboto"/>
                <a:sym typeface="Roboto"/>
              </a:rPr>
              <a:t>Basin Map</a:t>
            </a:r>
            <a:endParaRPr/>
          </a:p>
        </p:txBody>
      </p:sp>
      <p:pic>
        <p:nvPicPr>
          <p:cNvPr id="326" name="Google Shape;326;p20"/>
          <p:cNvPicPr preferRelativeResize="0"/>
          <p:nvPr/>
        </p:nvPicPr>
        <p:blipFill>
          <a:blip r:embed="rId3">
            <a:alphaModFix/>
          </a:blip>
          <a:stretch>
            <a:fillRect/>
          </a:stretch>
        </p:blipFill>
        <p:spPr>
          <a:xfrm>
            <a:off x="164050" y="1663100"/>
            <a:ext cx="4054277" cy="1982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1303800" y="58486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Dashboard </a:t>
            </a:r>
            <a:endParaRPr/>
          </a:p>
        </p:txBody>
      </p:sp>
      <p:sp>
        <p:nvSpPr>
          <p:cNvPr id="332" name="Google Shape;332;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