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846" r:id="rId2"/>
    <p:sldId id="875" r:id="rId3"/>
    <p:sldId id="870" r:id="rId4"/>
    <p:sldId id="865" r:id="rId5"/>
    <p:sldId id="876" r:id="rId6"/>
    <p:sldId id="868" r:id="rId7"/>
    <p:sldId id="871" r:id="rId8"/>
    <p:sldId id="877" r:id="rId9"/>
    <p:sldId id="864" r:id="rId10"/>
    <p:sldId id="874" r:id="rId11"/>
    <p:sldId id="873" r:id="rId12"/>
    <p:sldId id="880" r:id="rId13"/>
    <p:sldId id="878" r:id="rId14"/>
    <p:sldId id="867" r:id="rId15"/>
    <p:sldId id="879" r:id="rId16"/>
    <p:sldId id="869" r:id="rId17"/>
    <p:sldId id="87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C"/>
    <a:srgbClr val="66CCFF"/>
    <a:srgbClr val="D7D7CD"/>
    <a:srgbClr val="879BAA"/>
    <a:srgbClr val="ADBECB"/>
    <a:srgbClr val="233746"/>
    <a:srgbClr val="AFB9C3"/>
    <a:srgbClr val="646E78"/>
    <a:srgbClr val="505A64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howGuides="1">
      <p:cViewPr>
        <p:scale>
          <a:sx n="100" d="100"/>
          <a:sy n="100" d="100"/>
        </p:scale>
        <p:origin x="-876" y="35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6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Restricted © Siemens Schweiz AG 2017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Restricted © Siemens Schweiz AG 2017</a:t>
            </a:r>
            <a:endParaRPr lang="en-US" sz="1000" b="1" noProof="0" dirty="0" smtClean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Restricted © Siemens Schweiz AG 2017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Restricted © Siemens Schweiz AG 2017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Rev 2, 13-Sep-2017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Restricted © Siemens Schweiz AG 2017</a:t>
            </a:r>
            <a:endParaRPr lang="en-US" sz="1000" b="1" noProof="0" dirty="0" smtClean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Page </a:t>
            </a:r>
            <a:fld id="{EC9CB45A-280F-423D-B93C-7B61C2806A0A}" type="slidenum">
              <a:rPr lang="en-US" sz="1000" noProof="0" smtClean="0">
                <a:solidFill>
                  <a:schemeClr val="tx1"/>
                </a:solidFill>
              </a:rPr>
              <a:t>‹#›</a:t>
            </a:fld>
            <a:r>
              <a:rPr lang="en-US" sz="1000" noProof="0" smtClean="0">
                <a:solidFill>
                  <a:schemeClr val="tx1"/>
                </a:solidFill>
              </a:rPr>
              <a:t> / 17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Donat Hutter, 3531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hyperlink" Target="https://testserver/rm/web" TargetMode="External"/><Relationship Id="rId4" Type="http://schemas.openxmlformats.org/officeDocument/2006/relationships/hyperlink" Target="https://qunit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a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zz.net/wiki/bin/view/Main/RMExtensionsMissingFeatureHandling502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870014"/>
          </a:xfrm>
        </p:spPr>
        <p:txBody>
          <a:bodyPr/>
          <a:lstStyle/>
          <a:p>
            <a:r>
              <a:rPr lang="en-US" dirty="0" smtClean="0"/>
              <a:t>RM Client Extensions</a:t>
            </a:r>
            <a:endParaRPr lang="en-US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Extending DOORS NG with JavaScript</a:t>
            </a:r>
            <a:endParaRPr lang="en-US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Author:	Donat Hutter, 3531</a:t>
            </a:r>
          </a:p>
          <a:p>
            <a:r>
              <a:rPr lang="en-US" smtClean="0"/>
              <a:t>Revision:	2, 13-Sep-2017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test module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deploy module to a (test) web server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Add “</a:t>
            </a:r>
            <a:r>
              <a:rPr lang="en-US" dirty="0" err="1" smtClean="0"/>
              <a:t>OpenSocial</a:t>
            </a:r>
            <a:r>
              <a:rPr lang="en-US" dirty="0" smtClean="0"/>
              <a:t> Gadget”</a:t>
            </a:r>
            <a:br>
              <a:rPr lang="en-US" dirty="0" smtClean="0"/>
            </a:br>
            <a:r>
              <a:rPr lang="en-US" dirty="0" smtClean="0"/>
              <a:t>browse for XML file = widget definition</a:t>
            </a:r>
          </a:p>
          <a:p>
            <a:pPr lvl="1">
              <a:buClr>
                <a:schemeClr val="accent3"/>
              </a:buClr>
            </a:pPr>
            <a:r>
              <a:rPr lang="en-US" dirty="0" smtClean="0">
                <a:latin typeface="Arial" pitchFamily="34" charset="0"/>
              </a:rPr>
              <a:t>Test</a:t>
            </a:r>
          </a:p>
          <a:p>
            <a:pPr lvl="2"/>
            <a:r>
              <a:rPr lang="en-US" dirty="0" smtClean="0"/>
              <a:t>Browser Developer Tools</a:t>
            </a:r>
          </a:p>
          <a:p>
            <a:pPr lvl="2"/>
            <a:r>
              <a:rPr lang="en-US" dirty="0" smtClean="0"/>
              <a:t>Fiddle (</a:t>
            </a:r>
            <a:r>
              <a:rPr lang="en-US" dirty="0" smtClean="0">
                <a:hlinkClick r:id="rId3"/>
              </a:rPr>
              <a:t>https://jsfiddle.net/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latin typeface="Arial" pitchFamily="34" charset="0"/>
              </a:rPr>
              <a:t>Unit </a:t>
            </a:r>
            <a:r>
              <a:rPr lang="en-US" dirty="0" smtClean="0"/>
              <a:t>Test framework (</a:t>
            </a:r>
            <a:r>
              <a:rPr lang="en-US" dirty="0" smtClean="0">
                <a:hlinkClick r:id="rId4"/>
              </a:rPr>
              <a:t>https://qunitjs.com/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>
                <a:latin typeface="Arial" pitchFamily="34" charset="0"/>
              </a:rPr>
              <a:t>Debug / Log output</a:t>
            </a:r>
          </a:p>
          <a:p>
            <a:pPr lvl="2"/>
            <a:r>
              <a:rPr lang="en-US" dirty="0" smtClean="0"/>
              <a:t>Use Test Server (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://testserver/rm/web</a:t>
            </a:r>
            <a:r>
              <a:rPr lang="en-US" dirty="0" smtClean="0"/>
              <a:t>)</a:t>
            </a:r>
          </a:p>
        </p:txBody>
      </p:sp>
      <p:pic>
        <p:nvPicPr>
          <p:cNvPr id="8194" name="Picture 2" descr="C:\Users\hutterd\AppData\Local\Temp\SNAGHTML3c68c6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7405" y="1484730"/>
            <a:ext cx="1781175" cy="22383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create/refer to Widget Catalog in RM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</a:rPr>
              <a:t>In RM application add reference to widget catalog (if not already exists)</a:t>
            </a:r>
            <a:endParaRPr lang="en-US" b="1" dirty="0" smtClean="0">
              <a:solidFill>
                <a:schemeClr val="hlink"/>
              </a:solidFill>
              <a:latin typeface="Arial" pitchFamily="34" charset="0"/>
            </a:endParaRPr>
          </a:p>
          <a:p>
            <a:pPr lvl="1"/>
            <a:r>
              <a:rPr lang="en-US" dirty="0" smtClean="0"/>
              <a:t>https://</a:t>
            </a:r>
            <a:r>
              <a:rPr lang="en-US" i="1" dirty="0" smtClean="0"/>
              <a:t>server</a:t>
            </a:r>
            <a:r>
              <a:rPr lang="en-US" dirty="0" smtClean="0"/>
              <a:t>/rm/admin &gt; Advanced Properties</a:t>
            </a:r>
          </a:p>
          <a:p>
            <a:pPr lvl="1"/>
            <a:r>
              <a:rPr lang="en-US" dirty="0" err="1" smtClean="0"/>
              <a:t>com.ibm.rdm.widgetcatalog.internal.WidgetCatalog</a:t>
            </a:r>
            <a:r>
              <a:rPr lang="en-US" dirty="0" smtClean="0"/>
              <a:t> = path to catalog.xml</a:t>
            </a:r>
          </a:p>
          <a:p>
            <a:pPr lvl="1">
              <a:buNone/>
            </a:pP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endParaRPr lang="en-US" dirty="0" smtClean="0">
              <a:latin typeface="Arial" pitchFamily="34" charset="0"/>
            </a:endParaRPr>
          </a:p>
        </p:txBody>
      </p:sp>
      <p:pic>
        <p:nvPicPr>
          <p:cNvPr id="10242" name="Picture 2" descr="C:\Users\hutterd\AppData\Local\Temp\SNAGHTML3f6a1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2636890"/>
            <a:ext cx="8181975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– Add widget to Widget Catalog in RM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</a:rPr>
              <a:t>Add widget to widget catalog</a:t>
            </a:r>
          </a:p>
          <a:p>
            <a:pPr lvl="1"/>
            <a:r>
              <a:rPr lang="en-US" dirty="0" smtClean="0"/>
              <a:t>Catalog is a xml file</a:t>
            </a:r>
          </a:p>
          <a:p>
            <a:pPr lvl="1"/>
            <a:r>
              <a:rPr lang="en-US" dirty="0" smtClean="0"/>
              <a:t>Each widget has a catalog entry (paths in file are relative to catalog)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460" y="2348850"/>
            <a:ext cx="8209140" cy="1944216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&gt;Module Summary&lt;/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dc:title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&gt;This extension shows module overview by "Status"&lt;/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dc:description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ju:gadget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='./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/modulesummary.xml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 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ju:icon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/modulesummary.gif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ju:preview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/modulesummary_pre.png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ju:thumbnail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="./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modulesummary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/modulesummary_thumb.png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&gt;Sample Extensions&lt;/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ju:category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ju:catalog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-entry&gt;</a:t>
            </a:r>
          </a:p>
        </p:txBody>
      </p:sp>
      <p:pic>
        <p:nvPicPr>
          <p:cNvPr id="2050" name="Picture 2" descr="C:\Users\hutterd\AppData\Local\Temp\SNAGHTML54f37fc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50" y="4437140"/>
            <a:ext cx="6076950" cy="202882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2843760" y="4437140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4" y="4437110"/>
            <a:ext cx="2088232" cy="1872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395420" y="2924930"/>
            <a:ext cx="4116280" cy="3124940"/>
          </a:xfrm>
          <a:custGeom>
            <a:avLst/>
            <a:gdLst>
              <a:gd name="connsiteX0" fmla="*/ 787153 w 4116280"/>
              <a:gd name="connsiteY0" fmla="*/ 0 h 3124940"/>
              <a:gd name="connsiteX1" fmla="*/ 139084 w 4116280"/>
              <a:gd name="connsiteY1" fmla="*/ 630315 h 3124940"/>
              <a:gd name="connsiteX2" fmla="*/ 662866 w 4116280"/>
              <a:gd name="connsiteY2" fmla="*/ 2166152 h 3124940"/>
              <a:gd name="connsiteX3" fmla="*/ 4116280 w 4116280"/>
              <a:gd name="connsiteY3" fmla="*/ 3124940 h 31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280" h="3124940">
                <a:moveTo>
                  <a:pt x="787153" y="0"/>
                </a:moveTo>
                <a:cubicBezTo>
                  <a:pt x="473475" y="134645"/>
                  <a:pt x="159798" y="269290"/>
                  <a:pt x="139084" y="630315"/>
                </a:cubicBezTo>
                <a:cubicBezTo>
                  <a:pt x="118370" y="991340"/>
                  <a:pt x="0" y="1750381"/>
                  <a:pt x="662866" y="2166152"/>
                </a:cubicBezTo>
                <a:cubicBezTo>
                  <a:pt x="1325732" y="2581923"/>
                  <a:pt x="2721006" y="2853431"/>
                  <a:pt x="4116280" y="312494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2267680" y="3717040"/>
            <a:ext cx="3203850" cy="1224170"/>
          </a:xfrm>
          <a:custGeom>
            <a:avLst/>
            <a:gdLst>
              <a:gd name="connsiteX0" fmla="*/ 0 w 3275860"/>
              <a:gd name="connsiteY0" fmla="*/ 0 h 1162975"/>
              <a:gd name="connsiteX1" fmla="*/ 2041864 w 3275860"/>
              <a:gd name="connsiteY1" fmla="*/ 550416 h 1162975"/>
              <a:gd name="connsiteX2" fmla="*/ 3275860 w 3275860"/>
              <a:gd name="connsiteY2" fmla="*/ 1162975 h 116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5860" h="1162975">
                <a:moveTo>
                  <a:pt x="0" y="0"/>
                </a:moveTo>
                <a:cubicBezTo>
                  <a:pt x="747943" y="178293"/>
                  <a:pt x="1495887" y="356587"/>
                  <a:pt x="2041864" y="550416"/>
                </a:cubicBezTo>
                <a:cubicBezTo>
                  <a:pt x="2587841" y="744245"/>
                  <a:pt x="2931850" y="953610"/>
                  <a:pt x="3275860" y="11629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669002" y="3990997"/>
            <a:ext cx="1154097" cy="568171"/>
          </a:xfrm>
          <a:custGeom>
            <a:avLst/>
            <a:gdLst>
              <a:gd name="connsiteX0" fmla="*/ 0 w 1154097"/>
              <a:gd name="connsiteY0" fmla="*/ 0 h 568171"/>
              <a:gd name="connsiteX1" fmla="*/ 417250 w 1154097"/>
              <a:gd name="connsiteY1" fmla="*/ 417250 h 568171"/>
              <a:gd name="connsiteX2" fmla="*/ 1154097 w 1154097"/>
              <a:gd name="connsiteY2" fmla="*/ 568171 h 568171"/>
              <a:gd name="connsiteX3" fmla="*/ 1154097 w 1154097"/>
              <a:gd name="connsiteY3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097" h="568171">
                <a:moveTo>
                  <a:pt x="0" y="0"/>
                </a:moveTo>
                <a:cubicBezTo>
                  <a:pt x="112450" y="161277"/>
                  <a:pt x="224901" y="322555"/>
                  <a:pt x="417250" y="417250"/>
                </a:cubicBezTo>
                <a:cubicBezTo>
                  <a:pt x="609599" y="511945"/>
                  <a:pt x="1154097" y="568171"/>
                  <a:pt x="1154097" y="568171"/>
                </a:cubicBezTo>
                <a:lnTo>
                  <a:pt x="1154097" y="568171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1" name="Line Callout 1 (Border and Accent Bar) 10"/>
          <p:cNvSpPr/>
          <p:nvPr/>
        </p:nvSpPr>
        <p:spPr bwMode="auto">
          <a:xfrm>
            <a:off x="7236370" y="3068950"/>
            <a:ext cx="1584220" cy="288040"/>
          </a:xfrm>
          <a:prstGeom prst="accentBorderCallout1">
            <a:avLst>
              <a:gd name="adj1" fmla="val 18750"/>
              <a:gd name="adj2" fmla="val -3850"/>
              <a:gd name="adj3" fmla="val 6058"/>
              <a:gd name="adj4" fmla="val -4515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Path </a:t>
            </a:r>
            <a:r>
              <a:rPr lang="en-US" sz="1100" b="1" dirty="0" smtClean="0">
                <a:solidFill>
                  <a:schemeClr val="tx1"/>
                </a:solidFill>
              </a:rPr>
              <a:t>to</a:t>
            </a:r>
            <a:r>
              <a:rPr lang="en-US" sz="1200" b="1" dirty="0" smtClean="0">
                <a:solidFill>
                  <a:schemeClr val="tx1"/>
                </a:solidFill>
              </a:rPr>
              <a:t> gadget</a:t>
            </a:r>
          </a:p>
        </p:txBody>
      </p:sp>
      <p:sp>
        <p:nvSpPr>
          <p:cNvPr id="12" name="Line Callout 1 (Border and Accent Bar) 11"/>
          <p:cNvSpPr/>
          <p:nvPr/>
        </p:nvSpPr>
        <p:spPr bwMode="auto">
          <a:xfrm>
            <a:off x="7092350" y="3789050"/>
            <a:ext cx="1728240" cy="288040"/>
          </a:xfrm>
          <a:prstGeom prst="accentBorderCallout1">
            <a:avLst>
              <a:gd name="adj1" fmla="val 18750"/>
              <a:gd name="adj2" fmla="val -3850"/>
              <a:gd name="adj3" fmla="val -148849"/>
              <a:gd name="adj4" fmla="val -51676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6000" tIns="54000" rIns="36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icon in title bar of gadget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API</a:t>
            </a:r>
            <a:br>
              <a:rPr lang="en-US" dirty="0" smtClean="0"/>
            </a:br>
            <a:r>
              <a:rPr lang="en-US" sz="1600" dirty="0" smtClean="0"/>
              <a:t>( </a:t>
            </a:r>
            <a:r>
              <a:rPr lang="en-US" sz="1600" dirty="0" smtClean="0">
                <a:hlinkClick r:id="rId2"/>
              </a:rPr>
              <a:t>https://jazz.net/wiki/bin/view/Main/RMExtensionsMain</a:t>
            </a:r>
            <a:r>
              <a:rPr lang="en-US" sz="1600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412874"/>
            <a:ext cx="4248720" cy="4752975"/>
          </a:xfrm>
        </p:spPr>
        <p:txBody>
          <a:bodyPr/>
          <a:lstStyle/>
          <a:p>
            <a:r>
              <a:rPr lang="en-US" dirty="0" smtClean="0"/>
              <a:t>JavaScript library as an abstraction layer to access and modify data with RM: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read/write </a:t>
            </a:r>
            <a:r>
              <a:rPr lang="en-US" sz="1600" dirty="0" smtClean="0">
                <a:solidFill>
                  <a:schemeClr val="accent3"/>
                </a:solidFill>
              </a:rPr>
              <a:t>attributes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create/delete </a:t>
            </a:r>
            <a:r>
              <a:rPr lang="en-US" sz="1600" dirty="0" smtClean="0">
                <a:solidFill>
                  <a:schemeClr val="accent3"/>
                </a:solidFill>
              </a:rPr>
              <a:t>links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manipulate </a:t>
            </a:r>
            <a:r>
              <a:rPr lang="en-US" sz="1600" dirty="0" smtClean="0">
                <a:solidFill>
                  <a:schemeClr val="accent3"/>
                </a:solidFill>
              </a:rPr>
              <a:t>module</a:t>
            </a:r>
            <a:r>
              <a:rPr lang="en-US" sz="1600" dirty="0" smtClean="0"/>
              <a:t> structure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Limitations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only artifacts within RM direct accessible (“external” links provided as string)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not all data accessible (e.g. no comments)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designed for context sensitive usage (mini-dashboard)</a:t>
            </a:r>
          </a:p>
          <a:p>
            <a:pPr lvl="1">
              <a:buClr>
                <a:schemeClr val="accent3"/>
              </a:buClr>
            </a:pPr>
            <a:endParaRPr lang="en-US" sz="1600" dirty="0" smtClean="0"/>
          </a:p>
          <a:p>
            <a:pPr>
              <a:buClr>
                <a:schemeClr val="accent3"/>
              </a:buClr>
            </a:pPr>
            <a:r>
              <a:rPr lang="en-US" dirty="0" smtClean="0">
                <a:solidFill>
                  <a:schemeClr val="accent3"/>
                </a:solidFill>
              </a:rPr>
              <a:t>Not evaluated so far</a:t>
            </a:r>
          </a:p>
          <a:p>
            <a:pPr lvl="1">
              <a:buClr>
                <a:schemeClr val="accent3"/>
              </a:buClr>
            </a:pPr>
            <a:r>
              <a:rPr lang="en-US" sz="1600" dirty="0" smtClean="0"/>
              <a:t>Are there security constraints (JavaScript, browser), e.g. access to file system?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 descr="C:\Users\hutterd\AppData\Local\Temp\SNAGHTML5500026e.PNG"/>
          <p:cNvPicPr>
            <a:picLocks noChangeAspect="1" noChangeArrowheads="1"/>
          </p:cNvPicPr>
          <p:nvPr/>
        </p:nvPicPr>
        <p:blipFill>
          <a:blip r:embed="rId3"/>
          <a:srcRect r="19321"/>
          <a:stretch>
            <a:fillRect/>
          </a:stretch>
        </p:blipFill>
        <p:spPr bwMode="auto">
          <a:xfrm>
            <a:off x="539552" y="1412776"/>
            <a:ext cx="3888432" cy="4629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Challenges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tough parts which might need more time then expected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writing asynchronous JavaScript program</a:t>
            </a:r>
          </a:p>
          <a:p>
            <a:pPr lvl="2"/>
            <a:r>
              <a:rPr lang="en-US" dirty="0" smtClean="0"/>
              <a:t>All service calls with asynchronous callbacks (nested callbacks, callback hell)</a:t>
            </a:r>
          </a:p>
          <a:p>
            <a:pPr lvl="2"/>
            <a:r>
              <a:rPr lang="en-US" dirty="0" smtClean="0"/>
              <a:t>understanding JavaScript closures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flexibility in the extension usage</a:t>
            </a:r>
          </a:p>
          <a:p>
            <a:pPr lvl="1"/>
            <a:r>
              <a:rPr lang="en-US" dirty="0" smtClean="0"/>
              <a:t>designing html for extension layout and output (limited space)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… not suited for complex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496747" cy="4752975"/>
          </a:xfrm>
        </p:spPr>
        <p:txBody>
          <a:bodyPr/>
          <a:lstStyle/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targetPick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").on("click", function ()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(function(err, ref, name){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err.length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… error / success handling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pickTargetCollection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(callback)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RM.Client.showArtifactPicker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pickResult.data.length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pickResult.data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RM.Data.getAttributes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Attributes.NAME,Attributes.FORMAT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], function(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RM.OperationResult.OPERATION_OK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[0].values[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RM.Data.Attributes.FORMAT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if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RM.Data.Formats.MODULE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artType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RM.Data.Formats.COLLECTION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	callback("",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collectionRef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opResult.data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[0].values[RM.Data.Attributes.NAME]);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callback("Target must be module or collection");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} else { 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opResult.message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} else {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callback("Only one artifact allowed");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271463" algn="l"/>
                <a:tab pos="534988" algn="l"/>
                <a:tab pos="806450" algn="l"/>
                <a:tab pos="1077913" algn="l"/>
                <a:tab pos="1347788" algn="l"/>
                <a:tab pos="1611313" algn="l"/>
              </a:tabLst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DOORS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Extending RM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Currently this new functionality in DOORS Next Generation doesn’t have the power and immense library of scripts that have been written in DXL.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It is providing some other means of customization to suit the enterprise’s needs.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Anatomy of an Extension</a:t>
            </a:r>
          </a:p>
          <a:p>
            <a:r>
              <a:rPr lang="en-US" dirty="0" smtClean="0"/>
              <a:t>An extension starts with an XML file that acts as an “envelope.” This XML file will contain the following: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HTML used for displaying your output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Link to your CSS </a:t>
            </a:r>
            <a:r>
              <a:rPr lang="en-US" dirty="0" err="1" smtClean="0"/>
              <a:t>stylesheet</a:t>
            </a: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Link to the JavaScript file or set of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Client extension API for the RM application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63" cy="475297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Needed knowledge</a:t>
            </a:r>
          </a:p>
          <a:p>
            <a:pPr lvl="1"/>
            <a:r>
              <a:rPr lang="en-US" dirty="0" smtClean="0"/>
              <a:t>HTML and JavaScript (Typescript support)</a:t>
            </a:r>
          </a:p>
          <a:p>
            <a:pPr lvl="1"/>
            <a:r>
              <a:rPr lang="en-US" dirty="0" smtClean="0"/>
              <a:t>Browser Developer Tools</a:t>
            </a:r>
          </a:p>
          <a:p>
            <a:pPr lvl="1"/>
            <a:r>
              <a:rPr lang="en-US" dirty="0" smtClean="0"/>
              <a:t>Understanding API specification</a:t>
            </a:r>
          </a:p>
          <a:p>
            <a:pPr lvl="1"/>
            <a:r>
              <a:rPr lang="en-US" dirty="0" smtClean="0"/>
              <a:t>See “Extending the Requirements Management application”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https://jazz.net/wiki/bin/view/Main/RMExtensionsMain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Hosting</a:t>
            </a:r>
          </a:p>
          <a:p>
            <a:pPr lvl="1"/>
            <a:r>
              <a:rPr lang="en-US" dirty="0" smtClean="0"/>
              <a:t>Extensions must be accessible from a web server via HTTPS.</a:t>
            </a:r>
          </a:p>
          <a:p>
            <a:pPr lvl="1"/>
            <a:r>
              <a:rPr lang="en-US" dirty="0" smtClean="0"/>
              <a:t>The extension files accessible without any form of authentication (read)</a:t>
            </a:r>
          </a:p>
          <a:p>
            <a:pPr lvl="1"/>
            <a:r>
              <a:rPr lang="en-US" dirty="0" smtClean="0"/>
              <a:t>Web server with a valid certificate matching the server name.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Access/Usage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OpenSocial</a:t>
            </a:r>
            <a:r>
              <a:rPr lang="en-US" dirty="0" smtClean="0"/>
              <a:t> gadgets to your mini dashboard (</a:t>
            </a:r>
            <a:r>
              <a:rPr lang="en-US" dirty="0" err="1" smtClean="0"/>
              <a:t>url</a:t>
            </a:r>
            <a:r>
              <a:rPr lang="en-US" dirty="0" smtClean="0"/>
              <a:t> to extension module)</a:t>
            </a:r>
          </a:p>
          <a:p>
            <a:pPr lvl="1"/>
            <a:r>
              <a:rPr lang="en-US" dirty="0" smtClean="0"/>
              <a:t>Select from Catalog</a:t>
            </a:r>
          </a:p>
          <a:p>
            <a:pPr lvl="1"/>
            <a:r>
              <a:rPr lang="en-US" dirty="0" smtClean="0"/>
              <a:t>Every user can write its own gadget!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Anatomy of an Extension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>
              <a:buClr>
                <a:schemeClr val="accent3"/>
              </a:buClr>
            </a:pPr>
            <a:r>
              <a:rPr lang="en-US" dirty="0" smtClean="0"/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Extendion</a:t>
            </a:r>
            <a:r>
              <a:rPr lang="en-US" dirty="0" smtClean="0"/>
              <a:t> = Widget = Module Definition (xml)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5085184"/>
            <a:ext cx="8208963" cy="1080665"/>
          </a:xfrm>
        </p:spPr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Feature must be declared “Optional”, otherwise you get an error in </a:t>
            </a:r>
            <a:r>
              <a:rPr lang="en-US" dirty="0" err="1" smtClean="0"/>
              <a:t>ccm</a:t>
            </a:r>
            <a:r>
              <a:rPr lang="en-US" dirty="0" smtClean="0"/>
              <a:t>, </a:t>
            </a:r>
            <a:r>
              <a:rPr lang="en-US" dirty="0" err="1" smtClean="0"/>
              <a:t>qm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>
                <a:hlinkClick r:id="rId2"/>
              </a:rPr>
              <a:t>https://jazz.net/wiki/bin/view/Main/RMExtensionsMissingFeatureHandling502</a:t>
            </a:r>
            <a:r>
              <a:rPr lang="en-US" sz="1100" dirty="0" smtClean="0"/>
              <a:t> </a:t>
            </a: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Web content is included as Data block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Functionality written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208912" cy="3672408"/>
          </a:xfrm>
          <a:prstGeom prst="rect">
            <a:avLst/>
          </a:prstGeom>
          <a:solidFill>
            <a:srgbClr val="EBF0F5"/>
          </a:solidFill>
        </p:spPr>
        <p:txBody>
          <a:bodyPr wrap="none" lIns="72000" tIns="36000" rIns="36000" bIns="36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&lt;Module 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specificationVersion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="2.0"&gt;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title="Link by Attribute" scrolling="true"&gt;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feature="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com.ibm.rdm.rm.api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&lt;Require feature="dynamic-height"/&gt;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ModulePrefs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&lt;Content type="html"&gt;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&lt;![CDATA[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&lt;script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="//code.jquery.com/jquery-2.1.3.min.js"&gt;&lt;/script&gt;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/link-by-attribute.js"&gt;&lt;/script&gt;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/link-by-attribute.css"&gt;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&lt;div id="content" class="content"&gt;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smtClean="0">
              <a:solidFill>
                <a:srgbClr val="0F192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0F1923"/>
                </a:solidFill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]]&gt;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&lt;/Content&gt;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&lt;/Module&gt;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= content in one single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2996952"/>
            <a:ext cx="8208715" cy="3168897"/>
          </a:xfrm>
        </p:spPr>
        <p:txBody>
          <a:bodyPr/>
          <a:lstStyle/>
          <a:p>
            <a:r>
              <a:rPr lang="en-US" dirty="0" smtClean="0"/>
              <a:t>Create new extension by copying the template folder and …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rename all items (use same name for xml file, images, </a:t>
            </a:r>
            <a:r>
              <a:rPr lang="en-US" dirty="0" err="1" smtClean="0"/>
              <a:t>css</a:t>
            </a:r>
            <a:r>
              <a:rPr lang="en-US" dirty="0" smtClean="0"/>
              <a:t> file, script file)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Replace images and icons</a:t>
            </a:r>
          </a:p>
          <a:p>
            <a:pPr lvl="2"/>
            <a:r>
              <a:rPr lang="en-US" dirty="0" smtClean="0"/>
              <a:t>_icon = 16 x 16</a:t>
            </a:r>
          </a:p>
          <a:p>
            <a:pPr lvl="2"/>
            <a:r>
              <a:rPr lang="en-US" dirty="0" smtClean="0"/>
              <a:t>_pre = 280 x 170</a:t>
            </a:r>
          </a:p>
          <a:p>
            <a:pPr lvl="2"/>
            <a:r>
              <a:rPr lang="en-US" dirty="0" smtClean="0"/>
              <a:t>_thumb = 200 x 95</a:t>
            </a:r>
            <a:br>
              <a:rPr lang="en-US" dirty="0" smtClean="0"/>
            </a:br>
            <a:endParaRPr lang="en-US" dirty="0" smtClean="0"/>
          </a:p>
          <a:p>
            <a:pPr lvl="1">
              <a:buClr>
                <a:schemeClr val="accent3"/>
              </a:buClr>
            </a:pPr>
            <a:r>
              <a:rPr lang="en-US" dirty="0" smtClean="0"/>
              <a:t>Adjust basic html layout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Implement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Test/Debug </a:t>
            </a:r>
          </a:p>
          <a:p>
            <a:endParaRPr lang="en-US" dirty="0"/>
          </a:p>
        </p:txBody>
      </p:sp>
      <p:pic>
        <p:nvPicPr>
          <p:cNvPr id="1026" name="Picture 2" descr="C:\Users\hutterd\AppData\Local\Temp\SNAGHTML384d6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7724775" cy="15525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059832" y="2086362"/>
            <a:ext cx="144016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3"/>
              </a:buClr>
            </a:pPr>
            <a:r>
              <a:rPr lang="en-US" dirty="0" smtClean="0"/>
              <a:t>Introduction, Idea, Prerequisites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Anatomy of an Extension</a:t>
            </a:r>
          </a:p>
          <a:p>
            <a:pPr lvl="1">
              <a:buClr>
                <a:schemeClr val="accent3"/>
              </a:buClr>
            </a:pPr>
            <a:r>
              <a:rPr lang="en-US" sz="2400" b="1" dirty="0" smtClean="0">
                <a:solidFill>
                  <a:schemeClr val="accent3"/>
                </a:solidFill>
              </a:rPr>
              <a:t>Deployment of the Extensions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Service API, Functionality</a:t>
            </a:r>
          </a:p>
          <a:p>
            <a:pPr lvl="1">
              <a:buClr>
                <a:schemeClr val="accent3"/>
              </a:buClr>
            </a:pPr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>
              <a:buNone/>
            </a:pPr>
            <a:r>
              <a:rPr lang="en-US" sz="1600" dirty="0" smtClean="0">
                <a:solidFill>
                  <a:schemeClr val="accent3"/>
                </a:solidFill>
              </a:rPr>
              <a:t>Source under CLM Source Control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>
              <a:latin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accent3"/>
                </a:solidFill>
              </a:rPr>
              <a:t>Deployment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 err="1" smtClean="0"/>
              <a:t>clm</a:t>
            </a:r>
            <a:r>
              <a:rPr lang="en-US" sz="1600" dirty="0" smtClean="0"/>
              <a:t>-server&gt;\BT-</a:t>
            </a:r>
            <a:r>
              <a:rPr lang="en-US" sz="1600" dirty="0" err="1" smtClean="0"/>
              <a:t>CLMweb</a:t>
            </a:r>
            <a:r>
              <a:rPr lang="en-US" sz="1600" dirty="0" smtClean="0"/>
              <a:t>\</a:t>
            </a:r>
            <a:r>
              <a:rPr lang="en-US" sz="1600" dirty="0" err="1" smtClean="0"/>
              <a:t>htdocs</a:t>
            </a:r>
            <a:r>
              <a:rPr lang="en-US" sz="1600" dirty="0" smtClean="0"/>
              <a:t>\</a:t>
            </a:r>
            <a:r>
              <a:rPr lang="en-US" sz="1600" dirty="0" err="1" smtClean="0"/>
              <a:t>rm</a:t>
            </a:r>
            <a:r>
              <a:rPr lang="en-US" sz="1600" dirty="0" smtClean="0"/>
              <a:t>-client-extensions</a:t>
            </a:r>
          </a:p>
          <a:p>
            <a:pPr lvl="1"/>
            <a:r>
              <a:rPr lang="en-US" sz="1600" dirty="0" smtClean="0"/>
              <a:t>Deployment method (</a:t>
            </a:r>
            <a:r>
              <a:rPr lang="en-US" sz="1600" dirty="0" err="1" smtClean="0"/>
              <a:t>UrbanCode</a:t>
            </a:r>
            <a:r>
              <a:rPr lang="en-US" sz="1600" dirty="0" smtClean="0"/>
              <a:t>, …)?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Currently I have only one set of widgets,</a:t>
            </a:r>
            <a:br>
              <a:rPr lang="en-US" sz="1600" dirty="0" smtClean="0"/>
            </a:br>
            <a:r>
              <a:rPr lang="en-US" sz="1600" dirty="0" smtClean="0"/>
              <a:t>but 2 catalogs</a:t>
            </a:r>
          </a:p>
          <a:p>
            <a:pPr lvl="1"/>
            <a:r>
              <a:rPr lang="en-US" sz="1600" dirty="0" smtClean="0"/>
              <a:t>one for production server (with tested widgets only)</a:t>
            </a:r>
            <a:br>
              <a:rPr lang="en-US" sz="1600" dirty="0" smtClean="0"/>
            </a:br>
            <a:r>
              <a:rPr lang="en-US" sz="1600" dirty="0" smtClean="0"/>
              <a:t>category = Requirements Extensions</a:t>
            </a:r>
          </a:p>
          <a:p>
            <a:pPr lvl="1"/>
            <a:r>
              <a:rPr lang="en-US" sz="1600" dirty="0" smtClean="0"/>
              <a:t>o</a:t>
            </a:r>
            <a:r>
              <a:rPr lang="en-US" sz="1600" dirty="0" smtClean="0">
                <a:latin typeface="Arial" pitchFamily="34" charset="0"/>
              </a:rPr>
              <a:t>ne for test server (with additional “sample” widgets)</a:t>
            </a:r>
            <a:br>
              <a:rPr lang="en-US" sz="1600" dirty="0" smtClean="0">
                <a:latin typeface="Arial" pitchFamily="34" charset="0"/>
              </a:rPr>
            </a:br>
            <a:r>
              <a:rPr lang="en-US" sz="1600" dirty="0" smtClean="0">
                <a:latin typeface="Arial" pitchFamily="34" charset="0"/>
              </a:rPr>
              <a:t>category = Sample Extensions</a:t>
            </a:r>
          </a:p>
          <a:p>
            <a:pPr lvl="1">
              <a:buNone/>
            </a:pPr>
            <a:r>
              <a:rPr lang="en-US" sz="1600" dirty="0" smtClean="0">
                <a:latin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</a:rPr>
            </a:br>
            <a:endParaRPr lang="en-US" sz="1600" dirty="0" smtClean="0">
              <a:latin typeface="Arial" pitchFamily="34" charset="0"/>
            </a:endParaRPr>
          </a:p>
        </p:txBody>
      </p:sp>
      <p:pic>
        <p:nvPicPr>
          <p:cNvPr id="8196" name="Picture 4" descr="C:\Users\hutterd\AppData\Local\Temp\SNAGHTML3f51e1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40" y="1772770"/>
            <a:ext cx="3888540" cy="1087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8198" name="Picture 6" descr="C:\Users\hutterd\AppData\Local\Temp\SNAGHTML3f8d1a5.PNG"/>
          <p:cNvPicPr>
            <a:picLocks noChangeAspect="1" noChangeArrowheads="1"/>
          </p:cNvPicPr>
          <p:nvPr/>
        </p:nvPicPr>
        <p:blipFill>
          <a:blip r:embed="rId4"/>
          <a:srcRect l="1800" r="8279"/>
          <a:stretch>
            <a:fillRect/>
          </a:stretch>
        </p:blipFill>
        <p:spPr bwMode="auto">
          <a:xfrm>
            <a:off x="5724160" y="2204830"/>
            <a:ext cx="3024420" cy="4032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707</Words>
  <Application>Microsoft Office PowerPoint</Application>
  <PresentationFormat>On-screen Show (4:3)</PresentationFormat>
  <Paragraphs>187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RM Client Extensions</vt:lpstr>
      <vt:lpstr>Content</vt:lpstr>
      <vt:lpstr>Extending DOORS Next Generation</vt:lpstr>
      <vt:lpstr>Client extension API for the RM application</vt:lpstr>
      <vt:lpstr>Content</vt:lpstr>
      <vt:lpstr>Extendion = Widget = Module Definition (xml)</vt:lpstr>
      <vt:lpstr>Extension = content in one single folder</vt:lpstr>
      <vt:lpstr>Content</vt:lpstr>
      <vt:lpstr>Deployment</vt:lpstr>
      <vt:lpstr>Deployment – test module</vt:lpstr>
      <vt:lpstr>Deployment – create/refer to Widget Catalog in RM</vt:lpstr>
      <vt:lpstr>Deployment – Add widget to Widget Catalog in RM</vt:lpstr>
      <vt:lpstr>Content</vt:lpstr>
      <vt:lpstr>Service API ( https://jazz.net/wiki/bin/view/Main/RMExtensionsMain )</vt:lpstr>
      <vt:lpstr>Content</vt:lpstr>
      <vt:lpstr>Challenges</vt:lpstr>
      <vt:lpstr>callback hell … not suited for complex tasks</vt:lpstr>
    </vt:vector>
  </TitlesOfParts>
  <Company>Siemens Schweiz AG, 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 Client Extensions</dc:title>
  <dc:subject>Extending DOORS NG with JavaScript</dc:subject>
  <dc:creator>Donat Hutter, 3531</dc:creator>
  <cp:keywords/>
  <dc:description/>
  <cp:lastModifiedBy>dh</cp:lastModifiedBy>
  <cp:revision>49</cp:revision>
  <cp:lastPrinted>2012-10-29T09:59:01Z</cp:lastPrinted>
  <dcterms:created xsi:type="dcterms:W3CDTF">2015-04-22T20:27:20Z</dcterms:created>
  <dcterms:modified xsi:type="dcterms:W3CDTF">2017-09-13T12:25:18Z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EN</vt:lpwstr>
  </property>
  <property fmtid="{D5CDD505-2E9C-101B-9397-08002B2CF9AE}" pid="14" name="wbProofing">
    <vt:lpwstr>0</vt:lpwstr>
  </property>
  <property fmtid="{D5CDD505-2E9C-101B-9397-08002B2CF9AE}" pid="15" name="wbRevision">
    <vt:lpwstr>2</vt:lpwstr>
  </property>
  <property fmtid="{D5CDD505-2E9C-101B-9397-08002B2CF9AE}" pid="16" name="wbRevisionDate">
    <vt:lpwstr>13-Sep-2017</vt:lpwstr>
  </property>
  <property fmtid="{D5CDD505-2E9C-101B-9397-08002B2CF9AE}" pid="17" name="wbEffectiveDate">
    <vt:lpwstr>13-Sep-2017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Final - without Approval</vt:lpwstr>
  </property>
  <property fmtid="{D5CDD505-2E9C-101B-9397-08002B2CF9AE}" pid="21" name="wbAuthor">
    <vt:lpwstr>Donat Hutter, 3531</vt:lpwstr>
  </property>
  <property fmtid="{D5CDD505-2E9C-101B-9397-08002B2CF9AE}" pid="22" name="wbCoAuthor">
    <vt:lpwstr/>
  </property>
  <property fmtid="{D5CDD505-2E9C-101B-9397-08002B2CF9AE}" pid="23" name="wbResponsible">
    <vt:lpwstr>donat.hutter@siemens.com</vt:lpwstr>
  </property>
  <property fmtid="{D5CDD505-2E9C-101B-9397-08002B2CF9AE}" pid="24" name="wbCompany">
    <vt:lpwstr>Siemens Schweiz AG, </vt:lpwstr>
  </property>
  <property fmtid="{D5CDD505-2E9C-101B-9397-08002B2CF9AE}" pid="25" name="wbOrgUnit">
    <vt:lpwstr>Control Products and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Restricted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Donat Hutter, 3531</vt:lpwstr>
  </property>
  <property fmtid="{D5CDD505-2E9C-101B-9397-08002B2CF9AE}" pid="59" name="Owner">
    <vt:lpwstr>donat.hutter@siemens.com</vt:lpwstr>
  </property>
  <property fmtid="{D5CDD505-2E9C-101B-9397-08002B2CF9AE}" pid="60" name="Status">
    <vt:lpwstr>Valid</vt:lpwstr>
  </property>
  <property fmtid="{D5CDD505-2E9C-101B-9397-08002B2CF9AE}" pid="61" name="wbDotRevision">
    <vt:lpwstr>15027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  <property fmtid="{D5CDD505-2E9C-101B-9397-08002B2CF9AE}" pid="64" name="wbCustomOrg">
    <vt:lpwstr>Building Technologies Division / BT</vt:lpwstr>
  </property>
  <property fmtid="{D5CDD505-2E9C-101B-9397-08002B2CF9AE}" pid="65" name="wbCustomUrl">
    <vt:lpwstr/>
  </property>
</Properties>
</file>