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9" r:id="rId1"/>
  </p:sldMasterIdLst>
  <p:notesMasterIdLst>
    <p:notesMasterId r:id="rId19"/>
  </p:notesMasterIdLst>
  <p:handoutMasterIdLst>
    <p:handoutMasterId r:id="rId20"/>
  </p:handoutMasterIdLst>
  <p:sldIdLst>
    <p:sldId id="846" r:id="rId2"/>
    <p:sldId id="875" r:id="rId3"/>
    <p:sldId id="870" r:id="rId4"/>
    <p:sldId id="865" r:id="rId5"/>
    <p:sldId id="876" r:id="rId6"/>
    <p:sldId id="868" r:id="rId7"/>
    <p:sldId id="871" r:id="rId8"/>
    <p:sldId id="877" r:id="rId9"/>
    <p:sldId id="864" r:id="rId10"/>
    <p:sldId id="874" r:id="rId11"/>
    <p:sldId id="873" r:id="rId12"/>
    <p:sldId id="880" r:id="rId13"/>
    <p:sldId id="878" r:id="rId14"/>
    <p:sldId id="867" r:id="rId15"/>
    <p:sldId id="879" r:id="rId16"/>
    <p:sldId id="869" r:id="rId17"/>
    <p:sldId id="872" r:id="rId18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FFCC"/>
    <a:srgbClr val="66CCFF"/>
    <a:srgbClr val="D7D7CD"/>
    <a:srgbClr val="879BAA"/>
    <a:srgbClr val="ADBECB"/>
    <a:srgbClr val="233746"/>
    <a:srgbClr val="AFB9C3"/>
    <a:srgbClr val="646E78"/>
    <a:srgbClr val="505A64"/>
    <a:srgbClr val="99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8" autoAdjust="0"/>
    <p:restoredTop sz="94660"/>
  </p:normalViewPr>
  <p:slideViewPr>
    <p:cSldViewPr showGuides="1">
      <p:cViewPr varScale="1">
        <p:scale>
          <a:sx n="64" d="100"/>
          <a:sy n="64" d="100"/>
        </p:scale>
        <p:origin x="-732" y="-90"/>
      </p:cViewPr>
      <p:guideLst>
        <p:guide orient="horz" pos="3884"/>
        <p:guide orient="horz" pos="618"/>
        <p:guide orient="horz" pos="2432"/>
        <p:guide orient="horz" pos="2341"/>
        <p:guide orient="horz" pos="890"/>
        <p:guide orient="horz" pos="799"/>
        <p:guide pos="340"/>
        <p:guide pos="158"/>
        <p:guide pos="2880"/>
        <p:guide pos="2971"/>
        <p:guide pos="5511"/>
        <p:guide pos="4604"/>
        <p:guide pos="3787"/>
        <p:guide pos="3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7" d="100"/>
        <a:sy n="137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-852" y="-90"/>
      </p:cViewPr>
      <p:guideLst>
        <p:guide orient="horz" pos="3224"/>
        <p:guide pos="2236"/>
      </p:guideLst>
    </p:cSldViewPr>
  </p:notesViewPr>
  <p:gridSpacing cx="73737788" cy="7373778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0" y="0"/>
            <a:ext cx="7099300" cy="698500"/>
          </a:xfrm>
          <a:prstGeom prst="rect">
            <a:avLst/>
          </a:prstGeom>
          <a:solidFill>
            <a:srgbClr val="879BA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8576" y="0"/>
            <a:ext cx="3260724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82163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8576" y="9682163"/>
            <a:ext cx="3260724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en-US" dirty="0" smtClean="0">
                <a:latin typeface="Arial" pitchFamily="34" charset="0"/>
              </a:rPr>
              <a:t>Handout </a:t>
            </a:r>
            <a:fld id="{BFC713D8-7968-482B-A79F-9C586FE5053A}" type="slidenum">
              <a:rPr lang="en-US" smtClean="0">
                <a:latin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024480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32480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38125" y="4822825"/>
            <a:ext cx="6623050" cy="456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82163"/>
            <a:ext cx="3249613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682163"/>
            <a:ext cx="3248025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en-US" dirty="0" smtClean="0">
                <a:latin typeface="Arial" pitchFamily="34" charset="0"/>
              </a:rPr>
              <a:t>Notice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749292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(big bar down)" preserve="1" userDrawn="1">
  <p:cSld name="Title (big bar dow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5"/>
          <p:cNvSpPr>
            <a:spLocks noChangeArrowheads="1"/>
          </p:cNvSpPr>
          <p:nvPr userDrawn="1"/>
        </p:nvSpPr>
        <p:spPr bwMode="auto">
          <a:xfrm>
            <a:off x="0" y="0"/>
            <a:ext cx="9144000" cy="4149725"/>
          </a:xfrm>
          <a:prstGeom prst="rect">
            <a:avLst/>
          </a:prstGeom>
          <a:solidFill>
            <a:srgbClr val="D7D7C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noProof="0"/>
          </a:p>
        </p:txBody>
      </p:sp>
      <p:pic>
        <p:nvPicPr>
          <p:cNvPr id="10" name="Grafik 9" descr="Image_Titel.jpg"/>
          <p:cNvPicPr>
            <a:picLocks noChangeAspect="1"/>
          </p:cNvPicPr>
          <p:nvPr userDrawn="1"/>
        </p:nvPicPr>
        <p:blipFill>
          <a:blip r:embed="rId2"/>
          <a:srcRect b="39468"/>
          <a:stretch>
            <a:fillRect/>
          </a:stretch>
        </p:blipFill>
        <p:spPr>
          <a:xfrm>
            <a:off x="0" y="0"/>
            <a:ext cx="9144000" cy="4151315"/>
          </a:xfrm>
          <a:prstGeom prst="rect">
            <a:avLst/>
          </a:prstGeom>
        </p:spPr>
      </p:pic>
      <p:sp>
        <p:nvSpPr>
          <p:cNvPr id="14" name="SM_Copyright"/>
          <p:cNvSpPr txBox="1">
            <a:spLocks noChangeArrowheads="1"/>
          </p:cNvSpPr>
          <p:nvPr userDrawn="1"/>
        </p:nvSpPr>
        <p:spPr bwMode="auto">
          <a:xfrm>
            <a:off x="0" y="6165851"/>
            <a:ext cx="9144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40000" tIns="144000" rIns="2124000" bIns="0" anchor="ctr"/>
          <a:lstStyle/>
          <a:p>
            <a:r>
              <a:rPr lang="en-US" sz="1000" b="1" noProof="0" smtClean="0"/>
              <a:t>Restricted © Siemens Schweiz AG 2015  All rights reserved.</a:t>
            </a:r>
            <a:endParaRPr lang="en-US" sz="1000" b="1" noProof="0" dirty="0" smtClean="0"/>
          </a:p>
        </p:txBody>
      </p:sp>
      <p:sp>
        <p:nvSpPr>
          <p:cNvPr id="57350" name="Rectangle 115"/>
          <p:cNvSpPr>
            <a:spLocks noGrp="1" noChangeArrowheads="1"/>
          </p:cNvSpPr>
          <p:nvPr>
            <p:ph type="ctrTitle" hasCustomPrompt="1"/>
          </p:nvPr>
        </p:nvSpPr>
        <p:spPr bwMode="gray">
          <a:xfrm>
            <a:off x="250825" y="4151315"/>
            <a:ext cx="8893175" cy="1485567"/>
          </a:xfrm>
          <a:solidFill>
            <a:srgbClr val="879BAA"/>
          </a:solidFill>
        </p:spPr>
        <p:txBody>
          <a:bodyPr wrap="square" lIns="270000" tIns="144000" rIns="370800" bIns="108000" anchor="t">
            <a:spAutoFit/>
          </a:bodyPr>
          <a:lstStyle>
            <a:lvl1pPr>
              <a:defRPr sz="400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en-US" noProof="0" dirty="0" smtClean="0"/>
              <a:t>Click the style sheet to edit the title</a:t>
            </a:r>
          </a:p>
        </p:txBody>
      </p:sp>
      <p:sp>
        <p:nvSpPr>
          <p:cNvPr id="57351" name="Rectangle 116"/>
          <p:cNvSpPr>
            <a:spLocks noGrp="1" noChangeArrowheads="1"/>
          </p:cNvSpPr>
          <p:nvPr>
            <p:ph type="subTitle" idx="1" hasCustomPrompt="1"/>
          </p:nvPr>
        </p:nvSpPr>
        <p:spPr bwMode="gray">
          <a:xfrm>
            <a:off x="250825" y="3758233"/>
            <a:ext cx="8893175" cy="393082"/>
          </a:xfrm>
          <a:solidFill>
            <a:srgbClr val="233746">
              <a:alpha val="65000"/>
            </a:srgbClr>
          </a:solidFill>
        </p:spPr>
        <p:txBody>
          <a:bodyPr wrap="square" lIns="270000" tIns="18000" bIns="36000" anchor="b">
            <a:noAutofit/>
          </a:bodyPr>
          <a:lstStyle>
            <a:lvl1pPr>
              <a:defRPr sz="200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en-US" noProof="0" dirty="0" smtClean="0"/>
              <a:t>Click the style sheet to edit the subhead</a:t>
            </a:r>
          </a:p>
        </p:txBody>
      </p:sp>
      <p:sp>
        <p:nvSpPr>
          <p:cNvPr id="2" name="SM_Answers"/>
          <p:cNvSpPr txBox="1">
            <a:spLocks noChangeArrowheads="1"/>
          </p:cNvSpPr>
          <p:nvPr userDrawn="1"/>
        </p:nvSpPr>
        <p:spPr bwMode="auto">
          <a:xfrm>
            <a:off x="6156326" y="6165851"/>
            <a:ext cx="2987674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144000" rIns="396000" bIns="0" anchor="ctr"/>
          <a:lstStyle/>
          <a:p>
            <a:pPr algn="r"/>
            <a:r>
              <a:rPr lang="en-US" sz="1000" b="1" noProof="0" smtClean="0">
                <a:solidFill>
                  <a:schemeClr val="tx1"/>
                </a:solidFill>
              </a:rPr>
              <a:t>siemens.com/answers</a:t>
            </a:r>
            <a:endParaRPr lang="en-US" sz="1000" b="1" noProof="0" dirty="0">
              <a:solidFill>
                <a:schemeClr val="tx1"/>
              </a:solidFill>
            </a:endParaRPr>
          </a:p>
        </p:txBody>
      </p:sp>
      <p:pic>
        <p:nvPicPr>
          <p:cNvPr id="11" name="Grafik 10" descr="SIE_Logo_Layer_Petrol_RGB_A3_76mm.w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750" y="-4"/>
            <a:ext cx="1728000" cy="967833"/>
          </a:xfrm>
          <a:prstGeom prst="rect">
            <a:avLst/>
          </a:prstGeom>
        </p:spPr>
      </p:pic>
      <p:sp>
        <p:nvSpPr>
          <p:cNvPr id="13" name="SM_Metadata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5733288"/>
            <a:ext cx="9144000" cy="575437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lIns="540000" tIns="0" rIns="1620000" bIns="0" anchor="t" anchorCtr="0"/>
          <a:lstStyle>
            <a:lvl1pPr marL="1431925" indent="-1431925" algn="l" rtl="0" fontAlgn="base">
              <a:spcBef>
                <a:spcPts val="0"/>
              </a:spcBef>
              <a:spcAft>
                <a:spcPct val="0"/>
              </a:spcAft>
              <a:defRPr lang="en-US" sz="1000" b="1" kern="1200" baseline="0" noProof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1pPr>
            <a:lvl2pPr marL="1431925" indent="-1431925" algn="l" rtl="0" fontAlgn="base">
              <a:spcBef>
                <a:spcPct val="50000"/>
              </a:spcBef>
              <a:spcAft>
                <a:spcPct val="0"/>
              </a:spcAft>
              <a:defRPr lang="en-US" sz="1000" b="1" kern="1200" noProof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2pPr>
            <a:lvl3pPr marL="1431925" indent="-1431925" algn="l" rtl="0" fontAlgn="base">
              <a:spcBef>
                <a:spcPct val="50000"/>
              </a:spcBef>
              <a:spcAft>
                <a:spcPct val="0"/>
              </a:spcAft>
              <a:defRPr lang="en-US" sz="1000" b="1" kern="1200" noProof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3pPr>
            <a:lvl4pPr marL="1431925" indent="-1431925" algn="l" rtl="0" fontAlgn="base">
              <a:spcBef>
                <a:spcPct val="50000"/>
              </a:spcBef>
              <a:spcAft>
                <a:spcPct val="0"/>
              </a:spcAft>
              <a:defRPr lang="en-US" sz="1000" b="1" kern="1200" noProof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4pPr>
            <a:lvl5pPr marL="1431925" indent="-1431925" algn="l" rtl="0" fontAlgn="base">
              <a:spcBef>
                <a:spcPct val="50000"/>
              </a:spcBef>
              <a:spcAft>
                <a:spcPct val="0"/>
              </a:spcAft>
              <a:defRPr lang="en-US" sz="1000" b="1" kern="1200" noProof="0" dirty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5pPr>
          </a:lstStyle>
          <a:p>
            <a:pPr lvl="0"/>
            <a:r>
              <a:rPr lang="en-US" dirty="0" smtClean="0"/>
              <a:t>Enter metadata here – use Workbook Update function – or delete if not needed (donat.hutter@siemens.com).</a:t>
            </a:r>
          </a:p>
        </p:txBody>
      </p:sp>
      <p:sp>
        <p:nvSpPr>
          <p:cNvPr id="12" name="SM_Org"/>
          <p:cNvSpPr txBox="1"/>
          <p:nvPr userDrawn="1"/>
        </p:nvSpPr>
        <p:spPr>
          <a:xfrm>
            <a:off x="4139946" y="6598800"/>
            <a:ext cx="5004053" cy="259200"/>
          </a:xfrm>
          <a:prstGeom prst="rect">
            <a:avLst/>
          </a:prstGeom>
          <a:noFill/>
        </p:spPr>
        <p:txBody>
          <a:bodyPr wrap="square" lIns="0" tIns="0" rIns="370800" bIns="115200" rtlCol="0">
            <a:no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en-US" sz="1000" noProof="0" smtClean="0">
                <a:solidFill>
                  <a:schemeClr val="tx1"/>
                </a:solidFill>
              </a:rPr>
              <a:t>Donat Hutter, 3531 / Building Technologies Division / BT</a:t>
            </a:r>
            <a:endParaRPr lang="en-US" sz="1000" noProof="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small)" type="obj" preserve="1">
  <p:cSld name="One object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Click the style sheet to edit the title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49" y="1412874"/>
            <a:ext cx="6769101" cy="4752975"/>
          </a:xfrm>
        </p:spPr>
        <p:txBody>
          <a:bodyPr/>
          <a:lstStyle/>
          <a:p>
            <a:pPr lvl="0"/>
            <a:r>
              <a:rPr lang="en-US" noProof="0" dirty="0" smtClean="0"/>
              <a:t>Click the style sheet to edit the copy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large)" type="obj" preserve="1">
  <p:cSld name="One object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Click the style sheet to edit the title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Click the style sheet to edit the copy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Click the style sheet to edit the title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49" y="1412874"/>
            <a:ext cx="4032251" cy="4752975"/>
          </a:xfrm>
        </p:spPr>
        <p:txBody>
          <a:bodyPr/>
          <a:lstStyle/>
          <a:p>
            <a:pPr lvl="0"/>
            <a:r>
              <a:rPr lang="en-US" noProof="0" dirty="0" smtClean="0"/>
              <a:t>Click the style sheet to edit the copy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4716463" y="1412875"/>
            <a:ext cx="4032250" cy="4752975"/>
          </a:xfrm>
        </p:spPr>
        <p:txBody>
          <a:bodyPr/>
          <a:lstStyle/>
          <a:p>
            <a:pPr lvl="0"/>
            <a:r>
              <a:rPr lang="en-US" noProof="0" dirty="0" smtClean="0"/>
              <a:t>Click the style sheet to edit the copy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s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Click the style sheet to edit the title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49" y="1412875"/>
            <a:ext cx="6769101" cy="2303464"/>
          </a:xfrm>
        </p:spPr>
        <p:txBody>
          <a:bodyPr/>
          <a:lstStyle/>
          <a:p>
            <a:pPr lvl="0"/>
            <a:r>
              <a:rPr lang="en-US" noProof="0" dirty="0" smtClean="0"/>
              <a:t>Click the style sheet to edit the copy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539751" y="3860800"/>
            <a:ext cx="6769100" cy="2305050"/>
          </a:xfrm>
        </p:spPr>
        <p:txBody>
          <a:bodyPr/>
          <a:lstStyle/>
          <a:p>
            <a:pPr lvl="0"/>
            <a:r>
              <a:rPr lang="en-US" noProof="0" dirty="0" smtClean="0"/>
              <a:t>Click the style sheet to edit the copy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Click the style sheet to edit the title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49" y="1412874"/>
            <a:ext cx="2587621" cy="4752975"/>
          </a:xfrm>
        </p:spPr>
        <p:txBody>
          <a:bodyPr/>
          <a:lstStyle/>
          <a:p>
            <a:pPr lvl="0"/>
            <a:r>
              <a:rPr lang="en-US" noProof="0" dirty="0" smtClean="0"/>
              <a:t>Click the style sheet to edit the copy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3271833" y="1412875"/>
            <a:ext cx="2740030" cy="4752975"/>
          </a:xfrm>
        </p:spPr>
        <p:txBody>
          <a:bodyPr/>
          <a:lstStyle/>
          <a:p>
            <a:pPr lvl="0"/>
            <a:r>
              <a:rPr lang="en-US" noProof="0" dirty="0" smtClean="0"/>
              <a:t>Click the style sheet to edit the copy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 hasCustomPrompt="1"/>
          </p:nvPr>
        </p:nvSpPr>
        <p:spPr>
          <a:xfrm>
            <a:off x="6156325" y="1412875"/>
            <a:ext cx="2592388" cy="4752975"/>
          </a:xfrm>
        </p:spPr>
        <p:txBody>
          <a:bodyPr/>
          <a:lstStyle/>
          <a:p>
            <a:pPr lvl="0"/>
            <a:r>
              <a:rPr lang="en-US" noProof="0" dirty="0" smtClean="0"/>
              <a:t>Click the style sheet to edit the copy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objects" preserve="1" userDrawn="1">
  <p:cSld name="Four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Click the style sheet to edit the title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49" y="1412875"/>
            <a:ext cx="4032251" cy="2303464"/>
          </a:xfrm>
        </p:spPr>
        <p:txBody>
          <a:bodyPr/>
          <a:lstStyle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noProof="0" dirty="0" smtClean="0"/>
              <a:t>Click the style sheet to edit the copy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539751" y="3860800"/>
            <a:ext cx="4032250" cy="2305050"/>
          </a:xfrm>
        </p:spPr>
        <p:txBody>
          <a:bodyPr/>
          <a:lstStyle/>
          <a:p>
            <a:pPr lvl="0"/>
            <a:r>
              <a:rPr lang="en-US" noProof="0" dirty="0" smtClean="0"/>
              <a:t>Click the style sheet to edit the copy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 hasCustomPrompt="1"/>
          </p:nvPr>
        </p:nvSpPr>
        <p:spPr>
          <a:xfrm>
            <a:off x="4716463" y="1412875"/>
            <a:ext cx="4032250" cy="2303463"/>
          </a:xfrm>
        </p:spPr>
        <p:txBody>
          <a:bodyPr/>
          <a:lstStyle/>
          <a:p>
            <a:pPr lvl="0"/>
            <a:r>
              <a:rPr lang="en-US" noProof="0" dirty="0" smtClean="0"/>
              <a:t>Click the style sheet to edit the copy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5" name="Inhaltsplatzhalter 14"/>
          <p:cNvSpPr>
            <a:spLocks noGrp="1"/>
          </p:cNvSpPr>
          <p:nvPr>
            <p:ph sz="quarter" idx="15" hasCustomPrompt="1"/>
          </p:nvPr>
        </p:nvSpPr>
        <p:spPr>
          <a:xfrm>
            <a:off x="4716463" y="3860800"/>
            <a:ext cx="4032250" cy="2305050"/>
          </a:xfrm>
        </p:spPr>
        <p:txBody>
          <a:bodyPr/>
          <a:lstStyle/>
          <a:p>
            <a:pPr lvl="0"/>
            <a:r>
              <a:rPr lang="en-US" noProof="0" dirty="0" smtClean="0"/>
              <a:t>Click the style sheet to edit the copy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 + Navigation" preserve="1" userDrawn="1">
  <p:cSld name="Free Content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Click the style sheet to edit the title</a:t>
            </a:r>
            <a:endParaRPr lang="en-US" noProof="0" dirty="0"/>
          </a:p>
        </p:txBody>
      </p:sp>
      <p:sp>
        <p:nvSpPr>
          <p:cNvPr id="4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7452713" y="1412875"/>
            <a:ext cx="1296000" cy="4752975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chemeClr val="bg2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bg2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bg2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 smtClean="0"/>
              <a:t>Click the style sheet to edit the navigation</a:t>
            </a:r>
          </a:p>
          <a:p>
            <a:pPr lvl="1"/>
            <a:r>
              <a:rPr lang="en-US" noProof="0" dirty="0" smtClean="0"/>
              <a:t>active chapter</a:t>
            </a:r>
          </a:p>
          <a:p>
            <a:pPr lvl="2"/>
            <a:r>
              <a:rPr lang="en-US" noProof="0" dirty="0" smtClean="0"/>
              <a:t>subchapter</a:t>
            </a:r>
          </a:p>
          <a:p>
            <a:pPr lvl="3"/>
            <a:r>
              <a:rPr lang="en-US" noProof="0" dirty="0" smtClean="0"/>
              <a:t>active subchapter</a:t>
            </a:r>
          </a:p>
          <a:p>
            <a:pPr lvl="4"/>
            <a:r>
              <a:rPr lang="en-US" noProof="0" dirty="0" smtClean="0"/>
              <a:t>subchapter</a:t>
            </a:r>
          </a:p>
          <a:p>
            <a:pPr lvl="5"/>
            <a:r>
              <a:rPr lang="en-US" noProof="0" dirty="0" smtClean="0"/>
              <a:t>active subchapter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small) + Navigation" preserve="1" userDrawn="1">
  <p:cSld name="One object (small)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Click the style sheet to edit the title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49" y="1412874"/>
            <a:ext cx="6769101" cy="4752975"/>
          </a:xfrm>
        </p:spPr>
        <p:txBody>
          <a:bodyPr/>
          <a:lstStyle/>
          <a:p>
            <a:pPr lvl="0"/>
            <a:r>
              <a:rPr lang="en-US" noProof="0" dirty="0" smtClean="0"/>
              <a:t>Click the style sheet to edit the copy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7452713" y="1412875"/>
            <a:ext cx="1296000" cy="4752975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chemeClr val="bg2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bg2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bg2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 smtClean="0"/>
              <a:t>Click the style sheet to edit the navigation</a:t>
            </a:r>
          </a:p>
          <a:p>
            <a:pPr lvl="1"/>
            <a:r>
              <a:rPr lang="en-US" noProof="0" dirty="0" smtClean="0"/>
              <a:t>active chapter</a:t>
            </a:r>
          </a:p>
          <a:p>
            <a:pPr lvl="2"/>
            <a:r>
              <a:rPr lang="en-US" noProof="0" dirty="0" smtClean="0"/>
              <a:t>subchapter</a:t>
            </a:r>
          </a:p>
          <a:p>
            <a:pPr lvl="3"/>
            <a:r>
              <a:rPr lang="en-US" noProof="0" dirty="0" smtClean="0"/>
              <a:t>active subchapter</a:t>
            </a:r>
          </a:p>
          <a:p>
            <a:pPr lvl="4"/>
            <a:r>
              <a:rPr lang="en-US" noProof="0" dirty="0" smtClean="0"/>
              <a:t>subchapter</a:t>
            </a:r>
          </a:p>
          <a:p>
            <a:pPr lvl="5"/>
            <a:r>
              <a:rPr lang="en-US" noProof="0" dirty="0" smtClean="0"/>
              <a:t>active subchapter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+ Navigation" preserve="1" userDrawn="1">
  <p:cSld name="Two column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Click the style sheet to edit the title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50" y="1412874"/>
            <a:ext cx="3309936" cy="4752975"/>
          </a:xfrm>
        </p:spPr>
        <p:txBody>
          <a:bodyPr/>
          <a:lstStyle/>
          <a:p>
            <a:pPr lvl="0"/>
            <a:r>
              <a:rPr lang="en-US" noProof="0" dirty="0" smtClean="0"/>
              <a:t>Click the style sheet to edit the copy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3994149" y="1412875"/>
            <a:ext cx="3314702" cy="4752975"/>
          </a:xfrm>
        </p:spPr>
        <p:txBody>
          <a:bodyPr/>
          <a:lstStyle/>
          <a:p>
            <a:pPr lvl="0"/>
            <a:r>
              <a:rPr lang="en-US" noProof="0" dirty="0" smtClean="0"/>
              <a:t>Click the style sheet to edit the copy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6" name="Textplatzhalt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7452713" y="1412875"/>
            <a:ext cx="1296000" cy="4752975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chemeClr val="bg2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bg2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bg2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 smtClean="0"/>
              <a:t>Click the style sheet to edit the navigation</a:t>
            </a:r>
          </a:p>
          <a:p>
            <a:pPr lvl="1"/>
            <a:r>
              <a:rPr lang="en-US" noProof="0" dirty="0" smtClean="0"/>
              <a:t>active chapter</a:t>
            </a:r>
          </a:p>
          <a:p>
            <a:pPr lvl="2"/>
            <a:r>
              <a:rPr lang="en-US" noProof="0" dirty="0" smtClean="0"/>
              <a:t>subchapter</a:t>
            </a:r>
          </a:p>
          <a:p>
            <a:pPr lvl="3"/>
            <a:r>
              <a:rPr lang="en-US" noProof="0" dirty="0" smtClean="0"/>
              <a:t>active subchapter</a:t>
            </a:r>
          </a:p>
          <a:p>
            <a:pPr lvl="4"/>
            <a:r>
              <a:rPr lang="en-US" noProof="0" dirty="0" smtClean="0"/>
              <a:t>subchapter</a:t>
            </a:r>
          </a:p>
          <a:p>
            <a:pPr lvl="5"/>
            <a:r>
              <a:rPr lang="en-US" noProof="0" dirty="0" smtClean="0"/>
              <a:t>active subchapter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s + Navigation" preserve="1" userDrawn="1">
  <p:cSld name="Two row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Click the style sheet to edit the title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49" y="1412875"/>
            <a:ext cx="6769101" cy="2303464"/>
          </a:xfrm>
        </p:spPr>
        <p:txBody>
          <a:bodyPr/>
          <a:lstStyle/>
          <a:p>
            <a:pPr lvl="0"/>
            <a:r>
              <a:rPr lang="en-US" noProof="0" dirty="0" smtClean="0"/>
              <a:t>Click the style sheet to edit the copy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539751" y="3860800"/>
            <a:ext cx="6769100" cy="2305050"/>
          </a:xfrm>
        </p:spPr>
        <p:txBody>
          <a:bodyPr/>
          <a:lstStyle/>
          <a:p>
            <a:pPr lvl="0"/>
            <a:r>
              <a:rPr lang="en-US" noProof="0" dirty="0" smtClean="0"/>
              <a:t>Click the style sheet to edit the copy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6" name="Textplatzhalt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7452713" y="1412875"/>
            <a:ext cx="1296000" cy="4752975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chemeClr val="bg2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bg2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bg2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 smtClean="0"/>
              <a:t>Click the style sheet to edit the navigation</a:t>
            </a:r>
          </a:p>
          <a:p>
            <a:pPr lvl="1"/>
            <a:r>
              <a:rPr lang="en-US" noProof="0" dirty="0" smtClean="0"/>
              <a:t>active chapter</a:t>
            </a:r>
          </a:p>
          <a:p>
            <a:pPr lvl="2"/>
            <a:r>
              <a:rPr lang="en-US" noProof="0" dirty="0" smtClean="0"/>
              <a:t>subchapter</a:t>
            </a:r>
          </a:p>
          <a:p>
            <a:pPr lvl="3"/>
            <a:r>
              <a:rPr lang="en-US" noProof="0" dirty="0" smtClean="0"/>
              <a:t>active subchapter</a:t>
            </a:r>
          </a:p>
          <a:p>
            <a:pPr lvl="4"/>
            <a:r>
              <a:rPr lang="en-US" noProof="0" dirty="0" smtClean="0"/>
              <a:t>subchapter</a:t>
            </a:r>
          </a:p>
          <a:p>
            <a:pPr lvl="5"/>
            <a:r>
              <a:rPr lang="en-US" noProof="0" dirty="0" smtClean="0"/>
              <a:t>active subchapter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(big bar up)" preserve="1" userDrawn="1">
  <p:cSld name="Title (big bar u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0" y="0"/>
            <a:ext cx="9144000" cy="5162556"/>
          </a:xfrm>
          <a:prstGeom prst="rect">
            <a:avLst/>
          </a:prstGeom>
          <a:solidFill>
            <a:srgbClr val="D7D7C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noProof="0"/>
          </a:p>
        </p:txBody>
      </p:sp>
      <p:pic>
        <p:nvPicPr>
          <p:cNvPr id="14" name="Grafik 13" descr="Image_Titel.jpg"/>
          <p:cNvPicPr>
            <a:picLocks noChangeAspect="1"/>
          </p:cNvPicPr>
          <p:nvPr userDrawn="1"/>
        </p:nvPicPr>
        <p:blipFill>
          <a:blip r:embed="rId2"/>
          <a:srcRect b="24722"/>
          <a:stretch>
            <a:fillRect/>
          </a:stretch>
        </p:blipFill>
        <p:spPr>
          <a:xfrm>
            <a:off x="0" y="0"/>
            <a:ext cx="9144000" cy="5162556"/>
          </a:xfrm>
          <a:prstGeom prst="rect">
            <a:avLst/>
          </a:prstGeom>
        </p:spPr>
      </p:pic>
      <p:sp>
        <p:nvSpPr>
          <p:cNvPr id="57350" name="Rectangle 115"/>
          <p:cNvSpPr>
            <a:spLocks noGrp="1" noChangeArrowheads="1"/>
          </p:cNvSpPr>
          <p:nvPr>
            <p:ph type="ctrTitle" hasCustomPrompt="1"/>
          </p:nvPr>
        </p:nvSpPr>
        <p:spPr bwMode="gray">
          <a:xfrm>
            <a:off x="250825" y="3676989"/>
            <a:ext cx="8893175" cy="1485567"/>
          </a:xfrm>
          <a:solidFill>
            <a:srgbClr val="233746">
              <a:alpha val="65000"/>
            </a:srgbClr>
          </a:solidFill>
        </p:spPr>
        <p:txBody>
          <a:bodyPr wrap="square" lIns="270000" tIns="144000" rIns="370800" bIns="108000" anchor="b" anchorCtr="0">
            <a:spAutoFit/>
          </a:bodyPr>
          <a:lstStyle>
            <a:lvl1pPr>
              <a:defRPr sz="400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en-US" noProof="0" dirty="0" smtClean="0"/>
              <a:t>Click the style sheet to edit the title</a:t>
            </a:r>
          </a:p>
        </p:txBody>
      </p:sp>
      <p:sp>
        <p:nvSpPr>
          <p:cNvPr id="57351" name="Rectangle 116"/>
          <p:cNvSpPr>
            <a:spLocks noGrp="1" noChangeArrowheads="1"/>
          </p:cNvSpPr>
          <p:nvPr>
            <p:ph type="subTitle" idx="1" hasCustomPrompt="1"/>
          </p:nvPr>
        </p:nvSpPr>
        <p:spPr bwMode="gray">
          <a:xfrm>
            <a:off x="250825" y="5162557"/>
            <a:ext cx="8893175" cy="393082"/>
          </a:xfrm>
          <a:solidFill>
            <a:srgbClr val="879BAA"/>
          </a:solidFill>
        </p:spPr>
        <p:txBody>
          <a:bodyPr wrap="square" lIns="270000" tIns="18000" bIns="36000" anchor="t" anchorCtr="0">
            <a:noAutofit/>
          </a:bodyPr>
          <a:lstStyle>
            <a:lvl1pPr>
              <a:defRPr sz="200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en-US" noProof="0" dirty="0" smtClean="0"/>
              <a:t>Click the style sheet to edit the subhead</a:t>
            </a:r>
          </a:p>
        </p:txBody>
      </p:sp>
      <p:pic>
        <p:nvPicPr>
          <p:cNvPr id="11" name="Grafik 10" descr="SIE_Logo_Layer_Petrol_RGB_A3_76mm.w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750" y="-4"/>
            <a:ext cx="1728000" cy="967833"/>
          </a:xfrm>
          <a:prstGeom prst="rect">
            <a:avLst/>
          </a:prstGeom>
        </p:spPr>
      </p:pic>
      <p:sp>
        <p:nvSpPr>
          <p:cNvPr id="12" name="SM_Copyright"/>
          <p:cNvSpPr txBox="1">
            <a:spLocks noChangeArrowheads="1"/>
          </p:cNvSpPr>
          <p:nvPr userDrawn="1"/>
        </p:nvSpPr>
        <p:spPr bwMode="auto">
          <a:xfrm>
            <a:off x="0" y="6165851"/>
            <a:ext cx="9144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40000" tIns="144000" rIns="2124000" bIns="0" anchor="ctr"/>
          <a:lstStyle/>
          <a:p>
            <a:r>
              <a:rPr lang="en-US" sz="1000" b="1" noProof="0" smtClean="0"/>
              <a:t>Restricted © Siemens Schweiz AG 2015  All rights reserved.</a:t>
            </a:r>
            <a:endParaRPr lang="en-US" sz="1000" b="1" noProof="0" dirty="0" smtClean="0"/>
          </a:p>
        </p:txBody>
      </p:sp>
      <p:sp>
        <p:nvSpPr>
          <p:cNvPr id="13" name="SM_Answers"/>
          <p:cNvSpPr txBox="1">
            <a:spLocks noChangeArrowheads="1"/>
          </p:cNvSpPr>
          <p:nvPr userDrawn="1"/>
        </p:nvSpPr>
        <p:spPr bwMode="auto">
          <a:xfrm>
            <a:off x="6156326" y="6165851"/>
            <a:ext cx="2987674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144000" rIns="396000" bIns="0" anchor="ctr"/>
          <a:lstStyle/>
          <a:p>
            <a:pPr algn="r"/>
            <a:r>
              <a:rPr lang="en-US" sz="1000" b="1" noProof="0" smtClean="0">
                <a:solidFill>
                  <a:schemeClr val="tx1"/>
                </a:solidFill>
              </a:rPr>
              <a:t>siemens.com/answers</a:t>
            </a:r>
            <a:endParaRPr lang="en-US" sz="1000" b="1" noProof="0" dirty="0">
              <a:solidFill>
                <a:schemeClr val="tx1"/>
              </a:solidFill>
            </a:endParaRPr>
          </a:p>
        </p:txBody>
      </p:sp>
      <p:sp>
        <p:nvSpPr>
          <p:cNvPr id="15" name="SM_Org"/>
          <p:cNvSpPr txBox="1"/>
          <p:nvPr userDrawn="1"/>
        </p:nvSpPr>
        <p:spPr>
          <a:xfrm>
            <a:off x="4139946" y="6598800"/>
            <a:ext cx="5004053" cy="259200"/>
          </a:xfrm>
          <a:prstGeom prst="rect">
            <a:avLst/>
          </a:prstGeom>
          <a:noFill/>
        </p:spPr>
        <p:txBody>
          <a:bodyPr wrap="square" lIns="0" tIns="0" rIns="370800" bIns="115200" rtlCol="0">
            <a:no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en-US" sz="1000" noProof="0" smtClean="0">
                <a:solidFill>
                  <a:schemeClr val="tx1"/>
                </a:solidFill>
              </a:rPr>
              <a:t>Donat Hutter, 3531 / Building Technologies Division / BT</a:t>
            </a:r>
            <a:endParaRPr lang="en-US" sz="1000" noProof="0" dirty="0" smtClean="0">
              <a:solidFill>
                <a:schemeClr val="tx1"/>
              </a:solidFill>
            </a:endParaRPr>
          </a:p>
        </p:txBody>
      </p:sp>
      <p:sp>
        <p:nvSpPr>
          <p:cNvPr id="16" name="SM_Metadata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5733288"/>
            <a:ext cx="9144000" cy="575437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lIns="540000" tIns="0" rIns="1620000" bIns="0" anchor="t" anchorCtr="0"/>
          <a:lstStyle>
            <a:lvl1pPr marL="1431925" indent="-1431925" algn="l" rtl="0" fontAlgn="base">
              <a:spcBef>
                <a:spcPts val="0"/>
              </a:spcBef>
              <a:spcAft>
                <a:spcPct val="0"/>
              </a:spcAft>
              <a:defRPr lang="en-US" sz="1000" b="1" kern="1200" baseline="0" noProof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1pPr>
            <a:lvl2pPr marL="1431925" indent="-1431925" algn="l" rtl="0" fontAlgn="base">
              <a:spcBef>
                <a:spcPct val="50000"/>
              </a:spcBef>
              <a:spcAft>
                <a:spcPct val="0"/>
              </a:spcAft>
              <a:defRPr lang="en-US" sz="1000" b="1" kern="1200" noProof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2pPr>
            <a:lvl3pPr marL="1431925" indent="-1431925" algn="l" rtl="0" fontAlgn="base">
              <a:spcBef>
                <a:spcPct val="50000"/>
              </a:spcBef>
              <a:spcAft>
                <a:spcPct val="0"/>
              </a:spcAft>
              <a:defRPr lang="en-US" sz="1000" b="1" kern="1200" noProof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3pPr>
            <a:lvl4pPr marL="1431925" indent="-1431925" algn="l" rtl="0" fontAlgn="base">
              <a:spcBef>
                <a:spcPct val="50000"/>
              </a:spcBef>
              <a:spcAft>
                <a:spcPct val="0"/>
              </a:spcAft>
              <a:defRPr lang="en-US" sz="1000" b="1" kern="1200" noProof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4pPr>
            <a:lvl5pPr marL="1431925" indent="-1431925" algn="l" rtl="0" fontAlgn="base">
              <a:spcBef>
                <a:spcPct val="50000"/>
              </a:spcBef>
              <a:spcAft>
                <a:spcPct val="0"/>
              </a:spcAft>
              <a:defRPr lang="en-US" sz="1000" b="1" kern="1200" noProof="0" dirty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5pPr>
          </a:lstStyle>
          <a:p>
            <a:pPr lvl="0"/>
            <a:r>
              <a:rPr lang="en-US" dirty="0" smtClean="0"/>
              <a:t>Enter metadata here – use Workbook Update function – or delete if not needed (donat.hutter@siemens.com).</a:t>
            </a: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objects + Navigation" preserve="1" userDrawn="1">
  <p:cSld name="Four object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Click the style sheet to edit the title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50" y="1412875"/>
            <a:ext cx="3309936" cy="2303464"/>
          </a:xfrm>
        </p:spPr>
        <p:txBody>
          <a:bodyPr/>
          <a:lstStyle/>
          <a:p>
            <a:pPr lvl="0"/>
            <a:r>
              <a:rPr lang="en-US" noProof="0" dirty="0" smtClean="0"/>
              <a:t>Click the style sheet to edit the copy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539751" y="3860800"/>
            <a:ext cx="3309934" cy="2305050"/>
          </a:xfrm>
        </p:spPr>
        <p:txBody>
          <a:bodyPr/>
          <a:lstStyle/>
          <a:p>
            <a:pPr lvl="0"/>
            <a:r>
              <a:rPr lang="en-US" noProof="0" dirty="0" smtClean="0"/>
              <a:t>Click the style sheet to edit the copy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 hasCustomPrompt="1"/>
          </p:nvPr>
        </p:nvSpPr>
        <p:spPr>
          <a:xfrm>
            <a:off x="3994149" y="1412875"/>
            <a:ext cx="3314702" cy="2303463"/>
          </a:xfrm>
        </p:spPr>
        <p:txBody>
          <a:bodyPr/>
          <a:lstStyle/>
          <a:p>
            <a:pPr lvl="0"/>
            <a:r>
              <a:rPr lang="en-US" noProof="0" dirty="0" smtClean="0"/>
              <a:t>Click the style sheet to edit the copy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5" name="Inhaltsplatzhalter 14"/>
          <p:cNvSpPr>
            <a:spLocks noGrp="1"/>
          </p:cNvSpPr>
          <p:nvPr>
            <p:ph sz="quarter" idx="15" hasCustomPrompt="1"/>
          </p:nvPr>
        </p:nvSpPr>
        <p:spPr>
          <a:xfrm>
            <a:off x="3994149" y="3860800"/>
            <a:ext cx="3314702" cy="2305050"/>
          </a:xfrm>
        </p:spPr>
        <p:txBody>
          <a:bodyPr/>
          <a:lstStyle/>
          <a:p>
            <a:pPr lvl="0"/>
            <a:r>
              <a:rPr lang="en-US" noProof="0" dirty="0" smtClean="0"/>
              <a:t>Click the style sheet to edit the copy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8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7452713" y="1412875"/>
            <a:ext cx="1296000" cy="4752975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chemeClr val="bg2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bg2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bg2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 smtClean="0"/>
              <a:t>Click the style sheet to edit the navigation</a:t>
            </a:r>
          </a:p>
          <a:p>
            <a:pPr lvl="1"/>
            <a:r>
              <a:rPr lang="en-US" noProof="0" dirty="0" smtClean="0"/>
              <a:t>active chapter</a:t>
            </a:r>
          </a:p>
          <a:p>
            <a:pPr lvl="2"/>
            <a:r>
              <a:rPr lang="en-US" noProof="0" dirty="0" smtClean="0"/>
              <a:t>subchapter</a:t>
            </a:r>
          </a:p>
          <a:p>
            <a:pPr lvl="3"/>
            <a:r>
              <a:rPr lang="en-US" noProof="0" dirty="0" smtClean="0"/>
              <a:t>active subchapter</a:t>
            </a:r>
          </a:p>
          <a:p>
            <a:pPr lvl="4"/>
            <a:r>
              <a:rPr lang="en-US" noProof="0" dirty="0" smtClean="0"/>
              <a:t>subchapter</a:t>
            </a:r>
          </a:p>
          <a:p>
            <a:pPr lvl="5"/>
            <a:r>
              <a:rPr lang="en-US" noProof="0" dirty="0" smtClean="0"/>
              <a:t>active subchapter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fullscreen (big bar down)" preserve="1" userDrawn="1">
  <p:cSld name="Title fullscreen (big bar dow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7D7C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noProof="0"/>
          </a:p>
        </p:txBody>
      </p:sp>
      <p:pic>
        <p:nvPicPr>
          <p:cNvPr id="14" name="Grafik 13" descr="Image_Titel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7350" name="Rectangle 115"/>
          <p:cNvSpPr>
            <a:spLocks noGrp="1" noChangeArrowheads="1"/>
          </p:cNvSpPr>
          <p:nvPr>
            <p:ph type="ctrTitle" hasCustomPrompt="1"/>
          </p:nvPr>
        </p:nvSpPr>
        <p:spPr bwMode="ltGray">
          <a:xfrm>
            <a:off x="250825" y="2851200"/>
            <a:ext cx="8893175" cy="1485567"/>
          </a:xfrm>
          <a:solidFill>
            <a:srgbClr val="233746">
              <a:alpha val="65000"/>
            </a:srgbClr>
          </a:solidFill>
        </p:spPr>
        <p:txBody>
          <a:bodyPr wrap="square" lIns="270000" tIns="144000" rIns="370800" bIns="108000" anchor="t" anchorCtr="0">
            <a:spAutoFit/>
          </a:bodyPr>
          <a:lstStyle>
            <a:lvl1pPr>
              <a:defRPr sz="400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en-US" noProof="0" dirty="0" smtClean="0"/>
              <a:t>Click the style sheet to edit the title</a:t>
            </a:r>
          </a:p>
        </p:txBody>
      </p:sp>
      <p:sp>
        <p:nvSpPr>
          <p:cNvPr id="57351" name="Rectangle 116"/>
          <p:cNvSpPr>
            <a:spLocks noGrp="1" noChangeArrowheads="1"/>
          </p:cNvSpPr>
          <p:nvPr>
            <p:ph type="subTitle" idx="1" hasCustomPrompt="1"/>
          </p:nvPr>
        </p:nvSpPr>
        <p:spPr bwMode="ltGray">
          <a:xfrm>
            <a:off x="250825" y="2462400"/>
            <a:ext cx="8893175" cy="392400"/>
          </a:xfrm>
          <a:solidFill>
            <a:srgbClr val="233746">
              <a:alpha val="65000"/>
            </a:srgbClr>
          </a:solidFill>
        </p:spPr>
        <p:txBody>
          <a:bodyPr wrap="square" lIns="270000" tIns="18000" bIns="36000" anchor="b" anchorCtr="0">
            <a:noAutofit/>
          </a:bodyPr>
          <a:lstStyle>
            <a:lvl1pPr>
              <a:defRPr sz="200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en-US" noProof="0" dirty="0" smtClean="0"/>
              <a:t>Click the style sheet to edit the subhead</a:t>
            </a:r>
          </a:p>
        </p:txBody>
      </p:sp>
      <p:pic>
        <p:nvPicPr>
          <p:cNvPr id="11" name="Grafik 10" descr="SIE_Logo_Layer_Petrol_RGB_A3_76mm.w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750" y="-4"/>
            <a:ext cx="1728000" cy="967833"/>
          </a:xfrm>
          <a:prstGeom prst="rect">
            <a:avLst/>
          </a:prstGeom>
        </p:spPr>
      </p:pic>
      <p:sp>
        <p:nvSpPr>
          <p:cNvPr id="12" name="SM_Copyright"/>
          <p:cNvSpPr txBox="1">
            <a:spLocks noChangeArrowheads="1"/>
          </p:cNvSpPr>
          <p:nvPr userDrawn="1"/>
        </p:nvSpPr>
        <p:spPr bwMode="auto">
          <a:xfrm>
            <a:off x="0" y="6165851"/>
            <a:ext cx="9144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40000" tIns="144000" rIns="2124000" bIns="0" anchor="ctr"/>
          <a:lstStyle/>
          <a:p>
            <a:r>
              <a:rPr lang="en-US" sz="1000" b="1" noProof="0" smtClean="0">
                <a:solidFill>
                  <a:schemeClr val="tx1"/>
                </a:solidFill>
              </a:rPr>
              <a:t>Restricted © Siemens Schweiz AG 2015  All rights reserved.</a:t>
            </a:r>
            <a:endParaRPr lang="en-US" sz="1000" b="1" noProof="0" dirty="0" smtClean="0">
              <a:solidFill>
                <a:schemeClr val="tx1"/>
              </a:solidFill>
            </a:endParaRPr>
          </a:p>
        </p:txBody>
      </p:sp>
      <p:sp>
        <p:nvSpPr>
          <p:cNvPr id="13" name="SM_Answers"/>
          <p:cNvSpPr txBox="1">
            <a:spLocks noChangeArrowheads="1"/>
          </p:cNvSpPr>
          <p:nvPr userDrawn="1"/>
        </p:nvSpPr>
        <p:spPr bwMode="auto">
          <a:xfrm>
            <a:off x="6156326" y="6165851"/>
            <a:ext cx="2987674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144000" rIns="396000" bIns="0" anchor="ctr"/>
          <a:lstStyle/>
          <a:p>
            <a:pPr algn="r"/>
            <a:r>
              <a:rPr lang="en-US" sz="1000" b="1" noProof="0" smtClean="0">
                <a:solidFill>
                  <a:schemeClr val="tx1"/>
                </a:solidFill>
              </a:rPr>
              <a:t>siemens.com/answers</a:t>
            </a:r>
            <a:endParaRPr lang="en-US" sz="1000" b="1" noProof="0" dirty="0">
              <a:solidFill>
                <a:schemeClr val="tx1"/>
              </a:solidFill>
            </a:endParaRPr>
          </a:p>
        </p:txBody>
      </p:sp>
      <p:sp>
        <p:nvSpPr>
          <p:cNvPr id="15" name="SM_Org"/>
          <p:cNvSpPr txBox="1"/>
          <p:nvPr userDrawn="1"/>
        </p:nvSpPr>
        <p:spPr>
          <a:xfrm>
            <a:off x="4139946" y="6598800"/>
            <a:ext cx="5004053" cy="259200"/>
          </a:xfrm>
          <a:prstGeom prst="rect">
            <a:avLst/>
          </a:prstGeom>
          <a:noFill/>
        </p:spPr>
        <p:txBody>
          <a:bodyPr wrap="square" lIns="0" tIns="0" rIns="370800" bIns="115200" rtlCol="0">
            <a:no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en-US" sz="1000" noProof="0" smtClean="0">
                <a:solidFill>
                  <a:schemeClr val="tx1"/>
                </a:solidFill>
              </a:rPr>
              <a:t>Donat Hutter, 3531 / Building Technologies Division / BT</a:t>
            </a:r>
            <a:endParaRPr lang="en-US" sz="1000" noProof="0" dirty="0" smtClean="0">
              <a:solidFill>
                <a:schemeClr val="tx1"/>
              </a:solidFill>
            </a:endParaRPr>
          </a:p>
        </p:txBody>
      </p:sp>
      <p:sp>
        <p:nvSpPr>
          <p:cNvPr id="16" name="SM_Metadata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5733288"/>
            <a:ext cx="9144000" cy="575437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lIns="540000" tIns="0" rIns="1620000" bIns="0" anchor="t" anchorCtr="0"/>
          <a:lstStyle>
            <a:lvl1pPr marL="1431925" indent="-1431925" algn="l" rtl="0" fontAlgn="base">
              <a:spcBef>
                <a:spcPts val="0"/>
              </a:spcBef>
              <a:spcAft>
                <a:spcPct val="0"/>
              </a:spcAft>
              <a:defRPr lang="en-US" sz="1000" b="1" kern="1200" baseline="0" noProof="0" smtClean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1pPr>
            <a:lvl2pPr marL="1431925" indent="-1431925" algn="l" rtl="0" fontAlgn="base">
              <a:spcBef>
                <a:spcPct val="50000"/>
              </a:spcBef>
              <a:spcAft>
                <a:spcPct val="0"/>
              </a:spcAft>
              <a:defRPr lang="en-US" sz="1000" b="1" kern="1200" noProof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2pPr>
            <a:lvl3pPr marL="1431925" indent="-1431925" algn="l" rtl="0" fontAlgn="base">
              <a:spcBef>
                <a:spcPct val="50000"/>
              </a:spcBef>
              <a:spcAft>
                <a:spcPct val="0"/>
              </a:spcAft>
              <a:defRPr lang="en-US" sz="1000" b="1" kern="1200" noProof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3pPr>
            <a:lvl4pPr marL="1431925" indent="-1431925" algn="l" rtl="0" fontAlgn="base">
              <a:spcBef>
                <a:spcPct val="50000"/>
              </a:spcBef>
              <a:spcAft>
                <a:spcPct val="0"/>
              </a:spcAft>
              <a:defRPr lang="en-US" sz="1000" b="1" kern="1200" noProof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4pPr>
            <a:lvl5pPr marL="1431925" indent="-1431925" algn="l" rtl="0" fontAlgn="base">
              <a:spcBef>
                <a:spcPct val="50000"/>
              </a:spcBef>
              <a:spcAft>
                <a:spcPct val="0"/>
              </a:spcAft>
              <a:defRPr lang="en-US" sz="1000" b="1" kern="1200" noProof="0" dirty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5pPr>
          </a:lstStyle>
          <a:p>
            <a:pPr lvl="0"/>
            <a:r>
              <a:rPr lang="en-US" dirty="0" smtClean="0"/>
              <a:t>Enter metadata here – use Workbook Update function – or delete if not needed (donat.hutter@siemens.com).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fullscreen (big bar up)" preserve="1" userDrawn="1">
  <p:cSld name="Title fullscreen (big bar u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7D7C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noProof="0"/>
          </a:p>
        </p:txBody>
      </p:sp>
      <p:pic>
        <p:nvPicPr>
          <p:cNvPr id="14" name="Grafik 13" descr="Image_Titel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7350" name="Rectangle 115"/>
          <p:cNvSpPr>
            <a:spLocks noGrp="1" noChangeArrowheads="1"/>
          </p:cNvSpPr>
          <p:nvPr>
            <p:ph type="ctrTitle" hasCustomPrompt="1"/>
          </p:nvPr>
        </p:nvSpPr>
        <p:spPr bwMode="ltGray">
          <a:xfrm>
            <a:off x="250825" y="2376000"/>
            <a:ext cx="8893175" cy="1485567"/>
          </a:xfrm>
          <a:solidFill>
            <a:srgbClr val="233746">
              <a:alpha val="65000"/>
            </a:srgbClr>
          </a:solidFill>
        </p:spPr>
        <p:txBody>
          <a:bodyPr wrap="square" lIns="270000" tIns="144000" rIns="370800" bIns="108000" anchor="b" anchorCtr="0">
            <a:spAutoFit/>
          </a:bodyPr>
          <a:lstStyle>
            <a:lvl1pPr>
              <a:defRPr sz="400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en-US" noProof="0" dirty="0" smtClean="0"/>
              <a:t>Click the style sheet to edit the title</a:t>
            </a:r>
          </a:p>
        </p:txBody>
      </p:sp>
      <p:sp>
        <p:nvSpPr>
          <p:cNvPr id="57351" name="Rectangle 116"/>
          <p:cNvSpPr>
            <a:spLocks noGrp="1" noChangeArrowheads="1"/>
          </p:cNvSpPr>
          <p:nvPr>
            <p:ph type="subTitle" idx="1" hasCustomPrompt="1"/>
          </p:nvPr>
        </p:nvSpPr>
        <p:spPr bwMode="ltGray">
          <a:xfrm>
            <a:off x="250825" y="3859200"/>
            <a:ext cx="8893175" cy="399144"/>
          </a:xfrm>
          <a:solidFill>
            <a:srgbClr val="233746">
              <a:alpha val="65000"/>
            </a:srgbClr>
          </a:solidFill>
        </p:spPr>
        <p:txBody>
          <a:bodyPr wrap="square" lIns="270000" tIns="18000" bIns="36000" anchor="t" anchorCtr="0">
            <a:noAutofit/>
          </a:bodyPr>
          <a:lstStyle>
            <a:lvl1pPr>
              <a:defRPr sz="200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en-US" noProof="0" dirty="0" smtClean="0"/>
              <a:t>Click the style sheet to edit the subhead</a:t>
            </a:r>
          </a:p>
        </p:txBody>
      </p:sp>
      <p:pic>
        <p:nvPicPr>
          <p:cNvPr id="11" name="Grafik 10" descr="SIE_Logo_Layer_Petrol_RGB_A3_76mm.w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750" y="-4"/>
            <a:ext cx="1728000" cy="967833"/>
          </a:xfrm>
          <a:prstGeom prst="rect">
            <a:avLst/>
          </a:prstGeom>
        </p:spPr>
      </p:pic>
      <p:sp>
        <p:nvSpPr>
          <p:cNvPr id="12" name="SM_Copyright"/>
          <p:cNvSpPr txBox="1">
            <a:spLocks noChangeArrowheads="1"/>
          </p:cNvSpPr>
          <p:nvPr userDrawn="1"/>
        </p:nvSpPr>
        <p:spPr bwMode="auto">
          <a:xfrm>
            <a:off x="0" y="6165851"/>
            <a:ext cx="9144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40000" tIns="144000" rIns="2124000" bIns="0" anchor="ctr"/>
          <a:lstStyle/>
          <a:p>
            <a:r>
              <a:rPr lang="en-US" sz="1000" b="1" noProof="0" smtClean="0">
                <a:solidFill>
                  <a:schemeClr val="tx1"/>
                </a:solidFill>
              </a:rPr>
              <a:t>Restricted © Siemens Schweiz AG 2015  All rights reserved.</a:t>
            </a:r>
            <a:endParaRPr lang="en-US" sz="1000" b="1" noProof="0" dirty="0" smtClean="0">
              <a:solidFill>
                <a:schemeClr val="tx1"/>
              </a:solidFill>
            </a:endParaRPr>
          </a:p>
        </p:txBody>
      </p:sp>
      <p:sp>
        <p:nvSpPr>
          <p:cNvPr id="13" name="SM_Answers"/>
          <p:cNvSpPr txBox="1">
            <a:spLocks noChangeArrowheads="1"/>
          </p:cNvSpPr>
          <p:nvPr userDrawn="1"/>
        </p:nvSpPr>
        <p:spPr bwMode="auto">
          <a:xfrm>
            <a:off x="6156326" y="6165851"/>
            <a:ext cx="2987674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144000" rIns="396000" bIns="0" anchor="ctr"/>
          <a:lstStyle/>
          <a:p>
            <a:pPr algn="r"/>
            <a:r>
              <a:rPr lang="en-US" sz="1000" b="1" noProof="0" smtClean="0">
                <a:solidFill>
                  <a:schemeClr val="tx1"/>
                </a:solidFill>
              </a:rPr>
              <a:t>siemens.com/answers</a:t>
            </a:r>
            <a:endParaRPr lang="en-US" sz="1000" b="1" noProof="0" dirty="0">
              <a:solidFill>
                <a:schemeClr val="tx1"/>
              </a:solidFill>
            </a:endParaRPr>
          </a:p>
        </p:txBody>
      </p:sp>
      <p:sp>
        <p:nvSpPr>
          <p:cNvPr id="15" name="SM_Org"/>
          <p:cNvSpPr txBox="1"/>
          <p:nvPr userDrawn="1"/>
        </p:nvSpPr>
        <p:spPr>
          <a:xfrm>
            <a:off x="4139946" y="6598800"/>
            <a:ext cx="5004053" cy="259200"/>
          </a:xfrm>
          <a:prstGeom prst="rect">
            <a:avLst/>
          </a:prstGeom>
          <a:noFill/>
        </p:spPr>
        <p:txBody>
          <a:bodyPr wrap="square" lIns="0" tIns="0" rIns="370800" bIns="115200" rtlCol="0">
            <a:no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en-US" sz="1000" noProof="0" smtClean="0">
                <a:solidFill>
                  <a:schemeClr val="tx1"/>
                </a:solidFill>
              </a:rPr>
              <a:t>Donat Hutter, 3531 / Building Technologies Division / BT</a:t>
            </a:r>
            <a:endParaRPr lang="en-US" sz="1000" noProof="0" dirty="0" smtClean="0">
              <a:solidFill>
                <a:schemeClr val="tx1"/>
              </a:solidFill>
            </a:endParaRPr>
          </a:p>
        </p:txBody>
      </p:sp>
      <p:sp>
        <p:nvSpPr>
          <p:cNvPr id="16" name="SM_Metadata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5733288"/>
            <a:ext cx="9144000" cy="575437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lIns="540000" tIns="0" rIns="1620000" bIns="0" anchor="t" anchorCtr="0"/>
          <a:lstStyle>
            <a:lvl1pPr marL="1431925" indent="-1431925" algn="l" rtl="0" fontAlgn="base">
              <a:spcBef>
                <a:spcPts val="0"/>
              </a:spcBef>
              <a:spcAft>
                <a:spcPct val="0"/>
              </a:spcAft>
              <a:defRPr lang="en-US" sz="1000" b="1" kern="1200" baseline="0" noProof="0" smtClean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1pPr>
            <a:lvl2pPr marL="1431925" indent="-1431925" algn="l" rtl="0" fontAlgn="base">
              <a:spcBef>
                <a:spcPct val="50000"/>
              </a:spcBef>
              <a:spcAft>
                <a:spcPct val="0"/>
              </a:spcAft>
              <a:defRPr lang="en-US" sz="1000" b="1" kern="1200" noProof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2pPr>
            <a:lvl3pPr marL="1431925" indent="-1431925" algn="l" rtl="0" fontAlgn="base">
              <a:spcBef>
                <a:spcPct val="50000"/>
              </a:spcBef>
              <a:spcAft>
                <a:spcPct val="0"/>
              </a:spcAft>
              <a:defRPr lang="en-US" sz="1000" b="1" kern="1200" noProof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3pPr>
            <a:lvl4pPr marL="1431925" indent="-1431925" algn="l" rtl="0" fontAlgn="base">
              <a:spcBef>
                <a:spcPct val="50000"/>
              </a:spcBef>
              <a:spcAft>
                <a:spcPct val="0"/>
              </a:spcAft>
              <a:defRPr lang="en-US" sz="1000" b="1" kern="1200" noProof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4pPr>
            <a:lvl5pPr marL="1431925" indent="-1431925" algn="l" rtl="0" fontAlgn="base">
              <a:spcBef>
                <a:spcPct val="50000"/>
              </a:spcBef>
              <a:spcAft>
                <a:spcPct val="0"/>
              </a:spcAft>
              <a:defRPr lang="en-US" sz="1000" b="1" kern="1200" noProof="0" dirty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5pPr>
          </a:lstStyle>
          <a:p>
            <a:pPr lvl="0"/>
            <a:r>
              <a:rPr lang="en-US" dirty="0" smtClean="0"/>
              <a:t>Enter metadata here – use Workbook Update function – or delete if not needed (donat.hutter@siemens.com).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(big bar dow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5"/>
          <p:cNvSpPr>
            <a:spLocks noChangeArrowheads="1"/>
          </p:cNvSpPr>
          <p:nvPr userDrawn="1"/>
        </p:nvSpPr>
        <p:spPr bwMode="gray">
          <a:xfrm>
            <a:off x="0" y="0"/>
            <a:ext cx="9144000" cy="4149725"/>
          </a:xfrm>
          <a:prstGeom prst="rect">
            <a:avLst/>
          </a:prstGeom>
          <a:solidFill>
            <a:srgbClr val="D7D7C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noProof="0"/>
          </a:p>
        </p:txBody>
      </p:sp>
      <p:sp>
        <p:nvSpPr>
          <p:cNvPr id="4" name="Rectangle 115"/>
          <p:cNvSpPr>
            <a:spLocks noGrp="1" noChangeArrowheads="1"/>
          </p:cNvSpPr>
          <p:nvPr>
            <p:ph type="ctrTitle" hasCustomPrompt="1"/>
          </p:nvPr>
        </p:nvSpPr>
        <p:spPr bwMode="gray">
          <a:xfrm>
            <a:off x="250825" y="4149726"/>
            <a:ext cx="8893175" cy="1485567"/>
          </a:xfrm>
          <a:solidFill>
            <a:srgbClr val="879BAA"/>
          </a:solidFill>
        </p:spPr>
        <p:txBody>
          <a:bodyPr wrap="square" lIns="270000" tIns="144000" rIns="370800" bIns="108000" anchor="t">
            <a:spAutoFit/>
          </a:bodyPr>
          <a:lstStyle>
            <a:lvl1pPr>
              <a:defRPr sz="400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en-US" noProof="0" dirty="0" smtClean="0"/>
              <a:t>Click the style sheet to edit the chapter title</a:t>
            </a:r>
          </a:p>
        </p:txBody>
      </p:sp>
      <p:sp>
        <p:nvSpPr>
          <p:cNvPr id="5" name="Rectangle 116"/>
          <p:cNvSpPr>
            <a:spLocks noGrp="1" noChangeArrowheads="1"/>
          </p:cNvSpPr>
          <p:nvPr>
            <p:ph type="subTitle" idx="1" hasCustomPrompt="1"/>
          </p:nvPr>
        </p:nvSpPr>
        <p:spPr bwMode="gray">
          <a:xfrm>
            <a:off x="250825" y="3756643"/>
            <a:ext cx="8893175" cy="393082"/>
          </a:xfrm>
          <a:solidFill>
            <a:srgbClr val="233746">
              <a:alpha val="65000"/>
            </a:srgbClr>
          </a:solidFill>
        </p:spPr>
        <p:txBody>
          <a:bodyPr wrap="square" lIns="270000" tIns="18000" bIns="36000" anchor="b">
            <a:noAutofit/>
          </a:bodyPr>
          <a:lstStyle>
            <a:lvl1pPr>
              <a:defRPr sz="200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en-US" noProof="0" dirty="0" smtClean="0"/>
              <a:t>Click the style sheet to edit the subhead</a:t>
            </a:r>
          </a:p>
        </p:txBody>
      </p:sp>
      <p:pic>
        <p:nvPicPr>
          <p:cNvPr id="6" name="Grafik 10" descr="SIE_Logo_Layer_Petrol_RGB_A3_76mm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08713" y="0"/>
            <a:ext cx="1440000" cy="8065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(big bar u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5"/>
          <p:cNvSpPr>
            <a:spLocks noChangeArrowheads="1"/>
          </p:cNvSpPr>
          <p:nvPr userDrawn="1"/>
        </p:nvSpPr>
        <p:spPr bwMode="gray">
          <a:xfrm>
            <a:off x="0" y="0"/>
            <a:ext cx="9144000" cy="5162556"/>
          </a:xfrm>
          <a:prstGeom prst="rect">
            <a:avLst/>
          </a:prstGeom>
          <a:solidFill>
            <a:srgbClr val="D7D7C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noProof="0"/>
          </a:p>
        </p:txBody>
      </p:sp>
      <p:sp>
        <p:nvSpPr>
          <p:cNvPr id="4" name="Rectangle 115"/>
          <p:cNvSpPr>
            <a:spLocks noGrp="1" noChangeArrowheads="1"/>
          </p:cNvSpPr>
          <p:nvPr>
            <p:ph type="ctrTitle" hasCustomPrompt="1"/>
          </p:nvPr>
        </p:nvSpPr>
        <p:spPr bwMode="gray">
          <a:xfrm>
            <a:off x="250825" y="3676989"/>
            <a:ext cx="8893175" cy="1485567"/>
          </a:xfrm>
          <a:solidFill>
            <a:srgbClr val="233746">
              <a:alpha val="65000"/>
            </a:srgbClr>
          </a:solidFill>
        </p:spPr>
        <p:txBody>
          <a:bodyPr wrap="square" lIns="270000" tIns="144000" rIns="370800" bIns="108000" anchor="b" anchorCtr="0">
            <a:spAutoFit/>
          </a:bodyPr>
          <a:lstStyle>
            <a:lvl1pPr>
              <a:defRPr sz="400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en-US" noProof="0" dirty="0" smtClean="0"/>
              <a:t>Click the style sheet to edit the chapter title</a:t>
            </a:r>
          </a:p>
        </p:txBody>
      </p:sp>
      <p:sp>
        <p:nvSpPr>
          <p:cNvPr id="5" name="Rectangle 116"/>
          <p:cNvSpPr>
            <a:spLocks noGrp="1" noChangeArrowheads="1"/>
          </p:cNvSpPr>
          <p:nvPr>
            <p:ph type="subTitle" idx="1" hasCustomPrompt="1"/>
          </p:nvPr>
        </p:nvSpPr>
        <p:spPr bwMode="gray">
          <a:xfrm>
            <a:off x="250825" y="5162557"/>
            <a:ext cx="8893175" cy="393082"/>
          </a:xfrm>
          <a:solidFill>
            <a:srgbClr val="879BAA"/>
          </a:solidFill>
        </p:spPr>
        <p:txBody>
          <a:bodyPr wrap="square" lIns="270000" tIns="18000" bIns="36000" anchor="t" anchorCtr="0">
            <a:noAutofit/>
          </a:bodyPr>
          <a:lstStyle>
            <a:lvl1pPr>
              <a:defRPr sz="200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en-US" noProof="0" dirty="0" smtClean="0"/>
              <a:t>Click the style sheet to edit the subhead</a:t>
            </a:r>
          </a:p>
        </p:txBody>
      </p:sp>
      <p:pic>
        <p:nvPicPr>
          <p:cNvPr id="6" name="Grafik 10" descr="SIE_Logo_Layer_Petrol_RGB_A3_76mm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08713" y="0"/>
            <a:ext cx="1440000" cy="8065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+ Index/Contact" preserve="1" userDrawn="1">
  <p:cSld name="Image + Index/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Click the style sheet to edit the title</a:t>
            </a:r>
            <a:endParaRPr lang="en-US" noProof="0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0" y="1412875"/>
            <a:ext cx="4571999" cy="4752975"/>
          </a:xfr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716463" y="1412875"/>
            <a:ext cx="4427537" cy="4752975"/>
          </a:xfrm>
          <a:solidFill>
            <a:srgbClr val="D7D7CD"/>
          </a:solidFill>
        </p:spPr>
        <p:txBody>
          <a:bodyPr lIns="252000" tIns="144000" rIns="3960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3773488" algn="r"/>
              </a:tabLst>
              <a:defRPr/>
            </a:lvl1pPr>
            <a:lvl2pPr marL="1793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Wingdings" pitchFamily="2" charset="2"/>
              <a:buChar char="§"/>
              <a:tabLst>
                <a:tab pos="3773488" algn="r"/>
              </a:tabLst>
              <a:defRPr b="0"/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tabLst>
                <a:tab pos="3773488" algn="r"/>
              </a:tabLst>
              <a:defRPr b="1"/>
            </a:lvl3pPr>
            <a:lvl4pPr marL="358775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tabLst>
                <a:tab pos="3773488" algn="r"/>
              </a:tabLst>
              <a:defRPr b="0"/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tabLst>
                <a:tab pos="3773488" algn="r"/>
              </a:tabLst>
              <a:defRPr b="1" baseline="0"/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3773488" algn="r"/>
              </a:tabLst>
              <a:defRPr b="1"/>
            </a:lvl6pPr>
          </a:lstStyle>
          <a:p>
            <a:pPr lvl="0"/>
            <a:r>
              <a:rPr lang="en-US" noProof="0" dirty="0" smtClean="0"/>
              <a:t>Click the style sheet to edit the </a:t>
            </a:r>
            <a:r>
              <a:rPr lang="en-US" noProof="0" dirty="0" err="1" smtClean="0"/>
              <a:t>toc</a:t>
            </a:r>
            <a:r>
              <a:rPr lang="en-US" noProof="0" dirty="0" smtClean="0"/>
              <a:t>/contact</a:t>
            </a:r>
          </a:p>
          <a:p>
            <a:pPr lvl="1"/>
            <a:r>
              <a:rPr lang="en-US" noProof="0" dirty="0" smtClean="0"/>
              <a:t>chapter</a:t>
            </a:r>
          </a:p>
          <a:p>
            <a:pPr lvl="2"/>
            <a:r>
              <a:rPr lang="en-US" noProof="0" dirty="0" smtClean="0"/>
              <a:t>active chapter</a:t>
            </a:r>
          </a:p>
          <a:p>
            <a:pPr lvl="3"/>
            <a:r>
              <a:rPr lang="en-US" noProof="0" dirty="0" smtClean="0"/>
              <a:t>subchapter</a:t>
            </a:r>
          </a:p>
          <a:p>
            <a:pPr lvl="4"/>
            <a:r>
              <a:rPr lang="en-US" noProof="0" dirty="0" smtClean="0"/>
              <a:t>active subchapter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Index" preserve="1" userDrawn="1">
  <p:cSld name="Text + 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2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716463" y="1412875"/>
            <a:ext cx="4427537" cy="4752975"/>
          </a:xfrm>
          <a:solidFill>
            <a:srgbClr val="D7D7CD"/>
          </a:solidFill>
        </p:spPr>
        <p:txBody>
          <a:bodyPr lIns="252000" tIns="144000" rIns="3960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3787775" algn="r"/>
              </a:tabLst>
              <a:defRPr/>
            </a:lvl1pPr>
            <a:lvl2pPr marL="1793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3787775" algn="r"/>
              </a:tabLst>
              <a:defRPr b="0"/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tabLst>
                <a:tab pos="3787775" algn="r"/>
              </a:tabLst>
              <a:defRPr b="1"/>
            </a:lvl3pPr>
            <a:lvl4pPr marL="360363" indent="-179388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tabLst>
                <a:tab pos="3787775" algn="r"/>
              </a:tabLst>
              <a:defRPr b="0"/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tabLst>
                <a:tab pos="3787775" algn="r"/>
              </a:tabLst>
              <a:defRPr b="1" baseline="0"/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3787775" algn="r"/>
              </a:tabLst>
              <a:defRPr b="1"/>
            </a:lvl6pPr>
          </a:lstStyle>
          <a:p>
            <a:pPr lvl="0"/>
            <a:r>
              <a:rPr lang="en-US" noProof="0" dirty="0" smtClean="0"/>
              <a:t>Click the style sheet to edit the </a:t>
            </a:r>
            <a:r>
              <a:rPr lang="en-US" noProof="0" dirty="0" err="1" smtClean="0"/>
              <a:t>toc</a:t>
            </a:r>
            <a:r>
              <a:rPr lang="en-US" noProof="0" dirty="0" smtClean="0"/>
              <a:t>/contact</a:t>
            </a:r>
          </a:p>
          <a:p>
            <a:pPr lvl="1"/>
            <a:r>
              <a:rPr lang="en-US" noProof="0" dirty="0" smtClean="0"/>
              <a:t>chapter</a:t>
            </a:r>
          </a:p>
          <a:p>
            <a:pPr lvl="2"/>
            <a:r>
              <a:rPr lang="en-US" noProof="0" dirty="0" smtClean="0"/>
              <a:t>active chapter</a:t>
            </a:r>
          </a:p>
          <a:p>
            <a:pPr lvl="3"/>
            <a:r>
              <a:rPr lang="en-US" noProof="0" dirty="0" smtClean="0"/>
              <a:t>subchapter</a:t>
            </a:r>
          </a:p>
          <a:p>
            <a:pPr lvl="4"/>
            <a:r>
              <a:rPr lang="en-US" noProof="0" dirty="0" smtClean="0"/>
              <a:t>active subchapter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Click the style sheet to edit the title</a:t>
            </a:r>
            <a:endParaRPr lang="en-US" noProof="0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1412875"/>
            <a:ext cx="4032250" cy="4752975"/>
          </a:xfrm>
        </p:spPr>
        <p:txBody>
          <a:bodyPr/>
          <a:lstStyle/>
          <a:p>
            <a:pPr lvl="0"/>
            <a:r>
              <a:rPr lang="en-US" noProof="0" dirty="0" smtClean="0"/>
              <a:t>Click the style sheet to edit the copy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preserve="1" userDrawn="1">
  <p:cSld name="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Click the style sheet to edit the title</a:t>
            </a:r>
            <a:endParaRPr lang="en-US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M_Date"/>
          <p:cNvSpPr txBox="1"/>
          <p:nvPr/>
        </p:nvSpPr>
        <p:spPr>
          <a:xfrm>
            <a:off x="1403604" y="6598800"/>
            <a:ext cx="2736342" cy="259200"/>
          </a:xfrm>
          <a:prstGeom prst="rect">
            <a:avLst/>
          </a:prstGeom>
          <a:noFill/>
        </p:spPr>
        <p:txBody>
          <a:bodyPr wrap="square" lIns="0" tIns="0" rIns="0" bIns="115200" rtlCol="0"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</a:pPr>
            <a:r>
              <a:rPr lang="en-US" sz="1000" noProof="0" smtClean="0">
                <a:solidFill>
                  <a:schemeClr val="tx1"/>
                </a:solidFill>
              </a:rPr>
              <a:t>Rev 1, 23-Jun-2015</a:t>
            </a:r>
            <a:endParaRPr lang="en-US" sz="1000" noProof="0" dirty="0" smtClean="0">
              <a:solidFill>
                <a:schemeClr val="tx1"/>
              </a:solidFill>
            </a:endParaRPr>
          </a:p>
        </p:txBody>
      </p:sp>
      <p:sp>
        <p:nvSpPr>
          <p:cNvPr id="9" name="SM_Copyright"/>
          <p:cNvSpPr txBox="1">
            <a:spLocks noChangeArrowheads="1"/>
          </p:cNvSpPr>
          <p:nvPr/>
        </p:nvSpPr>
        <p:spPr bwMode="auto">
          <a:xfrm>
            <a:off x="0" y="6165851"/>
            <a:ext cx="9144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40000" tIns="144000" rIns="2124000" bIns="0" anchor="ctr"/>
          <a:lstStyle/>
          <a:p>
            <a:r>
              <a:rPr lang="en-US" sz="1000" b="1" noProof="0" smtClean="0"/>
              <a:t>Restricted © Siemens Schweiz AG 2015  All rights reserved.</a:t>
            </a:r>
            <a:endParaRPr lang="en-US" sz="1000" b="1" noProof="0" dirty="0" smtClean="0"/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gray">
          <a:xfrm>
            <a:off x="0" y="0"/>
            <a:ext cx="9144000" cy="1268413"/>
          </a:xfrm>
          <a:prstGeom prst="rect">
            <a:avLst/>
          </a:prstGeom>
          <a:solidFill>
            <a:srgbClr val="ADBEC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noProof="0"/>
          </a:p>
        </p:txBody>
      </p:sp>
      <p:sp>
        <p:nvSpPr>
          <p:cNvPr id="3078" name="Rectangle 115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262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0000" tIns="396000" rIns="2124000" bIns="234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the style sheet to edit the title</a:t>
            </a:r>
          </a:p>
        </p:txBody>
      </p:sp>
      <p:sp>
        <p:nvSpPr>
          <p:cNvPr id="3079" name="Rectangle 1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49" y="1412874"/>
            <a:ext cx="8208963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the style sheet to edit the copy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12" name="SM_SlideNumber"/>
          <p:cNvSpPr txBox="1"/>
          <p:nvPr/>
        </p:nvSpPr>
        <p:spPr>
          <a:xfrm>
            <a:off x="0" y="6598800"/>
            <a:ext cx="1403604" cy="259200"/>
          </a:xfrm>
          <a:prstGeom prst="rect">
            <a:avLst/>
          </a:prstGeom>
          <a:noFill/>
        </p:spPr>
        <p:txBody>
          <a:bodyPr wrap="square" lIns="540000" tIns="0" rIns="0" bIns="1152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noProof="0" smtClean="0">
                <a:solidFill>
                  <a:schemeClr val="tx1"/>
                </a:solidFill>
              </a:rPr>
              <a:t>Page </a:t>
            </a:r>
            <a:fld id="{9031A0B4-7377-4A72-95B3-90B0F327A3F2}" type="slidenum">
              <a:rPr lang="en-US" sz="1000" noProof="0" smtClean="0">
                <a:solidFill>
                  <a:schemeClr val="tx1"/>
                </a:solidFill>
              </a:rPr>
              <a:t>‹#›</a:t>
            </a:fld>
            <a:r>
              <a:rPr lang="en-US" sz="1000" noProof="0" smtClean="0">
                <a:solidFill>
                  <a:schemeClr val="tx1"/>
                </a:solidFill>
              </a:rPr>
              <a:t> / 17</a:t>
            </a:r>
            <a:endParaRPr lang="en-US" sz="1000" noProof="0" dirty="0" smtClean="0">
              <a:solidFill>
                <a:schemeClr val="tx1"/>
              </a:solidFill>
            </a:endParaRPr>
          </a:p>
        </p:txBody>
      </p:sp>
      <p:sp>
        <p:nvSpPr>
          <p:cNvPr id="14" name="SM_Org"/>
          <p:cNvSpPr txBox="1"/>
          <p:nvPr/>
        </p:nvSpPr>
        <p:spPr>
          <a:xfrm>
            <a:off x="4139946" y="6598800"/>
            <a:ext cx="5004053" cy="259200"/>
          </a:xfrm>
          <a:prstGeom prst="rect">
            <a:avLst/>
          </a:prstGeom>
          <a:noFill/>
        </p:spPr>
        <p:txBody>
          <a:bodyPr wrap="square" lIns="0" tIns="0" rIns="370800" bIns="115200" rtlCol="0">
            <a:no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en-US" sz="1000" noProof="0" smtClean="0">
                <a:solidFill>
                  <a:schemeClr val="tx1"/>
                </a:solidFill>
              </a:rPr>
              <a:t>Donat Hutter, 3531 / Building Technologies Division / BT</a:t>
            </a:r>
            <a:endParaRPr lang="en-US" sz="1000" noProof="0" dirty="0" smtClean="0">
              <a:solidFill>
                <a:schemeClr val="tx1"/>
              </a:solidFill>
            </a:endParaRPr>
          </a:p>
        </p:txBody>
      </p:sp>
      <p:pic>
        <p:nvPicPr>
          <p:cNvPr id="11" name="Grafik 10" descr="SIE_Logo_Layer_Petrol_RGB_A3_76mm.wmf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308713" y="0"/>
            <a:ext cx="1440000" cy="80652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90" r:id="rId3"/>
    <p:sldLayoutId id="2147483674" r:id="rId4"/>
    <p:sldLayoutId id="2147483694" r:id="rId5"/>
    <p:sldLayoutId id="2147483693" r:id="rId6"/>
    <p:sldLayoutId id="2147483678" r:id="rId7"/>
    <p:sldLayoutId id="2147483679" r:id="rId8"/>
    <p:sldLayoutId id="2147483689" r:id="rId9"/>
    <p:sldLayoutId id="2147483692" r:id="rId10"/>
    <p:sldLayoutId id="2147483670" r:id="rId11"/>
    <p:sldLayoutId id="2147483680" r:id="rId12"/>
    <p:sldLayoutId id="2147483683" r:id="rId13"/>
    <p:sldLayoutId id="2147483681" r:id="rId14"/>
    <p:sldLayoutId id="2147483682" r:id="rId15"/>
    <p:sldLayoutId id="2147483691" r:id="rId16"/>
    <p:sldLayoutId id="2147483684" r:id="rId17"/>
    <p:sldLayoutId id="2147483685" r:id="rId18"/>
    <p:sldLayoutId id="2147483686" r:id="rId19"/>
    <p:sldLayoutId id="2147483688" r:id="rId20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9pPr>
    </p:titleStyle>
    <p:bodyStyle>
      <a:lvl1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79388" indent="-177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Font typeface="Wingdings" pitchFamily="2" charset="2"/>
        <a:buChar char="§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358775" indent="-177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Font typeface="Wingdings" pitchFamily="2" charset="2"/>
        <a:buChar char="§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538163" indent="-177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Font typeface="Wingdings" pitchFamily="2" charset="2"/>
        <a:buChar char="§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17550" indent="-177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Font typeface="Wingdings" pitchFamily="2" charset="2"/>
        <a:buChar char="§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2207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6pPr>
      <a:lvl7pPr marL="16779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7pPr>
      <a:lvl8pPr marL="21351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8pPr>
      <a:lvl9pPr marL="25923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jsfiddle.net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png"/><Relationship Id="rId5" Type="http://schemas.openxmlformats.org/officeDocument/2006/relationships/hyperlink" Target="https://bt-clmtestserver01.hqs.sbt.siemens.com/rm/web" TargetMode="External"/><Relationship Id="rId4" Type="http://schemas.openxmlformats.org/officeDocument/2006/relationships/hyperlink" Target="https://qunitjs.co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jazz.net/wiki/bin/view/Main/RMExtensionsMain" TargetMode="Externa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jazz.net/wiki/bin/view/Main/RMExtensionsMain" TargetMode="Externa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azz.net/wiki/bin/view/Main/RMExtensionsMissingFeatureHandling502" TargetMode="Externa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2" name="Cover_Title"/>
          <p:cNvSpPr>
            <a:spLocks noGrp="1" noChangeArrowheads="1"/>
          </p:cNvSpPr>
          <p:nvPr>
            <p:ph type="ctrTitle"/>
          </p:nvPr>
        </p:nvSpPr>
        <p:spPr>
          <a:xfrm>
            <a:off x="250825" y="4151315"/>
            <a:ext cx="8893175" cy="870014"/>
          </a:xfrm>
        </p:spPr>
        <p:txBody>
          <a:bodyPr/>
          <a:lstStyle/>
          <a:p>
            <a:r>
              <a:rPr lang="en-US" dirty="0" smtClean="0"/>
              <a:t>RM Client </a:t>
            </a:r>
            <a:r>
              <a:rPr lang="en-US" dirty="0" err="1" smtClean="0"/>
              <a:t>Extrensions</a:t>
            </a:r>
            <a:endParaRPr lang="en-US" dirty="0"/>
          </a:p>
        </p:txBody>
      </p:sp>
      <p:sp>
        <p:nvSpPr>
          <p:cNvPr id="20493" name="Cover_Subtitle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Extending DOORS NG with JavaScript</a:t>
            </a:r>
            <a:endParaRPr lang="en-US" dirty="0"/>
          </a:p>
        </p:txBody>
      </p:sp>
      <p:sp>
        <p:nvSpPr>
          <p:cNvPr id="5" name="Cover_Metadata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Author:	Donat Hutter, 3531</a:t>
            </a:r>
          </a:p>
          <a:p>
            <a:r>
              <a:rPr lang="en-US" smtClean="0"/>
              <a:t>Revision:	1, 23-Jun-2015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Deployment – test module</a:t>
            </a:r>
            <a:endParaRPr lang="en-US" dirty="0" smtClean="0">
              <a:latin typeface="Arial" pitchFamily="34" charset="0"/>
            </a:endParaRP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pPr lvl="1">
              <a:buClr>
                <a:schemeClr val="accent3"/>
              </a:buClr>
            </a:pPr>
            <a:r>
              <a:rPr lang="en-US" dirty="0" smtClean="0"/>
              <a:t>deploy module to a (test) web server</a:t>
            </a:r>
          </a:p>
          <a:p>
            <a:pPr lvl="1">
              <a:buClr>
                <a:schemeClr val="accent3"/>
              </a:buClr>
            </a:pPr>
            <a:r>
              <a:rPr lang="en-US" dirty="0" smtClean="0"/>
              <a:t>Add “</a:t>
            </a:r>
            <a:r>
              <a:rPr lang="en-US" dirty="0" err="1" smtClean="0"/>
              <a:t>OpenSocial</a:t>
            </a:r>
            <a:r>
              <a:rPr lang="en-US" dirty="0" smtClean="0"/>
              <a:t> Gadget”</a:t>
            </a:r>
            <a:br>
              <a:rPr lang="en-US" dirty="0" smtClean="0"/>
            </a:br>
            <a:r>
              <a:rPr lang="en-US" dirty="0" smtClean="0"/>
              <a:t>browse for XML file = widget definition</a:t>
            </a:r>
          </a:p>
          <a:p>
            <a:pPr lvl="1">
              <a:buClr>
                <a:schemeClr val="accent3"/>
              </a:buClr>
            </a:pPr>
            <a:r>
              <a:rPr lang="en-US" dirty="0" smtClean="0">
                <a:latin typeface="Arial" pitchFamily="34" charset="0"/>
              </a:rPr>
              <a:t>Test</a:t>
            </a:r>
          </a:p>
          <a:p>
            <a:pPr lvl="2"/>
            <a:r>
              <a:rPr lang="en-US" dirty="0" smtClean="0"/>
              <a:t>Browser Developer Tools</a:t>
            </a:r>
          </a:p>
          <a:p>
            <a:pPr lvl="2"/>
            <a:r>
              <a:rPr lang="en-US" dirty="0" smtClean="0"/>
              <a:t>Fiddle (</a:t>
            </a:r>
            <a:r>
              <a:rPr lang="en-US" dirty="0" smtClean="0">
                <a:hlinkClick r:id="rId3"/>
              </a:rPr>
              <a:t>https://jsfiddle.net/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>
                <a:latin typeface="Arial" pitchFamily="34" charset="0"/>
              </a:rPr>
              <a:t>Unit </a:t>
            </a:r>
            <a:r>
              <a:rPr lang="en-US" dirty="0" smtClean="0"/>
              <a:t>Test framework (</a:t>
            </a:r>
            <a:r>
              <a:rPr lang="en-US" dirty="0" smtClean="0">
                <a:hlinkClick r:id="rId4"/>
              </a:rPr>
              <a:t>https://qunitjs.com/</a:t>
            </a:r>
            <a:r>
              <a:rPr lang="en-US" dirty="0" smtClean="0"/>
              <a:t>)?</a:t>
            </a:r>
          </a:p>
          <a:p>
            <a:pPr lvl="2"/>
            <a:r>
              <a:rPr lang="en-US" dirty="0" smtClean="0">
                <a:latin typeface="Arial" pitchFamily="34" charset="0"/>
              </a:rPr>
              <a:t>Debug / Log output</a:t>
            </a:r>
          </a:p>
          <a:p>
            <a:pPr lvl="2"/>
            <a:r>
              <a:rPr lang="en-US" dirty="0" smtClean="0"/>
              <a:t>Use Test Server (</a:t>
            </a:r>
            <a:r>
              <a:rPr lang="en-US" dirty="0" smtClean="0">
                <a:hlinkClick r:id="rId5"/>
              </a:rPr>
              <a:t>https://bt-clmtestserver01.hqs.sbt.siemens.com/rm/web</a:t>
            </a:r>
            <a:r>
              <a:rPr lang="en-US" dirty="0" smtClean="0"/>
              <a:t>)</a:t>
            </a:r>
          </a:p>
        </p:txBody>
      </p:sp>
      <p:pic>
        <p:nvPicPr>
          <p:cNvPr id="8194" name="Picture 2" descr="C:\Users\hutterd\AppData\Local\Temp\SNAGHTML3c68c6a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967405" y="1484730"/>
            <a:ext cx="1781175" cy="223837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Deployment – create/refer to Widget Catalog in RM</a:t>
            </a:r>
            <a:endParaRPr lang="en-US" dirty="0" smtClean="0">
              <a:latin typeface="Arial" pitchFamily="34" charset="0"/>
            </a:endParaRP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r>
              <a:rPr lang="en-US" b="1" dirty="0" smtClean="0">
                <a:solidFill>
                  <a:schemeClr val="hlink"/>
                </a:solidFill>
              </a:rPr>
              <a:t>In RM application add reference to widget catalog (if not already exists)</a:t>
            </a:r>
            <a:endParaRPr lang="en-US" b="1" dirty="0" smtClean="0">
              <a:solidFill>
                <a:schemeClr val="hlink"/>
              </a:solidFill>
              <a:latin typeface="Arial" pitchFamily="34" charset="0"/>
            </a:endParaRPr>
          </a:p>
          <a:p>
            <a:pPr lvl="1"/>
            <a:r>
              <a:rPr lang="en-US" dirty="0" smtClean="0"/>
              <a:t>https://</a:t>
            </a:r>
            <a:r>
              <a:rPr lang="en-US" i="1" dirty="0" smtClean="0"/>
              <a:t>server</a:t>
            </a:r>
            <a:r>
              <a:rPr lang="en-US" dirty="0" smtClean="0"/>
              <a:t>/rm/admin &gt; Advanced Properties</a:t>
            </a:r>
          </a:p>
          <a:p>
            <a:pPr lvl="1"/>
            <a:r>
              <a:rPr lang="en-US" dirty="0" err="1" smtClean="0"/>
              <a:t>com.ibm.rdm.widgetcatalog.internal.WidgetCatalog</a:t>
            </a:r>
            <a:r>
              <a:rPr lang="en-US" dirty="0" smtClean="0"/>
              <a:t> = path to catalog.xml</a:t>
            </a:r>
          </a:p>
          <a:p>
            <a:pPr lvl="1">
              <a:buNone/>
            </a:pPr>
            <a:r>
              <a:rPr lang="en-US" dirty="0" smtClean="0">
                <a:latin typeface="Arial" pitchFamily="34" charset="0"/>
              </a:rPr>
              <a:t/>
            </a:r>
            <a:br>
              <a:rPr lang="en-US" dirty="0" smtClean="0">
                <a:latin typeface="Arial" pitchFamily="34" charset="0"/>
              </a:rPr>
            </a:br>
            <a:endParaRPr lang="en-US" dirty="0" smtClean="0">
              <a:latin typeface="Arial" pitchFamily="34" charset="0"/>
            </a:endParaRPr>
          </a:p>
        </p:txBody>
      </p:sp>
      <p:pic>
        <p:nvPicPr>
          <p:cNvPr id="12290" name="Picture 2" descr="C:\Users\hutterd\AppData\Local\Temp\SNAGHTML4813817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440" y="2420860"/>
            <a:ext cx="8162925" cy="32480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Deployment – Add widget to Widget Catalog in RM</a:t>
            </a:r>
            <a:endParaRPr lang="en-US" dirty="0" smtClean="0">
              <a:latin typeface="Arial" pitchFamily="34" charset="0"/>
            </a:endParaRP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r>
              <a:rPr lang="en-US" b="1" dirty="0" smtClean="0">
                <a:solidFill>
                  <a:schemeClr val="hlink"/>
                </a:solidFill>
              </a:rPr>
              <a:t>Add widget to widget catalog</a:t>
            </a:r>
          </a:p>
          <a:p>
            <a:pPr lvl="1"/>
            <a:r>
              <a:rPr lang="en-US" dirty="0" smtClean="0"/>
              <a:t>Catalog is a xml file</a:t>
            </a:r>
          </a:p>
          <a:p>
            <a:pPr lvl="1"/>
            <a:r>
              <a:rPr lang="en-US" dirty="0" smtClean="0"/>
              <a:t>Each widget has a catalog entry (paths in file are relative to catalog)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460" y="2348850"/>
            <a:ext cx="8209140" cy="1944216"/>
          </a:xfrm>
          <a:prstGeom prst="rect">
            <a:avLst/>
          </a:prstGeom>
          <a:solidFill>
            <a:srgbClr val="EBF0F5"/>
          </a:solidFill>
        </p:spPr>
        <p:txBody>
          <a:bodyPr wrap="none" lIns="72000" tIns="36000" rIns="36000" bIns="3600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ju:catalog</a:t>
            </a: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-entry&gt;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sz="12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dc: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&gt;Module Summary&lt;/</a:t>
            </a:r>
            <a:r>
              <a:rPr lang="en-US" sz="12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dc:title</a:t>
            </a: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sz="12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dc: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description</a:t>
            </a: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&gt;This extension shows module overview by "Status"&lt;/</a:t>
            </a:r>
            <a:r>
              <a:rPr lang="en-US" sz="12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dc:description</a:t>
            </a: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sz="12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ju:gadget</a:t>
            </a: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rdf:resource</a:t>
            </a: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='./</a:t>
            </a:r>
            <a:r>
              <a:rPr lang="en-US" sz="12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modulesummary</a:t>
            </a: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/status.xml' /&gt;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sz="12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ju:icon</a:t>
            </a: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rdf:resource</a:t>
            </a: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="./</a:t>
            </a:r>
            <a:r>
              <a:rPr lang="en-US" sz="12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modulesummary</a:t>
            </a: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/graph.gif"/&gt;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sz="12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ju:preview</a:t>
            </a: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rdf:resource</a:t>
            </a: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="./</a:t>
            </a:r>
            <a:r>
              <a:rPr lang="en-US" sz="12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modulesummary</a:t>
            </a: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/graphs_pre.png"/&gt;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sz="12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ju:thumbnail</a:t>
            </a: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rdf:resource</a:t>
            </a: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="./</a:t>
            </a:r>
            <a:r>
              <a:rPr lang="en-US" sz="12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modulesummary</a:t>
            </a: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/graphs_thumb.png"/&gt;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sz="12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ju: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category</a:t>
            </a: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&gt;Sample Extensions&lt;/</a:t>
            </a:r>
            <a:r>
              <a:rPr lang="en-US" sz="12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ju:category</a:t>
            </a: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2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ju:catalog</a:t>
            </a: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-entry&gt;</a:t>
            </a:r>
          </a:p>
        </p:txBody>
      </p:sp>
      <p:pic>
        <p:nvPicPr>
          <p:cNvPr id="2050" name="Picture 2" descr="C:\Users\hutterd\AppData\Local\Temp\SNAGHTML54f37fc7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71750" y="4437140"/>
            <a:ext cx="6076950" cy="2028826"/>
          </a:xfrm>
          <a:prstGeom prst="rect">
            <a:avLst/>
          </a:prstGeom>
          <a:noFill/>
          <a:ln>
            <a:solidFill>
              <a:srgbClr val="66CCFF"/>
            </a:solidFill>
          </a:ln>
        </p:spPr>
      </p:pic>
      <p:sp>
        <p:nvSpPr>
          <p:cNvPr id="6" name="Rectangle 5"/>
          <p:cNvSpPr/>
          <p:nvPr/>
        </p:nvSpPr>
        <p:spPr bwMode="auto">
          <a:xfrm>
            <a:off x="2843760" y="4437140"/>
            <a:ext cx="1224136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b="1" dirty="0" err="1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572004" y="4437110"/>
            <a:ext cx="2088232" cy="187229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b="1" dirty="0" err="1" smtClean="0">
              <a:solidFill>
                <a:schemeClr val="tx1"/>
              </a:solidFill>
            </a:endParaRPr>
          </a:p>
        </p:txBody>
      </p:sp>
      <p:sp>
        <p:nvSpPr>
          <p:cNvPr id="18" name="Freeform 17"/>
          <p:cNvSpPr/>
          <p:nvPr/>
        </p:nvSpPr>
        <p:spPr bwMode="auto">
          <a:xfrm>
            <a:off x="395420" y="2924930"/>
            <a:ext cx="4116280" cy="3124940"/>
          </a:xfrm>
          <a:custGeom>
            <a:avLst/>
            <a:gdLst>
              <a:gd name="connsiteX0" fmla="*/ 787153 w 4116280"/>
              <a:gd name="connsiteY0" fmla="*/ 0 h 3124940"/>
              <a:gd name="connsiteX1" fmla="*/ 139084 w 4116280"/>
              <a:gd name="connsiteY1" fmla="*/ 630315 h 3124940"/>
              <a:gd name="connsiteX2" fmla="*/ 662866 w 4116280"/>
              <a:gd name="connsiteY2" fmla="*/ 2166152 h 3124940"/>
              <a:gd name="connsiteX3" fmla="*/ 4116280 w 4116280"/>
              <a:gd name="connsiteY3" fmla="*/ 3124940 h 312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6280" h="3124940">
                <a:moveTo>
                  <a:pt x="787153" y="0"/>
                </a:moveTo>
                <a:cubicBezTo>
                  <a:pt x="473475" y="134645"/>
                  <a:pt x="159798" y="269290"/>
                  <a:pt x="139084" y="630315"/>
                </a:cubicBezTo>
                <a:cubicBezTo>
                  <a:pt x="118370" y="991340"/>
                  <a:pt x="0" y="1750381"/>
                  <a:pt x="662866" y="2166152"/>
                </a:cubicBezTo>
                <a:cubicBezTo>
                  <a:pt x="1325732" y="2581923"/>
                  <a:pt x="2721006" y="2853431"/>
                  <a:pt x="4116280" y="312494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</a:endParaRPr>
          </a:p>
        </p:txBody>
      </p:sp>
      <p:sp>
        <p:nvSpPr>
          <p:cNvPr id="21" name="Freeform 20"/>
          <p:cNvSpPr/>
          <p:nvPr/>
        </p:nvSpPr>
        <p:spPr bwMode="auto">
          <a:xfrm>
            <a:off x="2195670" y="3717040"/>
            <a:ext cx="3275860" cy="1162975"/>
          </a:xfrm>
          <a:custGeom>
            <a:avLst/>
            <a:gdLst>
              <a:gd name="connsiteX0" fmla="*/ 0 w 3275860"/>
              <a:gd name="connsiteY0" fmla="*/ 0 h 1162975"/>
              <a:gd name="connsiteX1" fmla="*/ 2041864 w 3275860"/>
              <a:gd name="connsiteY1" fmla="*/ 550416 h 1162975"/>
              <a:gd name="connsiteX2" fmla="*/ 3275860 w 3275860"/>
              <a:gd name="connsiteY2" fmla="*/ 1162975 h 116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75860" h="1162975">
                <a:moveTo>
                  <a:pt x="0" y="0"/>
                </a:moveTo>
                <a:cubicBezTo>
                  <a:pt x="747943" y="178293"/>
                  <a:pt x="1495887" y="356587"/>
                  <a:pt x="2041864" y="550416"/>
                </a:cubicBezTo>
                <a:cubicBezTo>
                  <a:pt x="2587841" y="744245"/>
                  <a:pt x="2931850" y="953610"/>
                  <a:pt x="3275860" y="1162975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</a:endParaRPr>
          </a:p>
        </p:txBody>
      </p:sp>
      <p:sp>
        <p:nvSpPr>
          <p:cNvPr id="24" name="Freeform 23"/>
          <p:cNvSpPr/>
          <p:nvPr/>
        </p:nvSpPr>
        <p:spPr bwMode="auto">
          <a:xfrm>
            <a:off x="1669002" y="3990997"/>
            <a:ext cx="1154097" cy="568171"/>
          </a:xfrm>
          <a:custGeom>
            <a:avLst/>
            <a:gdLst>
              <a:gd name="connsiteX0" fmla="*/ 0 w 1154097"/>
              <a:gd name="connsiteY0" fmla="*/ 0 h 568171"/>
              <a:gd name="connsiteX1" fmla="*/ 417250 w 1154097"/>
              <a:gd name="connsiteY1" fmla="*/ 417250 h 568171"/>
              <a:gd name="connsiteX2" fmla="*/ 1154097 w 1154097"/>
              <a:gd name="connsiteY2" fmla="*/ 568171 h 568171"/>
              <a:gd name="connsiteX3" fmla="*/ 1154097 w 1154097"/>
              <a:gd name="connsiteY3" fmla="*/ 568171 h 568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4097" h="568171">
                <a:moveTo>
                  <a:pt x="0" y="0"/>
                </a:moveTo>
                <a:cubicBezTo>
                  <a:pt x="112450" y="161277"/>
                  <a:pt x="224901" y="322555"/>
                  <a:pt x="417250" y="417250"/>
                </a:cubicBezTo>
                <a:cubicBezTo>
                  <a:pt x="609599" y="511945"/>
                  <a:pt x="1154097" y="568171"/>
                  <a:pt x="1154097" y="568171"/>
                </a:cubicBezTo>
                <a:lnTo>
                  <a:pt x="1154097" y="568171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</a:endParaRPr>
          </a:p>
        </p:txBody>
      </p:sp>
      <p:sp>
        <p:nvSpPr>
          <p:cNvPr id="11" name="Line Callout 1 (Border and Accent Bar) 10"/>
          <p:cNvSpPr/>
          <p:nvPr/>
        </p:nvSpPr>
        <p:spPr bwMode="auto">
          <a:xfrm>
            <a:off x="7092350" y="3140960"/>
            <a:ext cx="1584220" cy="288040"/>
          </a:xfrm>
          <a:prstGeom prst="accentBorderCallout1">
            <a:avLst>
              <a:gd name="adj1" fmla="val 18750"/>
              <a:gd name="adj2" fmla="val -3850"/>
              <a:gd name="adj3" fmla="val -10476"/>
              <a:gd name="adj4" fmla="val -60188"/>
            </a:avLst>
          </a:prstGeom>
          <a:solidFill>
            <a:srgbClr val="FFFFCC"/>
          </a:solidFill>
          <a:ln>
            <a:solidFill>
              <a:schemeClr val="tx1"/>
            </a:solidFill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Path </a:t>
            </a:r>
            <a:r>
              <a:rPr lang="en-US" sz="1100" b="1" dirty="0" smtClean="0">
                <a:solidFill>
                  <a:schemeClr val="tx1"/>
                </a:solidFill>
              </a:rPr>
              <a:t>to</a:t>
            </a:r>
            <a:r>
              <a:rPr lang="en-US" sz="1200" b="1" dirty="0" smtClean="0">
                <a:solidFill>
                  <a:schemeClr val="tx1"/>
                </a:solidFill>
              </a:rPr>
              <a:t> gadget</a:t>
            </a:r>
          </a:p>
        </p:txBody>
      </p:sp>
      <p:sp>
        <p:nvSpPr>
          <p:cNvPr id="12" name="Line Callout 1 (Border and Accent Bar) 11"/>
          <p:cNvSpPr/>
          <p:nvPr/>
        </p:nvSpPr>
        <p:spPr bwMode="auto">
          <a:xfrm>
            <a:off x="7092350" y="3501010"/>
            <a:ext cx="1728240" cy="288040"/>
          </a:xfrm>
          <a:prstGeom prst="accentBorderCallout1">
            <a:avLst>
              <a:gd name="adj1" fmla="val 18750"/>
              <a:gd name="adj2" fmla="val -3850"/>
              <a:gd name="adj3" fmla="val -62871"/>
              <a:gd name="adj4" fmla="val -78681"/>
            </a:avLst>
          </a:prstGeom>
          <a:solidFill>
            <a:srgbClr val="FFFFCC"/>
          </a:solidFill>
          <a:ln>
            <a:solidFill>
              <a:schemeClr val="tx1"/>
            </a:solidFill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36000" tIns="54000" rIns="36000" bIns="54000" numCol="1" spcCol="72000" rtlCol="0" anchor="ctr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100" dirty="0" smtClean="0">
                <a:solidFill>
                  <a:schemeClr val="tx1"/>
                </a:solidFill>
              </a:rPr>
              <a:t>icon in title bar of gadget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Clr>
                <a:schemeClr val="accent3"/>
              </a:buClr>
            </a:pPr>
            <a:r>
              <a:rPr lang="en-US" dirty="0" smtClean="0"/>
              <a:t>Introduction, Idea, Prerequisites</a:t>
            </a:r>
          </a:p>
          <a:p>
            <a:pPr lvl="1">
              <a:buClr>
                <a:schemeClr val="accent3"/>
              </a:buClr>
            </a:pPr>
            <a:r>
              <a:rPr lang="en-US" dirty="0" smtClean="0"/>
              <a:t>Anatomy of an Extension</a:t>
            </a:r>
          </a:p>
          <a:p>
            <a:pPr lvl="1">
              <a:buClr>
                <a:schemeClr val="accent3"/>
              </a:buClr>
            </a:pPr>
            <a:r>
              <a:rPr lang="en-US" dirty="0" smtClean="0"/>
              <a:t>Deployment of the Extensions</a:t>
            </a:r>
          </a:p>
          <a:p>
            <a:pPr lvl="1">
              <a:buClr>
                <a:schemeClr val="accent3"/>
              </a:buClr>
            </a:pPr>
            <a:r>
              <a:rPr lang="en-US" sz="2400" b="1" dirty="0" smtClean="0">
                <a:solidFill>
                  <a:schemeClr val="accent3"/>
                </a:solidFill>
              </a:rPr>
              <a:t>Service API, Functionality</a:t>
            </a:r>
          </a:p>
          <a:p>
            <a:pPr lvl="1">
              <a:buClr>
                <a:schemeClr val="accent3"/>
              </a:buClr>
            </a:pPr>
            <a:r>
              <a:rPr lang="en-US" dirty="0" smtClean="0"/>
              <a:t>Challenges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API</a:t>
            </a:r>
            <a:br>
              <a:rPr lang="en-US" dirty="0" smtClean="0"/>
            </a:br>
            <a:r>
              <a:rPr lang="en-US" sz="1600" dirty="0" smtClean="0"/>
              <a:t>( </a:t>
            </a:r>
            <a:r>
              <a:rPr lang="en-US" sz="1600" dirty="0" smtClean="0">
                <a:hlinkClick r:id="rId2"/>
              </a:rPr>
              <a:t>https://jazz.net/wiki/bin/view/Main/RMExtensionsMain</a:t>
            </a:r>
            <a:r>
              <a:rPr lang="en-US" sz="1600" dirty="0" smtClean="0"/>
              <a:t>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9992" y="1412874"/>
            <a:ext cx="4248720" cy="4752975"/>
          </a:xfrm>
        </p:spPr>
        <p:txBody>
          <a:bodyPr/>
          <a:lstStyle/>
          <a:p>
            <a:r>
              <a:rPr lang="en-US" dirty="0" smtClean="0"/>
              <a:t>JavaScript library as an abstraction layer to access and modify data with RM:</a:t>
            </a:r>
          </a:p>
          <a:p>
            <a:pPr lvl="1">
              <a:buClr>
                <a:schemeClr val="accent3"/>
              </a:buClr>
            </a:pPr>
            <a:r>
              <a:rPr lang="en-US" sz="1600" dirty="0" smtClean="0"/>
              <a:t>read/write </a:t>
            </a:r>
            <a:r>
              <a:rPr lang="en-US" sz="1600" dirty="0" smtClean="0">
                <a:solidFill>
                  <a:schemeClr val="accent3"/>
                </a:solidFill>
              </a:rPr>
              <a:t>attributes</a:t>
            </a:r>
          </a:p>
          <a:p>
            <a:pPr lvl="1">
              <a:buClr>
                <a:schemeClr val="accent3"/>
              </a:buClr>
            </a:pPr>
            <a:r>
              <a:rPr lang="en-US" sz="1600" dirty="0" smtClean="0"/>
              <a:t>create/delete </a:t>
            </a:r>
            <a:r>
              <a:rPr lang="en-US" sz="1600" dirty="0" smtClean="0">
                <a:solidFill>
                  <a:schemeClr val="accent3"/>
                </a:solidFill>
              </a:rPr>
              <a:t>links</a:t>
            </a:r>
          </a:p>
          <a:p>
            <a:pPr lvl="1">
              <a:buClr>
                <a:schemeClr val="accent3"/>
              </a:buClr>
            </a:pPr>
            <a:r>
              <a:rPr lang="en-US" sz="1600" dirty="0" smtClean="0"/>
              <a:t>manipulate </a:t>
            </a:r>
            <a:r>
              <a:rPr lang="en-US" sz="1600" dirty="0" smtClean="0">
                <a:solidFill>
                  <a:schemeClr val="accent3"/>
                </a:solidFill>
              </a:rPr>
              <a:t>module</a:t>
            </a:r>
            <a:r>
              <a:rPr lang="en-US" sz="1600" dirty="0" smtClean="0"/>
              <a:t> structure</a:t>
            </a:r>
          </a:p>
          <a:p>
            <a:pPr lvl="1">
              <a:buClr>
                <a:schemeClr val="accent3"/>
              </a:buClr>
            </a:pPr>
            <a:r>
              <a:rPr lang="en-US" sz="1600" dirty="0" smtClean="0"/>
              <a:t>…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chemeClr val="accent3"/>
                </a:solidFill>
              </a:rPr>
              <a:t>Limitations</a:t>
            </a:r>
          </a:p>
          <a:p>
            <a:pPr lvl="1">
              <a:buClr>
                <a:schemeClr val="accent3"/>
              </a:buClr>
            </a:pPr>
            <a:r>
              <a:rPr lang="en-US" sz="1600" dirty="0" smtClean="0"/>
              <a:t>only artifacts within RM direct accessible (“external” links provided as string)</a:t>
            </a:r>
          </a:p>
          <a:p>
            <a:pPr lvl="1">
              <a:buClr>
                <a:schemeClr val="accent3"/>
              </a:buClr>
            </a:pPr>
            <a:r>
              <a:rPr lang="en-US" sz="1600" dirty="0" smtClean="0"/>
              <a:t>not all data accessible (e.g. no comments)</a:t>
            </a:r>
          </a:p>
          <a:p>
            <a:pPr lvl="1">
              <a:buClr>
                <a:schemeClr val="accent3"/>
              </a:buClr>
            </a:pPr>
            <a:r>
              <a:rPr lang="en-US" sz="1600" dirty="0" smtClean="0"/>
              <a:t>designed for context sensitive usage (mini-dashboard)</a:t>
            </a:r>
          </a:p>
          <a:p>
            <a:pPr lvl="1">
              <a:buClr>
                <a:schemeClr val="accent3"/>
              </a:buClr>
            </a:pPr>
            <a:endParaRPr lang="en-US" sz="1600" dirty="0" smtClean="0"/>
          </a:p>
          <a:p>
            <a:pPr>
              <a:buClr>
                <a:schemeClr val="accent3"/>
              </a:buClr>
            </a:pPr>
            <a:r>
              <a:rPr lang="en-US" dirty="0" smtClean="0">
                <a:solidFill>
                  <a:schemeClr val="accent3"/>
                </a:solidFill>
              </a:rPr>
              <a:t>Not evaluated so far</a:t>
            </a:r>
          </a:p>
          <a:p>
            <a:pPr lvl="1">
              <a:buClr>
                <a:schemeClr val="accent3"/>
              </a:buClr>
            </a:pPr>
            <a:r>
              <a:rPr lang="en-US" sz="1600" dirty="0" smtClean="0"/>
              <a:t>Are there security constraints (JavaScript, browser), e.g. access to file system?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22" name="Picture 2" descr="C:\Users\hutterd\AppData\Local\Temp\SNAGHTML5500026e.PNG"/>
          <p:cNvPicPr>
            <a:picLocks noChangeAspect="1" noChangeArrowheads="1"/>
          </p:cNvPicPr>
          <p:nvPr/>
        </p:nvPicPr>
        <p:blipFill>
          <a:blip r:embed="rId3"/>
          <a:srcRect r="19321"/>
          <a:stretch>
            <a:fillRect/>
          </a:stretch>
        </p:blipFill>
        <p:spPr bwMode="auto">
          <a:xfrm>
            <a:off x="539552" y="1412776"/>
            <a:ext cx="3888432" cy="46291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Clr>
                <a:schemeClr val="accent3"/>
              </a:buClr>
            </a:pPr>
            <a:r>
              <a:rPr lang="en-US" dirty="0" smtClean="0"/>
              <a:t>Introduction, Idea, Prerequisites</a:t>
            </a:r>
          </a:p>
          <a:p>
            <a:pPr lvl="1">
              <a:buClr>
                <a:schemeClr val="accent3"/>
              </a:buClr>
            </a:pPr>
            <a:r>
              <a:rPr lang="en-US" dirty="0" smtClean="0"/>
              <a:t>Anatomy of an Extension</a:t>
            </a:r>
          </a:p>
          <a:p>
            <a:pPr lvl="1">
              <a:buClr>
                <a:schemeClr val="accent3"/>
              </a:buClr>
            </a:pPr>
            <a:r>
              <a:rPr lang="en-US" dirty="0" smtClean="0"/>
              <a:t>Deployment of the Extensions</a:t>
            </a:r>
          </a:p>
          <a:p>
            <a:pPr lvl="1">
              <a:buClr>
                <a:schemeClr val="accent3"/>
              </a:buClr>
            </a:pPr>
            <a:r>
              <a:rPr lang="en-US" dirty="0" smtClean="0"/>
              <a:t>Service API, Functionality</a:t>
            </a:r>
          </a:p>
          <a:p>
            <a:pPr lvl="1">
              <a:buClr>
                <a:schemeClr val="accent3"/>
              </a:buClr>
            </a:pPr>
            <a:r>
              <a:rPr lang="en-US" sz="2400" b="1" dirty="0" smtClean="0">
                <a:solidFill>
                  <a:schemeClr val="accent3"/>
                </a:solidFill>
              </a:rPr>
              <a:t>Challenges</a:t>
            </a:r>
            <a:endParaRPr lang="en-US" sz="2400" b="1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tough parts which might need more time then expected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writing asynchronous JavaScript program</a:t>
            </a:r>
          </a:p>
          <a:p>
            <a:pPr lvl="2"/>
            <a:r>
              <a:rPr lang="en-US" dirty="0" smtClean="0"/>
              <a:t>All service calls with asynchronous callbacks (nested callbacks, callback hell)</a:t>
            </a:r>
          </a:p>
          <a:p>
            <a:pPr lvl="2"/>
            <a:r>
              <a:rPr lang="en-US" dirty="0" smtClean="0"/>
              <a:t>understanding JavaScript closures</a:t>
            </a:r>
          </a:p>
          <a:p>
            <a:pPr lvl="1"/>
            <a:r>
              <a:rPr lang="en-US" dirty="0" smtClean="0"/>
              <a:t>error handling</a:t>
            </a:r>
          </a:p>
          <a:p>
            <a:pPr lvl="1"/>
            <a:r>
              <a:rPr lang="en-US" dirty="0" smtClean="0"/>
              <a:t>flexibility in the extension usage</a:t>
            </a:r>
          </a:p>
          <a:p>
            <a:pPr lvl="1"/>
            <a:r>
              <a:rPr lang="en-US" dirty="0" smtClean="0"/>
              <a:t>designing html for extension layout and output (limited space)</a:t>
            </a:r>
          </a:p>
          <a:p>
            <a:endParaRPr lang="en-US" i="1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 hell … not suited for complex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49" y="1412874"/>
            <a:ext cx="8496747" cy="4752975"/>
          </a:xfrm>
        </p:spPr>
        <p:txBody>
          <a:bodyPr/>
          <a:lstStyle/>
          <a:p>
            <a:pPr>
              <a:tabLst>
                <a:tab pos="271463" algn="l"/>
                <a:tab pos="534988" algn="l"/>
                <a:tab pos="806450" algn="l"/>
                <a:tab pos="1077913" algn="l"/>
                <a:tab pos="1347788" algn="l"/>
                <a:tab pos="1611313" algn="l"/>
              </a:tabLst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$("#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targetPick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").on("click", function () {</a:t>
            </a:r>
          </a:p>
          <a:p>
            <a:pPr>
              <a:tabLst>
                <a:tab pos="271463" algn="l"/>
                <a:tab pos="534988" algn="l"/>
                <a:tab pos="806450" algn="l"/>
                <a:tab pos="1077913" algn="l"/>
                <a:tab pos="1347788" algn="l"/>
                <a:tab pos="1611313" algn="l"/>
              </a:tabLst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pickTargetCollection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(function(err, ref, name){</a:t>
            </a:r>
          </a:p>
          <a:p>
            <a:pPr>
              <a:tabLst>
                <a:tab pos="271463" algn="l"/>
                <a:tab pos="534988" algn="l"/>
                <a:tab pos="806450" algn="l"/>
                <a:tab pos="1077913" algn="l"/>
                <a:tab pos="1347788" algn="l"/>
                <a:tab pos="1611313" algn="l"/>
              </a:tabLst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	if 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err.length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&gt; 0) {</a:t>
            </a:r>
          </a:p>
          <a:p>
            <a:pPr>
              <a:tabLst>
                <a:tab pos="271463" algn="l"/>
                <a:tab pos="534988" algn="l"/>
                <a:tab pos="806450" algn="l"/>
                <a:tab pos="1077913" algn="l"/>
                <a:tab pos="1347788" algn="l"/>
                <a:tab pos="1611313" algn="l"/>
              </a:tabLst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		… error / success handling</a:t>
            </a:r>
          </a:p>
          <a:p>
            <a:pPr>
              <a:tabLst>
                <a:tab pos="271463" algn="l"/>
                <a:tab pos="534988" algn="l"/>
                <a:tab pos="806450" algn="l"/>
                <a:tab pos="1077913" algn="l"/>
                <a:tab pos="1347788" algn="l"/>
                <a:tab pos="1611313" algn="l"/>
              </a:tabLst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});</a:t>
            </a:r>
          </a:p>
          <a:p>
            <a:pPr>
              <a:tabLst>
                <a:tab pos="271463" algn="l"/>
                <a:tab pos="534988" algn="l"/>
                <a:tab pos="806450" algn="l"/>
                <a:tab pos="1077913" algn="l"/>
                <a:tab pos="1347788" algn="l"/>
                <a:tab pos="1611313" algn="l"/>
              </a:tabLst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});</a:t>
            </a:r>
          </a:p>
          <a:p>
            <a:pPr>
              <a:tabLst>
                <a:tab pos="271463" algn="l"/>
                <a:tab pos="534988" algn="l"/>
                <a:tab pos="806450" algn="l"/>
                <a:tab pos="1077913" algn="l"/>
                <a:tab pos="1347788" algn="l"/>
                <a:tab pos="1611313" algn="l"/>
              </a:tabLst>
            </a:pP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71463" algn="l"/>
                <a:tab pos="534988" algn="l"/>
                <a:tab pos="806450" algn="l"/>
                <a:tab pos="1077913" algn="l"/>
                <a:tab pos="1347788" algn="l"/>
                <a:tab pos="1611313" algn="l"/>
              </a:tabLst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10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pickTargetCollection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(callback) {</a:t>
            </a:r>
          </a:p>
          <a:p>
            <a:pPr>
              <a:tabLst>
                <a:tab pos="271463" algn="l"/>
                <a:tab pos="534988" algn="l"/>
                <a:tab pos="806450" algn="l"/>
                <a:tab pos="1077913" algn="l"/>
                <a:tab pos="1347788" algn="l"/>
                <a:tab pos="1611313" algn="l"/>
              </a:tabLst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RM.Client.showArtifactPicker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(function(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pickResult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271463" algn="l"/>
                <a:tab pos="534988" algn="l"/>
                <a:tab pos="806450" algn="l"/>
                <a:tab pos="1077913" algn="l"/>
                <a:tab pos="1347788" algn="l"/>
                <a:tab pos="1611313" algn="l"/>
              </a:tabLst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	if 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pickResult.data.length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== 1) {</a:t>
            </a:r>
          </a:p>
          <a:p>
            <a:pPr>
              <a:tabLst>
                <a:tab pos="271463" algn="l"/>
                <a:tab pos="534988" algn="l"/>
                <a:tab pos="806450" algn="l"/>
                <a:tab pos="1077913" algn="l"/>
                <a:tab pos="1347788" algn="l"/>
                <a:tab pos="1611313" algn="l"/>
              </a:tabLst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collectionRef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pickResult.data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[0];</a:t>
            </a:r>
          </a:p>
          <a:p>
            <a:pPr>
              <a:tabLst>
                <a:tab pos="271463" algn="l"/>
                <a:tab pos="534988" algn="l"/>
                <a:tab pos="806450" algn="l"/>
                <a:tab pos="1077913" algn="l"/>
                <a:tab pos="1347788" algn="l"/>
                <a:tab pos="1611313" algn="l"/>
              </a:tabLst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0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RM.Data.getAttributes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collectionRef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, [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Attributes.NAME,Attributes.FORMAT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], function(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opResult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tabLst>
                <a:tab pos="271463" algn="l"/>
                <a:tab pos="534988" algn="l"/>
                <a:tab pos="806450" algn="l"/>
                <a:tab pos="1077913" algn="l"/>
                <a:tab pos="1347788" algn="l"/>
                <a:tab pos="1611313" algn="l"/>
              </a:tabLst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			if 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opResult.code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===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RM.OperationResult.OPERATION_OK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tabLst>
                <a:tab pos="271463" algn="l"/>
                <a:tab pos="534988" algn="l"/>
                <a:tab pos="806450" algn="l"/>
                <a:tab pos="1077913" algn="l"/>
                <a:tab pos="1347788" algn="l"/>
                <a:tab pos="1611313" algn="l"/>
              </a:tabLst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				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artType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opResult.data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[0].values[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RM.Data.Attributes.FORMAT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tabLst>
                <a:tab pos="271463" algn="l"/>
                <a:tab pos="534988" algn="l"/>
                <a:tab pos="806450" algn="l"/>
                <a:tab pos="1077913" algn="l"/>
                <a:tab pos="1347788" algn="l"/>
                <a:tab pos="1611313" algn="l"/>
              </a:tabLst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				if ((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artType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===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RM.Data.Formats.MODULE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 || 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artType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===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RM.Data.Formats.COLLECTION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)) {</a:t>
            </a:r>
          </a:p>
          <a:p>
            <a:pPr>
              <a:tabLst>
                <a:tab pos="271463" algn="l"/>
                <a:tab pos="534988" algn="l"/>
                <a:tab pos="806450" algn="l"/>
                <a:tab pos="1077913" algn="l"/>
                <a:tab pos="1347788" algn="l"/>
                <a:tab pos="1611313" algn="l"/>
              </a:tabLst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					callback("",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collectionRef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opResult.data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[0].values[RM.Data.Attributes.NAME]);</a:t>
            </a:r>
          </a:p>
          <a:p>
            <a:pPr>
              <a:tabLst>
                <a:tab pos="271463" algn="l"/>
                <a:tab pos="534988" algn="l"/>
                <a:tab pos="806450" algn="l"/>
                <a:tab pos="1077913" algn="l"/>
                <a:tab pos="1347788" algn="l"/>
                <a:tab pos="1611313" algn="l"/>
              </a:tabLst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				} else {</a:t>
            </a:r>
          </a:p>
          <a:p>
            <a:pPr>
              <a:tabLst>
                <a:tab pos="271463" algn="l"/>
                <a:tab pos="534988" algn="l"/>
                <a:tab pos="806450" algn="l"/>
                <a:tab pos="1077913" algn="l"/>
                <a:tab pos="1347788" algn="l"/>
                <a:tab pos="1611313" algn="l"/>
              </a:tabLst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					</a:t>
            </a:r>
            <a:r>
              <a:rPr lang="en-US" sz="1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callback("Target must be module or collection");</a:t>
            </a:r>
          </a:p>
          <a:p>
            <a:pPr>
              <a:tabLst>
                <a:tab pos="271463" algn="l"/>
                <a:tab pos="534988" algn="l"/>
                <a:tab pos="806450" algn="l"/>
                <a:tab pos="1077913" algn="l"/>
                <a:tab pos="1347788" algn="l"/>
                <a:tab pos="1611313" algn="l"/>
              </a:tabLst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				}</a:t>
            </a:r>
          </a:p>
          <a:p>
            <a:pPr>
              <a:tabLst>
                <a:tab pos="271463" algn="l"/>
                <a:tab pos="534988" algn="l"/>
                <a:tab pos="806450" algn="l"/>
                <a:tab pos="1077913" algn="l"/>
                <a:tab pos="1347788" algn="l"/>
                <a:tab pos="1611313" algn="l"/>
              </a:tabLst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			} else { </a:t>
            </a:r>
          </a:p>
          <a:p>
            <a:pPr>
              <a:tabLst>
                <a:tab pos="271463" algn="l"/>
                <a:tab pos="534988" algn="l"/>
                <a:tab pos="806450" algn="l"/>
                <a:tab pos="1077913" algn="l"/>
                <a:tab pos="1347788" algn="l"/>
                <a:tab pos="1611313" algn="l"/>
              </a:tabLst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				</a:t>
            </a:r>
            <a:r>
              <a:rPr lang="en-US" sz="1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callback(</a:t>
            </a:r>
            <a:r>
              <a:rPr lang="en-US" sz="1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opResult.message</a:t>
            </a:r>
            <a:r>
              <a:rPr lang="en-US" sz="1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71463" algn="l"/>
                <a:tab pos="534988" algn="l"/>
                <a:tab pos="806450" algn="l"/>
                <a:tab pos="1077913" algn="l"/>
                <a:tab pos="1347788" algn="l"/>
                <a:tab pos="1611313" algn="l"/>
              </a:tabLst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			}</a:t>
            </a:r>
          </a:p>
          <a:p>
            <a:pPr>
              <a:tabLst>
                <a:tab pos="271463" algn="l"/>
                <a:tab pos="534988" algn="l"/>
                <a:tab pos="806450" algn="l"/>
                <a:tab pos="1077913" algn="l"/>
                <a:tab pos="1347788" algn="l"/>
                <a:tab pos="1611313" algn="l"/>
              </a:tabLst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		});</a:t>
            </a:r>
          </a:p>
          <a:p>
            <a:pPr>
              <a:tabLst>
                <a:tab pos="271463" algn="l"/>
                <a:tab pos="534988" algn="l"/>
                <a:tab pos="806450" algn="l"/>
                <a:tab pos="1077913" algn="l"/>
                <a:tab pos="1347788" algn="l"/>
                <a:tab pos="1611313" algn="l"/>
              </a:tabLst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	} else {</a:t>
            </a:r>
          </a:p>
          <a:p>
            <a:pPr>
              <a:tabLst>
                <a:tab pos="271463" algn="l"/>
                <a:tab pos="534988" algn="l"/>
                <a:tab pos="806450" algn="l"/>
                <a:tab pos="1077913" algn="l"/>
                <a:tab pos="1347788" algn="l"/>
                <a:tab pos="1611313" algn="l"/>
              </a:tabLst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callback("Only one artifact allowed");</a:t>
            </a:r>
          </a:p>
          <a:p>
            <a:pPr>
              <a:tabLst>
                <a:tab pos="271463" algn="l"/>
                <a:tab pos="534988" algn="l"/>
                <a:tab pos="806450" algn="l"/>
                <a:tab pos="1077913" algn="l"/>
                <a:tab pos="1347788" algn="l"/>
                <a:tab pos="1611313" algn="l"/>
              </a:tabLst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tabLst>
                <a:tab pos="271463" algn="l"/>
                <a:tab pos="534988" algn="l"/>
                <a:tab pos="806450" algn="l"/>
                <a:tab pos="1077913" algn="l"/>
                <a:tab pos="1347788" algn="l"/>
                <a:tab pos="1611313" algn="l"/>
              </a:tabLst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});</a:t>
            </a:r>
          </a:p>
          <a:p>
            <a:pPr>
              <a:tabLst>
                <a:tab pos="271463" algn="l"/>
                <a:tab pos="534988" algn="l"/>
                <a:tab pos="806450" algn="l"/>
                <a:tab pos="1077913" algn="l"/>
                <a:tab pos="1347788" algn="l"/>
                <a:tab pos="1611313" algn="l"/>
              </a:tabLst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Clr>
                <a:schemeClr val="accent3"/>
              </a:buClr>
            </a:pPr>
            <a:r>
              <a:rPr lang="en-US" sz="2400" b="1" dirty="0" smtClean="0">
                <a:solidFill>
                  <a:schemeClr val="accent3"/>
                </a:solidFill>
              </a:rPr>
              <a:t>Introduction, Idea, Prerequisites</a:t>
            </a:r>
          </a:p>
          <a:p>
            <a:pPr lvl="1">
              <a:buClr>
                <a:schemeClr val="accent3"/>
              </a:buClr>
            </a:pPr>
            <a:r>
              <a:rPr lang="en-US" dirty="0" smtClean="0"/>
              <a:t>Anatomy of an Extension</a:t>
            </a:r>
          </a:p>
          <a:p>
            <a:pPr lvl="1">
              <a:buClr>
                <a:schemeClr val="accent3"/>
              </a:buClr>
            </a:pPr>
            <a:r>
              <a:rPr lang="en-US" dirty="0" smtClean="0"/>
              <a:t>Deployment of the Extensions</a:t>
            </a:r>
          </a:p>
          <a:p>
            <a:pPr lvl="1">
              <a:buClr>
                <a:schemeClr val="accent3"/>
              </a:buClr>
            </a:pPr>
            <a:r>
              <a:rPr lang="en-US" dirty="0" smtClean="0"/>
              <a:t>Service API, Functionality</a:t>
            </a:r>
          </a:p>
          <a:p>
            <a:pPr lvl="1">
              <a:buClr>
                <a:schemeClr val="accent3"/>
              </a:buClr>
            </a:pPr>
            <a:r>
              <a:rPr lang="en-US" dirty="0" smtClean="0"/>
              <a:t>Challenges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DOORS Next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b="1" dirty="0" smtClean="0">
                <a:solidFill>
                  <a:schemeClr val="accent3"/>
                </a:solidFill>
              </a:rPr>
              <a:t>Extending RM</a:t>
            </a:r>
          </a:p>
          <a:p>
            <a:pPr lvl="1">
              <a:buClr>
                <a:schemeClr val="accent3"/>
              </a:buClr>
            </a:pPr>
            <a:r>
              <a:rPr lang="en-US" dirty="0" smtClean="0"/>
              <a:t>Currently this new functionality in DOORS Next Generation doesn’t have the power and immense library of scripts that have been written in DXL.</a:t>
            </a:r>
          </a:p>
          <a:p>
            <a:pPr lvl="1">
              <a:buClr>
                <a:schemeClr val="accent3"/>
              </a:buClr>
            </a:pPr>
            <a:r>
              <a:rPr lang="en-US" dirty="0" smtClean="0"/>
              <a:t>It is providing some other means of customization to suit the enterprise’s needs.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chemeClr val="accent3"/>
                </a:solidFill>
              </a:rPr>
              <a:t>Anatomy of an Extension</a:t>
            </a:r>
          </a:p>
          <a:p>
            <a:r>
              <a:rPr lang="en-US" dirty="0" smtClean="0"/>
              <a:t>An extension starts with an XML file that acts as an “envelope.” This XML file will contain the following:</a:t>
            </a:r>
          </a:p>
          <a:p>
            <a:pPr lvl="1">
              <a:buClr>
                <a:schemeClr val="accent3"/>
              </a:buClr>
            </a:pPr>
            <a:r>
              <a:rPr lang="en-US" dirty="0" smtClean="0"/>
              <a:t>HTML used for displaying your output</a:t>
            </a:r>
          </a:p>
          <a:p>
            <a:pPr lvl="1">
              <a:buClr>
                <a:schemeClr val="accent3"/>
              </a:buClr>
            </a:pPr>
            <a:r>
              <a:rPr lang="en-US" dirty="0" smtClean="0"/>
              <a:t>Link to your CSS </a:t>
            </a:r>
            <a:r>
              <a:rPr lang="en-US" dirty="0" err="1" smtClean="0"/>
              <a:t>stylesheet</a:t>
            </a:r>
            <a:endParaRPr lang="en-US" dirty="0" smtClean="0"/>
          </a:p>
          <a:p>
            <a:pPr lvl="1">
              <a:buClr>
                <a:schemeClr val="accent3"/>
              </a:buClr>
            </a:pPr>
            <a:r>
              <a:rPr lang="en-US" dirty="0" smtClean="0"/>
              <a:t>Link to the JavaScript file or set of files.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Client extension API for the RM application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412776"/>
            <a:ext cx="8208963" cy="4752975"/>
          </a:xfrm>
        </p:spPr>
        <p:txBody>
          <a:bodyPr/>
          <a:lstStyle/>
          <a:p>
            <a:r>
              <a:rPr lang="en-US" b="1" dirty="0" smtClean="0">
                <a:solidFill>
                  <a:schemeClr val="accent3"/>
                </a:solidFill>
              </a:rPr>
              <a:t>Needed knowledge</a:t>
            </a:r>
          </a:p>
          <a:p>
            <a:pPr lvl="1"/>
            <a:r>
              <a:rPr lang="en-US" dirty="0" smtClean="0"/>
              <a:t>HTML and JavaScript (Typescript support)</a:t>
            </a:r>
          </a:p>
          <a:p>
            <a:pPr lvl="1"/>
            <a:r>
              <a:rPr lang="en-US" dirty="0" smtClean="0"/>
              <a:t>Browser Developer Tools</a:t>
            </a:r>
          </a:p>
          <a:p>
            <a:pPr lvl="1"/>
            <a:r>
              <a:rPr lang="en-US" dirty="0" smtClean="0"/>
              <a:t>Understanding API specification</a:t>
            </a:r>
          </a:p>
          <a:p>
            <a:pPr lvl="1"/>
            <a:r>
              <a:rPr lang="en-US" dirty="0" smtClean="0"/>
              <a:t>See “Extending the Requirements Management application”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https://jazz.net/wiki/bin/view/Main/RMExtensionsMain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chemeClr val="accent3"/>
                </a:solidFill>
              </a:rPr>
              <a:t>Hosting</a:t>
            </a:r>
          </a:p>
          <a:p>
            <a:pPr lvl="1"/>
            <a:r>
              <a:rPr lang="en-US" dirty="0" smtClean="0"/>
              <a:t>Extensions must be accessible from a web server via HTTPS.</a:t>
            </a:r>
          </a:p>
          <a:p>
            <a:pPr lvl="1"/>
            <a:r>
              <a:rPr lang="en-US" dirty="0" smtClean="0"/>
              <a:t>The extension files accessible without any form of authentication (read)</a:t>
            </a:r>
          </a:p>
          <a:p>
            <a:pPr lvl="1"/>
            <a:r>
              <a:rPr lang="en-US" dirty="0" smtClean="0"/>
              <a:t>Web server with a valid certificate matching the server name.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chemeClr val="accent3"/>
                </a:solidFill>
              </a:rPr>
              <a:t>Access/Usage</a:t>
            </a:r>
          </a:p>
          <a:p>
            <a:pPr lvl="1"/>
            <a:r>
              <a:rPr lang="en-US" dirty="0" smtClean="0"/>
              <a:t>add </a:t>
            </a:r>
            <a:r>
              <a:rPr lang="en-US" dirty="0" err="1" smtClean="0"/>
              <a:t>OpenSocial</a:t>
            </a:r>
            <a:r>
              <a:rPr lang="en-US" dirty="0" smtClean="0"/>
              <a:t> gadgets to your mini dashboard (</a:t>
            </a:r>
            <a:r>
              <a:rPr lang="en-US" dirty="0" err="1" smtClean="0"/>
              <a:t>url</a:t>
            </a:r>
            <a:r>
              <a:rPr lang="en-US" dirty="0" smtClean="0"/>
              <a:t> to extension module)</a:t>
            </a:r>
          </a:p>
          <a:p>
            <a:pPr lvl="1"/>
            <a:r>
              <a:rPr lang="en-US" dirty="0" smtClean="0"/>
              <a:t>Select from Catalog</a:t>
            </a:r>
          </a:p>
          <a:p>
            <a:pPr lvl="1"/>
            <a:r>
              <a:rPr lang="en-US" dirty="0" smtClean="0"/>
              <a:t>Every user can write its own gadget!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Clr>
                <a:schemeClr val="accent3"/>
              </a:buClr>
            </a:pPr>
            <a:r>
              <a:rPr lang="en-US" dirty="0" smtClean="0"/>
              <a:t>Introduction, Idea, Prerequisites</a:t>
            </a:r>
          </a:p>
          <a:p>
            <a:pPr lvl="1">
              <a:buClr>
                <a:schemeClr val="accent3"/>
              </a:buClr>
            </a:pPr>
            <a:r>
              <a:rPr lang="en-US" sz="2400" b="1" dirty="0" smtClean="0">
                <a:solidFill>
                  <a:schemeClr val="accent3"/>
                </a:solidFill>
              </a:rPr>
              <a:t>Anatomy of an Extension</a:t>
            </a:r>
            <a:endParaRPr lang="en-US" b="1" dirty="0" smtClean="0">
              <a:solidFill>
                <a:schemeClr val="accent3"/>
              </a:solidFill>
            </a:endParaRPr>
          </a:p>
          <a:p>
            <a:pPr lvl="1">
              <a:buClr>
                <a:schemeClr val="accent3"/>
              </a:buClr>
            </a:pPr>
            <a:r>
              <a:rPr lang="en-US" dirty="0" smtClean="0"/>
              <a:t>Deployment of the Extensions</a:t>
            </a:r>
          </a:p>
          <a:p>
            <a:pPr lvl="1">
              <a:buClr>
                <a:schemeClr val="accent3"/>
              </a:buClr>
            </a:pPr>
            <a:r>
              <a:rPr lang="en-US" dirty="0" smtClean="0"/>
              <a:t>Service API, Functionality</a:t>
            </a:r>
          </a:p>
          <a:p>
            <a:pPr lvl="1">
              <a:buClr>
                <a:schemeClr val="accent3"/>
              </a:buClr>
            </a:pPr>
            <a:r>
              <a:rPr lang="en-US" dirty="0" smtClean="0"/>
              <a:t>Challenges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Extendion</a:t>
            </a:r>
            <a:r>
              <a:rPr lang="en-US" dirty="0" smtClean="0"/>
              <a:t> = Widget = Module Definition (xml)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49" y="5085184"/>
            <a:ext cx="8208963" cy="1080665"/>
          </a:xfrm>
        </p:spPr>
        <p:txBody>
          <a:bodyPr/>
          <a:lstStyle/>
          <a:p>
            <a:pPr lvl="1">
              <a:buClr>
                <a:schemeClr val="accent3"/>
              </a:buClr>
            </a:pPr>
            <a:r>
              <a:rPr lang="en-US" dirty="0" smtClean="0"/>
              <a:t>Feature must be declared “Optional”, otherwise you get an error in </a:t>
            </a:r>
            <a:r>
              <a:rPr lang="en-US" dirty="0" err="1" smtClean="0"/>
              <a:t>ccm</a:t>
            </a:r>
            <a:r>
              <a:rPr lang="en-US" dirty="0" smtClean="0"/>
              <a:t>, </a:t>
            </a:r>
            <a:r>
              <a:rPr lang="en-US" dirty="0" err="1" smtClean="0"/>
              <a:t>qm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100" dirty="0" smtClean="0">
                <a:hlinkClick r:id="rId2"/>
              </a:rPr>
              <a:t>https://jazz.net/wiki/bin/view/Main/RMExtensionsMissingFeatureHandling502</a:t>
            </a:r>
            <a:r>
              <a:rPr lang="en-US" sz="1100" dirty="0" smtClean="0"/>
              <a:t> </a:t>
            </a:r>
            <a:endParaRPr lang="en-US" dirty="0" smtClean="0"/>
          </a:p>
          <a:p>
            <a:pPr lvl="1">
              <a:buClr>
                <a:schemeClr val="accent3"/>
              </a:buClr>
            </a:pPr>
            <a:r>
              <a:rPr lang="en-US" dirty="0" smtClean="0"/>
              <a:t>Web content is included as Data block</a:t>
            </a:r>
          </a:p>
          <a:p>
            <a:pPr lvl="1">
              <a:buClr>
                <a:schemeClr val="accent3"/>
              </a:buClr>
            </a:pPr>
            <a:r>
              <a:rPr lang="en-US" dirty="0" smtClean="0"/>
              <a:t>Functionality written in JavaScript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412776"/>
            <a:ext cx="8208912" cy="3672408"/>
          </a:xfrm>
          <a:prstGeom prst="rect">
            <a:avLst/>
          </a:prstGeom>
          <a:solidFill>
            <a:srgbClr val="EBF0F5"/>
          </a:solidFill>
        </p:spPr>
        <p:txBody>
          <a:bodyPr wrap="none" lIns="72000" tIns="36000" rIns="36000" bIns="3600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&lt;?xml version="1.0" encoding="UTF-8" ?&gt;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&lt;Module </a:t>
            </a:r>
            <a:r>
              <a:rPr lang="en-US" sz="12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specificationVersion</a:t>
            </a: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="2.0"&gt;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ModulePrefs</a:t>
            </a: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title="Link by Attribute" scrolling="true"&gt;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Optional</a:t>
            </a: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feature="</a:t>
            </a:r>
            <a:r>
              <a:rPr lang="en-US" sz="12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com.ibm.rdm.rm.api</a:t>
            </a: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&lt;Require feature="dynamic-height"/&gt;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2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ModulePrefs</a:t>
            </a: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&lt;Content type="html"&gt;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&lt;![CDATA[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 smtClean="0">
                <a:solidFill>
                  <a:srgbClr val="0F1923"/>
                </a:solidFill>
                <a:latin typeface="Courier New" pitchFamily="49" charset="0"/>
                <a:cs typeface="Courier New" pitchFamily="49" charset="0"/>
              </a:rPr>
              <a:t>   &lt;script </a:t>
            </a:r>
            <a:r>
              <a:rPr lang="en-US" sz="1200" dirty="0" err="1" smtClean="0">
                <a:solidFill>
                  <a:srgbClr val="0F1923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200" dirty="0" smtClean="0">
                <a:solidFill>
                  <a:srgbClr val="0F1923"/>
                </a:solidFill>
                <a:latin typeface="Courier New" pitchFamily="49" charset="0"/>
                <a:cs typeface="Courier New" pitchFamily="49" charset="0"/>
              </a:rPr>
              <a:t>="//code.jquery.com/jquery-2.1.3.min.js"&gt;&lt;/script&gt;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 smtClean="0">
                <a:solidFill>
                  <a:srgbClr val="0F1923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&lt;script 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js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/link-by-attribute.js"&gt;&lt;/script&gt;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 smtClean="0">
                <a:solidFill>
                  <a:srgbClr val="0F1923"/>
                </a:solidFill>
                <a:latin typeface="Courier New" pitchFamily="49" charset="0"/>
                <a:cs typeface="Courier New" pitchFamily="49" charset="0"/>
              </a:rPr>
              <a:t>   &lt;link </a:t>
            </a:r>
            <a:r>
              <a:rPr lang="en-US" sz="1200" dirty="0" err="1" smtClean="0">
                <a:solidFill>
                  <a:srgbClr val="0F1923"/>
                </a:solidFill>
                <a:latin typeface="Courier New" pitchFamily="49" charset="0"/>
                <a:cs typeface="Courier New" pitchFamily="49" charset="0"/>
              </a:rPr>
              <a:t>rel</a:t>
            </a:r>
            <a:r>
              <a:rPr lang="en-US" sz="1200" dirty="0" smtClean="0">
                <a:solidFill>
                  <a:srgbClr val="0F1923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dirty="0" err="1" smtClean="0">
                <a:solidFill>
                  <a:srgbClr val="0F1923"/>
                </a:solidFill>
                <a:latin typeface="Courier New" pitchFamily="49" charset="0"/>
                <a:cs typeface="Courier New" pitchFamily="49" charset="0"/>
              </a:rPr>
              <a:t>stylesheet</a:t>
            </a:r>
            <a:r>
              <a:rPr lang="en-US" sz="1200" dirty="0" smtClean="0">
                <a:solidFill>
                  <a:srgbClr val="0F1923"/>
                </a:solidFill>
                <a:latin typeface="Courier New" pitchFamily="49" charset="0"/>
                <a:cs typeface="Courier New" pitchFamily="49" charset="0"/>
              </a:rPr>
              <a:t>" type="text/</a:t>
            </a:r>
            <a:r>
              <a:rPr lang="en-US" sz="1200" dirty="0" err="1" smtClean="0">
                <a:solidFill>
                  <a:srgbClr val="0F1923"/>
                </a:solidFill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1200" dirty="0" smtClean="0">
                <a:solidFill>
                  <a:srgbClr val="0F1923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200" dirty="0" err="1" smtClean="0">
                <a:solidFill>
                  <a:srgbClr val="0F1923"/>
                </a:solidFill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1200" dirty="0" smtClean="0">
                <a:solidFill>
                  <a:srgbClr val="0F1923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dirty="0" err="1" smtClean="0">
                <a:solidFill>
                  <a:srgbClr val="0F1923"/>
                </a:solidFill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1200" dirty="0" smtClean="0">
                <a:solidFill>
                  <a:srgbClr val="0F1923"/>
                </a:solidFill>
                <a:latin typeface="Courier New" pitchFamily="49" charset="0"/>
                <a:cs typeface="Courier New" pitchFamily="49" charset="0"/>
              </a:rPr>
              <a:t>/link-by-attribute.css"&gt;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 smtClean="0">
                <a:solidFill>
                  <a:srgbClr val="0F1923"/>
                </a:solidFill>
                <a:latin typeface="Courier New" pitchFamily="49" charset="0"/>
                <a:cs typeface="Courier New" pitchFamily="49" charset="0"/>
              </a:rPr>
              <a:t>   &lt;div id="content" class="content"&gt;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200" dirty="0" smtClean="0">
              <a:solidFill>
                <a:srgbClr val="0F1923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 smtClean="0">
                <a:solidFill>
                  <a:srgbClr val="0F1923"/>
                </a:solidFill>
                <a:latin typeface="Courier New" pitchFamily="49" charset="0"/>
                <a:cs typeface="Courier New" pitchFamily="49" charset="0"/>
              </a:rPr>
              <a:t>   &lt;/div&gt;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]]&gt;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&lt;/Content&gt;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&lt;/Module&gt;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= content in one single folder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49" y="2996952"/>
            <a:ext cx="8208715" cy="3168897"/>
          </a:xfrm>
        </p:spPr>
        <p:txBody>
          <a:bodyPr/>
          <a:lstStyle/>
          <a:p>
            <a:r>
              <a:rPr lang="en-US" dirty="0" smtClean="0"/>
              <a:t>Create new extension by copying the template folder and …</a:t>
            </a:r>
          </a:p>
          <a:p>
            <a:pPr lvl="1">
              <a:buClr>
                <a:schemeClr val="accent3"/>
              </a:buClr>
            </a:pPr>
            <a:r>
              <a:rPr lang="en-US" dirty="0" smtClean="0"/>
              <a:t>rename all items (use same name for xml file, images, </a:t>
            </a:r>
            <a:r>
              <a:rPr lang="en-US" dirty="0" err="1" smtClean="0"/>
              <a:t>css</a:t>
            </a:r>
            <a:r>
              <a:rPr lang="en-US" dirty="0" smtClean="0"/>
              <a:t> file, script file)</a:t>
            </a:r>
          </a:p>
          <a:p>
            <a:pPr lvl="1">
              <a:buClr>
                <a:schemeClr val="accent3"/>
              </a:buClr>
            </a:pPr>
            <a:r>
              <a:rPr lang="en-US" dirty="0" smtClean="0"/>
              <a:t>Replace images and icons</a:t>
            </a:r>
          </a:p>
          <a:p>
            <a:pPr lvl="2"/>
            <a:r>
              <a:rPr lang="en-US" dirty="0" smtClean="0"/>
              <a:t>_icon = 16 x 16</a:t>
            </a:r>
          </a:p>
          <a:p>
            <a:pPr lvl="2"/>
            <a:r>
              <a:rPr lang="en-US" dirty="0" smtClean="0"/>
              <a:t>_pre = 280 x 170</a:t>
            </a:r>
          </a:p>
          <a:p>
            <a:pPr lvl="2"/>
            <a:r>
              <a:rPr lang="en-US" dirty="0" smtClean="0"/>
              <a:t>_thumb = 200 x 95</a:t>
            </a:r>
            <a:br>
              <a:rPr lang="en-US" dirty="0" smtClean="0"/>
            </a:br>
            <a:endParaRPr lang="en-US" dirty="0" smtClean="0"/>
          </a:p>
          <a:p>
            <a:pPr lvl="1">
              <a:buClr>
                <a:schemeClr val="accent3"/>
              </a:buClr>
            </a:pPr>
            <a:r>
              <a:rPr lang="en-US" dirty="0" smtClean="0"/>
              <a:t>Adjust basic html layout</a:t>
            </a:r>
          </a:p>
          <a:p>
            <a:pPr lvl="1">
              <a:buClr>
                <a:schemeClr val="accent3"/>
              </a:buClr>
            </a:pPr>
            <a:r>
              <a:rPr lang="en-US" dirty="0" smtClean="0"/>
              <a:t>Implement functionality</a:t>
            </a:r>
          </a:p>
          <a:p>
            <a:pPr lvl="1">
              <a:buClr>
                <a:schemeClr val="accent3"/>
              </a:buClr>
            </a:pPr>
            <a:r>
              <a:rPr lang="en-US" dirty="0" smtClean="0"/>
              <a:t>Test/Debug </a:t>
            </a:r>
          </a:p>
          <a:p>
            <a:endParaRPr lang="en-US" dirty="0"/>
          </a:p>
        </p:txBody>
      </p:sp>
      <p:pic>
        <p:nvPicPr>
          <p:cNvPr id="1026" name="Picture 2" descr="C:\Users\hutterd\AppData\Local\Temp\SNAGHTML384d6e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552" y="1412776"/>
            <a:ext cx="7724775" cy="1552576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 bwMode="auto">
          <a:xfrm>
            <a:off x="3059832" y="2086362"/>
            <a:ext cx="1440160" cy="216024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b="1" dirty="0" err="1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Clr>
                <a:schemeClr val="accent3"/>
              </a:buClr>
            </a:pPr>
            <a:r>
              <a:rPr lang="en-US" dirty="0" smtClean="0"/>
              <a:t>Introduction, Idea, Prerequisites</a:t>
            </a:r>
          </a:p>
          <a:p>
            <a:pPr lvl="1">
              <a:buClr>
                <a:schemeClr val="accent3"/>
              </a:buClr>
            </a:pPr>
            <a:r>
              <a:rPr lang="en-US" dirty="0" smtClean="0"/>
              <a:t>Anatomy of an Extension</a:t>
            </a:r>
          </a:p>
          <a:p>
            <a:pPr lvl="1">
              <a:buClr>
                <a:schemeClr val="accent3"/>
              </a:buClr>
            </a:pPr>
            <a:r>
              <a:rPr lang="en-US" sz="2400" b="1" dirty="0" smtClean="0">
                <a:solidFill>
                  <a:schemeClr val="accent3"/>
                </a:solidFill>
              </a:rPr>
              <a:t>Deployment of the Extensions</a:t>
            </a:r>
          </a:p>
          <a:p>
            <a:pPr lvl="1">
              <a:buClr>
                <a:schemeClr val="accent3"/>
              </a:buClr>
            </a:pPr>
            <a:r>
              <a:rPr lang="en-US" dirty="0" smtClean="0"/>
              <a:t>Service API, Functionality</a:t>
            </a:r>
          </a:p>
          <a:p>
            <a:pPr lvl="1">
              <a:buClr>
                <a:schemeClr val="accent3"/>
              </a:buClr>
            </a:pPr>
            <a:r>
              <a:rPr lang="en-US" dirty="0" smtClean="0"/>
              <a:t>Challenges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 smtClean="0">
              <a:latin typeface="Arial" pitchFamily="34" charset="0"/>
            </a:endParaRP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pPr lvl="1">
              <a:buNone/>
            </a:pPr>
            <a:r>
              <a:rPr lang="en-US" sz="1600" dirty="0" smtClean="0">
                <a:solidFill>
                  <a:schemeClr val="accent3"/>
                </a:solidFill>
              </a:rPr>
              <a:t>Source under CLM Source Control</a:t>
            </a:r>
          </a:p>
          <a:p>
            <a:pPr lvl="1">
              <a:buNone/>
            </a:pPr>
            <a:endParaRPr lang="en-US" sz="1600" dirty="0" smtClean="0"/>
          </a:p>
          <a:p>
            <a:pPr lvl="1">
              <a:buNone/>
            </a:pPr>
            <a:endParaRPr lang="en-US" sz="1600" dirty="0" smtClean="0"/>
          </a:p>
          <a:p>
            <a:pPr lvl="1">
              <a:buNone/>
            </a:pPr>
            <a:endParaRPr lang="en-US" sz="1600" dirty="0" smtClean="0"/>
          </a:p>
          <a:p>
            <a:pPr lvl="1">
              <a:buNone/>
            </a:pPr>
            <a:endParaRPr lang="en-US" sz="1600" dirty="0" smtClean="0"/>
          </a:p>
          <a:p>
            <a:pPr lvl="1">
              <a:buNone/>
            </a:pPr>
            <a:endParaRPr lang="en-US" sz="1600" dirty="0" smtClean="0">
              <a:latin typeface="Arial" pitchFamily="34" charset="0"/>
            </a:endParaRPr>
          </a:p>
          <a:p>
            <a:pPr lvl="1">
              <a:buNone/>
            </a:pPr>
            <a:r>
              <a:rPr lang="en-US" sz="1600" dirty="0" smtClean="0">
                <a:solidFill>
                  <a:schemeClr val="accent3"/>
                </a:solidFill>
              </a:rPr>
              <a:t>Deployment</a:t>
            </a:r>
          </a:p>
          <a:p>
            <a:pPr lvl="1"/>
            <a:r>
              <a:rPr lang="en-US" sz="1600" dirty="0" smtClean="0"/>
              <a:t>&lt;</a:t>
            </a:r>
            <a:r>
              <a:rPr lang="en-US" sz="1600" dirty="0" err="1" smtClean="0"/>
              <a:t>clm</a:t>
            </a:r>
            <a:r>
              <a:rPr lang="en-US" sz="1600" dirty="0" smtClean="0"/>
              <a:t>-server&gt;\BT-</a:t>
            </a:r>
            <a:r>
              <a:rPr lang="en-US" sz="1600" dirty="0" err="1" smtClean="0"/>
              <a:t>CLMweb</a:t>
            </a:r>
            <a:r>
              <a:rPr lang="en-US" sz="1600" dirty="0" smtClean="0"/>
              <a:t>\</a:t>
            </a:r>
            <a:r>
              <a:rPr lang="en-US" sz="1600" dirty="0" err="1" smtClean="0"/>
              <a:t>htdocs</a:t>
            </a:r>
            <a:r>
              <a:rPr lang="en-US" sz="1600" dirty="0" smtClean="0"/>
              <a:t>\</a:t>
            </a:r>
            <a:r>
              <a:rPr lang="en-US" sz="1600" dirty="0" err="1" smtClean="0"/>
              <a:t>rm</a:t>
            </a:r>
            <a:r>
              <a:rPr lang="en-US" sz="1600" dirty="0" smtClean="0"/>
              <a:t>-client-extensions</a:t>
            </a:r>
          </a:p>
          <a:p>
            <a:pPr lvl="1"/>
            <a:r>
              <a:rPr lang="en-US" sz="1600" dirty="0" smtClean="0"/>
              <a:t>Deployment method (</a:t>
            </a:r>
            <a:r>
              <a:rPr lang="en-US" sz="1600" dirty="0" err="1" smtClean="0"/>
              <a:t>UrbanCode</a:t>
            </a:r>
            <a:r>
              <a:rPr lang="en-US" sz="1600" dirty="0" smtClean="0"/>
              <a:t>, …)?</a:t>
            </a:r>
          </a:p>
          <a:p>
            <a:pPr lvl="1"/>
            <a:endParaRPr lang="en-US" sz="1600" dirty="0" smtClean="0"/>
          </a:p>
          <a:p>
            <a:r>
              <a:rPr lang="en-US" sz="1600" dirty="0" smtClean="0"/>
              <a:t>Currently I have only one set of widgets,</a:t>
            </a:r>
            <a:br>
              <a:rPr lang="en-US" sz="1600" dirty="0" smtClean="0"/>
            </a:br>
            <a:r>
              <a:rPr lang="en-US" sz="1600" dirty="0" smtClean="0"/>
              <a:t>but 2 catalogs</a:t>
            </a:r>
          </a:p>
          <a:p>
            <a:pPr lvl="1"/>
            <a:r>
              <a:rPr lang="en-US" sz="1600" dirty="0" smtClean="0"/>
              <a:t>one for production server (with tested widgets only)</a:t>
            </a:r>
            <a:br>
              <a:rPr lang="en-US" sz="1600" dirty="0" smtClean="0"/>
            </a:br>
            <a:r>
              <a:rPr lang="en-US" sz="1600" dirty="0" smtClean="0"/>
              <a:t>category = Requirements Extensions</a:t>
            </a:r>
          </a:p>
          <a:p>
            <a:pPr lvl="1"/>
            <a:r>
              <a:rPr lang="en-US" sz="1600" dirty="0" smtClean="0"/>
              <a:t>o</a:t>
            </a:r>
            <a:r>
              <a:rPr lang="en-US" sz="1600" dirty="0" smtClean="0">
                <a:latin typeface="Arial" pitchFamily="34" charset="0"/>
              </a:rPr>
              <a:t>ne for test server (with additional “sample” widgets)</a:t>
            </a:r>
            <a:br>
              <a:rPr lang="en-US" sz="1600" dirty="0" smtClean="0">
                <a:latin typeface="Arial" pitchFamily="34" charset="0"/>
              </a:rPr>
            </a:br>
            <a:r>
              <a:rPr lang="en-US" sz="1600" dirty="0" smtClean="0">
                <a:latin typeface="Arial" pitchFamily="34" charset="0"/>
              </a:rPr>
              <a:t>category = Sample Extensions</a:t>
            </a:r>
          </a:p>
          <a:p>
            <a:pPr lvl="1">
              <a:buNone/>
            </a:pPr>
            <a:r>
              <a:rPr lang="en-US" sz="1600" dirty="0" smtClean="0">
                <a:latin typeface="Arial" pitchFamily="34" charset="0"/>
              </a:rPr>
              <a:t/>
            </a:r>
            <a:br>
              <a:rPr lang="en-US" sz="1600" dirty="0" smtClean="0">
                <a:latin typeface="Arial" pitchFamily="34" charset="0"/>
              </a:rPr>
            </a:br>
            <a:endParaRPr lang="en-US" sz="1600" dirty="0" smtClean="0">
              <a:latin typeface="Arial" pitchFamily="34" charset="0"/>
            </a:endParaRPr>
          </a:p>
        </p:txBody>
      </p:sp>
      <p:pic>
        <p:nvPicPr>
          <p:cNvPr id="8196" name="Picture 4" descr="C:\Users\hutterd\AppData\Local\Temp\SNAGHTML3f51e1f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440" y="1772770"/>
            <a:ext cx="3888540" cy="108720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</p:pic>
      <p:pic>
        <p:nvPicPr>
          <p:cNvPr id="8198" name="Picture 6" descr="C:\Users\hutterd\AppData\Local\Temp\SNAGHTML3f8d1a5.PNG"/>
          <p:cNvPicPr>
            <a:picLocks noChangeAspect="1" noChangeArrowheads="1"/>
          </p:cNvPicPr>
          <p:nvPr/>
        </p:nvPicPr>
        <p:blipFill>
          <a:blip r:embed="rId4"/>
          <a:srcRect l="1800" r="8279"/>
          <a:stretch>
            <a:fillRect/>
          </a:stretch>
        </p:blipFill>
        <p:spPr bwMode="auto">
          <a:xfrm>
            <a:off x="5724160" y="2204830"/>
            <a:ext cx="3024420" cy="40325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Siemens AG">
      <a:dk1>
        <a:srgbClr val="000000"/>
      </a:dk1>
      <a:lt1>
        <a:srgbClr val="FFFFFF"/>
      </a:lt1>
      <a:dk2>
        <a:srgbClr val="000000"/>
      </a:dk2>
      <a:lt2>
        <a:srgbClr val="879BAA"/>
      </a:lt2>
      <a:accent1>
        <a:srgbClr val="879BAA"/>
      </a:accent1>
      <a:accent2>
        <a:srgbClr val="BECDD7"/>
      </a:accent2>
      <a:accent3>
        <a:srgbClr val="EB780A"/>
      </a:accent3>
      <a:accent4>
        <a:srgbClr val="641946"/>
      </a:accent4>
      <a:accent5>
        <a:srgbClr val="006487"/>
      </a:accent5>
      <a:accent6>
        <a:srgbClr val="647D2D"/>
      </a:accent6>
      <a:hlink>
        <a:srgbClr val="EB780A"/>
      </a:hlink>
      <a:folHlink>
        <a:srgbClr val="641946"/>
      </a:folHlink>
    </a:clrScheme>
    <a:fontScheme name="Siemens PPT 2007 DEU">
      <a:majorFont>
        <a:latin typeface=""/>
        <a:ea typeface="ＭＳ Ｐゴシック"/>
        <a:cs typeface=""/>
      </a:majorFont>
      <a:minorFont>
        <a:latin typeface="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wrap="square" lIns="108000" tIns="54000" rIns="108000" bIns="54000" numCol="1" spcCol="72000" rtlCol="0" anchor="ctr">
        <a:noAutofit/>
      </a:bodyPr>
      <a:lstStyle>
        <a:defPPr algn="ctr">
          <a:lnSpc>
            <a:spcPct val="110000"/>
          </a:lnSpc>
          <a:spcBef>
            <a:spcPct val="0"/>
          </a:spcBef>
          <a:buFont typeface="Wingdings" charset="0"/>
          <a:buNone/>
          <a:defRPr sz="1800" b="1" dirty="0" err="1" smtClean="0">
            <a:solidFill>
              <a:schemeClr val="tx1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</a:defRPr>
        </a:defPPr>
      </a:lstStyle>
    </a:lnDef>
    <a:txDef>
      <a:spPr>
        <a:noFill/>
      </a:spPr>
      <a:bodyPr wrap="none" lIns="0" tIns="0" rIns="0" bIns="0" rtlCol="0">
        <a:noAutofit/>
      </a:bodyPr>
      <a:lstStyle>
        <a:defPPr>
          <a:lnSpc>
            <a:spcPct val="110000"/>
          </a:lnSpc>
          <a:spcBef>
            <a:spcPts val="0"/>
          </a:spcBef>
          <a:defRPr dirty="0" err="1" smtClean="0">
            <a:solidFill>
              <a:schemeClr val="tx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707</Words>
  <Application>Microsoft Office PowerPoint</Application>
  <PresentationFormat>On-screen Show (4:3)</PresentationFormat>
  <Paragraphs>187</Paragraphs>
  <Slides>17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blank</vt:lpstr>
      <vt:lpstr>RM Client Extrensions</vt:lpstr>
      <vt:lpstr>Content</vt:lpstr>
      <vt:lpstr>Extending DOORS Next Generation</vt:lpstr>
      <vt:lpstr>Client extension API for the RM application</vt:lpstr>
      <vt:lpstr>Content</vt:lpstr>
      <vt:lpstr>Extendion = Widget = Module Definition (xml)</vt:lpstr>
      <vt:lpstr>Extension = content in one single folder</vt:lpstr>
      <vt:lpstr>Content</vt:lpstr>
      <vt:lpstr>Deployment</vt:lpstr>
      <vt:lpstr>Deployment – test module</vt:lpstr>
      <vt:lpstr>Deployment – create/refer to Widget Catalog in RM</vt:lpstr>
      <vt:lpstr>Deployment – Add widget to Widget Catalog in RM</vt:lpstr>
      <vt:lpstr>Content</vt:lpstr>
      <vt:lpstr>Service API ( https://jazz.net/wiki/bin/view/Main/RMExtensionsMain )</vt:lpstr>
      <vt:lpstr>Content</vt:lpstr>
      <vt:lpstr>Challenges</vt:lpstr>
      <vt:lpstr>callback hell … not suited for complex tasks</vt:lpstr>
    </vt:vector>
  </TitlesOfParts>
  <Company>Siemens Schweiz AG, 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RM Client Extrensions</dc:title>
  <dc:subject>Extending DOORS NG with JavaScript</dc:subject>
  <dc:creator>Donat Hutter, 3531</dc:creator>
  <cp:keywords/>
  <dc:description/>
  <cp:lastModifiedBy>Donat Hutter</cp:lastModifiedBy>
  <cp:revision>37</cp:revision>
  <cp:lastPrinted>2012-10-29T09:59:01Z</cp:lastPrinted>
  <dcterms:created xsi:type="dcterms:W3CDTF">2015-04-22T20:27:20Z</dcterms:created>
  <dcterms:modified xsi:type="dcterms:W3CDTF">2015-06-23T12:34:37Z</dcterms:modified>
  <cp:category>ProjectRecord</cp:category>
  <dc:language>English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bSysInfo">
    <vt:lpwstr>G</vt:lpwstr>
  </property>
  <property fmtid="{D5CDD505-2E9C-101B-9397-08002B2CF9AE}" pid="3" name="Product">
    <vt:lpwstr/>
  </property>
  <property fmtid="{D5CDD505-2E9C-101B-9397-08002B2CF9AE}" pid="4" name="Project">
    <vt:lpwstr/>
  </property>
  <property fmtid="{D5CDD505-2E9C-101B-9397-08002B2CF9AE}" pid="5" name="wbPID">
    <vt:lpwstr/>
  </property>
  <property fmtid="{D5CDD505-2E9C-101B-9397-08002B2CF9AE}" pid="6" name="wbDocCategory">
    <vt:lpwstr>ProjectRecord</vt:lpwstr>
  </property>
  <property fmtid="{D5CDD505-2E9C-101B-9397-08002B2CF9AE}" pid="7" name="wbDocType">
    <vt:lpwstr>Unknown</vt:lpwstr>
  </property>
  <property fmtid="{D5CDD505-2E9C-101B-9397-08002B2CF9AE}" pid="8" name="wbDocGroup">
    <vt:lpwstr>?</vt:lpwstr>
  </property>
  <property fmtid="{D5CDD505-2E9C-101B-9397-08002B2CF9AE}" pid="9" name="wbDMS">
    <vt:lpwstr>ProjectShare</vt:lpwstr>
  </property>
  <property fmtid="{D5CDD505-2E9C-101B-9397-08002B2CF9AE}" pid="10" name="wbRevDMS">
    <vt:lpwstr/>
  </property>
  <property fmtid="{D5CDD505-2E9C-101B-9397-08002B2CF9AE}" pid="11" name="wbBaseline">
    <vt:lpwstr/>
  </property>
  <property fmtid="{D5CDD505-2E9C-101B-9397-08002B2CF9AE}" pid="12" name="wbDocCode">
    <vt:lpwstr/>
  </property>
  <property fmtid="{D5CDD505-2E9C-101B-9397-08002B2CF9AE}" pid="13" name="wbLanguage">
    <vt:lpwstr>EN</vt:lpwstr>
  </property>
  <property fmtid="{D5CDD505-2E9C-101B-9397-08002B2CF9AE}" pid="14" name="wbProofing">
    <vt:lpwstr>0</vt:lpwstr>
  </property>
  <property fmtid="{D5CDD505-2E9C-101B-9397-08002B2CF9AE}" pid="15" name="wbRevision">
    <vt:lpwstr>1</vt:lpwstr>
  </property>
  <property fmtid="{D5CDD505-2E9C-101B-9397-08002B2CF9AE}" pid="16" name="wbRevisionDate">
    <vt:lpwstr>23-Jun-2015</vt:lpwstr>
  </property>
  <property fmtid="{D5CDD505-2E9C-101B-9397-08002B2CF9AE}" pid="17" name="wbEffectiveDate">
    <vt:lpwstr>23-Jun-2015</vt:lpwstr>
  </property>
  <property fmtid="{D5CDD505-2E9C-101B-9397-08002B2CF9AE}" pid="18" name="wbExpirationDate">
    <vt:lpwstr/>
  </property>
  <property fmtid="{D5CDD505-2E9C-101B-9397-08002B2CF9AE}" pid="19" name="wbStatusID">
    <vt:lpwstr>Final</vt:lpwstr>
  </property>
  <property fmtid="{D5CDD505-2E9C-101B-9397-08002B2CF9AE}" pid="20" name="wbStatus">
    <vt:lpwstr>Final - without Approval</vt:lpwstr>
  </property>
  <property fmtid="{D5CDD505-2E9C-101B-9397-08002B2CF9AE}" pid="21" name="wbAuthor">
    <vt:lpwstr>Donat Hutter, 3531</vt:lpwstr>
  </property>
  <property fmtid="{D5CDD505-2E9C-101B-9397-08002B2CF9AE}" pid="22" name="wbCoAuthor">
    <vt:lpwstr/>
  </property>
  <property fmtid="{D5CDD505-2E9C-101B-9397-08002B2CF9AE}" pid="23" name="wbResponsible">
    <vt:lpwstr>donat.hutter@siemens.com</vt:lpwstr>
  </property>
  <property fmtid="{D5CDD505-2E9C-101B-9397-08002B2CF9AE}" pid="24" name="wbCompany">
    <vt:lpwstr>Siemens Schweiz AG, </vt:lpwstr>
  </property>
  <property fmtid="{D5CDD505-2E9C-101B-9397-08002B2CF9AE}" pid="25" name="wbOrgUnit">
    <vt:lpwstr>Control Products and Systems</vt:lpwstr>
  </property>
  <property fmtid="{D5CDD505-2E9C-101B-9397-08002B2CF9AE}" pid="26" name="wbCopyright">
    <vt:lpwstr>Siemens Schweiz AG</vt:lpwstr>
  </property>
  <property fmtid="{D5CDD505-2E9C-101B-9397-08002B2CF9AE}" pid="27" name="wbClassID">
    <vt:lpwstr>Internal</vt:lpwstr>
  </property>
  <property fmtid="{D5CDD505-2E9C-101B-9397-08002B2CF9AE}" pid="28" name="wbClass">
    <vt:lpwstr>Restricted</vt:lpwstr>
  </property>
  <property fmtid="{D5CDD505-2E9C-101B-9397-08002B2CF9AE}" pid="29" name="wbLabel1">
    <vt:lpwstr/>
  </property>
  <property fmtid="{D5CDD505-2E9C-101B-9397-08002B2CF9AE}" pid="30" name="wbCustom1">
    <vt:lpwstr/>
  </property>
  <property fmtid="{D5CDD505-2E9C-101B-9397-08002B2CF9AE}" pid="31" name="wbLabel2">
    <vt:lpwstr/>
  </property>
  <property fmtid="{D5CDD505-2E9C-101B-9397-08002B2CF9AE}" pid="32" name="wbCustom2">
    <vt:lpwstr/>
  </property>
  <property fmtid="{D5CDD505-2E9C-101B-9397-08002B2CF9AE}" pid="33" name="wbLabel3">
    <vt:lpwstr/>
  </property>
  <property fmtid="{D5CDD505-2E9C-101B-9397-08002B2CF9AE}" pid="34" name="wbCustom3">
    <vt:lpwstr/>
  </property>
  <property fmtid="{D5CDD505-2E9C-101B-9397-08002B2CF9AE}" pid="35" name="wbLabel4">
    <vt:lpwstr/>
  </property>
  <property fmtid="{D5CDD505-2E9C-101B-9397-08002B2CF9AE}" pid="36" name="wbCustom4">
    <vt:lpwstr/>
  </property>
  <property fmtid="{D5CDD505-2E9C-101B-9397-08002B2CF9AE}" pid="37" name="wbLabel5">
    <vt:lpwstr/>
  </property>
  <property fmtid="{D5CDD505-2E9C-101B-9397-08002B2CF9AE}" pid="38" name="wbCustom5">
    <vt:lpwstr/>
  </property>
  <property fmtid="{D5CDD505-2E9C-101B-9397-08002B2CF9AE}" pid="39" name="wbLabel6">
    <vt:lpwstr/>
  </property>
  <property fmtid="{D5CDD505-2E9C-101B-9397-08002B2CF9AE}" pid="40" name="wbCustom6">
    <vt:lpwstr/>
  </property>
  <property fmtid="{D5CDD505-2E9C-101B-9397-08002B2CF9AE}" pid="41" name="wbLabel7">
    <vt:lpwstr/>
  </property>
  <property fmtid="{D5CDD505-2E9C-101B-9397-08002B2CF9AE}" pid="42" name="wbCustom7">
    <vt:lpwstr/>
  </property>
  <property fmtid="{D5CDD505-2E9C-101B-9397-08002B2CF9AE}" pid="43" name="wbLabel8">
    <vt:lpwstr/>
  </property>
  <property fmtid="{D5CDD505-2E9C-101B-9397-08002B2CF9AE}" pid="44" name="wbCustom8">
    <vt:lpwstr/>
  </property>
  <property fmtid="{D5CDD505-2E9C-101B-9397-08002B2CF9AE}" pid="45" name="wbTemplate">
    <vt:lpwstr>pptStandard;20;2013-01-31;dh3531</vt:lpwstr>
  </property>
  <property fmtid="{D5CDD505-2E9C-101B-9397-08002B2CF9AE}" pid="46" name="wbTargetCategory">
    <vt:lpwstr>ProjectRecord</vt:lpwstr>
  </property>
  <property fmtid="{D5CDD505-2E9C-101B-9397-08002B2CF9AE}" pid="47" name="wbTargetType">
    <vt:lpwstr>Unknown</vt:lpwstr>
  </property>
  <property fmtid="{D5CDD505-2E9C-101B-9397-08002B2CF9AE}" pid="48" name="wbTargetGroup">
    <vt:lpwstr>?</vt:lpwstr>
  </property>
  <property fmtid="{D5CDD505-2E9C-101B-9397-08002B2CF9AE}" pid="49" name="wbStyle">
    <vt:lpwstr>workbook</vt:lpwstr>
  </property>
  <property fmtid="{D5CDD505-2E9C-101B-9397-08002B2CF9AE}" pid="50" name="wbShowInfo">
    <vt:lpwstr/>
  </property>
  <property fmtid="{D5CDD505-2E9C-101B-9397-08002B2CF9AE}" pid="51" name="wbInit">
    <vt:lpwstr>DEFAULT</vt:lpwstr>
  </property>
  <property fmtid="{D5CDD505-2E9C-101B-9397-08002B2CF9AE}" pid="52" name="wbDocAttr">
    <vt:lpwstr/>
  </property>
  <property fmtid="{D5CDD505-2E9C-101B-9397-08002B2CF9AE}" pid="53" name="wbValidOrg">
    <vt:lpwstr/>
  </property>
  <property fmtid="{D5CDD505-2E9C-101B-9397-08002B2CF9AE}" pid="54" name="wbValidLocation">
    <vt:lpwstr/>
  </property>
  <property fmtid="{D5CDD505-2E9C-101B-9397-08002B2CF9AE}" pid="55" name="wbProcessCode">
    <vt:lpwstr/>
  </property>
  <property fmtid="{D5CDD505-2E9C-101B-9397-08002B2CF9AE}" pid="56" name="wbApplInfo">
    <vt:lpwstr>Microsoft PowerPoint, 12.0</vt:lpwstr>
  </property>
  <property fmtid="{D5CDD505-2E9C-101B-9397-08002B2CF9AE}" pid="57" name="wbRevText">
    <vt:lpwstr/>
  </property>
  <property fmtid="{D5CDD505-2E9C-101B-9397-08002B2CF9AE}" pid="58" name="wbRevBy">
    <vt:lpwstr>Donat Hutter, 3531</vt:lpwstr>
  </property>
  <property fmtid="{D5CDD505-2E9C-101B-9397-08002B2CF9AE}" pid="59" name="Owner">
    <vt:lpwstr>donat.hutter@siemens.com</vt:lpwstr>
  </property>
  <property fmtid="{D5CDD505-2E9C-101B-9397-08002B2CF9AE}" pid="60" name="Status">
    <vt:lpwstr>Valid</vt:lpwstr>
  </property>
  <property fmtid="{D5CDD505-2E9C-101B-9397-08002B2CF9AE}" pid="61" name="wbDotRevision">
    <vt:lpwstr>15022</vt:lpwstr>
  </property>
  <property fmtid="{D5CDD505-2E9C-101B-9397-08002B2CF9AE}" pid="62" name="wbDocUpdate">
    <vt:lpwstr>1</vt:lpwstr>
  </property>
  <property fmtid="{D5CDD505-2E9C-101B-9397-08002B2CF9AE}" pid="63" name="wbLayout">
    <vt:lpwstr>siemens 2013.wb1</vt:lpwstr>
  </property>
</Properties>
</file>