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256" r:id="rId2"/>
    <p:sldId id="257" r:id="rId3"/>
    <p:sldId id="258" r:id="rId4"/>
    <p:sldId id="270" r:id="rId5"/>
    <p:sldId id="267" r:id="rId6"/>
    <p:sldId id="278" r:id="rId7"/>
    <p:sldId id="286" r:id="rId8"/>
    <p:sldId id="275" r:id="rId9"/>
    <p:sldId id="277" r:id="rId10"/>
    <p:sldId id="276" r:id="rId11"/>
    <p:sldId id="287" r:id="rId12"/>
    <p:sldId id="300" r:id="rId13"/>
    <p:sldId id="273" r:id="rId14"/>
    <p:sldId id="299" r:id="rId15"/>
    <p:sldId id="280" r:id="rId16"/>
    <p:sldId id="289" r:id="rId17"/>
    <p:sldId id="288" r:id="rId18"/>
    <p:sldId id="282" r:id="rId19"/>
    <p:sldId id="281" r:id="rId20"/>
    <p:sldId id="292" r:id="rId21"/>
    <p:sldId id="293" r:id="rId22"/>
    <p:sldId id="283" r:id="rId23"/>
    <p:sldId id="284" r:id="rId24"/>
    <p:sldId id="285" r:id="rId25"/>
    <p:sldId id="290" r:id="rId26"/>
    <p:sldId id="291" r:id="rId27"/>
    <p:sldId id="302" r:id="rId28"/>
    <p:sldId id="294" r:id="rId29"/>
    <p:sldId id="303" r:id="rId30"/>
    <p:sldId id="308" r:id="rId31"/>
    <p:sldId id="307" r:id="rId32"/>
    <p:sldId id="301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3" y="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98BC3A-141E-476B-96F2-9855C377DBD2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614EF-5FF4-468E-9A81-B754057C1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7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817BB23-CBC8-48CD-B49D-11CC378296A9}" type="datetime1">
              <a:rPr lang="en-US" smtClean="0"/>
              <a:t>8/6/2020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72170-12A7-40BC-9166-288B32BEF191}" type="datetime1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3AB0-6639-4F31-8146-B436629826EA}" type="datetime1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50C6F0A-0B90-4935-8334-C915ADB0AE96}" type="datetime1">
              <a:rPr lang="en-US" smtClean="0"/>
              <a:t>8/6/2020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F1DD510-B206-4168-BF83-604B381C2DBA}" type="datetime1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66BD-D21B-4FC7-A98B-C272132234C7}" type="datetime1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FF74-26A3-458A-9B3E-E4688C179672}" type="datetime1">
              <a:rPr lang="en-US" smtClean="0"/>
              <a:t>8/6/2020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5DC42A7-3F1C-4071-8BEB-5E61E3768FDF}" type="datetime1">
              <a:rPr lang="en-US" smtClean="0"/>
              <a:t>8/6/2020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E638-F7AC-4E20-B14A-A7983C3881BF}" type="datetime1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2BA8182-A4B1-4CC8-821F-1F8B0504D610}" type="datetime1">
              <a:rPr lang="en-US" smtClean="0"/>
              <a:t>8/6/2020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9FE99AF-85B5-4DF9-928C-A3A3089C8457}" type="datetime1">
              <a:rPr lang="en-US" smtClean="0"/>
              <a:t>8/6/2020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A4F91DA-F51B-41DF-BA8F-65925E7448BF}" type="datetime1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33400"/>
            <a:ext cx="6172200" cy="1894362"/>
          </a:xfrm>
        </p:spPr>
        <p:txBody>
          <a:bodyPr/>
          <a:lstStyle/>
          <a:p>
            <a:r>
              <a:rPr lang="en-US" dirty="0"/>
              <a:t>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2667000"/>
            <a:ext cx="6172200" cy="1371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Waterfall Methodology</a:t>
            </a:r>
          </a:p>
          <a:p>
            <a:r>
              <a:rPr lang="en-US" dirty="0">
                <a:solidFill>
                  <a:schemeClr val="tx1"/>
                </a:solidFill>
              </a:rPr>
              <a:t>Agile Methodology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09EF3-1A21-4652-BC0F-5546227CE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67400" y="5715000"/>
            <a:ext cx="2468693" cy="384048"/>
          </a:xfrm>
        </p:spPr>
        <p:txBody>
          <a:bodyPr/>
          <a:lstStyle/>
          <a:p>
            <a:r>
              <a:rPr lang="en-US" dirty="0"/>
              <a:t>Techtorial / Author: Arslan K.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Scrum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Scrum Master is responsible for making the process run smoothly, for removing obstacles that impact productivity.</a:t>
            </a:r>
          </a:p>
          <a:p>
            <a:endParaRPr lang="en-US" dirty="0"/>
          </a:p>
          <a:p>
            <a:r>
              <a:rPr lang="en-US" dirty="0"/>
              <a:t>Improve the productivity of the development team in any way possible.</a:t>
            </a:r>
          </a:p>
          <a:p>
            <a:endParaRPr lang="en-US" dirty="0"/>
          </a:p>
          <a:p>
            <a:r>
              <a:rPr lang="en-US" dirty="0"/>
              <a:t>Keep information about the Team’s progress up to date and visible to all parties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AGILE SCRUM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Scrum is framework for agile development, and most widely-used one.</a:t>
            </a:r>
          </a:p>
          <a:p>
            <a:endParaRPr lang="en-US" b="1" dirty="0"/>
          </a:p>
          <a:p>
            <a:r>
              <a:rPr lang="en-US" b="1" dirty="0"/>
              <a:t>Scrum time is “time-boxed” into phases called “SPRINTS.”</a:t>
            </a:r>
          </a:p>
          <a:p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www.yodiz.com/blog/wp-content/uploads/2016/07/Agile_vs_Waterfall_Differences_in_Software_Development_Methodologies.jpg">
            <a:extLst>
              <a:ext uri="{FF2B5EF4-FFF2-40B4-BE49-F238E27FC236}">
                <a16:creationId xmlns:a16="http://schemas.microsoft.com/office/drawing/2014/main" id="{AA3F19B6-A74F-47A4-8426-77788439F127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76200"/>
            <a:ext cx="6154651" cy="661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 descr="C:\Users\akabu\Desktop\tech\Batch 3\soft skills\scrum-framewor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90601"/>
            <a:ext cx="9014603" cy="381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05BA1E-8127-4BDC-8E0E-D758BD40C52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88235" y="533400"/>
            <a:ext cx="8051265" cy="574198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91E42"/>
                </a:solidFill>
                <a:effectLst/>
                <a:latin typeface="Charlie Text"/>
              </a:rPr>
              <a:t>A product backlog </a:t>
            </a:r>
            <a:r>
              <a:rPr lang="en-US" b="0" i="0" dirty="0">
                <a:solidFill>
                  <a:srgbClr val="091E42"/>
                </a:solidFill>
                <a:effectLst/>
                <a:latin typeface="Charlie Text"/>
              </a:rPr>
              <a:t>is a prioritized list of work for the development team</a:t>
            </a:r>
            <a:endParaRPr lang="en-US" dirty="0"/>
          </a:p>
        </p:txBody>
      </p:sp>
      <p:pic>
        <p:nvPicPr>
          <p:cNvPr id="1028" name="Picture 4" descr="What is Sprint Backlog in Scrum?">
            <a:extLst>
              <a:ext uri="{FF2B5EF4-FFF2-40B4-BE49-F238E27FC236}">
                <a16:creationId xmlns:a16="http://schemas.microsoft.com/office/drawing/2014/main" id="{A29E2165-5A0D-4BCF-B791-9B7C537CC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" y="1981200"/>
            <a:ext cx="8065264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kabu\Desktop\tech\Batch 3\soft skills\Many  featur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843813"/>
            <a:ext cx="7280275" cy="49108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kabu\Desktop\tech\Batch 3\soft skills\no chage during sprin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762000"/>
            <a:ext cx="8343900" cy="46934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akabu\Desktop\tech\Batch 3\soft skills\ceremoni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762000"/>
            <a:ext cx="7512576" cy="49958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akabu\Desktop\tech\Batch 3\soft skills\Sprint-Plannin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7883290" cy="4419007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9600" y="4648200"/>
            <a:ext cx="7467600" cy="1143000"/>
          </a:xfrm>
          <a:prstGeom prst="rect">
            <a:avLst/>
          </a:prstGeom>
        </p:spPr>
        <p:txBody>
          <a:bodyPr vert="horz" anchor="b"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Rounded MT Bold" pitchFamily="34" charset="0"/>
                <a:ea typeface="+mj-ea"/>
                <a:cs typeface="+mj-cs"/>
              </a:rPr>
              <a:t>Determine product</a:t>
            </a:r>
            <a:r>
              <a:rPr kumimoji="0" lang="en-US" sz="3000" b="1" i="0" u="none" strike="noStrike" kern="1200" cap="small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Rounded MT Bold" pitchFamily="34" charset="0"/>
                <a:ea typeface="+mj-ea"/>
                <a:cs typeface="+mj-cs"/>
              </a:rPr>
              <a:t> backlog items they will work during that sprint</a:t>
            </a:r>
            <a:br>
              <a:rPr kumimoji="0" lang="en-US" sz="30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Rounded MT Bold" pitchFamily="34" charset="0"/>
                <a:ea typeface="+mj-ea"/>
                <a:cs typeface="+mj-cs"/>
              </a:rPr>
            </a:br>
            <a:endParaRPr kumimoji="0" lang="en-US" sz="30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 Rounded MT Bold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Waterfall Methodology</a:t>
            </a:r>
          </a:p>
        </p:txBody>
      </p:sp>
      <p:pic>
        <p:nvPicPr>
          <p:cNvPr id="4" name="Picture 2" descr="https://xuviate.wpengine.com/wp-content/uploads/2018/01/Waterfall-Methodology.png">
            <a:extLst>
              <a:ext uri="{FF2B5EF4-FFF2-40B4-BE49-F238E27FC236}">
                <a16:creationId xmlns:a16="http://schemas.microsoft.com/office/drawing/2014/main" id="{6DAB39A3-98F0-4C8F-9A27-136BBA08786D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895600"/>
            <a:ext cx="4016270" cy="3649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600200"/>
            <a:ext cx="73152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Each </a:t>
            </a:r>
            <a:r>
              <a:rPr lang="en-US" sz="2400" dirty="0"/>
              <a:t>p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hase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has to be completed before going to next phase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 is no overlapping between phases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Sprint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7200" cy="4873752"/>
          </a:xfrm>
        </p:spPr>
        <p:txBody>
          <a:bodyPr/>
          <a:lstStyle/>
          <a:p>
            <a:r>
              <a:rPr lang="en-US" dirty="0"/>
              <a:t>Points can be measured in range of 4 – 12 hours</a:t>
            </a:r>
          </a:p>
          <a:p>
            <a:r>
              <a:rPr lang="en-US" dirty="0"/>
              <a:t>Usually 8 hours (1 day)</a:t>
            </a:r>
            <a:r>
              <a:rPr lang="en-US" dirty="0">
                <a:sym typeface="Wingdings" pitchFamily="2" charset="2"/>
              </a:rPr>
              <a:t> 1 point </a:t>
            </a:r>
          </a:p>
          <a:p>
            <a:endParaRPr lang="en-US" dirty="0">
              <a:sym typeface="Wingdings" pitchFamily="2" charset="2"/>
            </a:endParaRP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For example:</a:t>
            </a:r>
          </a:p>
          <a:p>
            <a:r>
              <a:rPr lang="en-US" dirty="0">
                <a:sym typeface="Wingdings" pitchFamily="2" charset="2"/>
              </a:rPr>
              <a:t>2 weeks sprint (10 business days)</a:t>
            </a:r>
          </a:p>
          <a:p>
            <a:r>
              <a:rPr lang="en-US" dirty="0">
                <a:sym typeface="Wingdings" pitchFamily="2" charset="2"/>
              </a:rPr>
              <a:t>4 Developers</a:t>
            </a:r>
          </a:p>
          <a:p>
            <a:r>
              <a:rPr lang="en-US" dirty="0">
                <a:sym typeface="Wingdings" pitchFamily="2" charset="2"/>
              </a:rPr>
              <a:t>2 Testers</a:t>
            </a:r>
          </a:p>
          <a:p>
            <a:r>
              <a:rPr lang="en-US" dirty="0">
                <a:sym typeface="Wingdings" pitchFamily="2" charset="2"/>
              </a:rPr>
              <a:t>6 team members = 6*10 =60 points</a:t>
            </a:r>
          </a:p>
          <a:p>
            <a:r>
              <a:rPr lang="en-US" dirty="0">
                <a:sym typeface="Wingdings" pitchFamily="2" charset="2"/>
              </a:rPr>
              <a:t>60 – 10 (1 point person) = 50 points  this is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CAPACITY</a:t>
            </a:r>
            <a:r>
              <a:rPr lang="en-US" dirty="0">
                <a:sym typeface="Wingdings" pitchFamily="2" charset="2"/>
              </a:rPr>
              <a:t> of team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Velocity and Capacity of Scrum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Capacity </a:t>
            </a:r>
            <a:r>
              <a:rPr lang="en-US" dirty="0">
                <a:sym typeface="Wingdings" pitchFamily="2" charset="2"/>
              </a:rPr>
              <a:t> available points for team is called CAPACITY</a:t>
            </a:r>
            <a:br>
              <a:rPr lang="en-US" dirty="0">
                <a:sym typeface="Wingdings" pitchFamily="2" charset="2"/>
              </a:rPr>
            </a:b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Velocity  average of used points 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For Example: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Sprint 1  48 points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Sprint 2  46 points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    Sprint 3  52 points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------------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	Velocity (average)  (48+46+52)/3 = 48.67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Daily Stand UP Meeting</a:t>
            </a:r>
          </a:p>
        </p:txBody>
      </p:sp>
      <p:pic>
        <p:nvPicPr>
          <p:cNvPr id="11266" name="Picture 2" descr="C:\Users\akabu\Desktop\tech\Batch 3\soft skills\ddaily stand up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600200"/>
            <a:ext cx="4978400" cy="2133600"/>
          </a:xfrm>
          <a:prstGeom prst="rect">
            <a:avLst/>
          </a:prstGeom>
          <a:noFill/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3962400"/>
            <a:ext cx="7467600" cy="2057400"/>
          </a:xfrm>
          <a:prstGeom prst="rect">
            <a:avLst/>
          </a:prstGeom>
        </p:spPr>
        <p:txBody>
          <a:bodyPr vert="horz" anchor="b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sm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Purpose:</a:t>
            </a:r>
            <a:r>
              <a:rPr kumimoji="0" lang="en-US" sz="3000" b="1" i="0" u="none" strike="noStrike" kern="1200" cap="small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 Quick status update</a:t>
            </a:r>
            <a:br>
              <a:rPr kumimoji="0" lang="en-US" sz="3000" b="1" i="0" u="none" strike="noStrike" kern="1200" cap="small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</a:br>
            <a:r>
              <a:rPr kumimoji="0" lang="en-US" sz="3000" b="1" i="0" u="none" strike="noStrike" kern="1200" cap="small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Lasts for 15 minutes</a:t>
            </a:r>
            <a:br>
              <a:rPr kumimoji="0" lang="en-US" sz="3000" b="1" i="0" u="none" strike="noStrike" kern="1200" cap="small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</a:br>
            <a:r>
              <a:rPr kumimoji="0" lang="en-US" sz="3000" b="1" i="0" u="none" strike="noStrike" kern="1200" cap="small" spc="0" normalizeH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What did you do Yesterday?</a:t>
            </a:r>
            <a:br>
              <a:rPr kumimoji="0" lang="en-US" sz="3000" b="1" i="0" u="none" strike="noStrike" kern="1200" cap="small" spc="0" normalizeH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</a:br>
            <a:r>
              <a:rPr kumimoji="0" lang="en-US" sz="3000" b="1" i="0" u="none" strike="noStrike" kern="1200" cap="small" spc="0" normalizeH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What you going to do today?</a:t>
            </a:r>
            <a:br>
              <a:rPr kumimoji="0" lang="en-US" sz="3000" b="1" i="0" u="none" strike="noStrike" kern="1200" cap="small" spc="0" normalizeH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</a:br>
            <a:r>
              <a:rPr kumimoji="0" lang="en-US" sz="3000" b="1" i="0" u="none" strike="noStrike" kern="1200" cap="small" spc="0" normalizeH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Is there any blocker?</a:t>
            </a:r>
            <a:br>
              <a:rPr kumimoji="0" lang="en-US" sz="3000" b="1" i="0" u="none" strike="noStrike" kern="1200" cap="small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</a:br>
            <a:endParaRPr kumimoji="0" lang="en-US" sz="3000" b="1" i="0" u="none" strike="noStrike" kern="1200" cap="sm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8382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SPRINT REVIEW MEETING</a:t>
            </a:r>
          </a:p>
        </p:txBody>
      </p:sp>
      <p:pic>
        <p:nvPicPr>
          <p:cNvPr id="12291" name="Picture 3" descr="C:\Users\akabu\Desktop\tech\Batch 3\soft skills\sprint-review-meeting-cop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066800"/>
            <a:ext cx="5867400" cy="3290193"/>
          </a:xfrm>
          <a:prstGeom prst="rect">
            <a:avLst/>
          </a:prstGeom>
          <a:noFill/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33400" y="4572000"/>
            <a:ext cx="7467600" cy="1143000"/>
          </a:xfrm>
          <a:prstGeom prst="rect">
            <a:avLst/>
          </a:prstGeom>
        </p:spPr>
        <p:txBody>
          <a:bodyPr vert="horz" anchor="b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small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Product</a:t>
            </a:r>
            <a:r>
              <a:rPr kumimoji="0" lang="en-US" sz="2200" b="1" i="0" u="none" strike="noStrike" kern="1200" cap="small" spc="0" normalizeH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 Owner, Scrum Master, and Stakeholders attending this meeting. </a:t>
            </a:r>
            <a:br>
              <a:rPr kumimoji="0" lang="en-US" sz="2200" b="1" i="0" u="none" strike="noStrike" kern="1200" cap="small" spc="0" normalizeH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</a:br>
            <a:r>
              <a:rPr kumimoji="0" lang="en-US" sz="2200" b="1" i="0" u="none" strike="noStrike" kern="1200" cap="small" spc="0" normalizeH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Team members are demonstrating their job and determine what are finished and what are not</a:t>
            </a:r>
            <a:endParaRPr kumimoji="0" lang="en-US" sz="2200" b="1" i="0" u="none" strike="noStrike" kern="1200" cap="small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"/>
            <a:ext cx="7467600" cy="1143000"/>
          </a:xfrm>
        </p:spPr>
        <p:txBody>
          <a:bodyPr/>
          <a:lstStyle/>
          <a:p>
            <a:r>
              <a:rPr lang="en-US" dirty="0"/>
              <a:t>SPRINT RETROSPECTIVE MEETINGS</a:t>
            </a:r>
          </a:p>
        </p:txBody>
      </p:sp>
      <p:pic>
        <p:nvPicPr>
          <p:cNvPr id="13314" name="Picture 2" descr="C:\Users\akabu\Desktop\tech\Batch 3\soft skills\SprintRetrospectiveMeetingsDosAndDont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371600"/>
            <a:ext cx="4419600" cy="3343987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33400" y="5181600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small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It happens</a:t>
            </a:r>
            <a:r>
              <a:rPr kumimoji="0" lang="en-US" sz="2200" b="1" i="0" u="none" strike="noStrike" kern="1200" cap="small" spc="0" normalizeH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 at the end of Sprint (Last day of sprint) </a:t>
            </a:r>
            <a:br>
              <a:rPr kumimoji="0" lang="en-US" sz="2200" b="1" i="0" u="none" strike="noStrike" kern="1200" cap="small" spc="0" normalizeH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</a:br>
            <a:r>
              <a:rPr kumimoji="0" lang="en-US" sz="2200" b="1" i="0" u="none" strike="noStrike" kern="1200" cap="small" spc="0" normalizeH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Will discuss what they did wrong and how they can improve it next sprint.</a:t>
            </a:r>
            <a:endParaRPr kumimoji="0" lang="en-US" sz="2200" b="1" i="0" u="none" strike="noStrike" kern="1200" cap="small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Sprint grooming meeting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Usually happens at the end of Sprint</a:t>
            </a:r>
          </a:p>
          <a:p>
            <a:endParaRPr lang="en-US" dirty="0"/>
          </a:p>
          <a:p>
            <a:r>
              <a:rPr lang="en-US" dirty="0"/>
              <a:t>Discuss next sprint Backlog (User Stories) and prioritize them.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kabu\Desktop\tech\Batch 3\soft skills\agile-scru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90600"/>
            <a:ext cx="7950062" cy="4629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 algn="ctr"/>
            <a:r>
              <a:rPr lang="en-US" b="1" dirty="0"/>
              <a:t>SCRUM 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C:\Users\akabu\Desktop\tech\Batch 3\soft skills\JIRA-Software-Agile-boa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19200"/>
            <a:ext cx="8367713" cy="484804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Scrum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Burndown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Chart</a:t>
            </a:r>
          </a:p>
        </p:txBody>
      </p:sp>
      <p:pic>
        <p:nvPicPr>
          <p:cNvPr id="4" name="Picture 2" descr="C:\Users\akabu\Desktop\tech\Batch 3\soft skills\burndown-chart-and-emotion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752600"/>
            <a:ext cx="6485851" cy="41266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C:\Users\akabu\Desktop\tech\Batch 3\soft skills\icebergslid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057400"/>
            <a:ext cx="5638800" cy="39862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Advantages of Waterfall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572000" cy="4800600"/>
          </a:xfrm>
        </p:spPr>
        <p:txBody>
          <a:bodyPr/>
          <a:lstStyle/>
          <a:p>
            <a:r>
              <a:rPr lang="en-US" dirty="0"/>
              <a:t>Requirements are well documented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Works well for small Projects</a:t>
            </a:r>
          </a:p>
          <a:p>
            <a:endParaRPr lang="en-US" dirty="0"/>
          </a:p>
          <a:p>
            <a:r>
              <a:rPr lang="en-US" dirty="0"/>
              <a:t>Easy to arrange tasks</a:t>
            </a:r>
          </a:p>
          <a:p>
            <a:endParaRPr lang="en-US" dirty="0"/>
          </a:p>
          <a:p>
            <a:r>
              <a:rPr lang="en-US" dirty="0"/>
              <a:t>Accurate budget planning</a:t>
            </a:r>
          </a:p>
          <a:p>
            <a:endParaRPr lang="en-US" dirty="0"/>
          </a:p>
        </p:txBody>
      </p:sp>
      <p:pic>
        <p:nvPicPr>
          <p:cNvPr id="1026" name="Picture 2" descr="C:\Users\akabu\Desktop\tech\Batch 3\soft skills\sr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1524000"/>
            <a:ext cx="1801812" cy="17859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35D2F3-374B-4E2A-A6A6-66FBF4A30B1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09600" y="914400"/>
            <a:ext cx="7595180" cy="4839494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akabu\Desktop\tech\Batch 3\soft skills\agile-vs-waterfall-infographi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1" y="457202"/>
            <a:ext cx="5983615" cy="58856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19200" y="1752600"/>
            <a:ext cx="4191000" cy="682752"/>
          </a:xfrm>
        </p:spPr>
        <p:txBody>
          <a:bodyPr/>
          <a:lstStyle/>
          <a:p>
            <a:pPr>
              <a:buNone/>
            </a:pPr>
            <a:r>
              <a:rPr lang="en-US" dirty="0" err="1"/>
              <a:t>Arslan</a:t>
            </a:r>
            <a:r>
              <a:rPr lang="en-US" dirty="0"/>
              <a:t> K.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146" name="Picture 2" descr="C:\Users\akabu\Desktop\tech\logo BLUE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5791200"/>
            <a:ext cx="1439863" cy="4751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Disadvantages of Waterfall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5410200" cy="4876800"/>
          </a:xfrm>
        </p:spPr>
        <p:txBody>
          <a:bodyPr/>
          <a:lstStyle/>
          <a:p>
            <a:r>
              <a:rPr lang="en-US" dirty="0"/>
              <a:t>Hard to make changes</a:t>
            </a:r>
          </a:p>
          <a:p>
            <a:endParaRPr lang="en-US" dirty="0"/>
          </a:p>
          <a:p>
            <a:r>
              <a:rPr lang="en-US" dirty="0"/>
              <a:t>No Software until all phases are completed</a:t>
            </a:r>
          </a:p>
          <a:p>
            <a:endParaRPr lang="en-US" dirty="0"/>
          </a:p>
          <a:p>
            <a:r>
              <a:rPr lang="en-US" dirty="0"/>
              <a:t>High cost if requirement is missed</a:t>
            </a:r>
          </a:p>
          <a:p>
            <a:endParaRPr lang="en-US" dirty="0"/>
          </a:p>
          <a:p>
            <a:r>
              <a:rPr lang="en-US" dirty="0"/>
              <a:t>Testing is done at the end which can lead to big challenges</a:t>
            </a:r>
          </a:p>
          <a:p>
            <a:endParaRPr lang="en-US" dirty="0"/>
          </a:p>
        </p:txBody>
      </p:sp>
      <p:pic>
        <p:nvPicPr>
          <p:cNvPr id="2050" name="Picture 2" descr="C:\Users\akabu\Desktop\tech\Batch 3\soft skills\chan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1752600"/>
            <a:ext cx="1800673" cy="1350963"/>
          </a:xfrm>
          <a:prstGeom prst="rect">
            <a:avLst/>
          </a:prstGeom>
          <a:noFill/>
        </p:spPr>
      </p:pic>
      <p:pic>
        <p:nvPicPr>
          <p:cNvPr id="2051" name="Picture 3" descr="C:\Users\akabu\Desktop\tech\Batch 3\soft skills\budget-versus-expenses-2878515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3276600"/>
            <a:ext cx="1533525" cy="1533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AGILE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Agile is iterative, team based approach of Software development.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3074" name="Picture 2" descr="C:\Users\akabu\Desktop\tech\Batch 3\soft skills\waterfall vs Agi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514600"/>
            <a:ext cx="4967885" cy="39387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Team Compositions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Waterfall</a:t>
            </a:r>
          </a:p>
        </p:txBody>
      </p:sp>
      <p:pic>
        <p:nvPicPr>
          <p:cNvPr id="14338" name="Picture 2" descr="C:\Users\akabu\Desktop\tech\Batch 3\soft skills\Waterfall team struc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905000"/>
            <a:ext cx="8458200" cy="30135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33400" y="533400"/>
            <a:ext cx="7696200" cy="990600"/>
          </a:xfrm>
          <a:prstGeom prst="rect">
            <a:avLst/>
          </a:prstGeom>
        </p:spPr>
        <p:txBody>
          <a:bodyPr vert="horz" anchor="b">
            <a:normAutofit lnSpcReduction="10000"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3000" b="1" i="0" u="none" strike="noStrike" kern="1200" cap="sm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team composition</a:t>
            </a:r>
            <a:br>
              <a:rPr kumimoji="0" lang="en-US" sz="3000" b="1" i="0" u="none" strike="noStrike" kern="1200" cap="sm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lang="en-US" sz="3000" b="1" cap="small" dirty="0">
                <a:solidFill>
                  <a:srgbClr val="0070C0"/>
                </a:solidFill>
              </a:rPr>
              <a:t> AGILE </a:t>
            </a:r>
            <a:endParaRPr kumimoji="0" lang="en-US" sz="3000" b="1" i="0" u="none" strike="noStrike" kern="1200" cap="small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5362" name="Picture 2" descr="C:\Users\akabu\Desktop\tech\Batch 3\soft skills\agile team struc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828800"/>
            <a:ext cx="5038900" cy="41812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Product Owner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Product Owner is the keeper of the requirements</a:t>
            </a:r>
          </a:p>
        </p:txBody>
      </p:sp>
      <p:pic>
        <p:nvPicPr>
          <p:cNvPr id="7170" name="Picture 2" descr="C:\Users\akabu\Desktop\tech\Batch 3\soft skills\product_own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438400"/>
            <a:ext cx="6057900" cy="40083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akabu\Desktop\tech\Batch 3\soft skills\Scrum master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054252"/>
            <a:ext cx="7153275" cy="45275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7187</TotalTime>
  <Words>464</Words>
  <Application>Microsoft Office PowerPoint</Application>
  <PresentationFormat>On-screen Show (4:3)</PresentationFormat>
  <Paragraphs>77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Arial Rounded MT Bold</vt:lpstr>
      <vt:lpstr>Calibri</vt:lpstr>
      <vt:lpstr>Century Schoolbook</vt:lpstr>
      <vt:lpstr>Charlie Text</vt:lpstr>
      <vt:lpstr>Wingdings</vt:lpstr>
      <vt:lpstr>Wingdings 2</vt:lpstr>
      <vt:lpstr>Oriel</vt:lpstr>
      <vt:lpstr>Methodologies</vt:lpstr>
      <vt:lpstr>Waterfall Methodology</vt:lpstr>
      <vt:lpstr>Advantages of Waterfall</vt:lpstr>
      <vt:lpstr>Disadvantages of Waterfall</vt:lpstr>
      <vt:lpstr>AGILE Methodology</vt:lpstr>
      <vt:lpstr>Team Compositions Waterfall</vt:lpstr>
      <vt:lpstr>PowerPoint Presentation</vt:lpstr>
      <vt:lpstr>Product Owner</vt:lpstr>
      <vt:lpstr>PowerPoint Presentation</vt:lpstr>
      <vt:lpstr>Scrum Master</vt:lpstr>
      <vt:lpstr>AGILE SCRUM</vt:lpstr>
      <vt:lpstr>PowerPoint Presentation</vt:lpstr>
      <vt:lpstr>PowerPoint Presentation</vt:lpstr>
      <vt:lpstr>PowerPoint Presentation</vt:lpstr>
      <vt:lpstr>A product backlog is a prioritized list of work for the development team</vt:lpstr>
      <vt:lpstr>PowerPoint Presentation</vt:lpstr>
      <vt:lpstr>PowerPoint Presentation</vt:lpstr>
      <vt:lpstr>PowerPoint Presentation</vt:lpstr>
      <vt:lpstr>PowerPoint Presentation</vt:lpstr>
      <vt:lpstr>Sprint Points</vt:lpstr>
      <vt:lpstr>Velocity and Capacity of Scrum Team</vt:lpstr>
      <vt:lpstr>Daily Stand UP Meeting</vt:lpstr>
      <vt:lpstr>SPRINT REVIEW MEETING</vt:lpstr>
      <vt:lpstr>SPRINT RETROSPECTIVE MEETINGS</vt:lpstr>
      <vt:lpstr>Sprint grooming meeting</vt:lpstr>
      <vt:lpstr>PowerPoint Presentation</vt:lpstr>
      <vt:lpstr>SCRUM BOARD</vt:lpstr>
      <vt:lpstr>Scrum Burndown Chart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akabu</dc:creator>
  <cp:lastModifiedBy>Temir Nurkul</cp:lastModifiedBy>
  <cp:revision>99</cp:revision>
  <dcterms:created xsi:type="dcterms:W3CDTF">2006-08-16T00:00:00Z</dcterms:created>
  <dcterms:modified xsi:type="dcterms:W3CDTF">2020-08-06T22:34:40Z</dcterms:modified>
</cp:coreProperties>
</file>