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78" r:id="rId6"/>
    <p:sldId id="260" r:id="rId7"/>
    <p:sldId id="27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3EBD484-15F8-4237-BC53-993BDDC40E5F}">
          <p14:sldIdLst>
            <p14:sldId id="256"/>
            <p14:sldId id="257"/>
            <p14:sldId id="258"/>
            <p14:sldId id="259"/>
            <p14:sldId id="278"/>
            <p14:sldId id="260"/>
            <p14:sldId id="27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5956138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6233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80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922209" cy="518307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66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2180497"/>
            <a:ext cx="8272211" cy="36783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06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13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2017/8/1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43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2250893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2250893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2017/8/1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52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2017/8/1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89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2017/8/1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22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5262297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2017/8/1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95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526012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2017/8/1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81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2017/8/1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790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Voxel-based</a:t>
            </a:r>
            <a:r>
              <a:rPr lang="zh-TW" altLang="en-US" dirty="0"/>
              <a:t> </a:t>
            </a:r>
            <a:r>
              <a:rPr lang="en-US" altLang="zh-TW" dirty="0" smtClean="0"/>
              <a:t>modeler</a:t>
            </a:r>
            <a:br>
              <a:rPr lang="en-US" altLang="zh-TW" dirty="0" smtClean="0"/>
            </a:br>
            <a:r>
              <a:rPr lang="zh-TW" altLang="en-US" dirty="0" smtClean="0"/>
              <a:t>進度報告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Data structure</a:t>
            </a:r>
          </a:p>
          <a:p>
            <a:r>
              <a:rPr lang="en-US" altLang="zh-TW" dirty="0" smtClean="0"/>
              <a:t>GUI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942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GUI(CONT.)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5148064" y="2224114"/>
            <a:ext cx="3848075" cy="3633047"/>
          </a:xfrm>
        </p:spPr>
        <p:txBody>
          <a:bodyPr anchor="t">
            <a:normAutofit lnSpcReduction="10000"/>
          </a:bodyPr>
          <a:lstStyle/>
          <a:p>
            <a:r>
              <a:rPr lang="en-US" altLang="zh-TW" dirty="0" smtClean="0"/>
              <a:t>Model Tree View</a:t>
            </a:r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smtClean="0"/>
              <a:t>Model Window</a:t>
            </a:r>
            <a:r>
              <a:rPr lang="zh-TW" altLang="en-US" dirty="0" smtClean="0"/>
              <a:t>內標示</a:t>
            </a:r>
            <a:r>
              <a:rPr lang="zh-TW" altLang="en-US" dirty="0"/>
              <a:t>出點選的物件</a:t>
            </a:r>
            <a:endParaRPr lang="en-US" altLang="zh-TW" dirty="0" smtClean="0"/>
          </a:p>
          <a:p>
            <a:pPr lvl="1"/>
            <a:r>
              <a:rPr lang="zh-TW" altLang="en-US" dirty="0"/>
              <a:t>對點選的</a:t>
            </a:r>
            <a:r>
              <a:rPr lang="zh-TW" altLang="en-US" dirty="0" smtClean="0"/>
              <a:t>物件進行</a:t>
            </a:r>
            <a:r>
              <a:rPr lang="en-US" altLang="zh-TW" dirty="0" smtClean="0"/>
              <a:t>Translate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Rotate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Scale</a:t>
            </a:r>
          </a:p>
          <a:p>
            <a:pPr lvl="1"/>
            <a:r>
              <a:rPr lang="zh-TW" altLang="en-US" dirty="0"/>
              <a:t>變更</a:t>
            </a:r>
            <a:r>
              <a:rPr lang="zh-TW" altLang="en-US" dirty="0" smtClean="0"/>
              <a:t>子物件親子關係</a:t>
            </a:r>
            <a:endParaRPr lang="en-US" altLang="zh-TW" dirty="0" smtClean="0"/>
          </a:p>
          <a:p>
            <a:r>
              <a:rPr lang="en-US" altLang="zh-TW" dirty="0" smtClean="0"/>
              <a:t>Data List View</a:t>
            </a:r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smtClean="0"/>
              <a:t>Data </a:t>
            </a:r>
            <a:r>
              <a:rPr lang="en-US" altLang="zh-TW" dirty="0"/>
              <a:t>Window </a:t>
            </a:r>
            <a:r>
              <a:rPr lang="en-US" altLang="zh-TW" dirty="0" smtClean="0"/>
              <a:t>Render</a:t>
            </a:r>
            <a:r>
              <a:rPr lang="zh-TW" altLang="en-US" dirty="0"/>
              <a:t>並可以進行</a:t>
            </a:r>
            <a:r>
              <a:rPr lang="zh-TW" altLang="en-US" dirty="0" smtClean="0"/>
              <a:t>編輯</a:t>
            </a:r>
            <a:endParaRPr lang="en-US" altLang="zh-TW" dirty="0" smtClean="0"/>
          </a:p>
          <a:p>
            <a:r>
              <a:rPr lang="en-US" altLang="zh-TW" dirty="0"/>
              <a:t>Attribute View</a:t>
            </a:r>
          </a:p>
          <a:p>
            <a:pPr lvl="1"/>
            <a:r>
              <a:rPr lang="zh-TW" altLang="en-US" dirty="0"/>
              <a:t>顯示點選的不同物件資訊</a:t>
            </a:r>
            <a:endParaRPr lang="en-US" altLang="zh-TW" dirty="0"/>
          </a:p>
          <a:p>
            <a:pPr marL="324000" lvl="1" indent="0">
              <a:buNone/>
            </a:pP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93786"/>
            <a:ext cx="1889699" cy="2738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783" y="2200341"/>
            <a:ext cx="1911974" cy="2786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409548" y="1844824"/>
            <a:ext cx="122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Model Tree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818010" y="1844824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Data List</a:t>
            </a:r>
            <a:endParaRPr lang="zh-TW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373216"/>
            <a:ext cx="3073756" cy="138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409548" y="4998012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Attribute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840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GUI(CONT.)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Model Window</a:t>
            </a:r>
          </a:p>
          <a:p>
            <a:pPr lvl="2"/>
            <a:r>
              <a:rPr lang="zh-TW" altLang="en-US" dirty="0"/>
              <a:t>在此視窗</a:t>
            </a:r>
            <a:r>
              <a:rPr lang="zh-TW" altLang="en-US" dirty="0" smtClean="0"/>
              <a:t>預覽整個模型的狀況</a:t>
            </a:r>
            <a:endParaRPr lang="en-US" altLang="zh-TW" dirty="0" smtClean="0"/>
          </a:p>
          <a:p>
            <a:pPr lvl="2"/>
            <a:r>
              <a:rPr lang="zh-TW" altLang="en-US" dirty="0"/>
              <a:t>並</a:t>
            </a:r>
            <a:r>
              <a:rPr lang="zh-TW" altLang="en-US" dirty="0" smtClean="0"/>
              <a:t>對不同子物件進行</a:t>
            </a:r>
            <a:r>
              <a:rPr lang="en-US" altLang="zh-TW" dirty="0" smtClean="0"/>
              <a:t>Translate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Rotate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Scale</a:t>
            </a:r>
          </a:p>
          <a:p>
            <a:pPr lvl="2"/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2630547"/>
            <a:ext cx="4065587" cy="282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910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GUI(CONT.)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r>
              <a:rPr lang="en-US" altLang="zh-TW" dirty="0" smtClean="0"/>
              <a:t>Edit Window</a:t>
            </a:r>
          </a:p>
          <a:p>
            <a:pPr lvl="1"/>
            <a:r>
              <a:rPr lang="zh-TW" altLang="en-US" dirty="0" smtClean="0"/>
              <a:t>四視圖顯示每一層</a:t>
            </a:r>
            <a:r>
              <a:rPr lang="en-US" altLang="zh-TW" dirty="0" smtClean="0"/>
              <a:t>Voxel Data</a:t>
            </a:r>
          </a:p>
          <a:p>
            <a:r>
              <a:rPr lang="zh-TW" altLang="en-US" dirty="0" smtClean="0"/>
              <a:t>功能選單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Insert 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Delete</a:t>
            </a:r>
          </a:p>
          <a:p>
            <a:pPr lvl="1"/>
            <a:r>
              <a:rPr lang="en-US" altLang="zh-TW" dirty="0" smtClean="0"/>
              <a:t>Morphological operation</a:t>
            </a:r>
          </a:p>
          <a:p>
            <a:pPr lvl="1"/>
            <a:r>
              <a:rPr lang="en-US" altLang="zh-TW" dirty="0" smtClean="0"/>
              <a:t>Model Logical operation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2392958"/>
            <a:ext cx="4065587" cy="3302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3960440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95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TW" dirty="0" smtClean="0"/>
              <a:t>1.Voxel Data</a:t>
            </a:r>
            <a:r>
              <a:rPr lang="zh-TW" altLang="en-US" dirty="0" smtClean="0"/>
              <a:t>大小限制</a:t>
            </a:r>
            <a:endParaRPr lang="en-US" altLang="zh-TW" dirty="0" smtClean="0"/>
          </a:p>
          <a:p>
            <a:r>
              <a:rPr lang="en-US" altLang="zh-TW" dirty="0" smtClean="0"/>
              <a:t>2.Object</a:t>
            </a:r>
            <a:r>
              <a:rPr lang="zh-TW" altLang="en-US" dirty="0" smtClean="0"/>
              <a:t>與</a:t>
            </a:r>
            <a:r>
              <a:rPr lang="en-US" altLang="zh-TW" dirty="0" smtClean="0"/>
              <a:t>Object</a:t>
            </a:r>
            <a:r>
              <a:rPr lang="zh-TW" altLang="en-US" dirty="0" smtClean="0"/>
              <a:t>做</a:t>
            </a:r>
            <a:r>
              <a:rPr lang="en-US" altLang="zh-TW" dirty="0" smtClean="0"/>
              <a:t>CSG</a:t>
            </a:r>
            <a:r>
              <a:rPr lang="zh-TW" altLang="en-US" dirty="0" smtClean="0"/>
              <a:t>的困難度</a:t>
            </a:r>
            <a:endParaRPr lang="en-US" altLang="zh-TW" dirty="0" smtClean="0"/>
          </a:p>
          <a:p>
            <a:r>
              <a:rPr lang="en-US" altLang="zh-TW" dirty="0" smtClean="0"/>
              <a:t>3.Distance Field</a:t>
            </a:r>
            <a:r>
              <a:rPr lang="zh-TW" altLang="en-US" dirty="0" smtClean="0"/>
              <a:t>只能對個別</a:t>
            </a:r>
            <a:r>
              <a:rPr lang="en-US" altLang="zh-TW" dirty="0" smtClean="0"/>
              <a:t>Voxel Data</a:t>
            </a:r>
            <a:r>
              <a:rPr lang="zh-TW" altLang="en-US" dirty="0" smtClean="0"/>
              <a:t>進行運算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要輸出成</a:t>
            </a:r>
            <a:r>
              <a:rPr lang="en-US" altLang="zh-TW" dirty="0" err="1" smtClean="0"/>
              <a:t>Gcode</a:t>
            </a:r>
            <a:r>
              <a:rPr lang="zh-TW" altLang="en-US" dirty="0" smtClean="0"/>
              <a:t>時是否再對整個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進行</a:t>
            </a:r>
            <a:r>
              <a:rPr lang="en-US" altLang="zh-TW" dirty="0" err="1" smtClean="0"/>
              <a:t>Voxelization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359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</a:t>
            </a:r>
            <a:r>
              <a:rPr lang="en-US" altLang="zh-TW" dirty="0" smtClean="0"/>
              <a:t>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TW" altLang="en-US" dirty="0" smtClean="0"/>
              <a:t>完善</a:t>
            </a:r>
            <a:r>
              <a:rPr lang="en-US" altLang="zh-TW" dirty="0" smtClean="0"/>
              <a:t>Edit Window</a:t>
            </a:r>
          </a:p>
          <a:p>
            <a:r>
              <a:rPr lang="en-US" altLang="zh-TW" dirty="0" smtClean="0"/>
              <a:t>Object</a:t>
            </a:r>
            <a:r>
              <a:rPr lang="zh-TW" altLang="en-US" dirty="0" smtClean="0"/>
              <a:t>的選取與</a:t>
            </a:r>
            <a:r>
              <a:rPr lang="en-US" altLang="zh-TW" dirty="0" smtClean="0"/>
              <a:t>Translate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Rotate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Scale</a:t>
            </a:r>
          </a:p>
          <a:p>
            <a:r>
              <a:rPr lang="zh-TW" altLang="en-US" dirty="0" smtClean="0"/>
              <a:t>將新增的</a:t>
            </a:r>
            <a:r>
              <a:rPr lang="en-US" altLang="zh-TW" dirty="0" smtClean="0"/>
              <a:t>Voxel Object</a:t>
            </a:r>
            <a:r>
              <a:rPr lang="zh-TW" altLang="en-US" dirty="0" smtClean="0"/>
              <a:t>加入</a:t>
            </a:r>
            <a:r>
              <a:rPr lang="en-US" altLang="zh-TW" dirty="0" smtClean="0"/>
              <a:t>Voxel Model</a:t>
            </a:r>
            <a:r>
              <a:rPr lang="zh-TW" altLang="en-US" dirty="0" smtClean="0"/>
              <a:t>內</a:t>
            </a:r>
            <a:endParaRPr lang="en-US" altLang="zh-TW" dirty="0" smtClean="0"/>
          </a:p>
          <a:p>
            <a:r>
              <a:rPr lang="zh-TW" altLang="en-US" dirty="0" smtClean="0"/>
              <a:t>對</a:t>
            </a:r>
            <a:r>
              <a:rPr lang="en-US" altLang="zh-TW" dirty="0" smtClean="0"/>
              <a:t>Voxel Model</a:t>
            </a:r>
            <a:r>
              <a:rPr lang="zh-TW" altLang="en-US" dirty="0" smtClean="0"/>
              <a:t>內的物件更改其結構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128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TW" altLang="en-US" dirty="0" smtClean="0"/>
              <a:t>訂好</a:t>
            </a:r>
            <a:r>
              <a:rPr lang="en-US" altLang="zh-TW" dirty="0" smtClean="0"/>
              <a:t>Voxel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的資料結構</a:t>
            </a:r>
            <a:endParaRPr lang="en-US" altLang="zh-TW" dirty="0" smtClean="0"/>
          </a:p>
          <a:p>
            <a:r>
              <a:rPr lang="zh-TW" altLang="en-US" dirty="0" smtClean="0"/>
              <a:t>設計</a:t>
            </a:r>
            <a:r>
              <a:rPr lang="en-US" altLang="zh-TW" dirty="0" smtClean="0"/>
              <a:t>GUI</a:t>
            </a:r>
            <a:r>
              <a:rPr lang="zh-TW" altLang="en-US" dirty="0" smtClean="0"/>
              <a:t>與操作方式</a:t>
            </a:r>
            <a:endParaRPr lang="en-US" altLang="zh-TW" dirty="0" smtClean="0"/>
          </a:p>
          <a:p>
            <a:r>
              <a:rPr lang="zh-TW" altLang="en-US" dirty="0" smtClean="0"/>
              <a:t>編輯</a:t>
            </a:r>
            <a:r>
              <a:rPr lang="en-US" altLang="zh-TW" dirty="0" smtClean="0"/>
              <a:t>Voxel Data</a:t>
            </a:r>
            <a:r>
              <a:rPr lang="zh-TW" altLang="en-US" dirty="0" smtClean="0"/>
              <a:t>的功能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46055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Thanks for listening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561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Data Structure</a:t>
            </a:r>
          </a:p>
          <a:p>
            <a:r>
              <a:rPr lang="en-US" altLang="zh-TW" dirty="0" smtClean="0"/>
              <a:t>Object Tree</a:t>
            </a:r>
          </a:p>
          <a:p>
            <a:r>
              <a:rPr lang="en-US" altLang="zh-TW" dirty="0" err="1" smtClean="0"/>
              <a:t>Enqueueable</a:t>
            </a:r>
            <a:r>
              <a:rPr lang="en-US" altLang="zh-TW" dirty="0" smtClean="0"/>
              <a:t> Linked List</a:t>
            </a:r>
          </a:p>
          <a:p>
            <a:r>
              <a:rPr lang="en-US" altLang="zh-TW" dirty="0" smtClean="0"/>
              <a:t>GUI</a:t>
            </a:r>
          </a:p>
          <a:p>
            <a:r>
              <a:rPr lang="en-US" altLang="zh-TW" dirty="0" smtClean="0"/>
              <a:t>Discussion</a:t>
            </a:r>
          </a:p>
          <a:p>
            <a:r>
              <a:rPr lang="en-US" altLang="zh-TW" dirty="0" smtClean="0"/>
              <a:t>Future work</a:t>
            </a:r>
          </a:p>
          <a:p>
            <a:r>
              <a:rPr lang="en-US" altLang="zh-TW" dirty="0" smtClean="0"/>
              <a:t>Conclusion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918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TW" altLang="en-US" dirty="0"/>
              <a:t>以一個</a:t>
            </a:r>
            <a:r>
              <a:rPr lang="zh-TW" altLang="en-US" dirty="0" smtClean="0"/>
              <a:t>場景為模型的基礎，新增刪除</a:t>
            </a:r>
            <a:r>
              <a:rPr lang="en-US" altLang="zh-TW" dirty="0" smtClean="0"/>
              <a:t>Voxel Data</a:t>
            </a:r>
            <a:r>
              <a:rPr lang="zh-TW" altLang="en-US" dirty="0" smtClean="0"/>
              <a:t>並且以樹狀結構表示它們之間的關係</a:t>
            </a:r>
            <a:endParaRPr lang="en-US" altLang="zh-TW" dirty="0" smtClean="0"/>
          </a:p>
          <a:p>
            <a:r>
              <a:rPr lang="zh-TW" altLang="en-US" dirty="0" smtClean="0"/>
              <a:t>設計資料結構以實作其功能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050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</a:t>
            </a:r>
            <a:r>
              <a:rPr lang="en-US" altLang="zh-TW" dirty="0"/>
              <a:t>Structure</a:t>
            </a:r>
            <a:endParaRPr lang="zh-TW" altLang="en-US" dirty="0"/>
          </a:p>
        </p:txBody>
      </p:sp>
      <p:sp>
        <p:nvSpPr>
          <p:cNvPr id="4" name="流程圖: 資料 3"/>
          <p:cNvSpPr/>
          <p:nvPr/>
        </p:nvSpPr>
        <p:spPr>
          <a:xfrm>
            <a:off x="827584" y="2060848"/>
            <a:ext cx="3816424" cy="4032448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 smtClean="0">
                <a:solidFill>
                  <a:schemeClr val="tx1"/>
                </a:solidFill>
              </a:rPr>
              <a:t>typedef</a:t>
            </a:r>
            <a:r>
              <a:rPr lang="en-US" altLang="zh-TW" sz="1600" dirty="0" smtClean="0">
                <a:solidFill>
                  <a:schemeClr val="tx1"/>
                </a:solidFill>
              </a:rPr>
              <a:t> structure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VoxelModel</a:t>
            </a:r>
            <a:r>
              <a:rPr lang="en-US" altLang="zh-TW" sz="1600" dirty="0" smtClean="0">
                <a:solidFill>
                  <a:schemeClr val="tx1"/>
                </a:solidFill>
              </a:rPr>
              <a:t>{</a:t>
            </a:r>
          </a:p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char name[512]; </a:t>
            </a:r>
          </a:p>
          <a:p>
            <a:pPr algn="ctr"/>
            <a:r>
              <a:rPr lang="en-US" altLang="zh-TW" sz="1600" dirty="0" err="1">
                <a:solidFill>
                  <a:schemeClr val="tx1"/>
                </a:solidFill>
              </a:rPr>
              <a:t>int</a:t>
            </a:r>
            <a:r>
              <a:rPr lang="en-US" altLang="zh-TW" sz="1600" dirty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resolution[3];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float </a:t>
            </a:r>
            <a:r>
              <a:rPr lang="en-US" altLang="zh-TW" sz="1600" dirty="0" err="1">
                <a:solidFill>
                  <a:schemeClr val="tx1"/>
                </a:solidFill>
              </a:rPr>
              <a:t>voxelsize</a:t>
            </a:r>
            <a:r>
              <a:rPr lang="en-US" altLang="zh-TW" sz="1600" dirty="0">
                <a:solidFill>
                  <a:schemeClr val="tx1"/>
                </a:solidFill>
              </a:rPr>
              <a:t>[3];</a:t>
            </a:r>
          </a:p>
          <a:p>
            <a:pPr algn="ctr"/>
            <a:r>
              <a:rPr lang="en-US" altLang="zh-TW" sz="1600" dirty="0" err="1">
                <a:solidFill>
                  <a:schemeClr val="tx1"/>
                </a:solidFill>
              </a:rPr>
              <a:t>i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nt</a:t>
            </a:r>
            <a:r>
              <a:rPr lang="en-US" altLang="zh-TW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num_voxeldata</a:t>
            </a:r>
            <a:r>
              <a:rPr lang="en-US" altLang="zh-TW" sz="1600" dirty="0">
                <a:solidFill>
                  <a:schemeClr val="tx1"/>
                </a:solidFill>
              </a:rPr>
              <a:t>;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 algn="ctr"/>
            <a:endParaRPr lang="en-US" altLang="zh-TW" sz="1600" dirty="0">
              <a:solidFill>
                <a:schemeClr val="tx1"/>
              </a:solidFill>
            </a:endParaRPr>
          </a:p>
          <a:p>
            <a:pPr algn="ctr"/>
            <a:r>
              <a:rPr lang="en-US" altLang="zh-TW" sz="1600" dirty="0" err="1">
                <a:solidFill>
                  <a:schemeClr val="tx1"/>
                </a:solidFill>
              </a:rPr>
              <a:t>v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obj_t</a:t>
            </a:r>
            <a:r>
              <a:rPr lang="en-US" altLang="zh-TW" sz="1600" dirty="0" smtClean="0">
                <a:solidFill>
                  <a:schemeClr val="tx1"/>
                </a:solidFill>
              </a:rPr>
              <a:t> *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root_obj</a:t>
            </a:r>
            <a:r>
              <a:rPr lang="en-US" altLang="zh-TW" sz="16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TW" sz="1600" dirty="0" err="1">
                <a:solidFill>
                  <a:schemeClr val="tx1"/>
                </a:solidFill>
              </a:rPr>
              <a:t>ditem_t</a:t>
            </a:r>
            <a:r>
              <a:rPr lang="en-US" altLang="zh-TW" sz="1600" dirty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*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rootitem</a:t>
            </a:r>
            <a:r>
              <a:rPr lang="en-US" altLang="zh-TW" sz="16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}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vmodel_t</a:t>
            </a:r>
            <a:r>
              <a:rPr lang="en-US" altLang="zh-TW" sz="1600" dirty="0" smtClean="0">
                <a:solidFill>
                  <a:schemeClr val="tx1"/>
                </a:solidFill>
              </a:rPr>
              <a:t>;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流程圖: 資料 4"/>
          <p:cNvSpPr/>
          <p:nvPr/>
        </p:nvSpPr>
        <p:spPr>
          <a:xfrm>
            <a:off x="4716016" y="2060848"/>
            <a:ext cx="3816424" cy="4032448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chemeClr val="tx1"/>
                </a:solidFill>
              </a:rPr>
              <a:t>typedef</a:t>
            </a:r>
            <a:r>
              <a:rPr lang="en-US" altLang="zh-TW" sz="1600" dirty="0">
                <a:solidFill>
                  <a:schemeClr val="tx1"/>
                </a:solidFill>
              </a:rPr>
              <a:t> structure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VoxelObject</a:t>
            </a:r>
            <a:r>
              <a:rPr lang="en-US" altLang="zh-TW" sz="1600" dirty="0" smtClean="0">
                <a:solidFill>
                  <a:schemeClr val="tx1"/>
                </a:solidFill>
              </a:rPr>
              <a:t>{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char name[512</a:t>
            </a:r>
            <a:r>
              <a:rPr lang="en-US" altLang="zh-TW" sz="1600" dirty="0" smtClean="0">
                <a:solidFill>
                  <a:schemeClr val="tx1"/>
                </a:solidFill>
              </a:rPr>
              <a:t>];</a:t>
            </a:r>
          </a:p>
          <a:p>
            <a:pPr algn="ctr"/>
            <a:r>
              <a:rPr lang="en-US" altLang="zh-TW" sz="1600" dirty="0" err="1">
                <a:solidFill>
                  <a:schemeClr val="tx1"/>
                </a:solidFill>
              </a:rPr>
              <a:t>aabb_t</a:t>
            </a:r>
            <a:r>
              <a:rPr lang="en-US" altLang="zh-TW" sz="1600" dirty="0">
                <a:solidFill>
                  <a:schemeClr val="tx1"/>
                </a:solidFill>
              </a:rPr>
              <a:t>* </a:t>
            </a:r>
            <a:r>
              <a:rPr lang="en-US" altLang="zh-TW" sz="1600" dirty="0" err="1">
                <a:solidFill>
                  <a:schemeClr val="tx1"/>
                </a:solidFill>
              </a:rPr>
              <a:t>bbox</a:t>
            </a:r>
            <a:r>
              <a:rPr lang="en-US" altLang="zh-TW" sz="16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TW" sz="1600" dirty="0" err="1">
                <a:solidFill>
                  <a:schemeClr val="tx1"/>
                </a:solidFill>
              </a:rPr>
              <a:t>int</a:t>
            </a:r>
            <a:r>
              <a:rPr lang="en-US" altLang="zh-TW" sz="1600" dirty="0">
                <a:solidFill>
                  <a:schemeClr val="tx1"/>
                </a:solidFill>
              </a:rPr>
              <a:t> </a:t>
            </a:r>
            <a:r>
              <a:rPr lang="en-US" altLang="zh-TW" sz="1600" dirty="0" err="1">
                <a:solidFill>
                  <a:schemeClr val="tx1"/>
                </a:solidFill>
              </a:rPr>
              <a:t>number_of_child</a:t>
            </a:r>
            <a:r>
              <a:rPr lang="en-US" altLang="zh-TW" sz="1600" dirty="0">
                <a:solidFill>
                  <a:schemeClr val="tx1"/>
                </a:solidFill>
              </a:rPr>
              <a:t>;</a:t>
            </a:r>
          </a:p>
          <a:p>
            <a:pPr algn="ctr"/>
            <a:endParaRPr lang="en-US" altLang="zh-TW" sz="1600" dirty="0" smtClean="0">
              <a:solidFill>
                <a:schemeClr val="tx1"/>
              </a:solidFill>
            </a:endParaRPr>
          </a:p>
          <a:p>
            <a:pPr algn="ctr"/>
            <a:endParaRPr lang="en-US" altLang="zh-TW" sz="1600" dirty="0">
              <a:solidFill>
                <a:schemeClr val="tx1"/>
              </a:solidFill>
            </a:endParaRPr>
          </a:p>
          <a:p>
            <a:pPr algn="ctr"/>
            <a:r>
              <a:rPr lang="en-US" altLang="zh-TW" sz="1600" dirty="0" err="1" smtClean="0">
                <a:solidFill>
                  <a:schemeClr val="tx1"/>
                </a:solidFill>
              </a:rPr>
              <a:t>vobj_t</a:t>
            </a:r>
            <a:r>
              <a:rPr lang="en-US" altLang="zh-TW" sz="1600" dirty="0" smtClean="0">
                <a:solidFill>
                  <a:schemeClr val="tx1"/>
                </a:solidFill>
              </a:rPr>
              <a:t>* parent;</a:t>
            </a:r>
          </a:p>
          <a:p>
            <a:pPr algn="ctr"/>
            <a:r>
              <a:rPr lang="en-US" altLang="zh-TW" sz="1600" dirty="0" err="1" smtClean="0">
                <a:solidFill>
                  <a:schemeClr val="tx1"/>
                </a:solidFill>
              </a:rPr>
              <a:t>vobj_t</a:t>
            </a:r>
            <a:r>
              <a:rPr lang="en-US" altLang="zh-TW" sz="1600" dirty="0">
                <a:solidFill>
                  <a:schemeClr val="tx1"/>
                </a:solidFill>
              </a:rPr>
              <a:t>*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nextSibling</a:t>
            </a:r>
            <a:r>
              <a:rPr lang="en-US" altLang="zh-TW" sz="1600" dirty="0" smtClean="0">
                <a:solidFill>
                  <a:schemeClr val="tx1"/>
                </a:solidFill>
              </a:rPr>
              <a:t>;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algn="ctr"/>
            <a:r>
              <a:rPr lang="en-US" altLang="zh-TW" sz="1600" dirty="0" err="1">
                <a:solidFill>
                  <a:schemeClr val="tx1"/>
                </a:solidFill>
              </a:rPr>
              <a:t>vobj_t</a:t>
            </a:r>
            <a:r>
              <a:rPr lang="en-US" altLang="zh-TW" sz="1600" dirty="0">
                <a:solidFill>
                  <a:schemeClr val="tx1"/>
                </a:solidFill>
              </a:rPr>
              <a:t>*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prevSibling</a:t>
            </a:r>
            <a:r>
              <a:rPr lang="en-US" altLang="zh-TW" sz="160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TW" sz="1600" dirty="0" err="1">
                <a:solidFill>
                  <a:schemeClr val="tx1"/>
                </a:solidFill>
              </a:rPr>
              <a:t>vobj_t</a:t>
            </a:r>
            <a:r>
              <a:rPr lang="en-US" altLang="zh-TW" sz="1600" dirty="0">
                <a:solidFill>
                  <a:schemeClr val="tx1"/>
                </a:solidFill>
              </a:rPr>
              <a:t>* </a:t>
            </a:r>
            <a:r>
              <a:rPr lang="en-US" altLang="zh-TW" sz="1600" dirty="0" err="1">
                <a:solidFill>
                  <a:schemeClr val="tx1"/>
                </a:solidFill>
              </a:rPr>
              <a:t>firstChild</a:t>
            </a:r>
            <a:r>
              <a:rPr lang="en-US" altLang="zh-TW" sz="1600" dirty="0">
                <a:solidFill>
                  <a:schemeClr val="tx1"/>
                </a:solidFill>
              </a:rPr>
              <a:t>;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600" dirty="0" err="1">
                <a:solidFill>
                  <a:schemeClr val="tx1"/>
                </a:solidFill>
              </a:rPr>
              <a:t>ditem_t</a:t>
            </a:r>
            <a:r>
              <a:rPr lang="en-US" altLang="zh-TW" sz="1600" dirty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*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dataitem</a:t>
            </a:r>
            <a:r>
              <a:rPr lang="en-US" altLang="zh-TW" sz="1600" dirty="0" smtClean="0">
                <a:solidFill>
                  <a:schemeClr val="tx1"/>
                </a:solidFill>
              </a:rPr>
              <a:t>;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}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vobj_t</a:t>
            </a:r>
            <a:r>
              <a:rPr lang="en-US" altLang="zh-TW" sz="1600" dirty="0">
                <a:solidFill>
                  <a:schemeClr val="tx1"/>
                </a:solidFill>
              </a:rPr>
              <a:t>;</a:t>
            </a:r>
            <a:endParaRPr lang="zh-TW" altLang="en-US" sz="1600" dirty="0">
              <a:solidFill>
                <a:schemeClr val="tx1"/>
              </a:solidFill>
            </a:endParaRPr>
          </a:p>
          <a:p>
            <a:pPr algn="ctr"/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703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Structure(cont.)</a:t>
            </a:r>
            <a:endParaRPr lang="zh-TW" altLang="en-US" dirty="0"/>
          </a:p>
        </p:txBody>
      </p:sp>
      <p:sp>
        <p:nvSpPr>
          <p:cNvPr id="4" name="流程圖: 資料 3"/>
          <p:cNvSpPr/>
          <p:nvPr/>
        </p:nvSpPr>
        <p:spPr>
          <a:xfrm>
            <a:off x="827584" y="2060848"/>
            <a:ext cx="3816424" cy="4032448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 smtClean="0">
                <a:solidFill>
                  <a:schemeClr val="tx1"/>
                </a:solidFill>
              </a:rPr>
              <a:t>typedef</a:t>
            </a:r>
            <a:r>
              <a:rPr lang="en-US" altLang="zh-TW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>
                <a:solidFill>
                  <a:schemeClr val="tx1"/>
                </a:solidFill>
              </a:rPr>
              <a:t>structure </a:t>
            </a:r>
            <a:r>
              <a:rPr lang="en-US" altLang="zh-TW" sz="1600" dirty="0" err="1">
                <a:solidFill>
                  <a:schemeClr val="tx1"/>
                </a:solidFill>
              </a:rPr>
              <a:t>DataItem</a:t>
            </a:r>
            <a:r>
              <a:rPr lang="en-US" altLang="zh-TW" sz="1600" dirty="0">
                <a:solidFill>
                  <a:schemeClr val="tx1"/>
                </a:solidFill>
              </a:rPr>
              <a:t>{</a:t>
            </a:r>
          </a:p>
          <a:p>
            <a:pPr algn="ctr"/>
            <a:r>
              <a:rPr lang="en-US" altLang="zh-TW" sz="1600" dirty="0" err="1">
                <a:solidFill>
                  <a:schemeClr val="tx1"/>
                </a:solidFill>
              </a:rPr>
              <a:t>enqdlist_t</a:t>
            </a:r>
            <a:r>
              <a:rPr lang="en-US" altLang="zh-TW" sz="1600" dirty="0">
                <a:solidFill>
                  <a:schemeClr val="tx1"/>
                </a:solidFill>
              </a:rPr>
              <a:t> list;</a:t>
            </a:r>
          </a:p>
          <a:p>
            <a:pPr algn="ctr"/>
            <a:r>
              <a:rPr lang="en-US" altLang="zh-TW" sz="1600" dirty="0" err="1">
                <a:solidFill>
                  <a:schemeClr val="tx1"/>
                </a:solidFill>
              </a:rPr>
              <a:t>vdat_t</a:t>
            </a:r>
            <a:r>
              <a:rPr lang="en-US" altLang="zh-TW" sz="1600" dirty="0">
                <a:solidFill>
                  <a:schemeClr val="tx1"/>
                </a:solidFill>
              </a:rPr>
              <a:t>* </a:t>
            </a:r>
            <a:r>
              <a:rPr lang="en-US" altLang="zh-TW" sz="1600" dirty="0" err="1">
                <a:solidFill>
                  <a:schemeClr val="tx1"/>
                </a:solidFill>
              </a:rPr>
              <a:t>vd</a:t>
            </a:r>
            <a:r>
              <a:rPr lang="en-US" altLang="zh-TW" sz="1600" dirty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}</a:t>
            </a:r>
            <a:r>
              <a:rPr lang="en-US" altLang="zh-TW" sz="1600" dirty="0" err="1">
                <a:solidFill>
                  <a:schemeClr val="tx1"/>
                </a:solidFill>
              </a:rPr>
              <a:t>ditem_t</a:t>
            </a:r>
            <a:r>
              <a:rPr lang="en-US" altLang="zh-TW" sz="1600" dirty="0">
                <a:solidFill>
                  <a:schemeClr val="tx1"/>
                </a:solidFill>
              </a:rPr>
              <a:t>;</a:t>
            </a:r>
            <a:endParaRPr lang="zh-TW" altLang="en-US" sz="1600" dirty="0">
              <a:solidFill>
                <a:schemeClr val="tx1"/>
              </a:solidFill>
            </a:endParaRPr>
          </a:p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流程圖: 資料 5"/>
          <p:cNvSpPr/>
          <p:nvPr/>
        </p:nvSpPr>
        <p:spPr>
          <a:xfrm>
            <a:off x="4283968" y="2060848"/>
            <a:ext cx="3816424" cy="4032448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chemeClr val="tx1"/>
                </a:solidFill>
              </a:rPr>
              <a:t>typedef</a:t>
            </a:r>
            <a:r>
              <a:rPr lang="en-US" altLang="zh-TW" sz="1600" dirty="0">
                <a:solidFill>
                  <a:schemeClr val="tx1"/>
                </a:solidFill>
              </a:rPr>
              <a:t> structure </a:t>
            </a:r>
            <a:r>
              <a:rPr lang="en-US" altLang="zh-TW" sz="1600" dirty="0" err="1">
                <a:solidFill>
                  <a:schemeClr val="tx1"/>
                </a:solidFill>
              </a:rPr>
              <a:t>VoxeData</a:t>
            </a:r>
            <a:r>
              <a:rPr lang="en-US" altLang="zh-TW" sz="1600" dirty="0">
                <a:solidFill>
                  <a:schemeClr val="tx1"/>
                </a:solidFill>
              </a:rPr>
              <a:t>{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char name[512]; </a:t>
            </a:r>
          </a:p>
          <a:p>
            <a:pPr algn="ctr"/>
            <a:r>
              <a:rPr lang="en-US" altLang="zh-TW" sz="1600" dirty="0" err="1">
                <a:solidFill>
                  <a:schemeClr val="tx1"/>
                </a:solidFill>
              </a:rPr>
              <a:t>int</a:t>
            </a:r>
            <a:r>
              <a:rPr lang="en-US" altLang="zh-TW" sz="1600" dirty="0">
                <a:solidFill>
                  <a:schemeClr val="tx1"/>
                </a:solidFill>
              </a:rPr>
              <a:t> resolution[3];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float </a:t>
            </a:r>
            <a:r>
              <a:rPr lang="en-US" altLang="zh-TW" sz="1600" dirty="0" err="1">
                <a:solidFill>
                  <a:schemeClr val="tx1"/>
                </a:solidFill>
              </a:rPr>
              <a:t>voxelsize</a:t>
            </a:r>
            <a:r>
              <a:rPr lang="en-US" altLang="zh-TW" sz="1600" dirty="0">
                <a:solidFill>
                  <a:schemeClr val="tx1"/>
                </a:solidFill>
              </a:rPr>
              <a:t>[3];</a:t>
            </a:r>
          </a:p>
          <a:p>
            <a:pPr algn="ctr"/>
            <a:endParaRPr lang="en-US" altLang="zh-TW" sz="1600" dirty="0">
              <a:solidFill>
                <a:schemeClr val="tx1"/>
              </a:solidFill>
            </a:endParaRPr>
          </a:p>
          <a:p>
            <a:pPr algn="ctr"/>
            <a:r>
              <a:rPr lang="en-US" altLang="zh-TW" sz="1600" dirty="0" err="1">
                <a:solidFill>
                  <a:schemeClr val="tx1"/>
                </a:solidFill>
              </a:rPr>
              <a:t>voxel_t</a:t>
            </a:r>
            <a:r>
              <a:rPr lang="en-US" altLang="zh-TW" sz="1600" dirty="0">
                <a:solidFill>
                  <a:schemeClr val="tx1"/>
                </a:solidFill>
              </a:rPr>
              <a:t>* </a:t>
            </a:r>
            <a:r>
              <a:rPr lang="en-US" altLang="zh-TW" sz="1600" dirty="0" err="1">
                <a:solidFill>
                  <a:schemeClr val="tx1"/>
                </a:solidFill>
              </a:rPr>
              <a:t>rawdata</a:t>
            </a:r>
            <a:r>
              <a:rPr lang="en-US" altLang="zh-TW" sz="1600" dirty="0">
                <a:solidFill>
                  <a:schemeClr val="tx1"/>
                </a:solidFill>
              </a:rPr>
              <a:t>; 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}</a:t>
            </a:r>
            <a:r>
              <a:rPr lang="en-US" altLang="zh-TW" sz="1600" dirty="0" err="1">
                <a:solidFill>
                  <a:schemeClr val="tx1"/>
                </a:solidFill>
              </a:rPr>
              <a:t>vdat_t</a:t>
            </a:r>
            <a:r>
              <a:rPr lang="en-US" altLang="zh-TW" sz="160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5699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 Tree</a:t>
            </a:r>
            <a:endParaRPr lang="zh-TW" altLang="en-US" dirty="0"/>
          </a:p>
        </p:txBody>
      </p:sp>
      <p:sp>
        <p:nvSpPr>
          <p:cNvPr id="4" name="流程圖: 資料 3"/>
          <p:cNvSpPr/>
          <p:nvPr/>
        </p:nvSpPr>
        <p:spPr>
          <a:xfrm>
            <a:off x="3338391" y="1844824"/>
            <a:ext cx="2016224" cy="648072"/>
          </a:xfrm>
          <a:prstGeom prst="flowChartInputOutpu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vmodel_t</a:t>
            </a:r>
            <a:r>
              <a:rPr lang="en-US" altLang="zh-TW" dirty="0" smtClean="0"/>
              <a:t>* </a:t>
            </a:r>
            <a:r>
              <a:rPr lang="en-US" altLang="zh-TW" dirty="0" err="1" smtClean="0"/>
              <a:t>vm</a:t>
            </a:r>
            <a:endParaRPr lang="zh-TW" altLang="en-US" dirty="0"/>
          </a:p>
        </p:txBody>
      </p:sp>
      <p:cxnSp>
        <p:nvCxnSpPr>
          <p:cNvPr id="6" name="直線單箭頭接點 5"/>
          <p:cNvCxnSpPr>
            <a:stCxn id="4" idx="3"/>
            <a:endCxn id="8" idx="1"/>
          </p:cNvCxnSpPr>
          <p:nvPr/>
        </p:nvCxnSpPr>
        <p:spPr>
          <a:xfrm flipH="1">
            <a:off x="4144880" y="2492896"/>
            <a:ext cx="1" cy="3049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圖: 資料 7"/>
          <p:cNvSpPr/>
          <p:nvPr/>
        </p:nvSpPr>
        <p:spPr>
          <a:xfrm>
            <a:off x="3136768" y="2797821"/>
            <a:ext cx="2016224" cy="648072"/>
          </a:xfrm>
          <a:prstGeom prst="flowChartInputOutpu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</a:t>
            </a:r>
            <a:r>
              <a:rPr lang="en-US" altLang="zh-TW" dirty="0" err="1" smtClean="0"/>
              <a:t>obj_t</a:t>
            </a:r>
            <a:r>
              <a:rPr lang="en-US" altLang="zh-TW" dirty="0" smtClean="0"/>
              <a:t>* </a:t>
            </a:r>
            <a:r>
              <a:rPr lang="en-US" altLang="zh-TW" dirty="0" err="1" smtClean="0"/>
              <a:t>rootobj</a:t>
            </a:r>
            <a:endParaRPr lang="zh-TW" altLang="en-US" dirty="0"/>
          </a:p>
        </p:txBody>
      </p:sp>
      <p:sp>
        <p:nvSpPr>
          <p:cNvPr id="10" name="流程圖: 資料 9"/>
          <p:cNvSpPr/>
          <p:nvPr/>
        </p:nvSpPr>
        <p:spPr>
          <a:xfrm>
            <a:off x="2731080" y="3887728"/>
            <a:ext cx="2016224" cy="648072"/>
          </a:xfrm>
          <a:prstGeom prst="flowChartInputOutpu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</a:t>
            </a:r>
            <a:r>
              <a:rPr lang="en-US" altLang="zh-TW" dirty="0" err="1" smtClean="0"/>
              <a:t>obj_t</a:t>
            </a:r>
            <a:r>
              <a:rPr lang="en-US" altLang="zh-TW" dirty="0" smtClean="0"/>
              <a:t>* </a:t>
            </a:r>
            <a:r>
              <a:rPr lang="en-US" altLang="zh-TW" dirty="0" err="1" smtClean="0"/>
              <a:t>obj</a:t>
            </a:r>
            <a:endParaRPr lang="zh-TW" altLang="en-US" dirty="0"/>
          </a:p>
        </p:txBody>
      </p:sp>
      <p:sp>
        <p:nvSpPr>
          <p:cNvPr id="11" name="流程圖: 資料 10"/>
          <p:cNvSpPr/>
          <p:nvPr/>
        </p:nvSpPr>
        <p:spPr>
          <a:xfrm>
            <a:off x="4965686" y="3896795"/>
            <a:ext cx="2016224" cy="648072"/>
          </a:xfrm>
          <a:prstGeom prst="flowChartInputOutpu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</a:t>
            </a:r>
            <a:r>
              <a:rPr lang="en-US" altLang="zh-TW" dirty="0" err="1" smtClean="0"/>
              <a:t>obj_t</a:t>
            </a:r>
            <a:r>
              <a:rPr lang="en-US" altLang="zh-TW" dirty="0" smtClean="0"/>
              <a:t>* </a:t>
            </a:r>
            <a:r>
              <a:rPr lang="en-US" altLang="zh-TW" dirty="0" err="1" smtClean="0"/>
              <a:t>obj</a:t>
            </a:r>
            <a:endParaRPr lang="zh-TW" altLang="en-US" dirty="0"/>
          </a:p>
        </p:txBody>
      </p:sp>
      <p:sp>
        <p:nvSpPr>
          <p:cNvPr id="12" name="流程圖: 資料 11"/>
          <p:cNvSpPr/>
          <p:nvPr/>
        </p:nvSpPr>
        <p:spPr>
          <a:xfrm>
            <a:off x="426153" y="3887728"/>
            <a:ext cx="2016224" cy="648072"/>
          </a:xfrm>
          <a:prstGeom prst="flowChartInputOutpu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</a:t>
            </a:r>
            <a:r>
              <a:rPr lang="en-US" altLang="zh-TW" dirty="0" err="1" smtClean="0"/>
              <a:t>obj_t</a:t>
            </a:r>
            <a:r>
              <a:rPr lang="en-US" altLang="zh-TW" dirty="0" smtClean="0"/>
              <a:t>* </a:t>
            </a:r>
            <a:r>
              <a:rPr lang="en-US" altLang="zh-TW" dirty="0" err="1" smtClean="0"/>
              <a:t>obj</a:t>
            </a:r>
            <a:endParaRPr lang="zh-TW" altLang="en-US" dirty="0"/>
          </a:p>
        </p:txBody>
      </p:sp>
      <p:sp>
        <p:nvSpPr>
          <p:cNvPr id="13" name="流程圖: 資料 12"/>
          <p:cNvSpPr/>
          <p:nvPr/>
        </p:nvSpPr>
        <p:spPr>
          <a:xfrm>
            <a:off x="7089611" y="3887728"/>
            <a:ext cx="2016224" cy="648072"/>
          </a:xfrm>
          <a:prstGeom prst="flowChartInputOutpu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</a:t>
            </a:r>
            <a:r>
              <a:rPr lang="en-US" altLang="zh-TW" dirty="0" err="1" smtClean="0"/>
              <a:t>obj_t</a:t>
            </a:r>
            <a:r>
              <a:rPr lang="en-US" altLang="zh-TW" dirty="0" smtClean="0"/>
              <a:t>* </a:t>
            </a:r>
            <a:r>
              <a:rPr lang="en-US" altLang="zh-TW" dirty="0" err="1" smtClean="0"/>
              <a:t>obj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endCxn id="12" idx="1"/>
          </p:cNvCxnSpPr>
          <p:nvPr/>
        </p:nvCxnSpPr>
        <p:spPr>
          <a:xfrm flipH="1">
            <a:off x="1434265" y="3445892"/>
            <a:ext cx="1702504" cy="4418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2281109" y="4139756"/>
            <a:ext cx="64807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4446065" y="4170027"/>
            <a:ext cx="64807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6732240" y="4170027"/>
            <a:ext cx="64807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2102697" y="4292156"/>
            <a:ext cx="67936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>
            <a:off x="4346503" y="4308413"/>
            <a:ext cx="67936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6594005" y="4308295"/>
            <a:ext cx="67936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0" idx="3"/>
            <a:endCxn id="40" idx="0"/>
          </p:cNvCxnSpPr>
          <p:nvPr/>
        </p:nvCxnSpPr>
        <p:spPr>
          <a:xfrm flipH="1">
            <a:off x="1620419" y="4535800"/>
            <a:ext cx="1917151" cy="44363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流程圖: 資料 39"/>
          <p:cNvSpPr/>
          <p:nvPr/>
        </p:nvSpPr>
        <p:spPr>
          <a:xfrm>
            <a:off x="410685" y="4979430"/>
            <a:ext cx="2016224" cy="648072"/>
          </a:xfrm>
          <a:prstGeom prst="flowChartInputOutpu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</a:t>
            </a:r>
            <a:r>
              <a:rPr lang="en-US" altLang="zh-TW" dirty="0" err="1" smtClean="0"/>
              <a:t>obj_t</a:t>
            </a:r>
            <a:r>
              <a:rPr lang="en-US" altLang="zh-TW" dirty="0" smtClean="0"/>
              <a:t>* </a:t>
            </a:r>
            <a:r>
              <a:rPr lang="en-US" altLang="zh-TW" dirty="0" err="1" smtClean="0"/>
              <a:t>obj</a:t>
            </a:r>
            <a:endParaRPr lang="zh-TW" altLang="en-US" dirty="0"/>
          </a:p>
        </p:txBody>
      </p:sp>
      <p:sp>
        <p:nvSpPr>
          <p:cNvPr id="44" name="流程圖: 資料 43"/>
          <p:cNvSpPr/>
          <p:nvPr/>
        </p:nvSpPr>
        <p:spPr>
          <a:xfrm>
            <a:off x="3136769" y="4968512"/>
            <a:ext cx="2016224" cy="648072"/>
          </a:xfrm>
          <a:prstGeom prst="flowChartInputOutpu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</a:t>
            </a:r>
            <a:r>
              <a:rPr lang="en-US" altLang="zh-TW" dirty="0" err="1" smtClean="0"/>
              <a:t>obj_t</a:t>
            </a:r>
            <a:r>
              <a:rPr lang="en-US" altLang="zh-TW" dirty="0" smtClean="0"/>
              <a:t>* </a:t>
            </a:r>
            <a:r>
              <a:rPr lang="en-US" altLang="zh-TW" dirty="0" err="1" smtClean="0"/>
              <a:t>obj</a:t>
            </a:r>
            <a:endParaRPr lang="zh-TW" altLang="en-US" dirty="0"/>
          </a:p>
        </p:txBody>
      </p:sp>
      <p:cxnSp>
        <p:nvCxnSpPr>
          <p:cNvPr id="48" name="直線接點 47"/>
          <p:cNvCxnSpPr/>
          <p:nvPr/>
        </p:nvCxnSpPr>
        <p:spPr>
          <a:xfrm>
            <a:off x="2605145" y="5303466"/>
            <a:ext cx="324036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40" idx="4"/>
            <a:endCxn id="63" idx="1"/>
          </p:cNvCxnSpPr>
          <p:nvPr/>
        </p:nvCxnSpPr>
        <p:spPr>
          <a:xfrm flipH="1">
            <a:off x="1405318" y="5627502"/>
            <a:ext cx="13479" cy="39378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4" idx="3"/>
            <a:endCxn id="64" idx="0"/>
          </p:cNvCxnSpPr>
          <p:nvPr/>
        </p:nvCxnSpPr>
        <p:spPr>
          <a:xfrm>
            <a:off x="3943259" y="5616584"/>
            <a:ext cx="15637" cy="404704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11" idx="4"/>
            <a:endCxn id="59" idx="1"/>
          </p:cNvCxnSpPr>
          <p:nvPr/>
        </p:nvCxnSpPr>
        <p:spPr>
          <a:xfrm>
            <a:off x="5973798" y="4544867"/>
            <a:ext cx="0" cy="55916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13" idx="3"/>
            <a:endCxn id="60" idx="1"/>
          </p:cNvCxnSpPr>
          <p:nvPr/>
        </p:nvCxnSpPr>
        <p:spPr>
          <a:xfrm>
            <a:off x="7896101" y="4535800"/>
            <a:ext cx="42273" cy="568233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圖: 資料 58"/>
          <p:cNvSpPr/>
          <p:nvPr/>
        </p:nvSpPr>
        <p:spPr>
          <a:xfrm>
            <a:off x="4891320" y="5104032"/>
            <a:ext cx="2164956" cy="648072"/>
          </a:xfrm>
          <a:prstGeom prst="flowChartInputOutpu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ditem_t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smtClean="0"/>
              <a:t>* </a:t>
            </a:r>
            <a:r>
              <a:rPr lang="en-US" altLang="zh-TW" dirty="0" err="1">
                <a:solidFill>
                  <a:schemeClr val="tx1"/>
                </a:solidFill>
              </a:rPr>
              <a:t>dataitem</a:t>
            </a:r>
            <a:endParaRPr lang="zh-TW" altLang="en-US" dirty="0"/>
          </a:p>
        </p:txBody>
      </p:sp>
      <p:sp>
        <p:nvSpPr>
          <p:cNvPr id="60" name="流程圖: 資料 59"/>
          <p:cNvSpPr/>
          <p:nvPr/>
        </p:nvSpPr>
        <p:spPr>
          <a:xfrm>
            <a:off x="6804248" y="5104033"/>
            <a:ext cx="2268252" cy="648072"/>
          </a:xfrm>
          <a:prstGeom prst="flowChartInputOutpu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ditem_t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smtClean="0"/>
              <a:t>* </a:t>
            </a:r>
            <a:r>
              <a:rPr lang="en-US" altLang="zh-TW" dirty="0" err="1">
                <a:solidFill>
                  <a:schemeClr val="tx1"/>
                </a:solidFill>
              </a:rPr>
              <a:t>dataitem</a:t>
            </a:r>
            <a:endParaRPr lang="zh-TW" altLang="en-US" dirty="0"/>
          </a:p>
        </p:txBody>
      </p:sp>
      <p:sp>
        <p:nvSpPr>
          <p:cNvPr id="63" name="流程圖: 資料 62"/>
          <p:cNvSpPr/>
          <p:nvPr/>
        </p:nvSpPr>
        <p:spPr>
          <a:xfrm>
            <a:off x="322840" y="6021288"/>
            <a:ext cx="2164956" cy="648072"/>
          </a:xfrm>
          <a:prstGeom prst="flowChartInputOutpu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ditem_t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smtClean="0"/>
              <a:t>* </a:t>
            </a:r>
            <a:r>
              <a:rPr lang="en-US" altLang="zh-TW" dirty="0" err="1">
                <a:solidFill>
                  <a:schemeClr val="tx1"/>
                </a:solidFill>
              </a:rPr>
              <a:t>dataitem</a:t>
            </a:r>
            <a:endParaRPr lang="zh-TW" altLang="en-US" dirty="0"/>
          </a:p>
        </p:txBody>
      </p:sp>
      <p:sp>
        <p:nvSpPr>
          <p:cNvPr id="64" name="流程圖: 資料 63"/>
          <p:cNvSpPr/>
          <p:nvPr/>
        </p:nvSpPr>
        <p:spPr>
          <a:xfrm>
            <a:off x="2659922" y="6021288"/>
            <a:ext cx="2164956" cy="648072"/>
          </a:xfrm>
          <a:prstGeom prst="flowChartInputOutpu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ditem_t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smtClean="0"/>
              <a:t>* </a:t>
            </a:r>
            <a:r>
              <a:rPr lang="en-US" altLang="zh-TW" dirty="0" err="1">
                <a:solidFill>
                  <a:schemeClr val="tx1"/>
                </a:solidFill>
              </a:rPr>
              <a:t>dataitem</a:t>
            </a:r>
            <a:endParaRPr lang="zh-TW" altLang="en-US" dirty="0"/>
          </a:p>
        </p:txBody>
      </p:sp>
      <p:cxnSp>
        <p:nvCxnSpPr>
          <p:cNvPr id="67" name="直線單箭頭接點 66"/>
          <p:cNvCxnSpPr/>
          <p:nvPr/>
        </p:nvCxnSpPr>
        <p:spPr>
          <a:xfrm>
            <a:off x="2227773" y="5157192"/>
            <a:ext cx="43214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>
            <a:off x="2920694" y="5431371"/>
            <a:ext cx="432149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 flipH="1">
            <a:off x="3052623" y="5157192"/>
            <a:ext cx="406736" cy="1091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H="1">
            <a:off x="2016311" y="5405169"/>
            <a:ext cx="406736" cy="1091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/>
          <p:nvPr/>
        </p:nvCxnSpPr>
        <p:spPr>
          <a:xfrm flipV="1">
            <a:off x="1742403" y="3454960"/>
            <a:ext cx="1716956" cy="441835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>
            <a:stCxn id="10" idx="1"/>
          </p:cNvCxnSpPr>
          <p:nvPr/>
        </p:nvCxnSpPr>
        <p:spPr>
          <a:xfrm flipV="1">
            <a:off x="3739192" y="3445893"/>
            <a:ext cx="0" cy="441835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11" idx="1"/>
            <a:endCxn id="8" idx="4"/>
          </p:cNvCxnSpPr>
          <p:nvPr/>
        </p:nvCxnSpPr>
        <p:spPr>
          <a:xfrm flipH="1" flipV="1">
            <a:off x="4144880" y="3445893"/>
            <a:ext cx="1828918" cy="450902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/>
          <p:nvPr/>
        </p:nvCxnSpPr>
        <p:spPr>
          <a:xfrm flipH="1" flipV="1">
            <a:off x="4770101" y="3445893"/>
            <a:ext cx="3185015" cy="441835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字方塊 127"/>
          <p:cNvSpPr txBox="1"/>
          <p:nvPr/>
        </p:nvSpPr>
        <p:spPr>
          <a:xfrm>
            <a:off x="1461356" y="3270294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firstChild</a:t>
            </a:r>
            <a:endParaRPr lang="zh-TW" altLang="en-US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6024454" y="3261226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parent</a:t>
            </a:r>
            <a:endParaRPr lang="zh-TW" altLang="en-US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4229202" y="3770424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nextSibling</a:t>
            </a:r>
            <a:endParaRPr lang="zh-TW" altLang="en-US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4134583" y="4351134"/>
            <a:ext cx="118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prevSibling</a:t>
            </a:r>
            <a:endParaRPr lang="zh-TW" altLang="en-US" dirty="0"/>
          </a:p>
        </p:txBody>
      </p:sp>
      <p:cxnSp>
        <p:nvCxnSpPr>
          <p:cNvPr id="133" name="直線單箭頭接點 132"/>
          <p:cNvCxnSpPr/>
          <p:nvPr/>
        </p:nvCxnSpPr>
        <p:spPr>
          <a:xfrm flipV="1">
            <a:off x="2071395" y="4598998"/>
            <a:ext cx="1716956" cy="441835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/>
          <p:nvPr/>
        </p:nvCxnSpPr>
        <p:spPr>
          <a:xfrm flipV="1">
            <a:off x="3958896" y="4544867"/>
            <a:ext cx="0" cy="441835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字方塊 136"/>
          <p:cNvSpPr txBox="1"/>
          <p:nvPr/>
        </p:nvSpPr>
        <p:spPr>
          <a:xfrm>
            <a:off x="202125" y="2308230"/>
            <a:ext cx="311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樹狀</a:t>
            </a:r>
            <a:r>
              <a:rPr lang="zh-TW" altLang="en-US" dirty="0" smtClean="0"/>
              <a:t>結構以</a:t>
            </a:r>
            <a:r>
              <a:rPr lang="en-US" altLang="zh-TW" dirty="0" smtClean="0"/>
              <a:t>DFS</a:t>
            </a:r>
            <a:r>
              <a:rPr lang="zh-TW" altLang="en-US" dirty="0" smtClean="0"/>
              <a:t>記錄在檔案內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960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 </a:t>
            </a:r>
            <a:r>
              <a:rPr lang="en-US" altLang="zh-TW" dirty="0" smtClean="0"/>
              <a:t>Tree(Cont.)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5895" y="2180497"/>
            <a:ext cx="8272211" cy="4200831"/>
          </a:xfrm>
        </p:spPr>
        <p:txBody>
          <a:bodyPr anchor="t">
            <a:normAutofit fontScale="92500" lnSpcReduction="10000"/>
          </a:bodyPr>
          <a:lstStyle/>
          <a:p>
            <a:r>
              <a:rPr lang="zh-TW" altLang="en-US" dirty="0" smtClean="0"/>
              <a:t>利用</a:t>
            </a:r>
            <a:r>
              <a:rPr lang="en-US" altLang="zh-TW" dirty="0" smtClean="0"/>
              <a:t>Object Tree</a:t>
            </a:r>
            <a:r>
              <a:rPr lang="zh-TW" altLang="en-US" dirty="0" smtClean="0"/>
              <a:t>找出所有</a:t>
            </a:r>
            <a:r>
              <a:rPr lang="en-US" altLang="zh-TW" dirty="0" smtClean="0"/>
              <a:t>Voxel Data</a:t>
            </a:r>
            <a:r>
              <a:rPr lang="zh-TW" altLang="en-US" dirty="0" smtClean="0"/>
              <a:t>加至</a:t>
            </a:r>
            <a:r>
              <a:rPr lang="en-US" altLang="zh-TW" dirty="0" err="1" smtClean="0"/>
              <a:t>Enqueueale</a:t>
            </a:r>
            <a:r>
              <a:rPr lang="en-US" altLang="zh-TW" dirty="0" smtClean="0"/>
              <a:t> Linked List</a:t>
            </a:r>
          </a:p>
          <a:p>
            <a:pPr marL="0" indent="0">
              <a:buNone/>
            </a:pPr>
            <a:r>
              <a:rPr lang="en-US" altLang="zh-TW" sz="1400" dirty="0"/>
              <a:t>v</a:t>
            </a:r>
            <a:r>
              <a:rPr lang="en-US" altLang="zh-TW" sz="1400" dirty="0" smtClean="0"/>
              <a:t>oid </a:t>
            </a:r>
            <a:r>
              <a:rPr lang="en-US" altLang="zh-TW" sz="1400" dirty="0" err="1" smtClean="0"/>
              <a:t>findDataItem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vobj_t</a:t>
            </a:r>
            <a:r>
              <a:rPr lang="en-US" altLang="zh-TW" sz="1400" dirty="0" smtClean="0"/>
              <a:t>* </a:t>
            </a:r>
            <a:r>
              <a:rPr lang="en-US" altLang="zh-TW" sz="1400" dirty="0" err="1" smtClean="0"/>
              <a:t>vo</a:t>
            </a:r>
            <a:r>
              <a:rPr lang="en-US" altLang="zh-TW" sz="1400" dirty="0" smtClean="0"/>
              <a:t>){</a:t>
            </a:r>
          </a:p>
          <a:p>
            <a:pPr marL="324000" lvl="1" indent="0">
              <a:buNone/>
            </a:pPr>
            <a:r>
              <a:rPr lang="en-US" altLang="zh-TW" sz="1400" dirty="0"/>
              <a:t>if (</a:t>
            </a:r>
            <a:r>
              <a:rPr lang="en-US" altLang="zh-TW" sz="1400" dirty="0" err="1"/>
              <a:t>vo</a:t>
            </a:r>
            <a:r>
              <a:rPr lang="en-US" altLang="zh-TW" sz="1400" dirty="0"/>
              <a:t>-&gt;</a:t>
            </a:r>
            <a:r>
              <a:rPr lang="en-US" altLang="zh-TW" sz="1400" dirty="0" err="1"/>
              <a:t>number_of_child</a:t>
            </a:r>
            <a:r>
              <a:rPr lang="en-US" altLang="zh-TW" sz="1400" dirty="0"/>
              <a:t> == 1) </a:t>
            </a:r>
            <a:r>
              <a:rPr lang="en-US" altLang="zh-TW" sz="1400" dirty="0" smtClean="0"/>
              <a:t>{</a:t>
            </a:r>
          </a:p>
          <a:p>
            <a:pPr marL="324000" lvl="1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 err="1" smtClean="0"/>
              <a:t>addtoEnqlist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vo</a:t>
            </a:r>
            <a:r>
              <a:rPr lang="en-US" altLang="zh-TW" sz="1400" dirty="0" smtClean="0"/>
              <a:t>-&gt;</a:t>
            </a:r>
            <a:r>
              <a:rPr lang="en-US" altLang="zh-TW" sz="1400" dirty="0">
                <a:solidFill>
                  <a:schemeClr val="tx1"/>
                </a:solidFill>
              </a:rPr>
              <a:t> </a:t>
            </a:r>
            <a:r>
              <a:rPr lang="en-US" altLang="zh-TW" sz="1400" dirty="0" err="1">
                <a:solidFill>
                  <a:schemeClr val="tx1"/>
                </a:solidFill>
              </a:rPr>
              <a:t>dataitem</a:t>
            </a:r>
            <a:r>
              <a:rPr lang="en-US" altLang="zh-TW" sz="1400" dirty="0" smtClean="0"/>
              <a:t>);</a:t>
            </a:r>
          </a:p>
          <a:p>
            <a:pPr marL="324000" lvl="1" indent="0">
              <a:buNone/>
            </a:pPr>
            <a:r>
              <a:rPr lang="en-US" altLang="zh-TW" sz="1400" dirty="0" smtClean="0"/>
              <a:t>	return</a:t>
            </a:r>
            <a:r>
              <a:rPr lang="en-US" altLang="zh-TW" sz="1400" dirty="0"/>
              <a:t>;</a:t>
            </a:r>
          </a:p>
          <a:p>
            <a:pPr marL="324000" lvl="1" indent="0">
              <a:buNone/>
            </a:pPr>
            <a:r>
              <a:rPr lang="en-US" altLang="zh-TW" sz="1400" dirty="0"/>
              <a:t>}</a:t>
            </a:r>
          </a:p>
          <a:p>
            <a:pPr marL="324000" lvl="1" indent="0">
              <a:buNone/>
            </a:pPr>
            <a:r>
              <a:rPr lang="en-US" altLang="zh-TW" sz="1400" dirty="0"/>
              <a:t>else </a:t>
            </a:r>
            <a:r>
              <a:rPr lang="en-US" altLang="zh-TW" sz="1400" dirty="0" smtClean="0"/>
              <a:t>{</a:t>
            </a:r>
          </a:p>
          <a:p>
            <a:pPr marL="324000" lvl="1" indent="0">
              <a:buNone/>
            </a:pPr>
            <a:r>
              <a:rPr lang="en-US" altLang="zh-TW" sz="1400" dirty="0"/>
              <a:t>	 </a:t>
            </a:r>
            <a:r>
              <a:rPr lang="en-US" altLang="zh-TW" sz="1400" dirty="0" smtClean="0"/>
              <a:t>  </a:t>
            </a:r>
            <a:r>
              <a:rPr lang="en-US" altLang="zh-TW" sz="1400" dirty="0" err="1" smtClean="0"/>
              <a:t>vobj</a:t>
            </a:r>
            <a:r>
              <a:rPr lang="en-US" altLang="zh-TW" sz="1400" dirty="0" smtClean="0"/>
              <a:t>* temp = </a:t>
            </a:r>
            <a:r>
              <a:rPr lang="en-US" altLang="zh-TW" sz="1400" dirty="0" err="1"/>
              <a:t>vo</a:t>
            </a:r>
            <a:r>
              <a:rPr lang="en-US" altLang="zh-TW" sz="1400" dirty="0"/>
              <a:t>-&gt;</a:t>
            </a:r>
            <a:r>
              <a:rPr lang="en-US" altLang="zh-TW" sz="1400" dirty="0" err="1" smtClean="0"/>
              <a:t>firstChild</a:t>
            </a:r>
            <a:r>
              <a:rPr lang="en-US" altLang="zh-TW" sz="1400" dirty="0" smtClean="0"/>
              <a:t>;</a:t>
            </a:r>
            <a:endParaRPr lang="en-US" altLang="zh-TW" sz="1400" dirty="0"/>
          </a:p>
          <a:p>
            <a:pPr marL="594000" lvl="2" indent="0">
              <a:buNone/>
            </a:pPr>
            <a:r>
              <a:rPr lang="en-US" altLang="zh-TW" dirty="0" smtClean="0"/>
              <a:t>While(temp!=NULL){</a:t>
            </a:r>
          </a:p>
          <a:p>
            <a:pPr marL="594000" lvl="2" indent="0">
              <a:buNone/>
            </a:pPr>
            <a:r>
              <a:rPr lang="en-US" altLang="zh-TW" dirty="0" smtClean="0"/>
              <a:t>	</a:t>
            </a:r>
            <a:r>
              <a:rPr lang="en-US" altLang="zh-TW" dirty="0" err="1"/>
              <a:t>findDataItem</a:t>
            </a:r>
            <a:r>
              <a:rPr lang="en-US" altLang="zh-TW" dirty="0"/>
              <a:t> </a:t>
            </a:r>
            <a:r>
              <a:rPr lang="en-US" altLang="zh-TW" dirty="0" smtClean="0"/>
              <a:t>(temp);</a:t>
            </a:r>
          </a:p>
          <a:p>
            <a:pPr marL="594000" lvl="2" indent="0">
              <a:buNone/>
            </a:pPr>
            <a:r>
              <a:rPr lang="en-US" altLang="zh-TW" dirty="0" smtClean="0"/>
              <a:t>	temp = temp-&gt;</a:t>
            </a:r>
            <a:r>
              <a:rPr lang="en-US" altLang="zh-TW" dirty="0" err="1" smtClean="0"/>
              <a:t>nextSibing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pPr marL="594000" lvl="2" indent="0">
              <a:buNone/>
            </a:pPr>
            <a:r>
              <a:rPr lang="en-US" altLang="zh-TW" dirty="0" smtClean="0"/>
              <a:t>}</a:t>
            </a:r>
          </a:p>
          <a:p>
            <a:pPr marL="324000" lvl="1" indent="0">
              <a:buNone/>
            </a:pPr>
            <a:r>
              <a:rPr lang="en-US" altLang="zh-TW" sz="1400" dirty="0"/>
              <a:t>}</a:t>
            </a:r>
            <a:endParaRPr lang="en-US" altLang="zh-TW" sz="1400" dirty="0" smtClean="0"/>
          </a:p>
          <a:p>
            <a:pPr marL="0" indent="0">
              <a:buNone/>
            </a:pPr>
            <a:r>
              <a:rPr lang="en-US" altLang="zh-TW" sz="1400" dirty="0"/>
              <a:t>}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34727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Enqueueable</a:t>
            </a:r>
            <a:r>
              <a:rPr lang="en-US" altLang="zh-TW" dirty="0" smtClean="0"/>
              <a:t> Linked List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15816" y="3746275"/>
            <a:ext cx="1584176" cy="1050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Enqitem</a:t>
            </a:r>
            <a:r>
              <a:rPr lang="en-US" altLang="zh-TW" dirty="0" smtClean="0"/>
              <a:t> list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err="1"/>
              <a:t>vdat</a:t>
            </a:r>
            <a:r>
              <a:rPr lang="en-US" altLang="zh-TW" dirty="0"/>
              <a:t>* </a:t>
            </a:r>
            <a:r>
              <a:rPr lang="en-US" altLang="zh-TW" dirty="0" err="1"/>
              <a:t>vd</a:t>
            </a:r>
            <a:endParaRPr lang="zh-TW" altLang="en-US" dirty="0"/>
          </a:p>
        </p:txBody>
      </p:sp>
      <p:sp>
        <p:nvSpPr>
          <p:cNvPr id="5" name="流程圖: 資料 4"/>
          <p:cNvSpPr/>
          <p:nvPr/>
        </p:nvSpPr>
        <p:spPr>
          <a:xfrm>
            <a:off x="758153" y="2045119"/>
            <a:ext cx="2016224" cy="720080"/>
          </a:xfrm>
          <a:prstGeom prst="flowChartInputOutpu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</a:t>
            </a:r>
            <a:r>
              <a:rPr lang="en-US" altLang="zh-TW" dirty="0" err="1" smtClean="0"/>
              <a:t>model_t</a:t>
            </a:r>
            <a:r>
              <a:rPr lang="en-US" altLang="zh-TW" dirty="0" smtClean="0"/>
              <a:t>* </a:t>
            </a:r>
            <a:r>
              <a:rPr lang="en-US" altLang="zh-TW" dirty="0" err="1" smtClean="0"/>
              <a:t>vm</a:t>
            </a:r>
            <a:endParaRPr lang="zh-TW" altLang="en-US" dirty="0"/>
          </a:p>
        </p:txBody>
      </p:sp>
      <p:cxnSp>
        <p:nvCxnSpPr>
          <p:cNvPr id="7" name="直線接點 6"/>
          <p:cNvCxnSpPr>
            <a:stCxn id="4" idx="1"/>
            <a:endCxn id="4" idx="3"/>
          </p:cNvCxnSpPr>
          <p:nvPr/>
        </p:nvCxnSpPr>
        <p:spPr>
          <a:xfrm>
            <a:off x="2915816" y="4271714"/>
            <a:ext cx="15841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857455" y="3746275"/>
            <a:ext cx="1584176" cy="1050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Enqitem</a:t>
            </a:r>
            <a:r>
              <a:rPr lang="en-US" altLang="zh-TW" dirty="0"/>
              <a:t> list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 err="1"/>
              <a:t>vdat</a:t>
            </a:r>
            <a:r>
              <a:rPr lang="en-US" altLang="zh-TW" dirty="0"/>
              <a:t>* </a:t>
            </a:r>
            <a:r>
              <a:rPr lang="en-US" altLang="zh-TW" dirty="0" err="1"/>
              <a:t>vd</a:t>
            </a:r>
            <a:endParaRPr lang="zh-TW" altLang="en-US" dirty="0"/>
          </a:p>
        </p:txBody>
      </p:sp>
      <p:cxnSp>
        <p:nvCxnSpPr>
          <p:cNvPr id="9" name="直線接點 8"/>
          <p:cNvCxnSpPr>
            <a:stCxn id="8" idx="1"/>
            <a:endCxn id="8" idx="3"/>
          </p:cNvCxnSpPr>
          <p:nvPr/>
        </p:nvCxnSpPr>
        <p:spPr>
          <a:xfrm>
            <a:off x="4857455" y="4271714"/>
            <a:ext cx="15841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974177" y="3746275"/>
            <a:ext cx="1584176" cy="1050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Enqitem</a:t>
            </a:r>
            <a:r>
              <a:rPr lang="en-US" altLang="zh-TW" dirty="0"/>
              <a:t> list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 smtClean="0"/>
              <a:t>NULL</a:t>
            </a:r>
            <a:endParaRPr lang="zh-TW" altLang="en-US" dirty="0"/>
          </a:p>
        </p:txBody>
      </p:sp>
      <p:cxnSp>
        <p:nvCxnSpPr>
          <p:cNvPr id="11" name="直線接點 10"/>
          <p:cNvCxnSpPr>
            <a:stCxn id="10" idx="1"/>
            <a:endCxn id="10" idx="3"/>
          </p:cNvCxnSpPr>
          <p:nvPr/>
        </p:nvCxnSpPr>
        <p:spPr>
          <a:xfrm>
            <a:off x="974177" y="4271714"/>
            <a:ext cx="15841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799094" y="3746275"/>
            <a:ext cx="1584176" cy="1050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Enqitem</a:t>
            </a:r>
            <a:r>
              <a:rPr lang="en-US" altLang="zh-TW" dirty="0"/>
              <a:t> list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 err="1"/>
              <a:t>vdat</a:t>
            </a:r>
            <a:r>
              <a:rPr lang="en-US" altLang="zh-TW" dirty="0"/>
              <a:t>* </a:t>
            </a:r>
            <a:r>
              <a:rPr lang="en-US" altLang="zh-TW" dirty="0" err="1"/>
              <a:t>vd</a:t>
            </a:r>
            <a:endParaRPr lang="zh-TW" altLang="en-US" dirty="0"/>
          </a:p>
        </p:txBody>
      </p:sp>
      <p:cxnSp>
        <p:nvCxnSpPr>
          <p:cNvPr id="13" name="直線接點 12"/>
          <p:cNvCxnSpPr>
            <a:stCxn id="12" idx="1"/>
            <a:endCxn id="12" idx="3"/>
          </p:cNvCxnSpPr>
          <p:nvPr/>
        </p:nvCxnSpPr>
        <p:spPr>
          <a:xfrm>
            <a:off x="6799094" y="4271714"/>
            <a:ext cx="15841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2558351" y="4271714"/>
            <a:ext cx="357463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4527023" y="4300661"/>
            <a:ext cx="357463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6425803" y="4300661"/>
            <a:ext cx="357463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2558352" y="3771914"/>
            <a:ext cx="35746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>
            <a:off x="4471137" y="3788483"/>
            <a:ext cx="35746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>
            <a:off x="6441630" y="3788483"/>
            <a:ext cx="35746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5" idx="4"/>
            <a:endCxn id="10" idx="0"/>
          </p:cNvCxnSpPr>
          <p:nvPr/>
        </p:nvCxnSpPr>
        <p:spPr>
          <a:xfrm>
            <a:off x="1766265" y="2765199"/>
            <a:ext cx="0" cy="9810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弧形接點 54"/>
          <p:cNvCxnSpPr/>
          <p:nvPr/>
        </p:nvCxnSpPr>
        <p:spPr>
          <a:xfrm rot="10800000" flipH="1">
            <a:off x="975966" y="3770067"/>
            <a:ext cx="7409093" cy="12700"/>
          </a:xfrm>
          <a:prstGeom prst="curvedConnector5">
            <a:avLst>
              <a:gd name="adj1" fmla="val -8339"/>
              <a:gd name="adj2" fmla="val 5723457"/>
              <a:gd name="adj3" fmla="val 1055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弧形接點 57"/>
          <p:cNvCxnSpPr>
            <a:stCxn id="12" idx="3"/>
            <a:endCxn id="10" idx="1"/>
          </p:cNvCxnSpPr>
          <p:nvPr/>
        </p:nvCxnSpPr>
        <p:spPr>
          <a:xfrm flipH="1">
            <a:off x="974177" y="4271714"/>
            <a:ext cx="7409093" cy="12700"/>
          </a:xfrm>
          <a:prstGeom prst="curvedConnector5">
            <a:avLst>
              <a:gd name="adj1" fmla="val -8339"/>
              <a:gd name="adj2" fmla="val 7862063"/>
              <a:gd name="adj3" fmla="val 109683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393228" y="3255737"/>
            <a:ext cx="57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flink</a:t>
            </a:r>
            <a:endParaRPr lang="zh-TW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4335520" y="4798486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blink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548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GUI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44930"/>
            <a:ext cx="5904656" cy="351535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300192" y="2244930"/>
            <a:ext cx="2592288" cy="37043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1" rtlCol="0" anchor="ctr"/>
          <a:lstStyle/>
          <a:p>
            <a:r>
              <a:rPr lang="en-US" altLang="zh-TW" dirty="0" smtClean="0"/>
              <a:t>1.Open File &amp; Export File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2.Object Tree View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3.Voxel Data List View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4.Attribute View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5.Voexl Model </a:t>
            </a:r>
            <a:r>
              <a:rPr lang="en-US" altLang="zh-TW" dirty="0"/>
              <a:t>Window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6.Voxel Data </a:t>
            </a:r>
            <a:r>
              <a:rPr lang="en-US" altLang="zh-TW" dirty="0"/>
              <a:t>Window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85" y="2354447"/>
            <a:ext cx="1569469" cy="3405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/>
        </p:nvSpPr>
        <p:spPr>
          <a:xfrm>
            <a:off x="257336" y="2140302"/>
            <a:ext cx="282215" cy="2141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39469" y="17709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</a:p>
        </p:txBody>
      </p:sp>
      <p:sp>
        <p:nvSpPr>
          <p:cNvPr id="23" name="矩形 22"/>
          <p:cNvSpPr/>
          <p:nvPr/>
        </p:nvSpPr>
        <p:spPr>
          <a:xfrm>
            <a:off x="348585" y="2354448"/>
            <a:ext cx="1569469" cy="25147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62796" y="1991519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 &amp; 3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48585" y="4947479"/>
            <a:ext cx="1569469" cy="8004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964078" y="58052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979712" y="2361765"/>
            <a:ext cx="4248472" cy="33861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3329669" y="1992433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 &amp; 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582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port">
  <a:themeElements>
    <a:clrScheme name="紅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紅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Report</Template>
  <TotalTime>380</TotalTime>
  <Words>471</Words>
  <Application>Microsoft Office PowerPoint</Application>
  <PresentationFormat>如螢幕大小 (4:3)</PresentationFormat>
  <Paragraphs>154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Report</vt:lpstr>
      <vt:lpstr>Voxel-based modeler 進度報告</vt:lpstr>
      <vt:lpstr>outline</vt:lpstr>
      <vt:lpstr>Introduction</vt:lpstr>
      <vt:lpstr>Data Structure</vt:lpstr>
      <vt:lpstr>Data Structure(cont.)</vt:lpstr>
      <vt:lpstr>Object Tree</vt:lpstr>
      <vt:lpstr>Object Tree(Cont.)</vt:lpstr>
      <vt:lpstr>Enqueueable Linked List</vt:lpstr>
      <vt:lpstr>GUI</vt:lpstr>
      <vt:lpstr>GUI(CONT.)</vt:lpstr>
      <vt:lpstr>GUI(CONT.)</vt:lpstr>
      <vt:lpstr>GUI(CONT.)</vt:lpstr>
      <vt:lpstr>Discussion</vt:lpstr>
      <vt:lpstr>Future work</vt:lpstr>
      <vt:lpstr>Conclusion</vt:lpstr>
      <vt:lpstr>Thanks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Jazz</dc:creator>
  <cp:lastModifiedBy>User</cp:lastModifiedBy>
  <cp:revision>27</cp:revision>
  <dcterms:created xsi:type="dcterms:W3CDTF">2017-08-01T11:59:17Z</dcterms:created>
  <dcterms:modified xsi:type="dcterms:W3CDTF">2017-08-01T18:36:12Z</dcterms:modified>
</cp:coreProperties>
</file>