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74" r:id="rId9"/>
    <p:sldId id="263" r:id="rId10"/>
    <p:sldId id="275" r:id="rId11"/>
    <p:sldId id="264" r:id="rId12"/>
    <p:sldId id="265" r:id="rId13"/>
    <p:sldId id="267" r:id="rId14"/>
    <p:sldId id="276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6049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732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4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4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2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EFC2CA-6192-4286-89CA-17EF03A6D1F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978569F-D32F-4D73-BD8F-2E770EF6A1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10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11/23</a:t>
            </a:r>
            <a:r>
              <a:rPr lang="zh-TW" altLang="en-US" dirty="0" smtClean="0"/>
              <a:t> 進度報告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周杰士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>
            <a:normAutofit/>
          </a:bodyPr>
          <a:lstStyle/>
          <a:p>
            <a:r>
              <a:rPr lang="en-US" dirty="0"/>
              <a:t>Distance Field - CDT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6415"/>
            <a:ext cx="9601200" cy="4420985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92" y="2047223"/>
            <a:ext cx="6819101" cy="35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676"/>
          </a:xfrm>
        </p:spPr>
        <p:txBody>
          <a:bodyPr/>
          <a:lstStyle/>
          <a:p>
            <a:r>
              <a:rPr lang="en-US" dirty="0"/>
              <a:t>Distance Field - </a:t>
            </a:r>
            <a:r>
              <a:rPr lang="en-US" dirty="0" smtClean="0"/>
              <a:t>VDT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96291"/>
                <a:ext cx="9601200" cy="4371109"/>
              </a:xfrm>
            </p:spPr>
            <p:txBody>
              <a:bodyPr/>
              <a:lstStyle/>
              <a:p>
                <a:r>
                  <a:rPr lang="en-US" dirty="0" smtClean="0"/>
                  <a:t>VDT (Vector Distance Transforms)</a:t>
                </a:r>
              </a:p>
              <a:p>
                <a:pPr lvl="1"/>
                <a:r>
                  <a:rPr lang="en-US" dirty="0" smtClean="0"/>
                  <a:t>Initial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𝑚𝑎𝑡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𝑚𝑎𝑡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96291"/>
                <a:ext cx="9601200" cy="4371109"/>
              </a:xfrm>
              <a:blipFill>
                <a:blip r:embed="rId2"/>
                <a:stretch>
                  <a:fillRect l="-571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2315095"/>
            <a:ext cx="3876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/>
              <a:t>Distance Field - </a:t>
            </a:r>
            <a:r>
              <a:rPr lang="en-US" dirty="0" smtClean="0"/>
              <a:t>VDT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371600" y="1703388"/>
                <a:ext cx="9543011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3388"/>
                <a:ext cx="9543011" cy="2154436"/>
              </a:xfrm>
              <a:prstGeom prst="rect">
                <a:avLst/>
              </a:prstGeom>
              <a:blipFill>
                <a:blip r:embed="rId2"/>
                <a:stretch>
                  <a:fillRect l="-575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57" y="1782975"/>
            <a:ext cx="7186958" cy="39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>
            <a:noAutofit/>
          </a:bodyPr>
          <a:lstStyle/>
          <a:p>
            <a:r>
              <a:rPr lang="en-US" altLang="zh-TW" dirty="0"/>
              <a:t>3D</a:t>
            </a:r>
            <a:r>
              <a:rPr lang="zh-TW" altLang="en-US" dirty="0"/>
              <a:t> </a:t>
            </a:r>
            <a:r>
              <a:rPr lang="en-US" altLang="zh-TW" dirty="0"/>
              <a:t>Printing</a:t>
            </a:r>
            <a:r>
              <a:rPr lang="zh-TW" altLang="en-US" dirty="0"/>
              <a:t> </a:t>
            </a:r>
            <a:r>
              <a:rPr lang="en-US" altLang="zh-TW" dirty="0"/>
              <a:t>Class </a:t>
            </a:r>
            <a:r>
              <a:rPr lang="en-US" altLang="zh-TW" dirty="0" smtClean="0"/>
              <a:t>Pipeline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30237" y="2119745"/>
            <a:ext cx="1770611" cy="103077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Isosurface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75021" y="2128058"/>
            <a:ext cx="1770611" cy="103077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Voxelization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19806" y="2128058"/>
            <a:ext cx="1770611" cy="103077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19806" y="4139738"/>
            <a:ext cx="1770611" cy="103077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Isosurface</a:t>
            </a:r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00847" y="2440370"/>
            <a:ext cx="1174174" cy="34913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69323" y="2826326"/>
            <a:ext cx="11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8512" y="2826326"/>
            <a:ext cx="11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970116" y="2468880"/>
            <a:ext cx="951287" cy="3491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45631" y="2460567"/>
            <a:ext cx="1174174" cy="34913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45631" y="2826326"/>
            <a:ext cx="11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vm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9559638" y="3158836"/>
            <a:ext cx="399010" cy="10105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60724" y="3464621"/>
            <a:ext cx="11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7645631" y="4480560"/>
            <a:ext cx="1174174" cy="34913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31878" y="4866517"/>
            <a:ext cx="11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913466" y="4139738"/>
            <a:ext cx="1770611" cy="103077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Cura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4739292" y="4480561"/>
            <a:ext cx="1174174" cy="34913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87091" y="4815440"/>
            <a:ext cx="11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Gcode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59325" y="4139738"/>
            <a:ext cx="1770611" cy="103077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70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429"/>
          </a:xfrm>
        </p:spPr>
        <p:txBody>
          <a:bodyPr/>
          <a:lstStyle/>
          <a:p>
            <a:r>
              <a:rPr lang="en-US" altLang="zh-TW" dirty="0"/>
              <a:t>3D</a:t>
            </a:r>
            <a:r>
              <a:rPr lang="zh-TW" altLang="en-US" dirty="0"/>
              <a:t> </a:t>
            </a:r>
            <a:r>
              <a:rPr lang="en-US" altLang="zh-TW" dirty="0"/>
              <a:t>Printing</a:t>
            </a:r>
            <a:r>
              <a:rPr lang="zh-TW" altLang="en-US" dirty="0"/>
              <a:t> </a:t>
            </a:r>
            <a:r>
              <a:rPr lang="en-US" altLang="zh-TW" dirty="0"/>
              <a:t>Class </a:t>
            </a:r>
            <a:r>
              <a:rPr lang="en-US" altLang="zh-TW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7731"/>
            <a:ext cx="9601200" cy="4279669"/>
          </a:xfrm>
        </p:spPr>
        <p:txBody>
          <a:bodyPr/>
          <a:lstStyle/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8580"/>
              </p:ext>
            </p:extLst>
          </p:nvPr>
        </p:nvGraphicFramePr>
        <p:xfrm>
          <a:off x="1483360" y="2360817"/>
          <a:ext cx="9855200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1040">
                  <a:extLst>
                    <a:ext uri="{9D8B030D-6E8A-4147-A177-3AD203B41FA5}">
                      <a16:colId xmlns:a16="http://schemas.microsoft.com/office/drawing/2014/main" val="133548105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852785643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977702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190003555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1764378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70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Isosurface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rawdata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任思堯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11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Voxelization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ModelViewer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周杰士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760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Distance</a:t>
                      </a:r>
                      <a:b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Field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VoxelProcessor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rawdata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周杰士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71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1684"/>
          </a:xfrm>
        </p:spPr>
        <p:txBody>
          <a:bodyPr/>
          <a:lstStyle/>
          <a:p>
            <a:r>
              <a:rPr lang="en-US" dirty="0" smtClean="0"/>
              <a:t>Conclusion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7484"/>
            <a:ext cx="9601200" cy="4179916"/>
          </a:xfrm>
        </p:spPr>
        <p:txBody>
          <a:bodyPr/>
          <a:lstStyle/>
          <a:p>
            <a:r>
              <a:rPr lang="zh-TW" altLang="en-US" dirty="0" smtClean="0"/>
              <a:t>如何建造</a:t>
            </a:r>
            <a:r>
              <a:rPr lang="en-US" dirty="0"/>
              <a:t>Scene graph </a:t>
            </a:r>
            <a:r>
              <a:rPr lang="en-US" dirty="0" smtClean="0"/>
              <a:t>Tree</a:t>
            </a:r>
            <a:r>
              <a:rPr lang="zh-TW" altLang="en-US" dirty="0" smtClean="0"/>
              <a:t>已經有基礎模式</a:t>
            </a:r>
            <a:endParaRPr lang="en-US" altLang="zh-TW" dirty="0" smtClean="0"/>
          </a:p>
          <a:p>
            <a:r>
              <a:rPr lang="en-US" altLang="zh-TW" dirty="0" smtClean="0"/>
              <a:t>Template</a:t>
            </a:r>
            <a:r>
              <a:rPr lang="zh-TW" altLang="en-US" dirty="0" smtClean="0"/>
              <a:t> 可以時做更多種不同的</a:t>
            </a:r>
            <a:endParaRPr lang="en-US" altLang="zh-TW" dirty="0" smtClean="0"/>
          </a:p>
          <a:p>
            <a:pPr lvl="1"/>
            <a:r>
              <a:rPr lang="zh-TW" altLang="en-US" i="0" dirty="0" smtClean="0"/>
              <a:t>四面體</a:t>
            </a:r>
            <a:r>
              <a:rPr lang="en-US" altLang="zh-TW" i="0" dirty="0" smtClean="0"/>
              <a:t>?</a:t>
            </a:r>
          </a:p>
          <a:p>
            <a:pPr lvl="1"/>
            <a:r>
              <a:rPr lang="zh-TW" altLang="en-US" i="0" dirty="0" smtClean="0"/>
              <a:t>圓錐</a:t>
            </a:r>
            <a:r>
              <a:rPr lang="en-US" altLang="zh-TW" i="0" dirty="0" smtClean="0"/>
              <a:t>?</a:t>
            </a:r>
          </a:p>
          <a:p>
            <a:r>
              <a:rPr lang="zh-TW" altLang="en-US" dirty="0" smtClean="0"/>
              <a:t>時做</a:t>
            </a:r>
            <a:r>
              <a:rPr lang="en-US" altLang="zh-TW" dirty="0" smtClean="0"/>
              <a:t>Equation</a:t>
            </a:r>
            <a:r>
              <a:rPr lang="zh-TW" altLang="en-US" dirty="0" smtClean="0"/>
              <a:t>需要</a:t>
            </a:r>
            <a:r>
              <a:rPr lang="en-US" altLang="zh-TW" dirty="0" smtClean="0"/>
              <a:t>Parse</a:t>
            </a:r>
            <a:r>
              <a:rPr lang="zh-TW" altLang="en-US" dirty="0" smtClean="0"/>
              <a:t>字串，建立樹狀運算式</a:t>
            </a:r>
            <a:endParaRPr lang="en-US" altLang="zh-TW" dirty="0" smtClean="0"/>
          </a:p>
          <a:p>
            <a:r>
              <a:rPr lang="en-US" dirty="0" smtClean="0"/>
              <a:t>Set operation</a:t>
            </a:r>
            <a:r>
              <a:rPr lang="zh-TW" altLang="en-US" dirty="0" smtClean="0"/>
              <a:t>操作方式</a:t>
            </a:r>
            <a:endParaRPr lang="en-US" altLang="zh-TW" dirty="0" smtClean="0"/>
          </a:p>
          <a:p>
            <a:pPr lvl="1"/>
            <a:r>
              <a:rPr lang="zh-TW" altLang="en-US" i="0" dirty="0" smtClean="0"/>
              <a:t>需要同時使用兩筆資料，並對兩筆資料做對齊</a:t>
            </a:r>
            <a:endParaRPr lang="en-US" altLang="zh-TW" i="0" dirty="0" smtClean="0"/>
          </a:p>
          <a:p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 smtClean="0"/>
              <a:t>VDT</a:t>
            </a:r>
          </a:p>
          <a:p>
            <a:r>
              <a:rPr lang="zh-TW" altLang="en-US" i="0" dirty="0" smtClean="0"/>
              <a:t>將要使用的程式主要功能輸出與輸入確定</a:t>
            </a:r>
            <a:endParaRPr lang="en-US" altLang="zh-TW" i="0" dirty="0" smtClean="0"/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4790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5177"/>
            <a:ext cx="9601200" cy="4012223"/>
          </a:xfrm>
        </p:spPr>
        <p:txBody>
          <a:bodyPr>
            <a:normAutofit/>
          </a:bodyPr>
          <a:lstStyle/>
          <a:p>
            <a:r>
              <a:rPr lang="en-US" dirty="0" smtClean="0"/>
              <a:t>3D Modeling Demo</a:t>
            </a:r>
          </a:p>
          <a:p>
            <a:pPr lvl="1"/>
            <a:r>
              <a:rPr lang="en-US" dirty="0"/>
              <a:t>Scene graph </a:t>
            </a:r>
            <a:r>
              <a:rPr lang="en-US" dirty="0" smtClean="0"/>
              <a:t>Tree</a:t>
            </a:r>
          </a:p>
          <a:p>
            <a:pPr lvl="1"/>
            <a:r>
              <a:rPr lang="en-US" altLang="zh-TW" dirty="0" smtClean="0"/>
              <a:t>Template</a:t>
            </a:r>
          </a:p>
          <a:p>
            <a:pPr lvl="1"/>
            <a:r>
              <a:rPr lang="en-US" dirty="0" smtClean="0"/>
              <a:t>Edit space</a:t>
            </a:r>
          </a:p>
          <a:p>
            <a:r>
              <a:rPr lang="en-US" dirty="0" smtClean="0"/>
              <a:t>Distance Field</a:t>
            </a:r>
          </a:p>
          <a:p>
            <a:pPr lvl="1"/>
            <a:r>
              <a:rPr lang="en-US" dirty="0" smtClean="0"/>
              <a:t>CDT </a:t>
            </a:r>
            <a:r>
              <a:rPr lang="zh-TW" altLang="en-US" i="0" dirty="0"/>
              <a:t>陳</a:t>
            </a:r>
            <a:r>
              <a:rPr lang="zh-TW" altLang="en-US" i="0" dirty="0" smtClean="0"/>
              <a:t>陸</a:t>
            </a:r>
            <a:r>
              <a:rPr lang="zh-TW" altLang="en-US" i="0" dirty="0" smtClean="0"/>
              <a:t>剛實作</a:t>
            </a:r>
            <a:endParaRPr lang="en-US" i="0" dirty="0"/>
          </a:p>
          <a:p>
            <a:pPr lvl="1"/>
            <a:r>
              <a:rPr lang="en-US" altLang="zh-TW" dirty="0" smtClean="0"/>
              <a:t>VDT</a:t>
            </a:r>
            <a:endParaRPr lang="en-US" dirty="0" smtClean="0"/>
          </a:p>
          <a:p>
            <a:r>
              <a:rPr lang="en-US" altLang="zh-TW" dirty="0" smtClean="0"/>
              <a:t>3D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Printing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 Pipeline</a:t>
            </a:r>
          </a:p>
          <a:p>
            <a:pPr lvl="1"/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231"/>
          </a:xfrm>
        </p:spPr>
        <p:txBody>
          <a:bodyPr/>
          <a:lstStyle/>
          <a:p>
            <a:r>
              <a:rPr lang="en-US" dirty="0"/>
              <a:t>Scene graph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altLang="zh-TW" dirty="0" smtClean="0"/>
              <a:t>Three method to create a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Open existing </a:t>
            </a:r>
            <a:r>
              <a:rPr lang="en-US" altLang="zh-TW" dirty="0" smtClean="0"/>
              <a:t>data.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en-US" altLang="zh-TW" dirty="0" smtClean="0"/>
              <a:t> (Including s</a:t>
            </a:r>
            <a:r>
              <a:rPr lang="en-US" dirty="0" smtClean="0"/>
              <a:t>cene </a:t>
            </a:r>
            <a:r>
              <a:rPr lang="en-US" dirty="0"/>
              <a:t>graph Tree</a:t>
            </a:r>
            <a:r>
              <a:rPr lang="en-US" altLang="zh-TW" dirty="0" smtClean="0"/>
              <a:t>) 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US" altLang="zh-TW" dirty="0" smtClean="0"/>
              <a:t>.</a:t>
            </a:r>
            <a:r>
              <a:rPr lang="en-US" altLang="zh-TW" dirty="0" err="1" smtClean="0"/>
              <a:t>vdata</a:t>
            </a:r>
            <a:r>
              <a:rPr lang="en-US" altLang="zh-TW" dirty="0" smtClean="0"/>
              <a:t> (raw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Make model from nothing to a tree.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US" altLang="zh-TW" dirty="0" smtClean="0"/>
              <a:t>Create a basic root object.</a:t>
            </a:r>
            <a:endParaRPr lang="en-US" altLang="zh-TW" dirty="0"/>
          </a:p>
          <a:p>
            <a:pPr marL="987552" lvl="1" indent="-457200">
              <a:buFont typeface="+mj-lt"/>
              <a:buAutoNum type="alphaLcParenR"/>
            </a:pPr>
            <a:r>
              <a:rPr lang="en-US" altLang="zh-TW" dirty="0" smtClean="0"/>
              <a:t>Add data into root object or node object.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US" altLang="zh-TW" dirty="0" smtClean="0"/>
              <a:t>Make some leaf object to one group.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Method 1 + Method 2 combine</a:t>
            </a:r>
          </a:p>
          <a:p>
            <a:endParaRPr lang="en-US" altLang="zh-TW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8633089" y="4370505"/>
            <a:ext cx="1523148" cy="1566643"/>
            <a:chOff x="8086844" y="3840346"/>
            <a:chExt cx="1751576" cy="1858682"/>
          </a:xfrm>
        </p:grpSpPr>
        <p:grpSp>
          <p:nvGrpSpPr>
            <p:cNvPr id="24" name="Group 23"/>
            <p:cNvGrpSpPr/>
            <p:nvPr/>
          </p:nvGrpSpPr>
          <p:grpSpPr>
            <a:xfrm>
              <a:off x="8093177" y="3840346"/>
              <a:ext cx="538886" cy="583668"/>
              <a:chOff x="9082454" y="685800"/>
              <a:chExt cx="894935" cy="88292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082454" y="685800"/>
                <a:ext cx="764931" cy="73855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717381" y="1199390"/>
                <a:ext cx="260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751372" y="3930786"/>
              <a:ext cx="919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 </a:t>
              </a:r>
              <a:r>
                <a:rPr lang="en-US" dirty="0" err="1" smtClean="0"/>
                <a:t>obj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8093177" y="4537196"/>
              <a:ext cx="460604" cy="48823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08971" y="4596646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ode </a:t>
              </a:r>
              <a:r>
                <a:rPr lang="en-US" dirty="0" err="1" smtClean="0"/>
                <a:t>obj</a:t>
              </a:r>
              <a:endParaRPr lang="en-US" dirty="0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8086844" y="5234046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08971" y="5281871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leaf </a:t>
              </a:r>
              <a:r>
                <a:rPr lang="en-US" dirty="0" err="1" smtClean="0"/>
                <a:t>obj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59356" y="1136029"/>
            <a:ext cx="1377300" cy="2093738"/>
            <a:chOff x="2963090" y="3840346"/>
            <a:chExt cx="1377300" cy="2093738"/>
          </a:xfrm>
        </p:grpSpPr>
        <p:cxnSp>
          <p:nvCxnSpPr>
            <p:cNvPr id="19" name="Straight Arrow Connector 18"/>
            <p:cNvCxnSpPr>
              <a:stCxn id="22" idx="4"/>
              <a:endCxn id="20" idx="0"/>
            </p:cNvCxnSpPr>
            <p:nvPr/>
          </p:nvCxnSpPr>
          <p:spPr>
            <a:xfrm flipH="1">
              <a:off x="3651740" y="4328578"/>
              <a:ext cx="16355" cy="69778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19"/>
            <p:cNvSpPr/>
            <p:nvPr/>
          </p:nvSpPr>
          <p:spPr>
            <a:xfrm>
              <a:off x="3430703" y="5026361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437793" y="3840346"/>
              <a:ext cx="538886" cy="583668"/>
              <a:chOff x="9082454" y="685800"/>
              <a:chExt cx="894935" cy="88292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082454" y="685800"/>
                <a:ext cx="764931" cy="73855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717381" y="1199390"/>
                <a:ext cx="260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63090" y="556475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Basic 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97" y="536421"/>
            <a:ext cx="2491273" cy="3108783"/>
          </a:xfrm>
        </p:spPr>
        <p:txBody>
          <a:bodyPr/>
          <a:lstStyle/>
          <a:p>
            <a:r>
              <a:rPr lang="en-US" dirty="0" smtClean="0"/>
              <a:t>Method 2</a:t>
            </a:r>
            <a:br>
              <a:rPr lang="en-US" dirty="0" smtClean="0"/>
            </a:br>
            <a:r>
              <a:rPr lang="en-US" dirty="0" smtClean="0"/>
              <a:t>Algorithm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72469" y="4137531"/>
            <a:ext cx="538886" cy="583668"/>
            <a:chOff x="9082454" y="685800"/>
            <a:chExt cx="894935" cy="882922"/>
          </a:xfrm>
        </p:grpSpPr>
        <p:sp>
          <p:nvSpPr>
            <p:cNvPr id="13" name="Oval 12"/>
            <p:cNvSpPr/>
            <p:nvPr/>
          </p:nvSpPr>
          <p:spPr>
            <a:xfrm>
              <a:off x="9082454" y="685800"/>
              <a:ext cx="764931" cy="73855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7381" y="1199390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30664" y="4227971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272469" y="4834381"/>
            <a:ext cx="460604" cy="4882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8263" y="489383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ode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1266136" y="5531231"/>
            <a:ext cx="442074" cy="46498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8263" y="55790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 </a:t>
            </a:r>
            <a:r>
              <a:rPr lang="en-US" dirty="0" err="1" smtClean="0"/>
              <a:t>obj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461899" y="275643"/>
            <a:ext cx="3446585" cy="2033449"/>
            <a:chOff x="3658973" y="218094"/>
            <a:chExt cx="3446585" cy="20334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3273" y="709354"/>
              <a:ext cx="1572450" cy="1271766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3658973" y="218094"/>
              <a:ext cx="3446585" cy="20334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9" idx="4"/>
            </p:cNvCxnSpPr>
            <p:nvPr/>
          </p:nvCxnSpPr>
          <p:spPr>
            <a:xfrm>
              <a:off x="6263199" y="858186"/>
              <a:ext cx="0" cy="7075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/>
            <p:cNvSpPr/>
            <p:nvPr/>
          </p:nvSpPr>
          <p:spPr>
            <a:xfrm>
              <a:off x="6032897" y="1494188"/>
              <a:ext cx="442074" cy="45567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32897" y="379728"/>
              <a:ext cx="538886" cy="571984"/>
              <a:chOff x="9082454" y="685800"/>
              <a:chExt cx="894935" cy="88292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082454" y="685800"/>
                <a:ext cx="764931" cy="73855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717381" y="1199390"/>
                <a:ext cx="260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821322" y="283431"/>
              <a:ext cx="66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701889" y="444865"/>
            <a:ext cx="4437185" cy="2074985"/>
            <a:chOff x="7453091" y="176558"/>
            <a:chExt cx="4437185" cy="2074985"/>
          </a:xfrm>
        </p:grpSpPr>
        <p:sp>
          <p:nvSpPr>
            <p:cNvPr id="25" name="Rounded Rectangle 24"/>
            <p:cNvSpPr/>
            <p:nvPr/>
          </p:nvSpPr>
          <p:spPr>
            <a:xfrm>
              <a:off x="7453091" y="176558"/>
              <a:ext cx="4437185" cy="20749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9" idx="4"/>
            </p:cNvCxnSpPr>
            <p:nvPr/>
          </p:nvCxnSpPr>
          <p:spPr>
            <a:xfrm flipH="1">
              <a:off x="9790993" y="756346"/>
              <a:ext cx="876961" cy="7053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9571042" y="1497159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437652" y="268114"/>
              <a:ext cx="538886" cy="583668"/>
              <a:chOff x="9082454" y="685800"/>
              <a:chExt cx="894935" cy="88292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082454" y="685800"/>
                <a:ext cx="764931" cy="73855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17381" y="1199390"/>
                <a:ext cx="260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cxnSp>
          <p:nvCxnSpPr>
            <p:cNvPr id="33" name="Straight Arrow Connector 32"/>
            <p:cNvCxnSpPr>
              <a:stCxn id="29" idx="4"/>
              <a:endCxn id="36" idx="0"/>
            </p:cNvCxnSpPr>
            <p:nvPr/>
          </p:nvCxnSpPr>
          <p:spPr>
            <a:xfrm flipH="1">
              <a:off x="10359562" y="756346"/>
              <a:ext cx="308392" cy="7148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10138525" y="1471206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10707095" y="1466001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29" idx="4"/>
              <a:endCxn id="38" idx="0"/>
            </p:cNvCxnSpPr>
            <p:nvPr/>
          </p:nvCxnSpPr>
          <p:spPr>
            <a:xfrm>
              <a:off x="10667954" y="756346"/>
              <a:ext cx="260178" cy="7096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Isosceles Triangle 43"/>
            <p:cNvSpPr/>
            <p:nvPr/>
          </p:nvSpPr>
          <p:spPr>
            <a:xfrm>
              <a:off x="11275665" y="1461697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29" idx="4"/>
              <a:endCxn id="44" idx="0"/>
            </p:cNvCxnSpPr>
            <p:nvPr/>
          </p:nvCxnSpPr>
          <p:spPr>
            <a:xfrm>
              <a:off x="10667954" y="756346"/>
              <a:ext cx="828748" cy="7053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9718" y="489683"/>
              <a:ext cx="1827699" cy="1349063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8829782" y="3683777"/>
            <a:ext cx="3077309" cy="2760951"/>
            <a:chOff x="8537330" y="3429953"/>
            <a:chExt cx="3077309" cy="2760951"/>
          </a:xfrm>
        </p:grpSpPr>
        <p:sp>
          <p:nvSpPr>
            <p:cNvPr id="50" name="Rounded Rectangle 49"/>
            <p:cNvSpPr/>
            <p:nvPr/>
          </p:nvSpPr>
          <p:spPr>
            <a:xfrm>
              <a:off x="8537330" y="3429953"/>
              <a:ext cx="3077309" cy="23916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54" idx="4"/>
            </p:cNvCxnSpPr>
            <p:nvPr/>
          </p:nvCxnSpPr>
          <p:spPr>
            <a:xfrm flipH="1">
              <a:off x="9081832" y="4070275"/>
              <a:ext cx="876961" cy="7053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8861881" y="4811088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728491" y="3582043"/>
              <a:ext cx="538886" cy="583668"/>
              <a:chOff x="9082454" y="685800"/>
              <a:chExt cx="894935" cy="88292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9082454" y="685800"/>
                <a:ext cx="764931" cy="73855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717381" y="1199390"/>
                <a:ext cx="260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cxnSp>
          <p:nvCxnSpPr>
            <p:cNvPr id="56" name="Straight Arrow Connector 55"/>
            <p:cNvCxnSpPr>
              <a:stCxn id="54" idx="4"/>
              <a:endCxn id="57" idx="0"/>
            </p:cNvCxnSpPr>
            <p:nvPr/>
          </p:nvCxnSpPr>
          <p:spPr>
            <a:xfrm flipH="1">
              <a:off x="9763280" y="4070275"/>
              <a:ext cx="195513" cy="95898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>
              <a:off x="9542243" y="5029258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0110813" y="5024053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54" idx="4"/>
              <a:endCxn id="58" idx="0"/>
            </p:cNvCxnSpPr>
            <p:nvPr/>
          </p:nvCxnSpPr>
          <p:spPr>
            <a:xfrm>
              <a:off x="9958793" y="4070275"/>
              <a:ext cx="373057" cy="9537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59"/>
            <p:cNvSpPr/>
            <p:nvPr/>
          </p:nvSpPr>
          <p:spPr>
            <a:xfrm>
              <a:off x="10679383" y="5019749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54" idx="4"/>
              <a:endCxn id="60" idx="0"/>
            </p:cNvCxnSpPr>
            <p:nvPr/>
          </p:nvCxnSpPr>
          <p:spPr>
            <a:xfrm>
              <a:off x="9958793" y="4070275"/>
              <a:ext cx="941627" cy="94947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9429364" y="4785135"/>
              <a:ext cx="1728074" cy="85179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832976" y="5821572"/>
              <a:ext cx="773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Group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90125" y="2718742"/>
            <a:ext cx="3222903" cy="3859823"/>
            <a:chOff x="1430325" y="1161498"/>
            <a:chExt cx="3222903" cy="3859823"/>
          </a:xfrm>
        </p:grpSpPr>
        <p:sp>
          <p:nvSpPr>
            <p:cNvPr id="70" name="Rounded Rectangle 69"/>
            <p:cNvSpPr/>
            <p:nvPr/>
          </p:nvSpPr>
          <p:spPr>
            <a:xfrm>
              <a:off x="1430325" y="1161498"/>
              <a:ext cx="3222903" cy="38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74" idx="4"/>
            </p:cNvCxnSpPr>
            <p:nvPr/>
          </p:nvCxnSpPr>
          <p:spPr>
            <a:xfrm flipH="1">
              <a:off x="1984616" y="1951450"/>
              <a:ext cx="876961" cy="7053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1764665" y="2692263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631275" y="1463218"/>
              <a:ext cx="538886" cy="583668"/>
              <a:chOff x="9082454" y="685800"/>
              <a:chExt cx="894935" cy="88292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9082454" y="685800"/>
                <a:ext cx="764931" cy="73855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717381" y="1199390"/>
                <a:ext cx="260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sp>
          <p:nvSpPr>
            <p:cNvPr id="77" name="Isosceles Triangle 76"/>
            <p:cNvSpPr/>
            <p:nvPr/>
          </p:nvSpPr>
          <p:spPr>
            <a:xfrm>
              <a:off x="2451797" y="4064012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3217330" y="4086635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014367" y="4072314"/>
              <a:ext cx="442074" cy="46498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167467" y="2783420"/>
              <a:ext cx="460604" cy="48823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>
              <a:stCxn id="74" idx="4"/>
              <a:endCxn id="86" idx="0"/>
            </p:cNvCxnSpPr>
            <p:nvPr/>
          </p:nvCxnSpPr>
          <p:spPr>
            <a:xfrm>
              <a:off x="2861577" y="1951450"/>
              <a:ext cx="536192" cy="83197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4"/>
              <a:endCxn id="77" idx="0"/>
            </p:cNvCxnSpPr>
            <p:nvPr/>
          </p:nvCxnSpPr>
          <p:spPr>
            <a:xfrm flipH="1">
              <a:off x="2672834" y="3271652"/>
              <a:ext cx="724935" cy="7923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6" idx="4"/>
              <a:endCxn id="78" idx="0"/>
            </p:cNvCxnSpPr>
            <p:nvPr/>
          </p:nvCxnSpPr>
          <p:spPr>
            <a:xfrm>
              <a:off x="3397769" y="3271652"/>
              <a:ext cx="40598" cy="81498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6" idx="4"/>
              <a:endCxn id="80" idx="0"/>
            </p:cNvCxnSpPr>
            <p:nvPr/>
          </p:nvCxnSpPr>
          <p:spPr>
            <a:xfrm>
              <a:off x="3397769" y="3271652"/>
              <a:ext cx="837635" cy="8006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ight Arrow 101"/>
          <p:cNvSpPr/>
          <p:nvPr/>
        </p:nvSpPr>
        <p:spPr>
          <a:xfrm>
            <a:off x="7017962" y="1027039"/>
            <a:ext cx="567483" cy="577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9965759" y="2846941"/>
            <a:ext cx="665131" cy="64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10800000">
            <a:off x="7390341" y="4165711"/>
            <a:ext cx="719093" cy="640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7785"/>
            <a:ext cx="9601200" cy="4249615"/>
          </a:xfrm>
        </p:spPr>
        <p:txBody>
          <a:bodyPr/>
          <a:lstStyle/>
          <a:p>
            <a:r>
              <a:rPr lang="en-US" altLang="zh-TW" dirty="0" smtClean="0"/>
              <a:t>Basic voxel data</a:t>
            </a:r>
          </a:p>
          <a:p>
            <a:pPr lvl="1"/>
            <a:r>
              <a:rPr lang="en-US" dirty="0" smtClean="0"/>
              <a:t>Sphere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Cube</a:t>
            </a:r>
          </a:p>
          <a:p>
            <a:pPr lvl="1"/>
            <a:r>
              <a:rPr lang="en-US" altLang="zh-TW" dirty="0" smtClean="0"/>
              <a:t>Cylinder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tc…</a:t>
            </a:r>
            <a:endParaRPr lang="en-US" altLang="zh-TW" dirty="0"/>
          </a:p>
          <a:p>
            <a:r>
              <a:rPr lang="en-US" altLang="zh-TW" dirty="0"/>
              <a:t>Input equation </a:t>
            </a:r>
            <a:r>
              <a:rPr lang="en-US" altLang="zh-TW" dirty="0" smtClean="0"/>
              <a:t>and range.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443"/>
          <a:stretch/>
        </p:blipFill>
        <p:spPr>
          <a:xfrm>
            <a:off x="1230924" y="4271672"/>
            <a:ext cx="2536581" cy="2236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70" y="4271672"/>
            <a:ext cx="2335426" cy="2236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807" y="396047"/>
            <a:ext cx="4742716" cy="61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 smtClean="0"/>
              <a:t>Make a 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7785"/>
            <a:ext cx="9601200" cy="4888523"/>
          </a:xfrm>
        </p:spPr>
        <p:txBody>
          <a:bodyPr/>
          <a:lstStyle/>
          <a:p>
            <a:r>
              <a:rPr lang="en-US" dirty="0" smtClean="0"/>
              <a:t>Sphere </a:t>
            </a:r>
            <a:r>
              <a:rPr lang="en-US" altLang="zh-TW" dirty="0"/>
              <a:t>equation:</a:t>
            </a:r>
            <a:endParaRPr lang="en-US" altLang="zh-TW" dirty="0" smtClean="0"/>
          </a:p>
          <a:p>
            <a:pPr lvl="1"/>
            <a:r>
              <a:rPr lang="en-US" dirty="0" smtClean="0"/>
              <a:t>x^2+y^2+z^2 = </a:t>
            </a:r>
            <a:r>
              <a:rPr lang="en-US" dirty="0"/>
              <a:t>radius</a:t>
            </a:r>
            <a:r>
              <a:rPr lang="en-US" dirty="0" smtClean="0"/>
              <a:t>^2</a:t>
            </a:r>
            <a:r>
              <a:rPr lang="en-US" dirty="0"/>
              <a:t>	</a:t>
            </a:r>
            <a:r>
              <a:rPr lang="en-US" dirty="0" smtClean="0"/>
              <a:t>	center(0,0,0)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for(x form 0 to </a:t>
            </a:r>
            <a:r>
              <a:rPr lang="en-US" dirty="0" err="1" smtClean="0"/>
              <a:t>resolutionX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   for(y form 0 to </a:t>
            </a:r>
            <a:r>
              <a:rPr lang="en-US" dirty="0" err="1" smtClean="0"/>
              <a:t>resolutionY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for(z </a:t>
            </a:r>
            <a:r>
              <a:rPr lang="en-US" dirty="0"/>
              <a:t>form 0 to </a:t>
            </a:r>
            <a:r>
              <a:rPr lang="en-US" dirty="0" err="1" smtClean="0"/>
              <a:t>resolutionZ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index = x + y * </a:t>
            </a:r>
            <a:r>
              <a:rPr lang="en-US" dirty="0" err="1" smtClean="0"/>
              <a:t>resolutionX</a:t>
            </a:r>
            <a:r>
              <a:rPr lang="en-US" dirty="0" smtClean="0"/>
              <a:t> + z * </a:t>
            </a:r>
            <a:r>
              <a:rPr lang="en-US" dirty="0" err="1" smtClean="0"/>
              <a:t>resolutionX</a:t>
            </a:r>
            <a:r>
              <a:rPr lang="en-US" dirty="0" smtClean="0"/>
              <a:t> * </a:t>
            </a:r>
            <a:r>
              <a:rPr lang="en-US" dirty="0" err="1" smtClean="0"/>
              <a:t>resolutionY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y = (x—h)^2+(y-k)^2+(z-w)^2;</a:t>
            </a:r>
            <a:br>
              <a:rPr lang="en-US" dirty="0" smtClean="0"/>
            </a:br>
            <a:r>
              <a:rPr lang="en-US" dirty="0" smtClean="0"/>
              <a:t>		if( y &lt; radius^2 &amp;&amp; y&gt; (radius-thickness)^2 ) data[index] = VOX_SOLID;</a:t>
            </a:r>
          </a:p>
          <a:p>
            <a:r>
              <a:rPr lang="en-US" dirty="0" smtClean="0"/>
              <a:t>Expand:</a:t>
            </a:r>
          </a:p>
          <a:p>
            <a:pPr lvl="1"/>
            <a:r>
              <a:rPr lang="en-US" i="0" dirty="0" smtClean="0"/>
              <a:t>Spheroid:  (</a:t>
            </a:r>
            <a:r>
              <a:rPr lang="en-US" dirty="0" smtClean="0"/>
              <a:t>x^2+y^2)/a^2+z^2/b^2 </a:t>
            </a:r>
            <a:r>
              <a:rPr lang="en-US" dirty="0"/>
              <a:t>= r^2	</a:t>
            </a:r>
            <a:r>
              <a:rPr lang="en-US" dirty="0" smtClean="0"/>
              <a:t>	center(0,0,0)</a:t>
            </a:r>
            <a:endParaRPr lang="en-US" i="0" dirty="0" smtClean="0"/>
          </a:p>
          <a:p>
            <a:pPr lvl="1"/>
            <a:r>
              <a:rPr lang="en-US" i="0" dirty="0" smtClean="0"/>
              <a:t>Ellipsoid:   </a:t>
            </a:r>
            <a:r>
              <a:rPr lang="en-US" dirty="0" smtClean="0"/>
              <a:t>x^2/a^2+y^2/b^2+z^2/c^2 </a:t>
            </a:r>
            <a:r>
              <a:rPr lang="en-US" dirty="0"/>
              <a:t>= r^2	center(0,0,0</a:t>
            </a:r>
            <a:r>
              <a:rPr lang="en-US" dirty="0" smtClean="0"/>
              <a:t>)</a:t>
            </a:r>
            <a:endParaRPr lang="en-US" i="0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531"/>
          </a:xfrm>
        </p:spPr>
        <p:txBody>
          <a:bodyPr/>
          <a:lstStyle/>
          <a:p>
            <a:r>
              <a:rPr lang="en-US" dirty="0" smtClean="0"/>
              <a:t>Input </a:t>
            </a:r>
            <a:r>
              <a:rPr lang="en-US" altLang="zh-TW" dirty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08"/>
            <a:ext cx="9601200" cy="4047392"/>
          </a:xfrm>
        </p:spPr>
        <p:txBody>
          <a:bodyPr/>
          <a:lstStyle/>
          <a:p>
            <a:r>
              <a:rPr lang="en-US" dirty="0" smtClean="0"/>
              <a:t>Input some equation just like f(x)/g(x).</a:t>
            </a:r>
          </a:p>
          <a:p>
            <a:r>
              <a:rPr lang="en-US" dirty="0" smtClean="0"/>
              <a:t>Set the range of x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z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Calculate the surface in a fixed range </a:t>
            </a:r>
            <a:r>
              <a:rPr lang="en-US" dirty="0"/>
              <a:t>space </a:t>
            </a:r>
            <a:r>
              <a:rPr lang="en-US" dirty="0" smtClean="0"/>
              <a:t>by a certain number </a:t>
            </a:r>
            <a:r>
              <a:rPr lang="en-US" dirty="0"/>
              <a:t>of  </a:t>
            </a:r>
            <a:r>
              <a:rPr lang="en-US" dirty="0" smtClean="0"/>
              <a:t>threshold.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39" y="3460959"/>
            <a:ext cx="3464169" cy="280295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35869" y="4471180"/>
            <a:ext cx="1072661" cy="78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51431" y="4539271"/>
            <a:ext cx="229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Voxelize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55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946"/>
          </a:xfrm>
        </p:spPr>
        <p:txBody>
          <a:bodyPr/>
          <a:lstStyle/>
          <a:p>
            <a:r>
              <a:rPr lang="en-US" dirty="0" smtClean="0"/>
              <a:t>Edit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77" y="1661745"/>
            <a:ext cx="2883877" cy="4888523"/>
          </a:xfrm>
        </p:spPr>
        <p:txBody>
          <a:bodyPr/>
          <a:lstStyle/>
          <a:p>
            <a:r>
              <a:rPr lang="en-US" dirty="0" smtClean="0"/>
              <a:t>Space resolution </a:t>
            </a:r>
            <a:br>
              <a:rPr lang="en-US" dirty="0" smtClean="0"/>
            </a:br>
            <a:r>
              <a:rPr lang="en-US" dirty="0" smtClean="0"/>
              <a:t>512*512*512</a:t>
            </a:r>
          </a:p>
          <a:p>
            <a:r>
              <a:rPr lang="en-US" dirty="0" smtClean="0"/>
              <a:t>Method:</a:t>
            </a:r>
          </a:p>
          <a:p>
            <a:pPr marL="987552" lvl="1" indent="-457200">
              <a:buSzPct val="80000"/>
              <a:buFont typeface="+mj-lt"/>
              <a:buAutoNum type="arabicPeriod"/>
            </a:pPr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(view)</a:t>
            </a:r>
          </a:p>
          <a:p>
            <a:pPr marL="987552" lvl="1" indent="-457200">
              <a:buSzPct val="80000"/>
              <a:buFont typeface="+mj-lt"/>
              <a:buAutoNum type="arabicPeriod"/>
            </a:pPr>
            <a:r>
              <a:rPr lang="en-US" dirty="0" smtClean="0"/>
              <a:t>Pen</a:t>
            </a:r>
          </a:p>
          <a:p>
            <a:pPr marL="987552" lvl="1" indent="-457200">
              <a:buSzPct val="80000"/>
              <a:buFont typeface="+mj-lt"/>
              <a:buAutoNum type="arabicPeriod"/>
            </a:pPr>
            <a:r>
              <a:rPr lang="en-US" dirty="0" smtClean="0"/>
              <a:t>Eraser</a:t>
            </a:r>
          </a:p>
          <a:p>
            <a:pPr marL="987552" lvl="1" indent="-457200">
              <a:buSzPct val="80000"/>
              <a:buFont typeface="+mj-lt"/>
              <a:buAutoNum type="arabicPeriod"/>
            </a:pPr>
            <a:r>
              <a:rPr lang="en-US" dirty="0" smtClean="0"/>
              <a:t>Smoothing</a:t>
            </a:r>
            <a:br>
              <a:rPr lang="en-US" dirty="0" smtClean="0"/>
            </a:br>
            <a:r>
              <a:rPr lang="en-US" dirty="0" smtClean="0"/>
              <a:t>(morphological)</a:t>
            </a:r>
          </a:p>
          <a:p>
            <a:pPr marL="987552" lvl="1" indent="-457200">
              <a:buSzPct val="80000"/>
              <a:buFont typeface="+mj-lt"/>
              <a:buAutoNum type="arabicPeriod"/>
            </a:pPr>
            <a:r>
              <a:rPr lang="en-US" dirty="0" smtClean="0"/>
              <a:t>CSG</a:t>
            </a:r>
            <a:br>
              <a:rPr lang="en-US" dirty="0" smtClean="0"/>
            </a:br>
            <a:r>
              <a:rPr lang="en-US" dirty="0" smtClean="0"/>
              <a:t>(set op)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85" y="1573124"/>
            <a:ext cx="8003588" cy="47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2178"/>
          </a:xfrm>
        </p:spPr>
        <p:txBody>
          <a:bodyPr>
            <a:noAutofit/>
          </a:bodyPr>
          <a:lstStyle/>
          <a:p>
            <a:r>
              <a:rPr lang="en-US" dirty="0"/>
              <a:t>Distance </a:t>
            </a:r>
            <a:r>
              <a:rPr lang="en-US" dirty="0" smtClean="0"/>
              <a:t>Field - </a:t>
            </a:r>
            <a:r>
              <a:rPr lang="en-US" dirty="0"/>
              <a:t>CDT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62545"/>
                <a:ext cx="9601200" cy="466344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Initial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Sign 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/>
                </a:r>
                <a:br>
                  <a:rPr lang="en-US" b="0" dirty="0" smtClean="0">
                    <a:ea typeface="Cambria Math" panose="02040503050406030204" pitchFamily="18" charset="0"/>
                  </a:rPr>
                </a:b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62545"/>
                <a:ext cx="9601200" cy="4663440"/>
              </a:xfrm>
              <a:blipFill>
                <a:blip r:embed="rId2"/>
                <a:stretch>
                  <a:fillRect l="-571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84" y="1990222"/>
            <a:ext cx="4364183" cy="2126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754" y="2047671"/>
            <a:ext cx="3359121" cy="736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54" y="3399059"/>
            <a:ext cx="3109564" cy="902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1318" y="3388605"/>
            <a:ext cx="92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1318" y="3932504"/>
            <a:ext cx="97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608617" y="2869030"/>
                <a:ext cx="963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7" y="2869030"/>
                <a:ext cx="9633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0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627</TotalTime>
  <Words>362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微軟正黑體</vt:lpstr>
      <vt:lpstr>Cambria Math</vt:lpstr>
      <vt:lpstr>Franklin Gothic Book</vt:lpstr>
      <vt:lpstr>Crop</vt:lpstr>
      <vt:lpstr>11/23 進度報告</vt:lpstr>
      <vt:lpstr>Outline</vt:lpstr>
      <vt:lpstr>Scene graph Tree</vt:lpstr>
      <vt:lpstr>Method 2 Algorithm </vt:lpstr>
      <vt:lpstr>Template </vt:lpstr>
      <vt:lpstr>Make a sphere</vt:lpstr>
      <vt:lpstr>Input equation</vt:lpstr>
      <vt:lpstr>Edit Space</vt:lpstr>
      <vt:lpstr>Distance Field - CDT </vt:lpstr>
      <vt:lpstr>Distance Field - CDT</vt:lpstr>
      <vt:lpstr>Distance Field - VDT</vt:lpstr>
      <vt:lpstr>Distance Field - VDT</vt:lpstr>
      <vt:lpstr>3D Printing Class Pipeline</vt:lpstr>
      <vt:lpstr>3D Printing Class Program</vt:lpstr>
      <vt:lpstr>Conclusion &amp; Discussion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11/23 進度報告</dc:title>
  <dc:creator>Jazz</dc:creator>
  <cp:lastModifiedBy>Jazz</cp:lastModifiedBy>
  <cp:revision>35</cp:revision>
  <dcterms:created xsi:type="dcterms:W3CDTF">2017-11-22T18:22:23Z</dcterms:created>
  <dcterms:modified xsi:type="dcterms:W3CDTF">2017-11-23T04:59:05Z</dcterms:modified>
</cp:coreProperties>
</file>