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3" r:id="rId15"/>
    <p:sldId id="280" r:id="rId16"/>
    <p:sldId id="286" r:id="rId17"/>
    <p:sldId id="281" r:id="rId18"/>
    <p:sldId id="282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6184208-54E1-4085-9672-DD6EF42A8EB8}">
          <p14:sldIdLst>
            <p14:sldId id="256"/>
            <p14:sldId id="257"/>
            <p14:sldId id="259"/>
            <p14:sldId id="262"/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3"/>
            <p14:sldId id="280"/>
            <p14:sldId id="286"/>
            <p14:sldId id="281"/>
            <p14:sldId id="28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9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05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889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454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311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9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207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3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51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84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41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25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4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3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4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64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8353-8F9E-4F2A-A5E8-9CA6B5055F90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2951DE-A69C-4C98-9C24-DF79ED49E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5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1E49A-1949-4D94-8580-52BF54C7F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3/9</a:t>
            </a:r>
            <a:r>
              <a:rPr lang="zh-TW" altLang="en-US"/>
              <a:t> </a:t>
            </a:r>
            <a:r>
              <a:rPr lang="zh-TW" altLang="en-US" dirty="0"/>
              <a:t>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74DD9-D63D-4D4A-AE6F-1D4D931ED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Connecting component</a:t>
            </a:r>
          </a:p>
          <a:p>
            <a:r>
              <a:rPr lang="en-US" altLang="zh-TW" dirty="0"/>
              <a:t>Morphological operation</a:t>
            </a:r>
          </a:p>
          <a:p>
            <a:r>
              <a:rPr lang="zh-TW" altLang="en-US" dirty="0"/>
              <a:t>報告者</a:t>
            </a:r>
            <a:r>
              <a:rPr lang="en-US" altLang="zh-TW" dirty="0"/>
              <a:t>:</a:t>
            </a:r>
            <a:r>
              <a:rPr lang="zh-TW" altLang="en-US" dirty="0"/>
              <a:t>周杰士</a:t>
            </a:r>
          </a:p>
        </p:txBody>
      </p:sp>
    </p:spTree>
    <p:extLst>
      <p:ext uri="{BB962C8B-B14F-4D97-AF65-F5344CB8AC3E}">
        <p14:creationId xmlns:p14="http://schemas.microsoft.com/office/powerpoint/2010/main" val="187444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E080-4B3D-495D-897C-DC6D8437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248"/>
            <a:ext cx="8596668" cy="1320800"/>
          </a:xfrm>
        </p:spPr>
        <p:txBody>
          <a:bodyPr/>
          <a:lstStyle/>
          <a:p>
            <a:r>
              <a:rPr lang="en-US" altLang="zh-TW" dirty="0"/>
              <a:t>Connecting Component Algorithm</a:t>
            </a:r>
            <a:br>
              <a:rPr lang="en-US" altLang="zh-TW" dirty="0"/>
            </a:br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AFF73BC3-6D51-4EC6-87AC-C49272B83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853650"/>
              </p:ext>
            </p:extLst>
          </p:nvPr>
        </p:nvGraphicFramePr>
        <p:xfrm>
          <a:off x="3166573" y="1117600"/>
          <a:ext cx="503047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365">
                  <a:extLst>
                    <a:ext uri="{9D8B030D-6E8A-4147-A177-3AD203B41FA5}">
                      <a16:colId xmlns:a16="http://schemas.microsoft.com/office/drawing/2014/main" val="193904361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414435657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85564215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692306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43154470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06151417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24439938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30681536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56648528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28565555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067036990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46931425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934603782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72560063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8452722"/>
                    </a:ext>
                  </a:extLst>
                </a:gridCol>
              </a:tblGrid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9905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70632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6771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4319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9877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3313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385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3900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7036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0588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4985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68530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6524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38776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47603"/>
                  </a:ext>
                </a:extLst>
              </a:tr>
            </a:tbl>
          </a:graphicData>
        </a:graphic>
      </p:graphicFrame>
      <p:sp>
        <p:nvSpPr>
          <p:cNvPr id="9" name="矩形: 圓角 8">
            <a:extLst>
              <a:ext uri="{FF2B5EF4-FFF2-40B4-BE49-F238E27FC236}">
                <a16:creationId xmlns:a16="http://schemas.microsoft.com/office/drawing/2014/main" id="{C9089985-C806-477B-92DE-3286B8FB4798}"/>
              </a:ext>
            </a:extLst>
          </p:cNvPr>
          <p:cNvSpPr/>
          <p:nvPr/>
        </p:nvSpPr>
        <p:spPr>
          <a:xfrm>
            <a:off x="4169747" y="2205036"/>
            <a:ext cx="332913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1B2A72A-8DF7-4A41-925E-B9CE1C543813}"/>
              </a:ext>
            </a:extLst>
          </p:cNvPr>
          <p:cNvGrpSpPr/>
          <p:nvPr/>
        </p:nvGrpSpPr>
        <p:grpSpPr>
          <a:xfrm>
            <a:off x="3836835" y="1835704"/>
            <a:ext cx="665825" cy="738664"/>
            <a:chOff x="3836836" y="1466372"/>
            <a:chExt cx="665825" cy="738664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53BF955-A296-4073-91EB-4589FEC1F9AA}"/>
                </a:ext>
              </a:extLst>
            </p:cNvPr>
            <p:cNvSpPr/>
            <p:nvPr/>
          </p:nvSpPr>
          <p:spPr>
            <a:xfrm>
              <a:off x="3836836" y="1835704"/>
              <a:ext cx="332913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05F43DF-B160-4208-A2A9-0B80A50FA7F5}"/>
                </a:ext>
              </a:extLst>
            </p:cNvPr>
            <p:cNvSpPr/>
            <p:nvPr/>
          </p:nvSpPr>
          <p:spPr>
            <a:xfrm>
              <a:off x="4169748" y="1466372"/>
              <a:ext cx="332913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8B8A21-512D-43EB-9196-999C67381DFC}"/>
              </a:ext>
            </a:extLst>
          </p:cNvPr>
          <p:cNvSpPr txBox="1"/>
          <p:nvPr/>
        </p:nvSpPr>
        <p:spPr>
          <a:xfrm>
            <a:off x="426128" y="1704513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componentCount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BC1592-02FC-4DA6-86CC-E8E512BF18CB}"/>
              </a:ext>
            </a:extLst>
          </p:cNvPr>
          <p:cNvSpPr txBox="1"/>
          <p:nvPr/>
        </p:nvSpPr>
        <p:spPr>
          <a:xfrm>
            <a:off x="0" y="2773791"/>
            <a:ext cx="3391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  = min(neighbors[]) = 1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 err="1"/>
              <a:t>rawdata</a:t>
            </a:r>
            <a:r>
              <a:rPr lang="en-US" altLang="zh-TW" dirty="0"/>
              <a:t>[] =  L;</a:t>
            </a:r>
          </a:p>
          <a:p>
            <a:endParaRPr lang="en-US" altLang="zh-TW" dirty="0"/>
          </a:p>
          <a:p>
            <a:r>
              <a:rPr lang="en-US" altLang="zh-TW" dirty="0"/>
              <a:t>linked[L].add (</a:t>
            </a:r>
            <a:r>
              <a:rPr lang="zh-TW" altLang="en-US" dirty="0"/>
              <a:t> </a:t>
            </a:r>
            <a:r>
              <a:rPr lang="en-US" altLang="zh-TW" dirty="0"/>
              <a:t>the other ID in </a:t>
            </a:r>
            <a:r>
              <a:rPr lang="en-US" altLang="zh-TW" dirty="0" err="1"/>
              <a:t>neighborsID</a:t>
            </a:r>
            <a:r>
              <a:rPr lang="en-US" altLang="zh-TW" dirty="0"/>
              <a:t>[] );</a:t>
            </a:r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1D8ACD-533E-4A3A-A913-4CDDD971A627}"/>
              </a:ext>
            </a:extLst>
          </p:cNvPr>
          <p:cNvSpPr/>
          <p:nvPr/>
        </p:nvSpPr>
        <p:spPr>
          <a:xfrm>
            <a:off x="8345010" y="1695634"/>
            <a:ext cx="1038687" cy="621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26E3535-2660-499F-AE56-27D6F3E7B728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9383697" y="2006353"/>
            <a:ext cx="511742" cy="8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29B9C3F-36B0-402B-B354-71FA86E3984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0934126" y="2006353"/>
            <a:ext cx="532660" cy="8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圖: 匯合連接點 16">
            <a:extLst>
              <a:ext uri="{FF2B5EF4-FFF2-40B4-BE49-F238E27FC236}">
                <a16:creationId xmlns:a16="http://schemas.microsoft.com/office/drawing/2014/main" id="{B6E59E45-D8CA-4171-8517-4BDFA3E8B385}"/>
              </a:ext>
            </a:extLst>
          </p:cNvPr>
          <p:cNvSpPr/>
          <p:nvPr/>
        </p:nvSpPr>
        <p:spPr>
          <a:xfrm>
            <a:off x="11576482" y="1835704"/>
            <a:ext cx="396331" cy="3693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匯合連接點 17">
            <a:extLst>
              <a:ext uri="{FF2B5EF4-FFF2-40B4-BE49-F238E27FC236}">
                <a16:creationId xmlns:a16="http://schemas.microsoft.com/office/drawing/2014/main" id="{BF60E7AA-42F9-4FCE-8677-1D301B0456C0}"/>
              </a:ext>
            </a:extLst>
          </p:cNvPr>
          <p:cNvSpPr/>
          <p:nvPr/>
        </p:nvSpPr>
        <p:spPr>
          <a:xfrm>
            <a:off x="9963603" y="1839287"/>
            <a:ext cx="396331" cy="3693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EE9991-CAC1-495A-82B7-83A34ACA484C}"/>
              </a:ext>
            </a:extLst>
          </p:cNvPr>
          <p:cNvSpPr/>
          <p:nvPr/>
        </p:nvSpPr>
        <p:spPr>
          <a:xfrm>
            <a:off x="9895439" y="1704513"/>
            <a:ext cx="1038687" cy="621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17" grpId="0" animBg="1"/>
      <p:bldP spid="18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E080-4B3D-495D-897C-DC6D8437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248"/>
            <a:ext cx="8596668" cy="1320800"/>
          </a:xfrm>
        </p:spPr>
        <p:txBody>
          <a:bodyPr/>
          <a:lstStyle/>
          <a:p>
            <a:r>
              <a:rPr lang="en-US" altLang="zh-TW" dirty="0"/>
              <a:t>Connecting Component Algorithm</a:t>
            </a:r>
            <a:br>
              <a:rPr lang="en-US" altLang="zh-TW" dirty="0"/>
            </a:br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AFF73BC3-6D51-4EC6-87AC-C49272B836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66573" y="1117600"/>
          <a:ext cx="503047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365">
                  <a:extLst>
                    <a:ext uri="{9D8B030D-6E8A-4147-A177-3AD203B41FA5}">
                      <a16:colId xmlns:a16="http://schemas.microsoft.com/office/drawing/2014/main" val="193904361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414435657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85564215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692306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43154470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06151417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24439938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30681536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56648528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28565555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067036990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46931425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934603782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72560063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8452722"/>
                    </a:ext>
                  </a:extLst>
                </a:gridCol>
              </a:tblGrid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9905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70632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6771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4319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9877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3313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385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3900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7036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0588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4985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68530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6524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38776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47603"/>
                  </a:ext>
                </a:extLst>
              </a:tr>
            </a:tbl>
          </a:graphicData>
        </a:graphic>
      </p:graphicFrame>
      <p:sp>
        <p:nvSpPr>
          <p:cNvPr id="9" name="矩形: 圓角 8">
            <a:extLst>
              <a:ext uri="{FF2B5EF4-FFF2-40B4-BE49-F238E27FC236}">
                <a16:creationId xmlns:a16="http://schemas.microsoft.com/office/drawing/2014/main" id="{C9089985-C806-477B-92DE-3286B8FB4798}"/>
              </a:ext>
            </a:extLst>
          </p:cNvPr>
          <p:cNvSpPr/>
          <p:nvPr/>
        </p:nvSpPr>
        <p:spPr>
          <a:xfrm>
            <a:off x="5850485" y="2205036"/>
            <a:ext cx="332913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1B2A72A-8DF7-4A41-925E-B9CE1C543813}"/>
              </a:ext>
            </a:extLst>
          </p:cNvPr>
          <p:cNvGrpSpPr/>
          <p:nvPr/>
        </p:nvGrpSpPr>
        <p:grpSpPr>
          <a:xfrm>
            <a:off x="5517572" y="1835704"/>
            <a:ext cx="665825" cy="738664"/>
            <a:chOff x="3836836" y="1466372"/>
            <a:chExt cx="665825" cy="738664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53BF955-A296-4073-91EB-4589FEC1F9AA}"/>
                </a:ext>
              </a:extLst>
            </p:cNvPr>
            <p:cNvSpPr/>
            <p:nvPr/>
          </p:nvSpPr>
          <p:spPr>
            <a:xfrm>
              <a:off x="3836836" y="1835704"/>
              <a:ext cx="332913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05F43DF-B160-4208-A2A9-0B80A50FA7F5}"/>
                </a:ext>
              </a:extLst>
            </p:cNvPr>
            <p:cNvSpPr/>
            <p:nvPr/>
          </p:nvSpPr>
          <p:spPr>
            <a:xfrm>
              <a:off x="4169748" y="1466372"/>
              <a:ext cx="332913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037417-85C2-481C-A9A3-557BAC55CD1E}"/>
              </a:ext>
            </a:extLst>
          </p:cNvPr>
          <p:cNvSpPr txBox="1"/>
          <p:nvPr/>
        </p:nvSpPr>
        <p:spPr>
          <a:xfrm>
            <a:off x="426128" y="1704513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componentCount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4099BDD-2D59-4682-B559-4E087FC9934F}"/>
              </a:ext>
            </a:extLst>
          </p:cNvPr>
          <p:cNvSpPr txBox="1"/>
          <p:nvPr/>
        </p:nvSpPr>
        <p:spPr>
          <a:xfrm>
            <a:off x="0" y="2773791"/>
            <a:ext cx="3391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  = min(neighbors[]) = 1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 err="1"/>
              <a:t>rawdata</a:t>
            </a:r>
            <a:r>
              <a:rPr lang="en-US" altLang="zh-TW" dirty="0"/>
              <a:t>[] =  L;</a:t>
            </a:r>
          </a:p>
          <a:p>
            <a:endParaRPr lang="en-US" altLang="zh-TW" dirty="0"/>
          </a:p>
          <a:p>
            <a:r>
              <a:rPr lang="en-US" altLang="zh-TW" dirty="0"/>
              <a:t>linked[L].add (</a:t>
            </a:r>
            <a:r>
              <a:rPr lang="zh-TW" altLang="en-US" dirty="0"/>
              <a:t> </a:t>
            </a:r>
            <a:r>
              <a:rPr lang="en-US" altLang="zh-TW" dirty="0"/>
              <a:t>the other ID in </a:t>
            </a:r>
            <a:r>
              <a:rPr lang="en-US" altLang="zh-TW" dirty="0" err="1"/>
              <a:t>neighborsID</a:t>
            </a:r>
            <a:r>
              <a:rPr lang="en-US" altLang="zh-TW" dirty="0"/>
              <a:t>[] );</a:t>
            </a:r>
          </a:p>
          <a:p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68C73D-55A5-450C-8CB1-1D5A0B7DACF8}"/>
              </a:ext>
            </a:extLst>
          </p:cNvPr>
          <p:cNvSpPr/>
          <p:nvPr/>
        </p:nvSpPr>
        <p:spPr>
          <a:xfrm>
            <a:off x="8345010" y="1695634"/>
            <a:ext cx="1038687" cy="621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234A913-2158-4839-8731-7582F514A6F7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9383697" y="2006353"/>
            <a:ext cx="511742" cy="8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9E4E7E6-9472-46C8-BF0A-6E300547BBF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0934126" y="2006353"/>
            <a:ext cx="532660" cy="8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圖: 匯合連接點 17">
            <a:extLst>
              <a:ext uri="{FF2B5EF4-FFF2-40B4-BE49-F238E27FC236}">
                <a16:creationId xmlns:a16="http://schemas.microsoft.com/office/drawing/2014/main" id="{AD1F5835-1EDE-4191-BCC3-9079565BF52F}"/>
              </a:ext>
            </a:extLst>
          </p:cNvPr>
          <p:cNvSpPr/>
          <p:nvPr/>
        </p:nvSpPr>
        <p:spPr>
          <a:xfrm>
            <a:off x="11576482" y="1835704"/>
            <a:ext cx="396331" cy="3693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3E5F2B-2A7F-4723-B31F-A6AEDE201BCB}"/>
              </a:ext>
            </a:extLst>
          </p:cNvPr>
          <p:cNvSpPr/>
          <p:nvPr/>
        </p:nvSpPr>
        <p:spPr>
          <a:xfrm>
            <a:off x="9895439" y="1704513"/>
            <a:ext cx="1038687" cy="621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9223196D-4968-4A78-987E-935733FA6BED}"/>
              </a:ext>
            </a:extLst>
          </p:cNvPr>
          <p:cNvCxnSpPr>
            <a:cxnSpLocks/>
            <a:stCxn id="19" idx="3"/>
            <a:endCxn id="20" idx="3"/>
          </p:cNvCxnSpPr>
          <p:nvPr/>
        </p:nvCxnSpPr>
        <p:spPr>
          <a:xfrm>
            <a:off x="10934126" y="2015232"/>
            <a:ext cx="12700" cy="93215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BE91261-45CB-4E7F-B6F6-C53BBC71AAA5}"/>
              </a:ext>
            </a:extLst>
          </p:cNvPr>
          <p:cNvSpPr/>
          <p:nvPr/>
        </p:nvSpPr>
        <p:spPr>
          <a:xfrm>
            <a:off x="9895439" y="2636669"/>
            <a:ext cx="1038687" cy="621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F4D4C01-B37D-4A35-9476-454FE4706A5E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9383697" y="2920753"/>
            <a:ext cx="511742" cy="26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圖: 匯合連接點 24">
            <a:extLst>
              <a:ext uri="{FF2B5EF4-FFF2-40B4-BE49-F238E27FC236}">
                <a16:creationId xmlns:a16="http://schemas.microsoft.com/office/drawing/2014/main" id="{1849FFC4-FD01-4E61-8112-27C94A8E16FD}"/>
              </a:ext>
            </a:extLst>
          </p:cNvPr>
          <p:cNvSpPr/>
          <p:nvPr/>
        </p:nvSpPr>
        <p:spPr>
          <a:xfrm>
            <a:off x="8987366" y="2736087"/>
            <a:ext cx="396331" cy="3693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6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 animBg="1"/>
      <p:bldP spid="19" grpId="0" animBg="1"/>
      <p:bldP spid="20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E080-4B3D-495D-897C-DC6D8437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16" y="121328"/>
            <a:ext cx="8596668" cy="1320800"/>
          </a:xfrm>
        </p:spPr>
        <p:txBody>
          <a:bodyPr/>
          <a:lstStyle/>
          <a:p>
            <a:r>
              <a:rPr lang="en-US" altLang="zh-TW" dirty="0"/>
              <a:t>Connecting Component Algorithm</a:t>
            </a:r>
            <a:br>
              <a:rPr lang="en-US" altLang="zh-TW" dirty="0"/>
            </a:br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AFF73BC3-6D51-4EC6-87AC-C49272B83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487001"/>
              </p:ext>
            </p:extLst>
          </p:nvPr>
        </p:nvGraphicFramePr>
        <p:xfrm>
          <a:off x="485516" y="1371600"/>
          <a:ext cx="503047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365">
                  <a:extLst>
                    <a:ext uri="{9D8B030D-6E8A-4147-A177-3AD203B41FA5}">
                      <a16:colId xmlns:a16="http://schemas.microsoft.com/office/drawing/2014/main" val="193904361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414435657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85564215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692306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43154470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06151417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24439938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30681536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56648528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28565555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067036990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46931425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934603782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72560063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8452722"/>
                    </a:ext>
                  </a:extLst>
                </a:gridCol>
              </a:tblGrid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9905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70632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6771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4319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9877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3313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385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3900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7036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0588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4985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68530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6524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38776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47603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CADB8C41-A33D-4F1D-8DAC-549E4CC77838}"/>
              </a:ext>
            </a:extLst>
          </p:cNvPr>
          <p:cNvSpPr/>
          <p:nvPr/>
        </p:nvSpPr>
        <p:spPr>
          <a:xfrm>
            <a:off x="5802870" y="1104777"/>
            <a:ext cx="1038687" cy="621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075679-3E0C-4EA3-B934-9C5052AA6F07}"/>
              </a:ext>
            </a:extLst>
          </p:cNvPr>
          <p:cNvSpPr/>
          <p:nvPr/>
        </p:nvSpPr>
        <p:spPr>
          <a:xfrm>
            <a:off x="7353299" y="1113656"/>
            <a:ext cx="1038687" cy="621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45D766B-532A-42B4-940F-AD02C2408235}"/>
              </a:ext>
            </a:extLst>
          </p:cNvPr>
          <p:cNvSpPr/>
          <p:nvPr/>
        </p:nvSpPr>
        <p:spPr>
          <a:xfrm>
            <a:off x="8962150" y="1104777"/>
            <a:ext cx="1038687" cy="621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流程圖: 匯合連接點 27">
            <a:extLst>
              <a:ext uri="{FF2B5EF4-FFF2-40B4-BE49-F238E27FC236}">
                <a16:creationId xmlns:a16="http://schemas.microsoft.com/office/drawing/2014/main" id="{0EEE9DFD-D3AD-442B-A39E-822C05CCD730}"/>
              </a:ext>
            </a:extLst>
          </p:cNvPr>
          <p:cNvSpPr/>
          <p:nvPr/>
        </p:nvSpPr>
        <p:spPr>
          <a:xfrm>
            <a:off x="10571001" y="1230829"/>
            <a:ext cx="396331" cy="3693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363BE0C-DD6E-4341-B39E-9B2BED8D5491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841557" y="1415496"/>
            <a:ext cx="511742" cy="8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C5EE051-3814-4617-81BA-E104AC12B69C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 flipV="1">
            <a:off x="8391986" y="1415496"/>
            <a:ext cx="570164" cy="8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8E71F24-A4FF-452D-888D-04230DDBD218}"/>
              </a:ext>
            </a:extLst>
          </p:cNvPr>
          <p:cNvCxnSpPr>
            <a:stCxn id="26" idx="3"/>
            <a:endCxn id="28" idx="2"/>
          </p:cNvCxnSpPr>
          <p:nvPr/>
        </p:nvCxnSpPr>
        <p:spPr>
          <a:xfrm flipV="1">
            <a:off x="10000837" y="1415495"/>
            <a:ext cx="5701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DC8B96B-E66A-452C-9F9A-CB256DE0D663}"/>
              </a:ext>
            </a:extLst>
          </p:cNvPr>
          <p:cNvSpPr/>
          <p:nvPr/>
        </p:nvSpPr>
        <p:spPr>
          <a:xfrm>
            <a:off x="5820767" y="2278111"/>
            <a:ext cx="1038687" cy="621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9C0273-05A3-40C0-9D41-63FE4D1AE70C}"/>
              </a:ext>
            </a:extLst>
          </p:cNvPr>
          <p:cNvSpPr/>
          <p:nvPr/>
        </p:nvSpPr>
        <p:spPr>
          <a:xfrm>
            <a:off x="7429618" y="2269232"/>
            <a:ext cx="1038687" cy="621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流程圖: 匯合連接點 37">
            <a:extLst>
              <a:ext uri="{FF2B5EF4-FFF2-40B4-BE49-F238E27FC236}">
                <a16:creationId xmlns:a16="http://schemas.microsoft.com/office/drawing/2014/main" id="{F7ED6E98-9FC9-4EB3-8B7E-4755C3B5E03F}"/>
              </a:ext>
            </a:extLst>
          </p:cNvPr>
          <p:cNvSpPr/>
          <p:nvPr/>
        </p:nvSpPr>
        <p:spPr>
          <a:xfrm>
            <a:off x="9038469" y="2395284"/>
            <a:ext cx="396331" cy="3693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0D92A8A-E694-4AFC-B61E-055A2C86D015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6859454" y="2579951"/>
            <a:ext cx="570164" cy="8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44E450F-7DF7-47F3-9A30-73F4EECD4A45}"/>
              </a:ext>
            </a:extLst>
          </p:cNvPr>
          <p:cNvCxnSpPr>
            <a:stCxn id="37" idx="3"/>
            <a:endCxn id="38" idx="2"/>
          </p:cNvCxnSpPr>
          <p:nvPr/>
        </p:nvCxnSpPr>
        <p:spPr>
          <a:xfrm flipV="1">
            <a:off x="8468305" y="2579950"/>
            <a:ext cx="5701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FD5CD0F-5863-41E6-9244-4E07EE086AEC}"/>
              </a:ext>
            </a:extLst>
          </p:cNvPr>
          <p:cNvSpPr/>
          <p:nvPr/>
        </p:nvSpPr>
        <p:spPr>
          <a:xfrm>
            <a:off x="5823355" y="3345895"/>
            <a:ext cx="1038687" cy="621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流程圖: 匯合連接點 43">
            <a:extLst>
              <a:ext uri="{FF2B5EF4-FFF2-40B4-BE49-F238E27FC236}">
                <a16:creationId xmlns:a16="http://schemas.microsoft.com/office/drawing/2014/main" id="{E33A60D4-4B6E-4F30-8F29-20A4D6F8B186}"/>
              </a:ext>
            </a:extLst>
          </p:cNvPr>
          <p:cNvSpPr/>
          <p:nvPr/>
        </p:nvSpPr>
        <p:spPr>
          <a:xfrm>
            <a:off x="7432206" y="3471947"/>
            <a:ext cx="396331" cy="3693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F3B54D1-2F49-4377-BB8F-821D8D4DD88F}"/>
              </a:ext>
            </a:extLst>
          </p:cNvPr>
          <p:cNvCxnSpPr>
            <a:stCxn id="43" idx="3"/>
            <a:endCxn id="44" idx="2"/>
          </p:cNvCxnSpPr>
          <p:nvPr/>
        </p:nvCxnSpPr>
        <p:spPr>
          <a:xfrm flipV="1">
            <a:off x="6862042" y="3656613"/>
            <a:ext cx="5701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6" grpId="0" animBg="1"/>
      <p:bldP spid="28" grpId="0" animBg="1"/>
      <p:bldP spid="36" grpId="0" animBg="1"/>
      <p:bldP spid="37" grpId="0" animBg="1"/>
      <p:bldP spid="38" grpId="0" animBg="1"/>
      <p:bldP spid="43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E080-4B3D-495D-897C-DC6D8437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16" y="121328"/>
            <a:ext cx="8596668" cy="1320800"/>
          </a:xfrm>
        </p:spPr>
        <p:txBody>
          <a:bodyPr/>
          <a:lstStyle/>
          <a:p>
            <a:r>
              <a:rPr lang="en-US" altLang="zh-TW" dirty="0"/>
              <a:t>Connecting Component Algorithm</a:t>
            </a:r>
            <a:br>
              <a:rPr lang="en-US" altLang="zh-TW" dirty="0"/>
            </a:br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AFF73BC3-6D51-4EC6-87AC-C49272B83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908568"/>
              </p:ext>
            </p:extLst>
          </p:nvPr>
        </p:nvGraphicFramePr>
        <p:xfrm>
          <a:off x="2784833" y="1078637"/>
          <a:ext cx="503047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365">
                  <a:extLst>
                    <a:ext uri="{9D8B030D-6E8A-4147-A177-3AD203B41FA5}">
                      <a16:colId xmlns:a16="http://schemas.microsoft.com/office/drawing/2014/main" val="193904361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414435657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85564215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692306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43154470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06151417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24439938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30681536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56648528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28565555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067036990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46931425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934603782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72560063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8452722"/>
                    </a:ext>
                  </a:extLst>
                </a:gridCol>
              </a:tblGrid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9905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70632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6771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4319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9877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3313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385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3900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7036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0588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4985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68530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6524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38776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4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95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0077A-4D9A-4989-821E-B53973D6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Connecting Component</a:t>
            </a:r>
            <a:br>
              <a:rPr lang="en-US" altLang="zh-TW" dirty="0"/>
            </a:br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A973B42-2404-418F-9501-E3CAA4928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87" y="1984489"/>
            <a:ext cx="5750099" cy="4873511"/>
          </a:xfrm>
        </p:spPr>
      </p:pic>
    </p:spTree>
    <p:extLst>
      <p:ext uri="{BB962C8B-B14F-4D97-AF65-F5344CB8AC3E}">
        <p14:creationId xmlns:p14="http://schemas.microsoft.com/office/powerpoint/2010/main" val="265861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E8FB7-499A-4A00-9DA0-C6D3F275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Morphological operation</a:t>
            </a:r>
            <a:br>
              <a:rPr lang="en-US" altLang="zh-TW" dirty="0"/>
            </a:br>
            <a:r>
              <a:rPr lang="en-US" altLang="zh-TW" dirty="0"/>
              <a:t>Erosion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52771-08C0-4753-8BE5-33821E88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49778"/>
            <a:ext cx="10916355" cy="4775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altLang="zh-TW" dirty="0"/>
              <a:t>for (int z = 0; z &lt; </a:t>
            </a:r>
            <a:r>
              <a:rPr lang="en-US" altLang="zh-TW" dirty="0"/>
              <a:t>SIZE_Z</a:t>
            </a:r>
            <a:r>
              <a:rPr lang="pl-PL" altLang="zh-TW" dirty="0"/>
              <a:t>; z++) {</a:t>
            </a:r>
          </a:p>
          <a:p>
            <a:pPr marL="0" indent="0">
              <a:buNone/>
            </a:pPr>
            <a:r>
              <a:rPr lang="es-ES" altLang="zh-TW" dirty="0"/>
              <a:t>	for (int y = 0; y &lt;SIZE_Y; y++) {</a:t>
            </a:r>
          </a:p>
          <a:p>
            <a:pPr marL="0" indent="0">
              <a:buNone/>
            </a:pPr>
            <a:r>
              <a:rPr lang="en-US" altLang="zh-TW" dirty="0"/>
              <a:t>		for (</a:t>
            </a:r>
            <a:r>
              <a:rPr lang="en-US" altLang="zh-TW" dirty="0" err="1"/>
              <a:t>int</a:t>
            </a:r>
            <a:r>
              <a:rPr lang="en-US" altLang="zh-TW" dirty="0"/>
              <a:t> x = 0; x &lt;SIZE_X; x++) {</a:t>
            </a:r>
          </a:p>
          <a:p>
            <a:pPr marL="0" indent="0">
              <a:buNone/>
            </a:pPr>
            <a:r>
              <a:rPr lang="en-US" altLang="zh-TW" dirty="0"/>
              <a:t>		if( </a:t>
            </a:r>
            <a:r>
              <a:rPr lang="en-US" altLang="zh-TW" dirty="0" err="1"/>
              <a:t>raw_data</a:t>
            </a:r>
            <a:r>
              <a:rPr lang="en-US" altLang="zh-TW" dirty="0"/>
              <a:t>[z][y</a:t>
            </a:r>
            <a:r>
              <a:rPr lang="en-US" altLang="zh-TW" dirty="0" smtClean="0"/>
              <a:t>][x] </a:t>
            </a:r>
            <a:r>
              <a:rPr lang="en-US" altLang="zh-TW" dirty="0"/>
              <a:t>== VOX_EMPTY) continue;		</a:t>
            </a:r>
          </a:p>
          <a:p>
            <a:pPr marL="0" indent="0">
              <a:buNone/>
            </a:pPr>
            <a:r>
              <a:rPr lang="en-US" altLang="zh-TW" dirty="0"/>
              <a:t>		bool </a:t>
            </a:r>
            <a:r>
              <a:rPr lang="en-US" altLang="zh-TW" dirty="0" err="1"/>
              <a:t>surface_flag</a:t>
            </a:r>
            <a:r>
              <a:rPr lang="en-US" altLang="zh-TW" dirty="0"/>
              <a:t> = false;					// check the target voxel is or not surface</a:t>
            </a:r>
          </a:p>
          <a:p>
            <a:pPr marL="0" indent="0">
              <a:buNone/>
            </a:pPr>
            <a:r>
              <a:rPr lang="en-US" altLang="zh-TW" dirty="0"/>
              <a:t>		for(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neighborCount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 ) {		// </a:t>
            </a:r>
            <a:r>
              <a:rPr lang="en-US" altLang="zh-TW" dirty="0" err="1"/>
              <a:t>neighborCount</a:t>
            </a:r>
            <a:r>
              <a:rPr lang="en-US" altLang="zh-TW" dirty="0"/>
              <a:t> is 6 or 26</a:t>
            </a:r>
          </a:p>
          <a:p>
            <a:pPr marL="0" indent="0">
              <a:buNone/>
            </a:pPr>
            <a:r>
              <a:rPr lang="en-US" altLang="zh-TW" dirty="0"/>
              <a:t>			</a:t>
            </a:r>
            <a:r>
              <a:rPr lang="en-US" altLang="zh-TW" dirty="0" err="1"/>
              <a:t>checkOutOfRange</a:t>
            </a:r>
            <a:r>
              <a:rPr lang="en-US" altLang="zh-TW" dirty="0"/>
              <a:t>( neighbor[].Index );</a:t>
            </a:r>
          </a:p>
          <a:p>
            <a:pPr marL="0" indent="0">
              <a:buNone/>
            </a:pPr>
            <a:r>
              <a:rPr lang="en-US" altLang="zh-TW" dirty="0"/>
              <a:t>			</a:t>
            </a:r>
          </a:p>
          <a:p>
            <a:pPr marL="0" indent="0">
              <a:buNone/>
            </a:pPr>
            <a:r>
              <a:rPr lang="en-US" altLang="zh-TW" dirty="0"/>
              <a:t>			if( </a:t>
            </a:r>
            <a:r>
              <a:rPr lang="en-US" altLang="zh-TW" dirty="0" err="1"/>
              <a:t>raw_data</a:t>
            </a:r>
            <a:r>
              <a:rPr lang="en-US" altLang="zh-TW" dirty="0"/>
              <a:t>[neighbor[].Index ] == VOX_EMPTY ){</a:t>
            </a:r>
          </a:p>
          <a:p>
            <a:pPr marL="0" indent="0">
              <a:buNone/>
            </a:pPr>
            <a:r>
              <a:rPr lang="en-US" altLang="zh-TW" dirty="0"/>
              <a:t>				 </a:t>
            </a:r>
            <a:r>
              <a:rPr lang="en-US" altLang="zh-TW" dirty="0" err="1"/>
              <a:t>surface_flag</a:t>
            </a:r>
            <a:r>
              <a:rPr lang="en-US" altLang="zh-TW" dirty="0"/>
              <a:t>  = true;</a:t>
            </a:r>
          </a:p>
          <a:p>
            <a:pPr marL="0" indent="0">
              <a:buNone/>
            </a:pPr>
            <a:r>
              <a:rPr lang="en-US" altLang="zh-TW" dirty="0"/>
              <a:t>				 break;</a:t>
            </a:r>
          </a:p>
          <a:p>
            <a:pPr marL="0" indent="0">
              <a:buNone/>
            </a:pPr>
            <a:r>
              <a:rPr lang="en-US" altLang="zh-TW" dirty="0"/>
              <a:t>			}</a:t>
            </a:r>
          </a:p>
          <a:p>
            <a:pPr marL="0" indent="0">
              <a:buNone/>
            </a:pPr>
            <a:r>
              <a:rPr lang="en-US" altLang="zh-TW" dirty="0"/>
              <a:t>		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558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E8FB7-499A-4A00-9DA0-C6D3F275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Morphological operation</a:t>
            </a:r>
            <a:br>
              <a:rPr lang="en-US" altLang="zh-TW" dirty="0"/>
            </a:br>
            <a:r>
              <a:rPr lang="en-US" altLang="zh-TW" dirty="0"/>
              <a:t>Erosion 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52771-08C0-4753-8BE5-33821E88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778"/>
            <a:ext cx="10645422" cy="4775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700" dirty="0"/>
              <a:t>		// erase to temp array</a:t>
            </a:r>
          </a:p>
          <a:p>
            <a:pPr marL="0" indent="0">
              <a:buNone/>
            </a:pPr>
            <a:r>
              <a:rPr lang="en-US" altLang="zh-TW" sz="1700" dirty="0"/>
              <a:t>		if(</a:t>
            </a:r>
            <a:r>
              <a:rPr lang="en-US" altLang="zh-TW" sz="1700" dirty="0" err="1"/>
              <a:t>surface_flag</a:t>
            </a:r>
            <a:r>
              <a:rPr lang="en-US" altLang="zh-TW" sz="1700" dirty="0"/>
              <a:t>){</a:t>
            </a:r>
          </a:p>
          <a:p>
            <a:pPr marL="0" indent="0">
              <a:buNone/>
            </a:pPr>
            <a:r>
              <a:rPr lang="en-US" altLang="zh-TW" sz="1700" dirty="0"/>
              <a:t>			</a:t>
            </a:r>
            <a:r>
              <a:rPr lang="en-US" altLang="zh-TW" sz="1700" dirty="0" err="1"/>
              <a:t>tempArray</a:t>
            </a:r>
            <a:r>
              <a:rPr lang="en-US" altLang="zh-TW" sz="1700" dirty="0"/>
              <a:t>[z][y</a:t>
            </a:r>
            <a:r>
              <a:rPr lang="en-US" altLang="zh-TW" sz="1700" dirty="0" smtClean="0"/>
              <a:t>][x] </a:t>
            </a:r>
            <a:r>
              <a:rPr lang="en-US" altLang="zh-TW" sz="1700" dirty="0"/>
              <a:t>= VOX_EMPTY;</a:t>
            </a:r>
          </a:p>
          <a:p>
            <a:pPr marL="0" indent="0">
              <a:buNone/>
            </a:pPr>
            <a:r>
              <a:rPr lang="en-US" altLang="zh-TW" sz="1700" dirty="0"/>
              <a:t>		}</a:t>
            </a:r>
          </a:p>
          <a:p>
            <a:pPr marL="0" indent="0">
              <a:buNone/>
            </a:pPr>
            <a:r>
              <a:rPr lang="en-US" altLang="zh-TW" sz="1700" dirty="0"/>
              <a:t>		else {</a:t>
            </a:r>
          </a:p>
          <a:p>
            <a:pPr marL="0" indent="0">
              <a:buNone/>
            </a:pPr>
            <a:r>
              <a:rPr lang="en-US" altLang="zh-TW" sz="1700" dirty="0"/>
              <a:t>			 </a:t>
            </a:r>
            <a:r>
              <a:rPr lang="en-US" altLang="zh-TW" sz="1700" dirty="0" err="1"/>
              <a:t>tempArray</a:t>
            </a:r>
            <a:r>
              <a:rPr lang="en-US" altLang="zh-TW" sz="1700" dirty="0"/>
              <a:t>[z][y</a:t>
            </a:r>
            <a:r>
              <a:rPr lang="en-US" altLang="zh-TW" sz="1700" dirty="0" smtClean="0"/>
              <a:t>][x] </a:t>
            </a:r>
            <a:r>
              <a:rPr lang="en-US" altLang="zh-TW" sz="1700" dirty="0"/>
              <a:t>=</a:t>
            </a:r>
            <a:r>
              <a:rPr lang="en-US" altLang="zh-TW" sz="1700" dirty="0" err="1"/>
              <a:t>raw_data</a:t>
            </a:r>
            <a:r>
              <a:rPr lang="en-US" altLang="zh-TW" sz="1700" dirty="0"/>
              <a:t>[z][y][x];</a:t>
            </a:r>
          </a:p>
          <a:p>
            <a:pPr marL="0" indent="0">
              <a:buNone/>
            </a:pPr>
            <a:r>
              <a:rPr lang="en-US" altLang="zh-TW" sz="1700" dirty="0"/>
              <a:t>		}</a:t>
            </a:r>
          </a:p>
          <a:p>
            <a:pPr marL="0" indent="0">
              <a:buNone/>
            </a:pPr>
            <a:r>
              <a:rPr lang="en-US" altLang="zh-TW" sz="1700" dirty="0"/>
              <a:t>		}</a:t>
            </a:r>
          </a:p>
          <a:p>
            <a:pPr marL="0" indent="0">
              <a:buNone/>
            </a:pPr>
            <a:r>
              <a:rPr lang="en-US" altLang="zh-TW" sz="1700" dirty="0"/>
              <a:t>	}</a:t>
            </a:r>
          </a:p>
          <a:p>
            <a:pPr marL="0" indent="0">
              <a:buNone/>
            </a:pPr>
            <a:r>
              <a:rPr lang="en-US" altLang="zh-TW" sz="1700" dirty="0"/>
              <a:t>}	</a:t>
            </a:r>
            <a:endParaRPr lang="zh-TW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96493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E8FB7-499A-4A00-9DA0-C6D3F275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Morphological operation</a:t>
            </a:r>
            <a:br>
              <a:rPr lang="en-US" altLang="zh-TW" dirty="0"/>
            </a:br>
            <a:r>
              <a:rPr lang="en-US" altLang="zh-TW" dirty="0"/>
              <a:t>Dilation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52771-08C0-4753-8BE5-33821E88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大部分與</a:t>
            </a:r>
            <a:r>
              <a:rPr lang="en-US" altLang="zh-TW" dirty="0"/>
              <a:t>Erosion</a:t>
            </a:r>
            <a:r>
              <a:rPr lang="zh-TW" altLang="en-US" dirty="0"/>
              <a:t>一致</a:t>
            </a:r>
            <a:endParaRPr lang="en-US" altLang="zh-TW" dirty="0"/>
          </a:p>
          <a:p>
            <a:r>
              <a:rPr lang="en-US" altLang="zh-TW" dirty="0"/>
              <a:t>1.	</a:t>
            </a:r>
            <a:r>
              <a:rPr lang="en-US" altLang="zh-TW" sz="1600" dirty="0" err="1"/>
              <a:t>raw_data</a:t>
            </a:r>
            <a:r>
              <a:rPr lang="en-US" altLang="zh-TW" sz="1600" dirty="0"/>
              <a:t>[z][y][z] == VOX_EMPTY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1600" dirty="0"/>
              <a:t>		</a:t>
            </a:r>
            <a:r>
              <a:rPr lang="en-US" altLang="zh-TW" sz="1600" dirty="0" err="1"/>
              <a:t>raw_data</a:t>
            </a:r>
            <a:r>
              <a:rPr lang="en-US" altLang="zh-TW" sz="1600" dirty="0"/>
              <a:t>[z][y][z] </a:t>
            </a:r>
            <a:r>
              <a:rPr lang="en-US" altLang="zh-TW" sz="1600" dirty="0">
                <a:solidFill>
                  <a:srgbClr val="FF0000"/>
                </a:solidFill>
              </a:rPr>
              <a:t>!=</a:t>
            </a:r>
            <a:r>
              <a:rPr lang="en-US" altLang="zh-TW" sz="1600" dirty="0"/>
              <a:t> VOX_EMPTY	</a:t>
            </a:r>
          </a:p>
          <a:p>
            <a:r>
              <a:rPr lang="en-US" altLang="zh-TW" sz="1600" dirty="0"/>
              <a:t>2.	</a:t>
            </a:r>
            <a:r>
              <a:rPr lang="fr-FR" altLang="zh-TW" sz="1600" dirty="0"/>
              <a:t>if(surface_flag){</a:t>
            </a:r>
          </a:p>
          <a:p>
            <a:pPr marL="0" indent="0">
              <a:buNone/>
            </a:pPr>
            <a:r>
              <a:rPr lang="fr-FR" altLang="zh-TW" sz="1600" dirty="0"/>
              <a:t>			tempArray[z][y][z] = VOX_EMPTY;</a:t>
            </a:r>
          </a:p>
          <a:p>
            <a:pPr marL="0" indent="0">
              <a:buNone/>
            </a:pPr>
            <a:r>
              <a:rPr lang="fr-FR" altLang="zh-TW" sz="1600" dirty="0"/>
              <a:t>		</a:t>
            </a:r>
          </a:p>
          <a:p>
            <a:pPr marL="0" indent="0">
              <a:buNone/>
            </a:pPr>
            <a:r>
              <a:rPr lang="fr-FR" altLang="zh-TW" sz="1600" dirty="0"/>
              <a:t>			 tempArray[z][y][z] = VOX</a:t>
            </a:r>
            <a:r>
              <a:rPr lang="en-US" altLang="zh-TW" sz="1600" dirty="0"/>
              <a:t>_</a:t>
            </a:r>
            <a:r>
              <a:rPr lang="en-US" altLang="zh-TW" sz="1600" dirty="0">
                <a:solidFill>
                  <a:srgbClr val="FF0000"/>
                </a:solidFill>
              </a:rPr>
              <a:t>SURFACE</a:t>
            </a:r>
            <a:r>
              <a:rPr lang="fr-FR" altLang="zh-TW" sz="1600" dirty="0"/>
              <a:t>;</a:t>
            </a:r>
          </a:p>
          <a:p>
            <a:pPr marL="0" indent="0">
              <a:buNone/>
            </a:pPr>
            <a:r>
              <a:rPr lang="fr-FR" altLang="zh-TW" sz="1600" dirty="0"/>
              <a:t>		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4DE70F4B-4B8C-4F1B-A7C2-A9D547356791}"/>
              </a:ext>
            </a:extLst>
          </p:cNvPr>
          <p:cNvSpPr/>
          <p:nvPr/>
        </p:nvSpPr>
        <p:spPr>
          <a:xfrm>
            <a:off x="3014135" y="2918177"/>
            <a:ext cx="417688" cy="428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5CDEAD39-0C9B-4616-B2A7-C595C16BD976}"/>
              </a:ext>
            </a:extLst>
          </p:cNvPr>
          <p:cNvSpPr/>
          <p:nvPr/>
        </p:nvSpPr>
        <p:spPr>
          <a:xfrm>
            <a:off x="3431823" y="4479769"/>
            <a:ext cx="417688" cy="428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21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E8FB7-499A-4A00-9DA0-C6D3F275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Morphological operation</a:t>
            </a:r>
            <a:br>
              <a:rPr lang="en-US" altLang="zh-TW" dirty="0"/>
            </a:br>
            <a:r>
              <a:rPr lang="en-US" altLang="zh-TW" dirty="0"/>
              <a:t>Opening and Closing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52771-08C0-4753-8BE5-33821E88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直接呼叫</a:t>
            </a:r>
            <a:r>
              <a:rPr lang="en-US" altLang="zh-TW" dirty="0"/>
              <a:t>Erosion</a:t>
            </a:r>
            <a:r>
              <a:rPr lang="zh-TW" altLang="en-US" dirty="0"/>
              <a:t>與</a:t>
            </a:r>
            <a:r>
              <a:rPr lang="en-US" altLang="zh-TW" dirty="0"/>
              <a:t>Dilation</a:t>
            </a:r>
          </a:p>
          <a:p>
            <a:r>
              <a:rPr lang="zh-TW" altLang="en-US" dirty="0"/>
              <a:t>使用者自行設定</a:t>
            </a:r>
            <a:r>
              <a:rPr lang="en-US" altLang="zh-TW" dirty="0"/>
              <a:t>Erosion</a:t>
            </a:r>
            <a:r>
              <a:rPr lang="zh-TW" altLang="en-US" dirty="0"/>
              <a:t>次數與</a:t>
            </a:r>
            <a:r>
              <a:rPr lang="en-US" altLang="zh-TW" dirty="0"/>
              <a:t>Dilation</a:t>
            </a:r>
            <a:r>
              <a:rPr lang="zh-TW" altLang="en-US" dirty="0"/>
              <a:t>次數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99E69A-E1C1-4FD5-A617-42D235DFD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8812"/>
            <a:ext cx="54006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2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1A4F6B-58EA-449F-A631-BBF27BFC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Morphological operation</a:t>
            </a:r>
            <a:br>
              <a:rPr lang="en-US" altLang="zh-TW" dirty="0"/>
            </a:br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54FC3D8-756B-4999-846A-1AA943E66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2" y="2070276"/>
            <a:ext cx="5210407" cy="388143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EBDCE45-9E66-449D-AB7C-573F25FA6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57" y="2070276"/>
            <a:ext cx="4876890" cy="388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AD64D-A639-4318-8575-957A7DA7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FA319E-28D1-45C5-A014-B8107747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Connecting Component Algorithm</a:t>
            </a:r>
          </a:p>
          <a:p>
            <a:pPr lvl="1"/>
            <a:r>
              <a:rPr lang="en-US" altLang="zh-TW" dirty="0"/>
              <a:t>Pseudo code</a:t>
            </a:r>
          </a:p>
          <a:p>
            <a:pPr lvl="1"/>
            <a:r>
              <a:rPr lang="en-US" altLang="zh-TW" dirty="0"/>
              <a:t>Example</a:t>
            </a:r>
          </a:p>
          <a:p>
            <a:r>
              <a:rPr lang="en-US" altLang="zh-TW" dirty="0"/>
              <a:t>Morphological operation</a:t>
            </a:r>
          </a:p>
          <a:p>
            <a:pPr lvl="1"/>
            <a:r>
              <a:rPr lang="en-US" altLang="zh-TW" dirty="0"/>
              <a:t>Erosion</a:t>
            </a:r>
          </a:p>
          <a:p>
            <a:pPr lvl="1"/>
            <a:r>
              <a:rPr lang="en-US" altLang="zh-TW" dirty="0"/>
              <a:t>Dilation</a:t>
            </a:r>
          </a:p>
          <a:p>
            <a:pPr lvl="1"/>
            <a:r>
              <a:rPr lang="en-US" altLang="zh-TW" dirty="0"/>
              <a:t>Opening and Closing</a:t>
            </a:r>
          </a:p>
        </p:txBody>
      </p:sp>
    </p:spTree>
    <p:extLst>
      <p:ext uri="{BB962C8B-B14F-4D97-AF65-F5344CB8AC3E}">
        <p14:creationId xmlns:p14="http://schemas.microsoft.com/office/powerpoint/2010/main" val="326381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60C4F-49B7-4E52-97AD-36A7D741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7C05B-0043-43B2-855F-45C3BEC4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645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E080-4B3D-495D-897C-DC6D8437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248"/>
            <a:ext cx="8596668" cy="1320800"/>
          </a:xfrm>
        </p:spPr>
        <p:txBody>
          <a:bodyPr/>
          <a:lstStyle/>
          <a:p>
            <a:r>
              <a:rPr lang="en-US" altLang="zh-TW" dirty="0"/>
              <a:t>Connecting Component Algorithm Pseudo Code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D49A08-3154-4955-B4AA-58626103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3049"/>
            <a:ext cx="10224446" cy="515398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// first pass</a:t>
            </a:r>
          </a:p>
          <a:p>
            <a:pPr marL="0" indent="0">
              <a:buNone/>
            </a:pPr>
            <a:r>
              <a:rPr lang="en-US" altLang="zh-TW" dirty="0"/>
              <a:t> for row in data:</a:t>
            </a:r>
          </a:p>
          <a:p>
            <a:pPr marL="0" indent="0">
              <a:buNone/>
            </a:pPr>
            <a:r>
              <a:rPr lang="en-US" altLang="zh-TW" dirty="0"/>
              <a:t>       for column in row:</a:t>
            </a:r>
          </a:p>
          <a:p>
            <a:pPr marL="0" indent="0">
              <a:buNone/>
            </a:pPr>
            <a:r>
              <a:rPr lang="en-US" altLang="zh-TW" dirty="0"/>
              <a:t>	if( </a:t>
            </a:r>
            <a:r>
              <a:rPr lang="en-US" altLang="zh-TW" dirty="0" err="1"/>
              <a:t>raw_Data</a:t>
            </a:r>
            <a:r>
              <a:rPr lang="en-US" altLang="zh-TW" dirty="0"/>
              <a:t>[raw][</a:t>
            </a:r>
            <a:r>
              <a:rPr lang="en-US" altLang="zh-TW" dirty="0" err="1"/>
              <a:t>colume</a:t>
            </a:r>
            <a:r>
              <a:rPr lang="en-US" altLang="zh-TW" dirty="0"/>
              <a:t>] != background ){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neighborsID</a:t>
            </a:r>
            <a:r>
              <a:rPr lang="en-US" altLang="zh-TW" dirty="0"/>
              <a:t>[] = </a:t>
            </a:r>
            <a:r>
              <a:rPr lang="en-US" altLang="zh-TW" dirty="0" err="1"/>
              <a:t>getNeighborsComponentID</a:t>
            </a:r>
            <a:r>
              <a:rPr lang="en-US" altLang="zh-TW" dirty="0"/>
              <a:t>();	// in 3d data we have three neighbors</a:t>
            </a:r>
          </a:p>
          <a:p>
            <a:pPr marL="0" indent="0">
              <a:buNone/>
            </a:pPr>
            <a:r>
              <a:rPr lang="en-US" altLang="zh-TW" dirty="0"/>
              <a:t>		if( all ID in </a:t>
            </a:r>
            <a:r>
              <a:rPr lang="en-US" altLang="zh-TW" dirty="0" err="1"/>
              <a:t>neighborsID</a:t>
            </a:r>
            <a:r>
              <a:rPr lang="en-US" altLang="zh-TW" dirty="0"/>
              <a:t>[] are background ID )</a:t>
            </a:r>
          </a:p>
          <a:p>
            <a:pPr marL="0" indent="0">
              <a:buNone/>
            </a:pPr>
            <a:r>
              <a:rPr lang="en-US" altLang="zh-TW" dirty="0"/>
              <a:t>			 </a:t>
            </a:r>
            <a:r>
              <a:rPr lang="en-US" altLang="zh-TW" dirty="0" err="1"/>
              <a:t>raw_Data</a:t>
            </a:r>
            <a:r>
              <a:rPr lang="en-US" altLang="zh-TW" dirty="0"/>
              <a:t>[row][column] = </a:t>
            </a:r>
            <a:r>
              <a:rPr lang="en-US" altLang="zh-TW" dirty="0" err="1"/>
              <a:t>componentCount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		 </a:t>
            </a:r>
            <a:r>
              <a:rPr lang="en-US" altLang="zh-TW" dirty="0" err="1"/>
              <a:t>componentCount</a:t>
            </a:r>
            <a:r>
              <a:rPr lang="en-US" altLang="zh-TW" dirty="0"/>
              <a:t>++;</a:t>
            </a:r>
          </a:p>
          <a:p>
            <a:pPr marL="0" indent="0">
              <a:buNone/>
            </a:pPr>
            <a:r>
              <a:rPr lang="en-US" altLang="zh-TW" dirty="0"/>
              <a:t>		else</a:t>
            </a:r>
          </a:p>
          <a:p>
            <a:pPr marL="0" indent="0">
              <a:buNone/>
            </a:pPr>
            <a:r>
              <a:rPr lang="en-US" altLang="zh-TW" dirty="0"/>
              <a:t>			</a:t>
            </a:r>
            <a:r>
              <a:rPr lang="en-US" altLang="zh-TW" dirty="0" err="1"/>
              <a:t>int</a:t>
            </a:r>
            <a:r>
              <a:rPr lang="en-US" altLang="zh-TW" dirty="0"/>
              <a:t> L = min( </a:t>
            </a:r>
            <a:r>
              <a:rPr lang="en-US" altLang="zh-TW" dirty="0" err="1"/>
              <a:t>neighborsID</a:t>
            </a:r>
            <a:r>
              <a:rPr lang="en-US" altLang="zh-TW" dirty="0"/>
              <a:t> );</a:t>
            </a:r>
          </a:p>
          <a:p>
            <a:pPr marL="0" indent="0">
              <a:buNone/>
            </a:pPr>
            <a:r>
              <a:rPr lang="en-US" altLang="zh-TW" dirty="0"/>
              <a:t>			</a:t>
            </a:r>
            <a:r>
              <a:rPr lang="en-US" altLang="zh-TW" dirty="0" err="1"/>
              <a:t>raw_Data</a:t>
            </a:r>
            <a:r>
              <a:rPr lang="en-US" altLang="zh-TW" dirty="0"/>
              <a:t>[row][column] = L;</a:t>
            </a:r>
          </a:p>
          <a:p>
            <a:pPr marL="0" indent="0">
              <a:buNone/>
            </a:pPr>
            <a:r>
              <a:rPr lang="en-US" altLang="zh-TW" dirty="0"/>
              <a:t>			linked[L].add (</a:t>
            </a:r>
            <a:r>
              <a:rPr lang="zh-TW" altLang="en-US" dirty="0"/>
              <a:t> </a:t>
            </a:r>
            <a:r>
              <a:rPr lang="en-US" altLang="zh-TW" dirty="0"/>
              <a:t>the other ID in </a:t>
            </a:r>
            <a:r>
              <a:rPr lang="en-US" altLang="zh-TW" dirty="0" err="1"/>
              <a:t>neighborsID</a:t>
            </a:r>
            <a:r>
              <a:rPr lang="en-US" altLang="zh-TW" dirty="0"/>
              <a:t>[] );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08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E080-4B3D-495D-897C-DC6D8437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248"/>
            <a:ext cx="8596668" cy="1320800"/>
          </a:xfrm>
        </p:spPr>
        <p:txBody>
          <a:bodyPr/>
          <a:lstStyle/>
          <a:p>
            <a:r>
              <a:rPr lang="en-US" altLang="zh-TW" dirty="0"/>
              <a:t>Connecting Component Algorithm</a:t>
            </a:r>
            <a:br>
              <a:rPr lang="en-US" altLang="zh-TW" dirty="0"/>
            </a:br>
            <a:r>
              <a:rPr lang="en-US" altLang="zh-TW" dirty="0"/>
              <a:t>Pseudo Code (cont.)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D49A08-3154-4955-B4AA-58626103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049"/>
            <a:ext cx="10180056" cy="444831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// merge Equivalent Labels</a:t>
            </a:r>
          </a:p>
          <a:p>
            <a:pPr marL="0" indent="0">
              <a:buNone/>
            </a:pPr>
            <a:r>
              <a:rPr lang="en-US" altLang="zh-TW" dirty="0"/>
              <a:t>for all labels in linked:</a:t>
            </a:r>
          </a:p>
          <a:p>
            <a:pPr marL="0" indent="0">
              <a:buNone/>
            </a:pPr>
            <a:r>
              <a:rPr lang="en-US" altLang="zh-TW" dirty="0"/>
              <a:t>	 linked[].merge();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// second pass</a:t>
            </a:r>
          </a:p>
          <a:p>
            <a:pPr marL="0" indent="0">
              <a:buNone/>
            </a:pPr>
            <a:r>
              <a:rPr lang="en-US" altLang="zh-TW" dirty="0"/>
              <a:t> for row in data:</a:t>
            </a:r>
          </a:p>
          <a:p>
            <a:pPr marL="0" indent="0">
              <a:buNone/>
            </a:pPr>
            <a:r>
              <a:rPr lang="en-US" altLang="zh-TW" dirty="0"/>
              <a:t>       for column in row:</a:t>
            </a:r>
          </a:p>
          <a:p>
            <a:pPr marL="0" indent="0">
              <a:buNone/>
            </a:pPr>
            <a:r>
              <a:rPr lang="en-US" altLang="zh-TW" dirty="0"/>
              <a:t>		if data[row][column] is not Background</a:t>
            </a:r>
          </a:p>
          <a:p>
            <a:pPr marL="0" indent="0">
              <a:buNone/>
            </a:pPr>
            <a:r>
              <a:rPr lang="en-US" altLang="zh-TW" dirty="0"/>
              <a:t>			 data[row][column] = find(data[row][column] );</a:t>
            </a:r>
          </a:p>
          <a:p>
            <a:pPr marL="0" indent="0">
              <a:buNone/>
            </a:pPr>
            <a:r>
              <a:rPr lang="en-US" altLang="zh-TW" dirty="0"/>
              <a:t>					//</a:t>
            </a:r>
            <a:r>
              <a:rPr lang="zh-TW" altLang="en-US" dirty="0"/>
              <a:t>拿每筆資料的原始</a:t>
            </a:r>
            <a:r>
              <a:rPr lang="en-US" altLang="zh-TW" dirty="0"/>
              <a:t>ID</a:t>
            </a:r>
            <a:r>
              <a:rPr lang="zh-TW" altLang="en-US" dirty="0"/>
              <a:t> 去 </a:t>
            </a:r>
            <a:r>
              <a:rPr lang="en-US" altLang="zh-TW" dirty="0"/>
              <a:t>linked</a:t>
            </a:r>
            <a:r>
              <a:rPr lang="zh-TW" altLang="en-US" dirty="0"/>
              <a:t>內尋找最小的 </a:t>
            </a:r>
            <a:r>
              <a:rPr lang="en-US" altLang="zh-TW" dirty="0"/>
              <a:t>Equivalent</a:t>
            </a:r>
            <a:r>
              <a:rPr lang="zh-TW" altLang="en-US" dirty="0"/>
              <a:t> </a:t>
            </a:r>
            <a:r>
              <a:rPr lang="en-US" altLang="zh-TW" dirty="0"/>
              <a:t>Labels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891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E080-4B3D-495D-897C-DC6D8437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248"/>
            <a:ext cx="8596668" cy="1320800"/>
          </a:xfrm>
        </p:spPr>
        <p:txBody>
          <a:bodyPr/>
          <a:lstStyle/>
          <a:p>
            <a:r>
              <a:rPr lang="en-US" altLang="zh-TW" dirty="0"/>
              <a:t>Connecting Component Algorithm</a:t>
            </a:r>
            <a:br>
              <a:rPr lang="en-US" altLang="zh-TW" dirty="0"/>
            </a:br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AFF73BC3-6D51-4EC6-87AC-C49272B836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66573" y="1117600"/>
          <a:ext cx="503047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365">
                  <a:extLst>
                    <a:ext uri="{9D8B030D-6E8A-4147-A177-3AD203B41FA5}">
                      <a16:colId xmlns:a16="http://schemas.microsoft.com/office/drawing/2014/main" val="193904361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414435657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85564215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692306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43154470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06151417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24439938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30681536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56648528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28565555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067036990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46931425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934603782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72560063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8452722"/>
                    </a:ext>
                  </a:extLst>
                </a:gridCol>
              </a:tblGrid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9905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70632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6771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4319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9877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3313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385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3900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7036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0588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4985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68530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6524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38776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4760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1D2EC14-FA07-49E9-97B1-4D2ECE1E7CAB}"/>
              </a:ext>
            </a:extLst>
          </p:cNvPr>
          <p:cNvSpPr txBox="1"/>
          <p:nvPr/>
        </p:nvSpPr>
        <p:spPr>
          <a:xfrm>
            <a:off x="2476961" y="11176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27DE159-465B-46F2-B9E6-137B36A619EC}"/>
              </a:ext>
            </a:extLst>
          </p:cNvPr>
          <p:cNvSpPr/>
          <p:nvPr/>
        </p:nvSpPr>
        <p:spPr>
          <a:xfrm>
            <a:off x="3166572" y="1107736"/>
            <a:ext cx="332913" cy="36933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2F316F8-7679-480A-9BCC-F543DAC67459}"/>
              </a:ext>
            </a:extLst>
          </p:cNvPr>
          <p:cNvSpPr txBox="1"/>
          <p:nvPr/>
        </p:nvSpPr>
        <p:spPr>
          <a:xfrm>
            <a:off x="426128" y="1704513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componentCount</a:t>
            </a:r>
            <a:r>
              <a:rPr lang="en-US" altLang="zh-TW" dirty="0"/>
              <a:t> 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51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E080-4B3D-495D-897C-DC6D8437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248"/>
            <a:ext cx="8596668" cy="1320800"/>
          </a:xfrm>
        </p:spPr>
        <p:txBody>
          <a:bodyPr/>
          <a:lstStyle/>
          <a:p>
            <a:r>
              <a:rPr lang="en-US" altLang="zh-TW" dirty="0"/>
              <a:t>Connecting Component Algorithm</a:t>
            </a:r>
            <a:br>
              <a:rPr lang="en-US" altLang="zh-TW" dirty="0"/>
            </a:br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AFF73BC3-6D51-4EC6-87AC-C49272B83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903004"/>
              </p:ext>
            </p:extLst>
          </p:nvPr>
        </p:nvGraphicFramePr>
        <p:xfrm>
          <a:off x="3166573" y="1117600"/>
          <a:ext cx="503047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365">
                  <a:extLst>
                    <a:ext uri="{9D8B030D-6E8A-4147-A177-3AD203B41FA5}">
                      <a16:colId xmlns:a16="http://schemas.microsoft.com/office/drawing/2014/main" val="193904361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414435657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85564215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692306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43154470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06151417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24439938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30681536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56648528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28565555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067036990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46931425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934603782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72560063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8452722"/>
                    </a:ext>
                  </a:extLst>
                </a:gridCol>
              </a:tblGrid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9905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70632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6771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4319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9877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3313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385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3900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7036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0588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4985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68530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6524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38776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47603"/>
                  </a:ext>
                </a:extLst>
              </a:tr>
            </a:tbl>
          </a:graphicData>
        </a:graphic>
      </p:graphicFrame>
      <p:sp>
        <p:nvSpPr>
          <p:cNvPr id="9" name="矩形: 圓角 8">
            <a:extLst>
              <a:ext uri="{FF2B5EF4-FFF2-40B4-BE49-F238E27FC236}">
                <a16:creationId xmlns:a16="http://schemas.microsoft.com/office/drawing/2014/main" id="{C9089985-C806-477B-92DE-3286B8FB4798}"/>
              </a:ext>
            </a:extLst>
          </p:cNvPr>
          <p:cNvSpPr/>
          <p:nvPr/>
        </p:nvSpPr>
        <p:spPr>
          <a:xfrm>
            <a:off x="4169747" y="1835704"/>
            <a:ext cx="332913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53BF955-A296-4073-91EB-4589FEC1F9AA}"/>
              </a:ext>
            </a:extLst>
          </p:cNvPr>
          <p:cNvSpPr/>
          <p:nvPr/>
        </p:nvSpPr>
        <p:spPr>
          <a:xfrm>
            <a:off x="3836836" y="1835704"/>
            <a:ext cx="332913" cy="36933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05F43DF-B160-4208-A2A9-0B80A50FA7F5}"/>
              </a:ext>
            </a:extLst>
          </p:cNvPr>
          <p:cNvSpPr/>
          <p:nvPr/>
        </p:nvSpPr>
        <p:spPr>
          <a:xfrm>
            <a:off x="4169748" y="1466372"/>
            <a:ext cx="332913" cy="36933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8B8A21-512D-43EB-9196-999C67381DFC}"/>
              </a:ext>
            </a:extLst>
          </p:cNvPr>
          <p:cNvSpPr txBox="1"/>
          <p:nvPr/>
        </p:nvSpPr>
        <p:spPr>
          <a:xfrm>
            <a:off x="426128" y="1704513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componentCount</a:t>
            </a:r>
            <a:r>
              <a:rPr lang="en-US" altLang="zh-TW" dirty="0"/>
              <a:t> = 1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209771E-98CE-48E2-91AD-8D1CD3D923FD}"/>
              </a:ext>
            </a:extLst>
          </p:cNvPr>
          <p:cNvSpPr txBox="1"/>
          <p:nvPr/>
        </p:nvSpPr>
        <p:spPr>
          <a:xfrm>
            <a:off x="0" y="2773791"/>
            <a:ext cx="3391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neighbors[] are background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 err="1"/>
              <a:t>rawdata</a:t>
            </a:r>
            <a:r>
              <a:rPr lang="en-US" altLang="zh-TW" dirty="0"/>
              <a:t>[] = </a:t>
            </a:r>
            <a:r>
              <a:rPr lang="en-US" altLang="zh-TW" dirty="0" err="1"/>
              <a:t>componentCount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componentCount</a:t>
            </a:r>
            <a:r>
              <a:rPr lang="en-US" altLang="zh-TW" dirty="0"/>
              <a:t>++;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FC0CEE-1A38-4AA2-A6F4-AF783B0DF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37" y="1763781"/>
            <a:ext cx="264466" cy="3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E080-4B3D-495D-897C-DC6D8437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248"/>
            <a:ext cx="8596668" cy="1320800"/>
          </a:xfrm>
        </p:spPr>
        <p:txBody>
          <a:bodyPr/>
          <a:lstStyle/>
          <a:p>
            <a:r>
              <a:rPr lang="en-US" altLang="zh-TW" dirty="0"/>
              <a:t>Connecting Component Algorithm</a:t>
            </a:r>
            <a:br>
              <a:rPr lang="en-US" altLang="zh-TW" dirty="0"/>
            </a:br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AFF73BC3-6D51-4EC6-87AC-C49272B836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66573" y="1117600"/>
          <a:ext cx="503047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365">
                  <a:extLst>
                    <a:ext uri="{9D8B030D-6E8A-4147-A177-3AD203B41FA5}">
                      <a16:colId xmlns:a16="http://schemas.microsoft.com/office/drawing/2014/main" val="193904361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414435657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85564215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692306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43154470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06151417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24439938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30681536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56648528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28565555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067036990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46931425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934603782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72560063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8452722"/>
                    </a:ext>
                  </a:extLst>
                </a:gridCol>
              </a:tblGrid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9905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70632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6771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4319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9877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3313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385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3900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7036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0588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4985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68530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6524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38776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47603"/>
                  </a:ext>
                </a:extLst>
              </a:tr>
            </a:tbl>
          </a:graphicData>
        </a:graphic>
      </p:graphicFrame>
      <p:sp>
        <p:nvSpPr>
          <p:cNvPr id="9" name="矩形: 圓角 8">
            <a:extLst>
              <a:ext uri="{FF2B5EF4-FFF2-40B4-BE49-F238E27FC236}">
                <a16:creationId xmlns:a16="http://schemas.microsoft.com/office/drawing/2014/main" id="{C9089985-C806-477B-92DE-3286B8FB4798}"/>
              </a:ext>
            </a:extLst>
          </p:cNvPr>
          <p:cNvSpPr/>
          <p:nvPr/>
        </p:nvSpPr>
        <p:spPr>
          <a:xfrm>
            <a:off x="4502661" y="1847956"/>
            <a:ext cx="332913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51B3150-784B-4633-9EA6-FA517B876BCF}"/>
              </a:ext>
            </a:extLst>
          </p:cNvPr>
          <p:cNvGrpSpPr/>
          <p:nvPr/>
        </p:nvGrpSpPr>
        <p:grpSpPr>
          <a:xfrm>
            <a:off x="4169749" y="1478624"/>
            <a:ext cx="665825" cy="738664"/>
            <a:chOff x="3836836" y="1466372"/>
            <a:chExt cx="665825" cy="738664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53BF955-A296-4073-91EB-4589FEC1F9AA}"/>
                </a:ext>
              </a:extLst>
            </p:cNvPr>
            <p:cNvSpPr/>
            <p:nvPr/>
          </p:nvSpPr>
          <p:spPr>
            <a:xfrm>
              <a:off x="3836836" y="1835704"/>
              <a:ext cx="332913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05F43DF-B160-4208-A2A9-0B80A50FA7F5}"/>
                </a:ext>
              </a:extLst>
            </p:cNvPr>
            <p:cNvSpPr/>
            <p:nvPr/>
          </p:nvSpPr>
          <p:spPr>
            <a:xfrm>
              <a:off x="4169748" y="1466372"/>
              <a:ext cx="332913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8B8A21-512D-43EB-9196-999C67381DFC}"/>
              </a:ext>
            </a:extLst>
          </p:cNvPr>
          <p:cNvSpPr txBox="1"/>
          <p:nvPr/>
        </p:nvSpPr>
        <p:spPr>
          <a:xfrm>
            <a:off x="426128" y="1704513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componentCount</a:t>
            </a:r>
            <a:r>
              <a:rPr lang="en-US" altLang="zh-TW" dirty="0"/>
              <a:t> = 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A5B0066-08D7-4D4C-A410-4DDE98450696}"/>
              </a:ext>
            </a:extLst>
          </p:cNvPr>
          <p:cNvSpPr txBox="1"/>
          <p:nvPr/>
        </p:nvSpPr>
        <p:spPr>
          <a:xfrm>
            <a:off x="0" y="2773791"/>
            <a:ext cx="3391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  = min(neighbors[]) = 1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 err="1"/>
              <a:t>rawdata</a:t>
            </a:r>
            <a:r>
              <a:rPr lang="en-US" altLang="zh-TW" dirty="0"/>
              <a:t>[] =  L;</a:t>
            </a:r>
          </a:p>
          <a:p>
            <a:endParaRPr lang="en-US" altLang="zh-TW" dirty="0"/>
          </a:p>
          <a:p>
            <a:r>
              <a:rPr lang="en-US" altLang="zh-TW" dirty="0"/>
              <a:t>linked[L].add (</a:t>
            </a:r>
            <a:r>
              <a:rPr lang="zh-TW" altLang="en-US" dirty="0"/>
              <a:t> </a:t>
            </a:r>
            <a:r>
              <a:rPr lang="en-US" altLang="zh-TW" dirty="0"/>
              <a:t>the other ID in </a:t>
            </a:r>
            <a:r>
              <a:rPr lang="en-US" altLang="zh-TW" dirty="0" err="1"/>
              <a:t>neighborsID</a:t>
            </a:r>
            <a:r>
              <a:rPr lang="en-US" altLang="zh-TW" dirty="0"/>
              <a:t>[] 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E080-4B3D-495D-897C-DC6D8437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248"/>
            <a:ext cx="8596668" cy="1320800"/>
          </a:xfrm>
        </p:spPr>
        <p:txBody>
          <a:bodyPr/>
          <a:lstStyle/>
          <a:p>
            <a:r>
              <a:rPr lang="en-US" altLang="zh-TW" dirty="0"/>
              <a:t>Connecting Component Algorithm</a:t>
            </a:r>
            <a:br>
              <a:rPr lang="en-US" altLang="zh-TW" dirty="0"/>
            </a:br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AFF73BC3-6D51-4EC6-87AC-C49272B83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035815"/>
              </p:ext>
            </p:extLst>
          </p:nvPr>
        </p:nvGraphicFramePr>
        <p:xfrm>
          <a:off x="3166573" y="1117600"/>
          <a:ext cx="503047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365">
                  <a:extLst>
                    <a:ext uri="{9D8B030D-6E8A-4147-A177-3AD203B41FA5}">
                      <a16:colId xmlns:a16="http://schemas.microsoft.com/office/drawing/2014/main" val="193904361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414435657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85564215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692306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43154470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06151417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24439938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30681536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56648528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28565555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067036990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46931425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934603782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72560063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8452722"/>
                    </a:ext>
                  </a:extLst>
                </a:gridCol>
              </a:tblGrid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9905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70632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6771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4319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9877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3313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385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3900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7036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0588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4985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68530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6524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38776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47603"/>
                  </a:ext>
                </a:extLst>
              </a:tr>
            </a:tbl>
          </a:graphicData>
        </a:graphic>
      </p:graphicFrame>
      <p:sp>
        <p:nvSpPr>
          <p:cNvPr id="9" name="矩形: 圓角 8">
            <a:extLst>
              <a:ext uri="{FF2B5EF4-FFF2-40B4-BE49-F238E27FC236}">
                <a16:creationId xmlns:a16="http://schemas.microsoft.com/office/drawing/2014/main" id="{C9089985-C806-477B-92DE-3286B8FB4798}"/>
              </a:ext>
            </a:extLst>
          </p:cNvPr>
          <p:cNvSpPr/>
          <p:nvPr/>
        </p:nvSpPr>
        <p:spPr>
          <a:xfrm>
            <a:off x="5850486" y="1839078"/>
            <a:ext cx="332913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A1B1369-B2A7-4B83-BEE4-ECCF95B09397}"/>
              </a:ext>
            </a:extLst>
          </p:cNvPr>
          <p:cNvGrpSpPr/>
          <p:nvPr/>
        </p:nvGrpSpPr>
        <p:grpSpPr>
          <a:xfrm>
            <a:off x="5517573" y="1469746"/>
            <a:ext cx="665825" cy="738664"/>
            <a:chOff x="3836836" y="1466372"/>
            <a:chExt cx="665825" cy="738664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53BF955-A296-4073-91EB-4589FEC1F9AA}"/>
                </a:ext>
              </a:extLst>
            </p:cNvPr>
            <p:cNvSpPr/>
            <p:nvPr/>
          </p:nvSpPr>
          <p:spPr>
            <a:xfrm>
              <a:off x="3836836" y="1835704"/>
              <a:ext cx="332913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05F43DF-B160-4208-A2A9-0B80A50FA7F5}"/>
                </a:ext>
              </a:extLst>
            </p:cNvPr>
            <p:cNvSpPr/>
            <p:nvPr/>
          </p:nvSpPr>
          <p:spPr>
            <a:xfrm>
              <a:off x="4169748" y="1466372"/>
              <a:ext cx="332913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8B8A21-512D-43EB-9196-999C67381DFC}"/>
              </a:ext>
            </a:extLst>
          </p:cNvPr>
          <p:cNvSpPr txBox="1"/>
          <p:nvPr/>
        </p:nvSpPr>
        <p:spPr>
          <a:xfrm>
            <a:off x="426128" y="1704513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componentCount</a:t>
            </a:r>
            <a:r>
              <a:rPr lang="en-US" altLang="zh-TW" dirty="0"/>
              <a:t> = 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29CD6C-A2BE-4521-8BFF-8523A054FEC8}"/>
              </a:ext>
            </a:extLst>
          </p:cNvPr>
          <p:cNvSpPr txBox="1"/>
          <p:nvPr/>
        </p:nvSpPr>
        <p:spPr>
          <a:xfrm>
            <a:off x="0" y="2773791"/>
            <a:ext cx="3391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neighbors[] are background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 err="1"/>
              <a:t>rawdata</a:t>
            </a:r>
            <a:r>
              <a:rPr lang="en-US" altLang="zh-TW" dirty="0"/>
              <a:t>[] = </a:t>
            </a:r>
            <a:r>
              <a:rPr lang="en-US" altLang="zh-TW" dirty="0" err="1"/>
              <a:t>componentCount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componentCount</a:t>
            </a:r>
            <a:r>
              <a:rPr lang="en-US" altLang="zh-TW" dirty="0"/>
              <a:t>++;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381293-D610-4BF8-A001-314E0A14B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00" y="1864765"/>
            <a:ext cx="219075" cy="3143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74E3B80-C204-484C-A455-096644B9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53" y="1769082"/>
            <a:ext cx="2190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3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E080-4B3D-495D-897C-DC6D8437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248"/>
            <a:ext cx="8596668" cy="1320800"/>
          </a:xfrm>
        </p:spPr>
        <p:txBody>
          <a:bodyPr/>
          <a:lstStyle/>
          <a:p>
            <a:r>
              <a:rPr lang="en-US" altLang="zh-TW" dirty="0"/>
              <a:t>Connecting Component Algorithm</a:t>
            </a:r>
            <a:br>
              <a:rPr lang="en-US" altLang="zh-TW" dirty="0"/>
            </a:br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AFF73BC3-6D51-4EC6-87AC-C49272B83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019193"/>
              </p:ext>
            </p:extLst>
          </p:nvPr>
        </p:nvGraphicFramePr>
        <p:xfrm>
          <a:off x="3166573" y="1117600"/>
          <a:ext cx="503047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365">
                  <a:extLst>
                    <a:ext uri="{9D8B030D-6E8A-4147-A177-3AD203B41FA5}">
                      <a16:colId xmlns:a16="http://schemas.microsoft.com/office/drawing/2014/main" val="193904361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414435657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85564215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6923061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43154470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06151417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244399384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30681536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566485287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285655556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067036990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469314255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2934603782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172560063"/>
                    </a:ext>
                  </a:extLst>
                </a:gridCol>
                <a:gridCol w="335365">
                  <a:extLst>
                    <a:ext uri="{9D8B030D-6E8A-4147-A177-3AD203B41FA5}">
                      <a16:colId xmlns:a16="http://schemas.microsoft.com/office/drawing/2014/main" val="3748452722"/>
                    </a:ext>
                  </a:extLst>
                </a:gridCol>
              </a:tblGrid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9905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70632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6771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4319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98775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33131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385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3900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7036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0588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49854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68530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65243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38776"/>
                  </a:ext>
                </a:extLst>
              </a:tr>
              <a:tr h="20001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47603"/>
                  </a:ext>
                </a:extLst>
              </a:tr>
            </a:tbl>
          </a:graphicData>
        </a:graphic>
      </p:graphicFrame>
      <p:sp>
        <p:nvSpPr>
          <p:cNvPr id="9" name="矩形: 圓角 8">
            <a:extLst>
              <a:ext uri="{FF2B5EF4-FFF2-40B4-BE49-F238E27FC236}">
                <a16:creationId xmlns:a16="http://schemas.microsoft.com/office/drawing/2014/main" id="{C9089985-C806-477B-92DE-3286B8FB4798}"/>
              </a:ext>
            </a:extLst>
          </p:cNvPr>
          <p:cNvSpPr/>
          <p:nvPr/>
        </p:nvSpPr>
        <p:spPr>
          <a:xfrm>
            <a:off x="3836833" y="2205036"/>
            <a:ext cx="332913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A1B1369-B2A7-4B83-BEE4-ECCF95B09397}"/>
              </a:ext>
            </a:extLst>
          </p:cNvPr>
          <p:cNvGrpSpPr/>
          <p:nvPr/>
        </p:nvGrpSpPr>
        <p:grpSpPr>
          <a:xfrm>
            <a:off x="3503922" y="1835704"/>
            <a:ext cx="665825" cy="738664"/>
            <a:chOff x="3836836" y="1466372"/>
            <a:chExt cx="665825" cy="738664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53BF955-A296-4073-91EB-4589FEC1F9AA}"/>
                </a:ext>
              </a:extLst>
            </p:cNvPr>
            <p:cNvSpPr/>
            <p:nvPr/>
          </p:nvSpPr>
          <p:spPr>
            <a:xfrm>
              <a:off x="3836836" y="1835704"/>
              <a:ext cx="332913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05F43DF-B160-4208-A2A9-0B80A50FA7F5}"/>
                </a:ext>
              </a:extLst>
            </p:cNvPr>
            <p:cNvSpPr/>
            <p:nvPr/>
          </p:nvSpPr>
          <p:spPr>
            <a:xfrm>
              <a:off x="4169748" y="1466372"/>
              <a:ext cx="332913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8B8A21-512D-43EB-9196-999C67381DFC}"/>
              </a:ext>
            </a:extLst>
          </p:cNvPr>
          <p:cNvSpPr txBox="1"/>
          <p:nvPr/>
        </p:nvSpPr>
        <p:spPr>
          <a:xfrm>
            <a:off x="426128" y="1704513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componentCount</a:t>
            </a:r>
            <a:r>
              <a:rPr lang="en-US" altLang="zh-TW" dirty="0"/>
              <a:t> = 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120E03-9AE4-4D24-8B60-0E7CCCEB6BDA}"/>
              </a:ext>
            </a:extLst>
          </p:cNvPr>
          <p:cNvSpPr txBox="1"/>
          <p:nvPr/>
        </p:nvSpPr>
        <p:spPr>
          <a:xfrm>
            <a:off x="0" y="2773791"/>
            <a:ext cx="3391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neighbors[] are background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 err="1"/>
              <a:t>rawdata</a:t>
            </a:r>
            <a:r>
              <a:rPr lang="en-US" altLang="zh-TW" dirty="0"/>
              <a:t>[] = </a:t>
            </a:r>
            <a:r>
              <a:rPr lang="en-US" altLang="zh-TW" dirty="0" err="1"/>
              <a:t>componentCount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componentCount</a:t>
            </a:r>
            <a:r>
              <a:rPr lang="en-US" altLang="zh-TW" dirty="0"/>
              <a:t>++;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558ED2-E56E-47D4-940D-30EEA85E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24" y="2245578"/>
            <a:ext cx="238125" cy="257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AA21AA9-6702-42CE-B023-91EC936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528" y="1722829"/>
            <a:ext cx="2952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2234</Words>
  <Application>Microsoft Office PowerPoint</Application>
  <PresentationFormat>Widescreen</PresentationFormat>
  <Paragraphs>2150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微軟正黑體</vt:lpstr>
      <vt:lpstr>Arial</vt:lpstr>
      <vt:lpstr>Trebuchet MS</vt:lpstr>
      <vt:lpstr>Wingdings 3</vt:lpstr>
      <vt:lpstr>多面向</vt:lpstr>
      <vt:lpstr>3/9 報告</vt:lpstr>
      <vt:lpstr>Outline</vt:lpstr>
      <vt:lpstr>Connecting Component Algorithm Pseudo Code</vt:lpstr>
      <vt:lpstr>Connecting Component Algorithm Pseudo Code (cont.)</vt:lpstr>
      <vt:lpstr>Connecting Component Algorithm Example</vt:lpstr>
      <vt:lpstr>Connecting Component Algorithm Example</vt:lpstr>
      <vt:lpstr>Connecting Component Algorithm Example</vt:lpstr>
      <vt:lpstr>Connecting Component Algorithm Example</vt:lpstr>
      <vt:lpstr>Connecting Component Algorithm Example</vt:lpstr>
      <vt:lpstr>Connecting Component Algorithm Example</vt:lpstr>
      <vt:lpstr>Connecting Component Algorithm Example</vt:lpstr>
      <vt:lpstr>Connecting Component Algorithm Example</vt:lpstr>
      <vt:lpstr>Connecting Component Algorithm Example</vt:lpstr>
      <vt:lpstr>Connecting Component Result</vt:lpstr>
      <vt:lpstr>Morphological operation Erosion</vt:lpstr>
      <vt:lpstr>Morphological operation Erosion (cont.)</vt:lpstr>
      <vt:lpstr>Morphological operation Dilation</vt:lpstr>
      <vt:lpstr>Morphological operation Opening and Closing</vt:lpstr>
      <vt:lpstr>Morphological operation Result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3/8 報告</dc:title>
  <dc:creator>Jazz</dc:creator>
  <cp:lastModifiedBy>Jazz</cp:lastModifiedBy>
  <cp:revision>26</cp:revision>
  <dcterms:created xsi:type="dcterms:W3CDTF">2018-03-08T15:31:45Z</dcterms:created>
  <dcterms:modified xsi:type="dcterms:W3CDTF">2018-03-09T02:53:01Z</dcterms:modified>
</cp:coreProperties>
</file>