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Shape 6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Shape 7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Shape 7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248700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Scene Name: Project Title (0.1)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Scene Description: Display Layout with Project Title, HELP Logo and HELP ITD Logo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017600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6420900" y="1017475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Description of Multimedia Elements: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Graphic: Title Button, HELP University Logo, HELP ITD Logo, Background image1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Animation: Flipping Motion (Basics of Data Security), Left to Right Motion (Both Logo)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1. When clicked the title button, go to main menu scene (0.2)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57" name="Shape 57"/>
          <p:cNvSpPr/>
          <p:nvPr/>
        </p:nvSpPr>
        <p:spPr>
          <a:xfrm>
            <a:off x="2269800" y="2498126"/>
            <a:ext cx="2193000" cy="881999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2617200" y="2600100"/>
            <a:ext cx="14982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Basics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of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Data Security</a:t>
            </a:r>
          </a:p>
        </p:txBody>
      </p:sp>
      <p:sp>
        <p:nvSpPr>
          <p:cNvPr id="59" name="Shape 59"/>
          <p:cNvSpPr/>
          <p:nvPr/>
        </p:nvSpPr>
        <p:spPr>
          <a:xfrm>
            <a:off x="578950" y="1213525"/>
            <a:ext cx="1367100" cy="119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821500" y="1371475"/>
            <a:ext cx="8820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HELP University Logo</a:t>
            </a:r>
          </a:p>
        </p:txBody>
      </p:sp>
      <p:sp>
        <p:nvSpPr>
          <p:cNvPr id="61" name="Shape 61"/>
          <p:cNvSpPr/>
          <p:nvPr/>
        </p:nvSpPr>
        <p:spPr>
          <a:xfrm>
            <a:off x="4806075" y="1213525"/>
            <a:ext cx="1367100" cy="119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5048625" y="1371475"/>
            <a:ext cx="8820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HELP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ITD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Logo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2802375" y="4860649"/>
            <a:ext cx="13671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Background image1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248700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Topic 4 pg2 (4.2)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Display topic 4 information layout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017600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2" type="body"/>
          </p:nvPr>
        </p:nvSpPr>
        <p:spPr>
          <a:xfrm>
            <a:off x="6420900" y="1017475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Description of Multimedia Elements: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Graphic: lock image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Animation: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text uses text animation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1. Click “Main Menu”, back to Main Menu (0.2) scene.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2. Click “back arrow”, back to previous frame.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3. Click “next arrow”, go to next frame.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4. Lock image move from bottom to top using motion guide.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2558425" y="1119650"/>
            <a:ext cx="17724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Integrity Controls</a:t>
            </a:r>
          </a:p>
        </p:txBody>
      </p:sp>
      <p:sp>
        <p:nvSpPr>
          <p:cNvPr id="258" name="Shape 258"/>
          <p:cNvSpPr/>
          <p:nvPr/>
        </p:nvSpPr>
        <p:spPr>
          <a:xfrm flipH="1">
            <a:off x="2284797" y="1807550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2502737" y="1706600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No field that is part of primary...</a:t>
            </a:r>
          </a:p>
        </p:txBody>
      </p:sp>
      <p:sp>
        <p:nvSpPr>
          <p:cNvPr id="260" name="Shape 260"/>
          <p:cNvSpPr/>
          <p:nvPr/>
        </p:nvSpPr>
        <p:spPr>
          <a:xfrm>
            <a:off x="4095606" y="4404089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 rot="10800000">
            <a:off x="2160593" y="4404161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2930862" y="4375549"/>
            <a:ext cx="8709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3016801" y="4458731"/>
            <a:ext cx="699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Main Menu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2160600" y="1379750"/>
            <a:ext cx="13128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/>
              <a:t>Entity Integrity</a:t>
            </a:r>
            <a:r>
              <a:rPr lang="en" sz="1300"/>
              <a:t>:</a:t>
            </a:r>
          </a:p>
        </p:txBody>
      </p:sp>
      <p:sp>
        <p:nvSpPr>
          <p:cNvPr id="265" name="Shape 265"/>
          <p:cNvSpPr/>
          <p:nvPr/>
        </p:nvSpPr>
        <p:spPr>
          <a:xfrm>
            <a:off x="2605473" y="2252025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2639075" y="2187525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For e</a:t>
            </a:r>
            <a:r>
              <a:rPr lang="en" sz="1000"/>
              <a:t>xample:</a:t>
            </a:r>
          </a:p>
        </p:txBody>
      </p:sp>
      <p:sp>
        <p:nvSpPr>
          <p:cNvPr id="267" name="Shape 267"/>
          <p:cNvSpPr/>
          <p:nvPr/>
        </p:nvSpPr>
        <p:spPr>
          <a:xfrm>
            <a:off x="2605473" y="2017575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/>
        </p:nvSpPr>
        <p:spPr>
          <a:xfrm>
            <a:off x="2639075" y="1953075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Null values are values...</a:t>
            </a:r>
          </a:p>
        </p:txBody>
      </p:sp>
      <p:sp>
        <p:nvSpPr>
          <p:cNvPr id="269" name="Shape 269"/>
          <p:cNvSpPr/>
          <p:nvPr/>
        </p:nvSpPr>
        <p:spPr>
          <a:xfrm flipH="1">
            <a:off x="2284797" y="3240075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/>
        </p:nvSpPr>
        <p:spPr>
          <a:xfrm>
            <a:off x="2502737" y="3139125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Primary keys….</a:t>
            </a:r>
          </a:p>
        </p:txBody>
      </p:sp>
      <p:sp>
        <p:nvSpPr>
          <p:cNvPr id="271" name="Shape 271"/>
          <p:cNvSpPr/>
          <p:nvPr/>
        </p:nvSpPr>
        <p:spPr>
          <a:xfrm>
            <a:off x="2605473" y="2855775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2639075" y="2791275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Can specify….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2930875" y="2398875"/>
            <a:ext cx="1164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Balance must not….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930875" y="2583300"/>
            <a:ext cx="9879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However it is….</a:t>
            </a:r>
          </a:p>
        </p:txBody>
      </p:sp>
      <p:sp>
        <p:nvSpPr>
          <p:cNvPr id="275" name="Shape 275"/>
          <p:cNvSpPr/>
          <p:nvPr/>
        </p:nvSpPr>
        <p:spPr>
          <a:xfrm>
            <a:off x="2779950" y="2439812"/>
            <a:ext cx="114000" cy="8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2779950" y="2624237"/>
            <a:ext cx="114000" cy="8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 flipH="1">
            <a:off x="2284797" y="3621075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/>
        </p:nvSpPr>
        <p:spPr>
          <a:xfrm>
            <a:off x="2502737" y="3520125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The DBMS will ensure….</a:t>
            </a:r>
          </a:p>
        </p:txBody>
      </p:sp>
      <p:pic>
        <p:nvPicPr>
          <p:cNvPr descr="Lock.png"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75" y="4190996"/>
            <a:ext cx="476400" cy="529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1700" y="248700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Topic 4 pg3 (4.3)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Display topic 4 information layout and image 4.1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311700" y="1017600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 txBox="1"/>
          <p:nvPr>
            <p:ph idx="2" type="body"/>
          </p:nvPr>
        </p:nvSpPr>
        <p:spPr>
          <a:xfrm>
            <a:off x="6420900" y="1017475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Description of Multimedia Elements: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Graphic: Image 4.1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Animation: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both text and image4.1 will have a left to right motion.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1. Click “Main Menu”, back to Main Menu (0.2) scene.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2. Click “back arrow”, back to previous frame.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3. Click “next arrow”, go to next frame.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2398800" y="1119650"/>
            <a:ext cx="2032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Integrity Controls</a:t>
            </a:r>
          </a:p>
        </p:txBody>
      </p:sp>
      <p:sp>
        <p:nvSpPr>
          <p:cNvPr id="288" name="Shape 288"/>
          <p:cNvSpPr/>
          <p:nvPr/>
        </p:nvSpPr>
        <p:spPr>
          <a:xfrm flipH="1">
            <a:off x="2284797" y="1807550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/>
        </p:nvSpPr>
        <p:spPr>
          <a:xfrm>
            <a:off x="2502737" y="1706600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SQL Command….</a:t>
            </a:r>
          </a:p>
        </p:txBody>
      </p:sp>
      <p:sp>
        <p:nvSpPr>
          <p:cNvPr id="290" name="Shape 290"/>
          <p:cNvSpPr/>
          <p:nvPr/>
        </p:nvSpPr>
        <p:spPr>
          <a:xfrm>
            <a:off x="4095606" y="4404089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 rot="10800000">
            <a:off x="2160593" y="4404161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2930862" y="4375549"/>
            <a:ext cx="8709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 txBox="1"/>
          <p:nvPr/>
        </p:nvSpPr>
        <p:spPr>
          <a:xfrm>
            <a:off x="3016801" y="4458731"/>
            <a:ext cx="699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Main Menu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2160600" y="1379750"/>
            <a:ext cx="155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/>
              <a:t>Entity Integrity</a:t>
            </a:r>
            <a:r>
              <a:rPr lang="en" sz="1300"/>
              <a:t>:</a:t>
            </a:r>
          </a:p>
        </p:txBody>
      </p:sp>
      <p:sp>
        <p:nvSpPr>
          <p:cNvPr id="295" name="Shape 295"/>
          <p:cNvSpPr/>
          <p:nvPr/>
        </p:nvSpPr>
        <p:spPr>
          <a:xfrm>
            <a:off x="1814725" y="2152025"/>
            <a:ext cx="3103200" cy="180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/>
        </p:nvSpPr>
        <p:spPr>
          <a:xfrm>
            <a:off x="2834575" y="2938887"/>
            <a:ext cx="10635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Image 4.1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2930875" y="4043787"/>
            <a:ext cx="8709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Figure 4.1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248700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Topic 4 pg4 (4.4)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Display topic 4 information layout and image 4.2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11700" y="1017600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idx="2" type="body"/>
          </p:nvPr>
        </p:nvSpPr>
        <p:spPr>
          <a:xfrm>
            <a:off x="6420900" y="1017475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Description of Multimedia Elements: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Graphic: Image 4.2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Animation: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text will have a left to right motion.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1. Click “Main Menu”, back to Main Menu (0.2) scene.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2. Click “back arrow”, back to previous frame.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3. Click “next arrow”, go to next frame.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4. Image 4.2 will have a top to bottom motion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2398800" y="1119650"/>
            <a:ext cx="2032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Integrity Controls</a:t>
            </a:r>
          </a:p>
        </p:txBody>
      </p:sp>
      <p:sp>
        <p:nvSpPr>
          <p:cNvPr id="306" name="Shape 306"/>
          <p:cNvSpPr/>
          <p:nvPr/>
        </p:nvSpPr>
        <p:spPr>
          <a:xfrm flipH="1">
            <a:off x="2284797" y="1807550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2502737" y="1706600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SQL Command….</a:t>
            </a:r>
          </a:p>
        </p:txBody>
      </p:sp>
      <p:sp>
        <p:nvSpPr>
          <p:cNvPr id="308" name="Shape 308"/>
          <p:cNvSpPr/>
          <p:nvPr/>
        </p:nvSpPr>
        <p:spPr>
          <a:xfrm>
            <a:off x="4095606" y="4404089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 rot="10800000">
            <a:off x="2160593" y="4404161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2930862" y="4375549"/>
            <a:ext cx="8709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/>
        </p:nvSpPr>
        <p:spPr>
          <a:xfrm>
            <a:off x="3016801" y="4458731"/>
            <a:ext cx="699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Main Menu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2160600" y="1379750"/>
            <a:ext cx="155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/>
              <a:t>Entity Integrity:</a:t>
            </a:r>
          </a:p>
        </p:txBody>
      </p:sp>
      <p:sp>
        <p:nvSpPr>
          <p:cNvPr id="313" name="Shape 313"/>
          <p:cNvSpPr/>
          <p:nvPr/>
        </p:nvSpPr>
        <p:spPr>
          <a:xfrm>
            <a:off x="1814725" y="2152025"/>
            <a:ext cx="3103200" cy="180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2834575" y="2938887"/>
            <a:ext cx="10635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Image 4.2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2930875" y="4043787"/>
            <a:ext cx="8709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Figure 4.2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311700" y="248100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Topic 4 pg5 (4.5)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Display topic 4 information layout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311700" y="1017000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>
            <p:ph idx="2" type="body"/>
          </p:nvPr>
        </p:nvSpPr>
        <p:spPr>
          <a:xfrm>
            <a:off x="6420900" y="1016875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Description of Multimedia Elements: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Animation: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text will have a up to down  motion.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1. Click “Main Menu”, back to Main Menu (0.2) scene.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2. Click “back arrow”, back to previous frame.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3. Click “next arrow”, go to next frame.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2639075" y="1119050"/>
            <a:ext cx="1747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Integrity Controls</a:t>
            </a:r>
          </a:p>
        </p:txBody>
      </p:sp>
      <p:sp>
        <p:nvSpPr>
          <p:cNvPr id="324" name="Shape 324"/>
          <p:cNvSpPr/>
          <p:nvPr/>
        </p:nvSpPr>
        <p:spPr>
          <a:xfrm flipH="1">
            <a:off x="2284797" y="1806950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 txBox="1"/>
          <p:nvPr/>
        </p:nvSpPr>
        <p:spPr>
          <a:xfrm>
            <a:off x="2502737" y="1706000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Foreign key: field...</a:t>
            </a:r>
          </a:p>
        </p:txBody>
      </p:sp>
      <p:sp>
        <p:nvSpPr>
          <p:cNvPr id="326" name="Shape 326"/>
          <p:cNvSpPr/>
          <p:nvPr/>
        </p:nvSpPr>
        <p:spPr>
          <a:xfrm>
            <a:off x="4095606" y="4403489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 rot="10800000">
            <a:off x="2160593" y="4403561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2930862" y="4374949"/>
            <a:ext cx="8709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/>
        </p:nvSpPr>
        <p:spPr>
          <a:xfrm>
            <a:off x="3016801" y="4458131"/>
            <a:ext cx="699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Main Menu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2160600" y="1379150"/>
            <a:ext cx="1747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/>
              <a:t>Referential Integrity</a:t>
            </a:r>
            <a:r>
              <a:rPr lang="en" sz="1300"/>
              <a:t>:</a:t>
            </a:r>
          </a:p>
        </p:txBody>
      </p:sp>
      <p:sp>
        <p:nvSpPr>
          <p:cNvPr id="331" name="Shape 331"/>
          <p:cNvSpPr/>
          <p:nvPr/>
        </p:nvSpPr>
        <p:spPr>
          <a:xfrm flipH="1">
            <a:off x="2284797" y="2111750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/>
        </p:nvSpPr>
        <p:spPr>
          <a:xfrm>
            <a:off x="2502737" y="2010800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Referential Integrity ...</a:t>
            </a:r>
          </a:p>
        </p:txBody>
      </p:sp>
      <p:sp>
        <p:nvSpPr>
          <p:cNvPr id="333" name="Shape 333"/>
          <p:cNvSpPr/>
          <p:nvPr/>
        </p:nvSpPr>
        <p:spPr>
          <a:xfrm>
            <a:off x="2605473" y="2641850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 txBox="1"/>
          <p:nvPr/>
        </p:nvSpPr>
        <p:spPr>
          <a:xfrm>
            <a:off x="2639075" y="2577350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FOREIGN KEY...</a:t>
            </a:r>
          </a:p>
        </p:txBody>
      </p:sp>
      <p:sp>
        <p:nvSpPr>
          <p:cNvPr id="335" name="Shape 335"/>
          <p:cNvSpPr/>
          <p:nvPr/>
        </p:nvSpPr>
        <p:spPr>
          <a:xfrm flipH="1">
            <a:off x="2284797" y="2873750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/>
        </p:nvSpPr>
        <p:spPr>
          <a:xfrm>
            <a:off x="2502737" y="2772800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To specify….</a:t>
            </a:r>
          </a:p>
        </p:txBody>
      </p:sp>
      <p:sp>
        <p:nvSpPr>
          <p:cNvPr id="337" name="Shape 337"/>
          <p:cNvSpPr/>
          <p:nvPr/>
        </p:nvSpPr>
        <p:spPr>
          <a:xfrm>
            <a:off x="2605473" y="3333500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2639075" y="3269000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Table who…..</a:t>
            </a:r>
          </a:p>
        </p:txBody>
      </p:sp>
      <p:sp>
        <p:nvSpPr>
          <p:cNvPr id="339" name="Shape 339"/>
          <p:cNvSpPr/>
          <p:nvPr/>
        </p:nvSpPr>
        <p:spPr>
          <a:xfrm>
            <a:off x="2605473" y="3099050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 txBox="1"/>
          <p:nvPr/>
        </p:nvSpPr>
        <p:spPr>
          <a:xfrm>
            <a:off x="2639075" y="3034550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Field that is a ….</a:t>
            </a:r>
          </a:p>
        </p:txBody>
      </p:sp>
      <p:sp>
        <p:nvSpPr>
          <p:cNvPr id="341" name="Shape 341"/>
          <p:cNvSpPr/>
          <p:nvPr/>
        </p:nvSpPr>
        <p:spPr>
          <a:xfrm flipH="1">
            <a:off x="2284797" y="2416550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 txBox="1"/>
          <p:nvPr/>
        </p:nvSpPr>
        <p:spPr>
          <a:xfrm>
            <a:off x="2502737" y="2315600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To specify...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2930875" y="3501650"/>
            <a:ext cx="13647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800"/>
              <a:t>Example: FOREIGN ...</a:t>
            </a:r>
          </a:p>
        </p:txBody>
      </p:sp>
      <p:sp>
        <p:nvSpPr>
          <p:cNvPr id="344" name="Shape 344"/>
          <p:cNvSpPr/>
          <p:nvPr/>
        </p:nvSpPr>
        <p:spPr>
          <a:xfrm>
            <a:off x="2779950" y="3542587"/>
            <a:ext cx="114000" cy="8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 flipH="1">
            <a:off x="2284797" y="3788150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2502737" y="3687200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In Access, specify...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311700" y="248725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Topic 4 pg6 (4.6)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Display topic 4 information layout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311700" y="1017625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 txBox="1"/>
          <p:nvPr>
            <p:ph idx="2" type="body"/>
          </p:nvPr>
        </p:nvSpPr>
        <p:spPr>
          <a:xfrm>
            <a:off x="6420900" y="1017500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Description of Multimedia Elements: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Animation: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text animation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1. Click “Main Menu”, back to Main Menu (0.2) scene.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2. Click “back arrow”, back to previous frame.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3. Click “next arrow”, go to next frame.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2398800" y="1119675"/>
            <a:ext cx="20550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Integrity Controls</a:t>
            </a:r>
          </a:p>
        </p:txBody>
      </p:sp>
      <p:sp>
        <p:nvSpPr>
          <p:cNvPr id="355" name="Shape 355"/>
          <p:cNvSpPr/>
          <p:nvPr/>
        </p:nvSpPr>
        <p:spPr>
          <a:xfrm flipH="1">
            <a:off x="2284797" y="1807575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/>
        </p:nvSpPr>
        <p:spPr>
          <a:xfrm>
            <a:off x="2502737" y="1706625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Legal values: set...</a:t>
            </a:r>
          </a:p>
        </p:txBody>
      </p:sp>
      <p:sp>
        <p:nvSpPr>
          <p:cNvPr id="357" name="Shape 357"/>
          <p:cNvSpPr/>
          <p:nvPr/>
        </p:nvSpPr>
        <p:spPr>
          <a:xfrm>
            <a:off x="4095606" y="4404114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 rot="10800000">
            <a:off x="2160593" y="4404186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930862" y="4375574"/>
            <a:ext cx="8709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 txBox="1"/>
          <p:nvPr/>
        </p:nvSpPr>
        <p:spPr>
          <a:xfrm>
            <a:off x="3016801" y="4458756"/>
            <a:ext cx="699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Main Menu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2160600" y="1379775"/>
            <a:ext cx="19350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/>
              <a:t>Legal-Values Integrity:</a:t>
            </a:r>
          </a:p>
        </p:txBody>
      </p:sp>
      <p:sp>
        <p:nvSpPr>
          <p:cNvPr id="362" name="Shape 362"/>
          <p:cNvSpPr/>
          <p:nvPr/>
        </p:nvSpPr>
        <p:spPr>
          <a:xfrm flipH="1">
            <a:off x="2284797" y="1809275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 flipH="1">
            <a:off x="2284797" y="2114075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 txBox="1"/>
          <p:nvPr/>
        </p:nvSpPr>
        <p:spPr>
          <a:xfrm>
            <a:off x="2502737" y="2013125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Legal values integrity: no..</a:t>
            </a:r>
          </a:p>
        </p:txBody>
      </p:sp>
      <p:sp>
        <p:nvSpPr>
          <p:cNvPr id="365" name="Shape 365"/>
          <p:cNvSpPr/>
          <p:nvPr/>
        </p:nvSpPr>
        <p:spPr>
          <a:xfrm>
            <a:off x="2605473" y="2644175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 txBox="1"/>
          <p:nvPr/>
        </p:nvSpPr>
        <p:spPr>
          <a:xfrm>
            <a:off x="2639075" y="2579675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CHECK….</a:t>
            </a:r>
          </a:p>
        </p:txBody>
      </p:sp>
      <p:sp>
        <p:nvSpPr>
          <p:cNvPr id="367" name="Shape 367"/>
          <p:cNvSpPr/>
          <p:nvPr/>
        </p:nvSpPr>
        <p:spPr>
          <a:xfrm>
            <a:off x="2605473" y="3640625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 txBox="1"/>
          <p:nvPr/>
        </p:nvSpPr>
        <p:spPr>
          <a:xfrm>
            <a:off x="2639075" y="3576125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Validation text: ...</a:t>
            </a:r>
          </a:p>
        </p:txBody>
      </p:sp>
      <p:sp>
        <p:nvSpPr>
          <p:cNvPr id="369" name="Shape 369"/>
          <p:cNvSpPr/>
          <p:nvPr/>
        </p:nvSpPr>
        <p:spPr>
          <a:xfrm>
            <a:off x="2605473" y="3406175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 txBox="1"/>
          <p:nvPr/>
        </p:nvSpPr>
        <p:spPr>
          <a:xfrm>
            <a:off x="2639075" y="3341675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Validation rule: ...</a:t>
            </a:r>
          </a:p>
        </p:txBody>
      </p:sp>
      <p:sp>
        <p:nvSpPr>
          <p:cNvPr id="371" name="Shape 371"/>
          <p:cNvSpPr/>
          <p:nvPr/>
        </p:nvSpPr>
        <p:spPr>
          <a:xfrm flipH="1">
            <a:off x="2284797" y="2418875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 txBox="1"/>
          <p:nvPr/>
        </p:nvSpPr>
        <p:spPr>
          <a:xfrm>
            <a:off x="2502737" y="2317925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SQL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2930875" y="2818175"/>
            <a:ext cx="1164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Example: CHECK...</a:t>
            </a:r>
          </a:p>
        </p:txBody>
      </p:sp>
      <p:sp>
        <p:nvSpPr>
          <p:cNvPr id="374" name="Shape 374"/>
          <p:cNvSpPr/>
          <p:nvPr/>
        </p:nvSpPr>
        <p:spPr>
          <a:xfrm>
            <a:off x="2779950" y="2859112"/>
            <a:ext cx="114000" cy="8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/>
        </p:nvSpPr>
        <p:spPr>
          <a:xfrm flipH="1">
            <a:off x="2284797" y="3104675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 txBox="1"/>
          <p:nvPr/>
        </p:nvSpPr>
        <p:spPr>
          <a:xfrm>
            <a:off x="2502737" y="3003725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Access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311700" y="248025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</a:t>
            </a:r>
            <a:r>
              <a:rPr lang="en" sz="1400"/>
              <a:t>Topic 5 pg1 (</a:t>
            </a:r>
            <a:r>
              <a:rPr lang="en" sz="1400"/>
              <a:t>5.1)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To deliver structure changes information to user.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311725" y="1016800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 txBox="1"/>
          <p:nvPr>
            <p:ph idx="2" type="body"/>
          </p:nvPr>
        </p:nvSpPr>
        <p:spPr>
          <a:xfrm>
            <a:off x="6420900" y="1016800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Description of Multimedia Elements: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Animation: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1. When ‘Next” button clicked,</a:t>
            </a:r>
            <a:r>
              <a:rPr lang="en" sz="1200">
                <a:solidFill>
                  <a:schemeClr val="dk1"/>
                </a:solidFill>
              </a:rPr>
              <a:t> all main points will present motion From Up to Down. Following by sub-points will present motion From Left to Right.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2</a:t>
            </a:r>
            <a:r>
              <a:rPr lang="en" sz="1200">
                <a:solidFill>
                  <a:schemeClr val="dk1"/>
                </a:solidFill>
              </a:rPr>
              <a:t>. When ‘Back’ button clicked, go to ‘Topic 4 pg6 (4.6)’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3</a:t>
            </a:r>
            <a:r>
              <a:rPr lang="en" sz="1200">
                <a:solidFill>
                  <a:schemeClr val="dk1"/>
                </a:solidFill>
              </a:rPr>
              <a:t>. When ‘Main Menu’ button clicked, go to ‘Main Menu (0.2)’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5.When ‘Next’ button clicked again, go to ‘</a:t>
            </a:r>
            <a:r>
              <a:rPr lang="en" sz="1200">
                <a:solidFill>
                  <a:schemeClr val="dk1"/>
                </a:solidFill>
              </a:rPr>
              <a:t>Topic 5 pg2 (5.2)</a:t>
            </a:r>
            <a:r>
              <a:rPr lang="en" sz="1200">
                <a:solidFill>
                  <a:schemeClr val="dk1"/>
                </a:solidFill>
              </a:rPr>
              <a:t> scene.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2160650" y="1121200"/>
            <a:ext cx="24114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/>
              <a:t>Structure Changes</a:t>
            </a:r>
            <a:br>
              <a:rPr lang="en"/>
            </a:br>
          </a:p>
        </p:txBody>
      </p:sp>
      <p:sp>
        <p:nvSpPr>
          <p:cNvPr id="385" name="Shape 385"/>
          <p:cNvSpPr/>
          <p:nvPr/>
        </p:nvSpPr>
        <p:spPr>
          <a:xfrm flipH="1">
            <a:off x="443572" y="1477125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 txBox="1"/>
          <p:nvPr/>
        </p:nvSpPr>
        <p:spPr>
          <a:xfrm>
            <a:off x="661512" y="1376175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Examples of changes to database structure</a:t>
            </a:r>
          </a:p>
        </p:txBody>
      </p:sp>
      <p:sp>
        <p:nvSpPr>
          <p:cNvPr id="387" name="Shape 387"/>
          <p:cNvSpPr/>
          <p:nvPr/>
        </p:nvSpPr>
        <p:spPr>
          <a:xfrm>
            <a:off x="4095606" y="4403414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/>
        </p:nvSpPr>
        <p:spPr>
          <a:xfrm rot="10800000">
            <a:off x="2160593" y="4403486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2930862" y="4374874"/>
            <a:ext cx="8709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 txBox="1"/>
          <p:nvPr/>
        </p:nvSpPr>
        <p:spPr>
          <a:xfrm>
            <a:off x="3016801" y="4458056"/>
            <a:ext cx="699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Main Menu</a:t>
            </a:r>
          </a:p>
        </p:txBody>
      </p:sp>
      <p:sp>
        <p:nvSpPr>
          <p:cNvPr id="391" name="Shape 391"/>
          <p:cNvSpPr/>
          <p:nvPr/>
        </p:nvSpPr>
        <p:spPr>
          <a:xfrm>
            <a:off x="764248" y="2159625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 txBox="1"/>
          <p:nvPr/>
        </p:nvSpPr>
        <p:spPr>
          <a:xfrm>
            <a:off x="797850" y="2095125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Creating and dropping indexes</a:t>
            </a:r>
          </a:p>
        </p:txBody>
      </p:sp>
      <p:sp>
        <p:nvSpPr>
          <p:cNvPr id="393" name="Shape 393"/>
          <p:cNvSpPr/>
          <p:nvPr/>
        </p:nvSpPr>
        <p:spPr>
          <a:xfrm>
            <a:off x="764248" y="1936875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 txBox="1"/>
          <p:nvPr/>
        </p:nvSpPr>
        <p:spPr>
          <a:xfrm>
            <a:off x="797850" y="1872375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Changing characteristics of existing fields</a:t>
            </a:r>
          </a:p>
        </p:txBody>
      </p:sp>
      <p:sp>
        <p:nvSpPr>
          <p:cNvPr id="395" name="Shape 395"/>
          <p:cNvSpPr/>
          <p:nvPr/>
        </p:nvSpPr>
        <p:spPr>
          <a:xfrm>
            <a:off x="764248" y="1702425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 txBox="1"/>
          <p:nvPr/>
        </p:nvSpPr>
        <p:spPr>
          <a:xfrm>
            <a:off x="797850" y="1643625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Adding and removing tables and fields</a:t>
            </a:r>
          </a:p>
        </p:txBody>
      </p:sp>
      <p:sp>
        <p:nvSpPr>
          <p:cNvPr id="397" name="Shape 397"/>
          <p:cNvSpPr/>
          <p:nvPr/>
        </p:nvSpPr>
        <p:spPr>
          <a:xfrm>
            <a:off x="764248" y="3114900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 txBox="1"/>
          <p:nvPr/>
        </p:nvSpPr>
        <p:spPr>
          <a:xfrm>
            <a:off x="847650" y="3134162"/>
            <a:ext cx="3206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ALTER TABLE Customer</a:t>
            </a:r>
            <a:br>
              <a:rPr lang="en" sz="1000"/>
            </a:br>
            <a:r>
              <a:rPr lang="en" sz="1000"/>
              <a:t>ADD CustType CHAR(1)</a:t>
            </a:r>
            <a:br>
              <a:rPr lang="en" sz="1000"/>
            </a:br>
            <a:r>
              <a:rPr lang="en" sz="1000"/>
              <a:t>;</a:t>
            </a:r>
            <a:br>
              <a:rPr lang="en" sz="1000"/>
            </a:br>
          </a:p>
        </p:txBody>
      </p:sp>
      <p:sp>
        <p:nvSpPr>
          <p:cNvPr id="399" name="Shape 399"/>
          <p:cNvSpPr/>
          <p:nvPr/>
        </p:nvSpPr>
        <p:spPr>
          <a:xfrm flipH="1">
            <a:off x="443572" y="2881325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 txBox="1"/>
          <p:nvPr/>
        </p:nvSpPr>
        <p:spPr>
          <a:xfrm>
            <a:off x="557562" y="2789000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To add a new field to the Customer table:</a:t>
            </a:r>
          </a:p>
        </p:txBody>
      </p:sp>
      <p:sp>
        <p:nvSpPr>
          <p:cNvPr id="401" name="Shape 401"/>
          <p:cNvSpPr/>
          <p:nvPr/>
        </p:nvSpPr>
        <p:spPr>
          <a:xfrm flipH="1">
            <a:off x="443572" y="2511875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 txBox="1"/>
          <p:nvPr/>
        </p:nvSpPr>
        <p:spPr>
          <a:xfrm>
            <a:off x="557562" y="2410912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SQL ALTER TABLE command changes table’s structure</a:t>
            </a:r>
          </a:p>
        </p:txBody>
      </p:sp>
      <p:sp>
        <p:nvSpPr>
          <p:cNvPr id="403" name="Shape 403"/>
          <p:cNvSpPr/>
          <p:nvPr/>
        </p:nvSpPr>
        <p:spPr>
          <a:xfrm flipH="1">
            <a:off x="443572" y="3508100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 txBox="1"/>
          <p:nvPr/>
        </p:nvSpPr>
        <p:spPr>
          <a:xfrm>
            <a:off x="557562" y="3407137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Changing properties of existing fields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557562" y="3724300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Deleting a field from a table</a:t>
            </a:r>
          </a:p>
        </p:txBody>
      </p:sp>
      <p:sp>
        <p:nvSpPr>
          <p:cNvPr id="406" name="Shape 406"/>
          <p:cNvSpPr/>
          <p:nvPr/>
        </p:nvSpPr>
        <p:spPr>
          <a:xfrm flipH="1">
            <a:off x="443572" y="3875725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 flipH="1">
            <a:off x="448597" y="4142400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 txBox="1"/>
          <p:nvPr/>
        </p:nvSpPr>
        <p:spPr>
          <a:xfrm>
            <a:off x="557562" y="4025300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DROP TABLE command deletes a table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311700" y="249225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</a:t>
            </a:r>
            <a:r>
              <a:rPr lang="en" sz="1400"/>
              <a:t>Topic 5 pg2 (5.2)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</a:t>
            </a:r>
            <a:r>
              <a:rPr lang="en" sz="1400"/>
              <a:t>To deliver information to user.</a:t>
            </a: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311700" y="1018125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 txBox="1"/>
          <p:nvPr>
            <p:ph idx="2" type="body"/>
          </p:nvPr>
        </p:nvSpPr>
        <p:spPr>
          <a:xfrm>
            <a:off x="6420900" y="1018000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Description of Multimedia Elements: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Animation: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1. When previous ‘Next” button clicked, all points will present motion From Up to Down.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2. When ‘Back’ button clicked, go to ‘Topic 5 pg1 (5.1)’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000000"/>
                </a:solidFill>
              </a:rPr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3. When ‘Main Menu’ button clicked, go to ‘Main Menu (0.2)’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4. When ‘Next’ button clicked, go to ‘Topic 5 Exercise 1 (5.3) scene.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1942050" y="1156375"/>
            <a:ext cx="2683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Making Complex Changes</a:t>
            </a:r>
            <a:br>
              <a:rPr lang="en"/>
            </a:br>
          </a:p>
        </p:txBody>
      </p:sp>
      <p:sp>
        <p:nvSpPr>
          <p:cNvPr id="417" name="Shape 417"/>
          <p:cNvSpPr/>
          <p:nvPr/>
        </p:nvSpPr>
        <p:spPr>
          <a:xfrm>
            <a:off x="4095606" y="4404614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/>
        </p:nvSpPr>
        <p:spPr>
          <a:xfrm rot="10800000">
            <a:off x="2160593" y="4404686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2930862" y="4376074"/>
            <a:ext cx="8709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 txBox="1"/>
          <p:nvPr/>
        </p:nvSpPr>
        <p:spPr>
          <a:xfrm>
            <a:off x="3016801" y="4459256"/>
            <a:ext cx="699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Main Menu</a:t>
            </a:r>
          </a:p>
        </p:txBody>
      </p:sp>
      <p:sp>
        <p:nvSpPr>
          <p:cNvPr id="421" name="Shape 421"/>
          <p:cNvSpPr/>
          <p:nvPr/>
        </p:nvSpPr>
        <p:spPr>
          <a:xfrm flipH="1">
            <a:off x="1503610" y="1840000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 txBox="1"/>
          <p:nvPr/>
        </p:nvSpPr>
        <p:spPr>
          <a:xfrm>
            <a:off x="1721562" y="1739050"/>
            <a:ext cx="32061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Some changes might not be allowed by your DBMS</a:t>
            </a:r>
          </a:p>
        </p:txBody>
      </p:sp>
      <p:sp>
        <p:nvSpPr>
          <p:cNvPr id="423" name="Shape 423"/>
          <p:cNvSpPr/>
          <p:nvPr/>
        </p:nvSpPr>
        <p:spPr>
          <a:xfrm flipH="1">
            <a:off x="1503610" y="2449600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 txBox="1"/>
          <p:nvPr/>
        </p:nvSpPr>
        <p:spPr>
          <a:xfrm>
            <a:off x="1721550" y="2348650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In these situations,you can:</a:t>
            </a:r>
          </a:p>
        </p:txBody>
      </p:sp>
      <p:sp>
        <p:nvSpPr>
          <p:cNvPr id="425" name="Shape 425"/>
          <p:cNvSpPr/>
          <p:nvPr/>
        </p:nvSpPr>
        <p:spPr>
          <a:xfrm flipH="1">
            <a:off x="1503610" y="3496312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 txBox="1"/>
          <p:nvPr/>
        </p:nvSpPr>
        <p:spPr>
          <a:xfrm>
            <a:off x="1721550" y="3496312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SELECT INTO command can create the new table in a single operation</a:t>
            </a:r>
          </a:p>
        </p:txBody>
      </p:sp>
      <p:sp>
        <p:nvSpPr>
          <p:cNvPr id="427" name="Shape 427"/>
          <p:cNvSpPr/>
          <p:nvPr/>
        </p:nvSpPr>
        <p:spPr>
          <a:xfrm>
            <a:off x="1824286" y="2973350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 txBox="1"/>
          <p:nvPr/>
        </p:nvSpPr>
        <p:spPr>
          <a:xfrm>
            <a:off x="1857887" y="2981712"/>
            <a:ext cx="32061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Insert values into it using INSERT command combined with a select clause</a:t>
            </a:r>
          </a:p>
        </p:txBody>
      </p:sp>
      <p:sp>
        <p:nvSpPr>
          <p:cNvPr id="429" name="Shape 429"/>
          <p:cNvSpPr/>
          <p:nvPr/>
        </p:nvSpPr>
        <p:spPr>
          <a:xfrm>
            <a:off x="1824286" y="2738900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 txBox="1"/>
          <p:nvPr/>
        </p:nvSpPr>
        <p:spPr>
          <a:xfrm>
            <a:off x="1857901" y="2672300"/>
            <a:ext cx="3674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Use CREATE TABLE command to describe the new table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311700" y="248700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</a:t>
            </a:r>
            <a:r>
              <a:rPr lang="en" sz="1400"/>
              <a:t>Topic 5 Exercise 1 (5.3)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</a:t>
            </a:r>
            <a:r>
              <a:rPr lang="en" sz="1400"/>
              <a:t>To check user’s understanding through exercises.</a:t>
            </a: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311700" y="1017600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 txBox="1"/>
          <p:nvPr>
            <p:ph idx="2" type="body"/>
          </p:nvPr>
        </p:nvSpPr>
        <p:spPr>
          <a:xfrm>
            <a:off x="6420900" y="1017475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Description of Multimedia Elements: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Animation: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1. When previous ‘Next” button clicked, both panel will present motion From Left to Right.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2. When ‘‘Back” button clicked, go to ‘Topic 5 pg2 (5.2)’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3. When ‘A’ button is clicked, go to ‘Wrong Answer (W)’ scene.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4. When ‘B’ button choose, show text ‘Correct!’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5. When ‘Next’ button clicked, go to ‘Topic 5 Exercise 2 (5.4)’ scene.</a:t>
            </a:r>
            <a:br>
              <a:rPr lang="en" sz="1200">
                <a:solidFill>
                  <a:srgbClr val="000000"/>
                </a:solidFill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2779950" y="1119650"/>
            <a:ext cx="11727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Alter Table</a:t>
            </a:r>
          </a:p>
        </p:txBody>
      </p:sp>
      <p:sp>
        <p:nvSpPr>
          <p:cNvPr id="439" name="Shape 439"/>
          <p:cNvSpPr/>
          <p:nvPr/>
        </p:nvSpPr>
        <p:spPr>
          <a:xfrm>
            <a:off x="4095606" y="4404089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/>
        </p:nvSpPr>
        <p:spPr>
          <a:xfrm rot="10800000">
            <a:off x="2160593" y="4404161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 txBox="1"/>
          <p:nvPr/>
        </p:nvSpPr>
        <p:spPr>
          <a:xfrm>
            <a:off x="472775" y="1532150"/>
            <a:ext cx="15846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Exercise Q1 :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510025" y="1940450"/>
            <a:ext cx="5712600" cy="72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Write SQL commands, ....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sz="1000"/>
              <a:t>Add a field….</a:t>
            </a:r>
            <a:br>
              <a:rPr lang="en"/>
            </a:br>
          </a:p>
        </p:txBody>
      </p:sp>
      <p:sp>
        <p:nvSpPr>
          <p:cNvPr id="443" name="Shape 443"/>
          <p:cNvSpPr/>
          <p:nvPr/>
        </p:nvSpPr>
        <p:spPr>
          <a:xfrm>
            <a:off x="536744" y="3088025"/>
            <a:ext cx="57126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536744" y="3635650"/>
            <a:ext cx="57126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 txBox="1"/>
          <p:nvPr/>
        </p:nvSpPr>
        <p:spPr>
          <a:xfrm>
            <a:off x="3207150" y="3112325"/>
            <a:ext cx="318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3207150" y="3659950"/>
            <a:ext cx="318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B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472775" y="2661950"/>
            <a:ext cx="9987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Answer: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3868650" y="3136625"/>
            <a:ext cx="930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Correct!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311700" y="248700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</a:t>
            </a:r>
            <a:r>
              <a:rPr lang="en" sz="1400"/>
              <a:t>Topic 5 Exercise 2 (5.4)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To check user’s understanding through exercises.</a:t>
            </a: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311700" y="1017600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 txBox="1"/>
          <p:nvPr>
            <p:ph idx="2" type="body"/>
          </p:nvPr>
        </p:nvSpPr>
        <p:spPr>
          <a:xfrm>
            <a:off x="6420900" y="1017475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Description of Multimedia Elements: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Animation: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1. When previous ‘Next” button clicked, both panel will present motion From Left to Right.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2. When ‘‘Back” button clicked, go to ‘Topic 5 Exercise1 (5.3)’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3. When ‘A’ button is clicked, go to ‘Wrong Answer (W)’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4. When ‘B’ button choose, show text ‘Correct!’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5. When ‘Next’ button clicked, go to ‘Topic 5 Exercise 3 (5.5)’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2779950" y="1119650"/>
            <a:ext cx="11727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Alter Table</a:t>
            </a:r>
          </a:p>
        </p:txBody>
      </p:sp>
      <p:sp>
        <p:nvSpPr>
          <p:cNvPr id="457" name="Shape 457"/>
          <p:cNvSpPr/>
          <p:nvPr/>
        </p:nvSpPr>
        <p:spPr>
          <a:xfrm>
            <a:off x="4095606" y="4404089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/>
          <p:nvPr/>
        </p:nvSpPr>
        <p:spPr>
          <a:xfrm rot="10800000">
            <a:off x="2160593" y="4404161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 txBox="1"/>
          <p:nvPr/>
        </p:nvSpPr>
        <p:spPr>
          <a:xfrm>
            <a:off x="472775" y="1532150"/>
            <a:ext cx="15960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Exercise Q2: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510025" y="1940450"/>
            <a:ext cx="5712600" cy="72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the SQL commands to: …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sz="1000"/>
              <a:t>Increase the length…..</a:t>
            </a:r>
            <a:br>
              <a:rPr lang="en"/>
            </a:br>
          </a:p>
        </p:txBody>
      </p:sp>
      <p:sp>
        <p:nvSpPr>
          <p:cNvPr id="461" name="Shape 461"/>
          <p:cNvSpPr/>
          <p:nvPr/>
        </p:nvSpPr>
        <p:spPr>
          <a:xfrm>
            <a:off x="536744" y="3088025"/>
            <a:ext cx="57126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536744" y="3635650"/>
            <a:ext cx="57126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 txBox="1"/>
          <p:nvPr/>
        </p:nvSpPr>
        <p:spPr>
          <a:xfrm>
            <a:off x="3207150" y="3112325"/>
            <a:ext cx="318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3207150" y="3659950"/>
            <a:ext cx="318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B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472775" y="2661950"/>
            <a:ext cx="9987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Answer: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4095600" y="3659950"/>
            <a:ext cx="930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Correct!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311700" y="248700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</a:t>
            </a:r>
            <a:r>
              <a:rPr lang="en" sz="1400"/>
              <a:t>Topic 5 Exercise 3 (5.5)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</a:t>
            </a:r>
            <a:r>
              <a:rPr lang="en" sz="1400"/>
              <a:t>To check user’s understanding through exercises.</a:t>
            </a:r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311700" y="1017600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 txBox="1"/>
          <p:nvPr>
            <p:ph idx="2" type="body"/>
          </p:nvPr>
        </p:nvSpPr>
        <p:spPr>
          <a:xfrm>
            <a:off x="6420900" y="1017475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Description of Multimedia Elements: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Animation: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1. When previous ‘Next” button clicked, both panel will present motion From Left to Right.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br>
              <a:rPr lang="en" sz="6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2. When ‘‘Back’ button clicked, go to ‘Topic 5 Information (5.4)’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3. When ‘A’ button choose, go to ‘Wrong Answer (W)’ scene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br>
              <a:rPr lang="en" sz="6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4. When ‘B’ button choose, show text ‘Correct!’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br>
              <a:rPr lang="en" sz="6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5. When ‘Next’ button clicked, go to ‘Topic 6 Information (5.6)’ scene.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</a:p>
          <a:p>
            <a:pPr lvl="0" rtl="0">
              <a:spcBef>
                <a:spcPts val="0"/>
              </a:spcBef>
              <a:spcAft>
                <a:spcPts val="5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2779950" y="1119650"/>
            <a:ext cx="11727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Alter Table</a:t>
            </a:r>
          </a:p>
        </p:txBody>
      </p:sp>
      <p:sp>
        <p:nvSpPr>
          <p:cNvPr id="475" name="Shape 475"/>
          <p:cNvSpPr/>
          <p:nvPr/>
        </p:nvSpPr>
        <p:spPr>
          <a:xfrm>
            <a:off x="4095606" y="4404089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/>
        </p:nvSpPr>
        <p:spPr>
          <a:xfrm rot="10800000">
            <a:off x="2160593" y="4404161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 txBox="1"/>
          <p:nvPr/>
        </p:nvSpPr>
        <p:spPr>
          <a:xfrm>
            <a:off x="472775" y="1532150"/>
            <a:ext cx="16299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Exercise Q3: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510025" y="1940450"/>
            <a:ext cx="5712600" cy="72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 Write the SQL commands to: …</a:t>
            </a:r>
          </a:p>
          <a:p>
            <a:pPr indent="-292100" lvl="0" marL="457200" rtl="0">
              <a:spcBef>
                <a:spcPts val="0"/>
              </a:spcBef>
              <a:spcAft>
                <a:spcPts val="500"/>
              </a:spcAft>
              <a:buSzPct val="100000"/>
              <a:buChar char="●"/>
            </a:pPr>
            <a:r>
              <a:rPr lang="en" sz="1000"/>
              <a:t>Delete the Allocation….</a:t>
            </a:r>
          </a:p>
        </p:txBody>
      </p:sp>
      <p:sp>
        <p:nvSpPr>
          <p:cNvPr id="479" name="Shape 479"/>
          <p:cNvSpPr/>
          <p:nvPr/>
        </p:nvSpPr>
        <p:spPr>
          <a:xfrm>
            <a:off x="536744" y="3088025"/>
            <a:ext cx="57126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536744" y="3635650"/>
            <a:ext cx="57126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 txBox="1"/>
          <p:nvPr/>
        </p:nvSpPr>
        <p:spPr>
          <a:xfrm>
            <a:off x="3207150" y="3112325"/>
            <a:ext cx="318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3207150" y="3659950"/>
            <a:ext cx="318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B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4095600" y="3659950"/>
            <a:ext cx="930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Correct!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48700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Main Menu (0.2)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Display Layout with Menu Topics and Exit Button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017600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6420900" y="1017475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Description of Multimedia Elements: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Graphic: Lock-shaped button, background image2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1.Click</a:t>
            </a:r>
            <a:r>
              <a:rPr lang="en" sz="1000">
                <a:solidFill>
                  <a:srgbClr val="000000"/>
                </a:solidFill>
              </a:rPr>
              <a:t> “Topic 1”, go to “</a:t>
            </a:r>
            <a:r>
              <a:rPr lang="en" sz="1000">
                <a:solidFill>
                  <a:schemeClr val="dk1"/>
                </a:solidFill>
              </a:rPr>
              <a:t>Topic 1 pg1 (1.1)</a:t>
            </a:r>
            <a:r>
              <a:rPr lang="en" sz="1000">
                <a:solidFill>
                  <a:srgbClr val="000000"/>
                </a:solidFill>
              </a:rPr>
              <a:t>” scene.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2. Click “Topic 2”, go to “Topic 2 pg1 (2.1)” scene.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3. Click “Topic 3”, go to “Topic 3 pg1 (3.1)” scene.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4. Click “Topic 4”, go to “Topic 4 pg1 (4.1)” scene.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5. Click “Topic 5”, go to “Topic 5 pg1 (5.1)” scene.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6. Click “Topic 6”, go to “Topic 6 pg1 (6.1)” scene.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7. Click “Topic 7”, go to “Topic 7 pg1 (7.1)” scene.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8. Click “Revision”, go to “Revision Q1 (R.1)” scene.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9. Click “Exit” to exit the program.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Animation: up &amp; down motion (all lock button).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descr="Lock.pn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00" y="1166102"/>
            <a:ext cx="993300" cy="1104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ck.pn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537" y="1166102"/>
            <a:ext cx="993300" cy="1104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ck.pn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275" y="1166102"/>
            <a:ext cx="993300" cy="1104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ck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975" y="1166102"/>
            <a:ext cx="993300" cy="1104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ck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00" y="3601152"/>
            <a:ext cx="993300" cy="1104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ck.pn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450" y="3601152"/>
            <a:ext cx="993300" cy="1104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ck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275" y="3601152"/>
            <a:ext cx="993300" cy="1104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ck.pn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975" y="3601152"/>
            <a:ext cx="993300" cy="11042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503825" y="1776925"/>
            <a:ext cx="993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Topic 1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2209000" y="1776925"/>
            <a:ext cx="776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Topic 2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805712" y="1768100"/>
            <a:ext cx="776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Topic 3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376425" y="1776925"/>
            <a:ext cx="776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Topic 4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612275" y="4212400"/>
            <a:ext cx="776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Topic 5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2242900" y="4212400"/>
            <a:ext cx="776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Topic 6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809650" y="4212400"/>
            <a:ext cx="776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Topic 7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5368550" y="4212400"/>
            <a:ext cx="776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Revision</a:t>
            </a:r>
          </a:p>
        </p:txBody>
      </p:sp>
      <p:pic>
        <p:nvPicPr>
          <p:cNvPr descr="Lock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501" y="2551325"/>
            <a:ext cx="691609" cy="7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3065099" y="2896475"/>
            <a:ext cx="6024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Exit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861050" y="4853949"/>
            <a:ext cx="13671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Background image2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311700" y="248700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</a:t>
            </a:r>
            <a:r>
              <a:rPr lang="en" sz="1400"/>
              <a:t>Topic 5 Exercise 4 (5.6)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To check user’s understanding through exercises.</a:t>
            </a:r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311700" y="1017600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Shape 490"/>
          <p:cNvSpPr txBox="1"/>
          <p:nvPr>
            <p:ph idx="2" type="body"/>
          </p:nvPr>
        </p:nvSpPr>
        <p:spPr>
          <a:xfrm>
            <a:off x="6420900" y="1017475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Description of Multimedia Elements: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Animation: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1. When previous ‘Next” button clicked, all points will present motion From Up to Down.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2. When ‘Back’ button clicked, go to ‘Topic 5 Exercise 3 (5.5)’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br>
              <a:rPr lang="en" sz="600">
                <a:solidFill>
                  <a:schemeClr val="dk1"/>
                </a:solidFill>
              </a:rPr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3. When ‘Main Menu’ button clicked, go to ‘Main Menu (0.2)’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4. When ‘Next’ button clicked, go to ‘Topic 6 pg1 (6.1) scene.</a:t>
            </a:r>
            <a:br>
              <a:rPr lang="en" sz="1200">
                <a:solidFill>
                  <a:schemeClr val="dk1"/>
                </a:solidFill>
              </a:rPr>
            </a:br>
          </a:p>
          <a:p>
            <a:pPr lvl="0" rtl="0">
              <a:spcBef>
                <a:spcPts val="0"/>
              </a:spcBef>
              <a:spcAft>
                <a:spcPts val="5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2779950" y="1119650"/>
            <a:ext cx="11727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Alter Table</a:t>
            </a:r>
          </a:p>
        </p:txBody>
      </p:sp>
      <p:sp>
        <p:nvSpPr>
          <p:cNvPr id="492" name="Shape 492"/>
          <p:cNvSpPr/>
          <p:nvPr/>
        </p:nvSpPr>
        <p:spPr>
          <a:xfrm>
            <a:off x="4095606" y="4404089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/>
        </p:nvSpPr>
        <p:spPr>
          <a:xfrm rot="10800000">
            <a:off x="2160593" y="4404161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" name="Shape 494"/>
          <p:cNvSpPr txBox="1"/>
          <p:nvPr/>
        </p:nvSpPr>
        <p:spPr>
          <a:xfrm>
            <a:off x="472775" y="1532150"/>
            <a:ext cx="16878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Exercise Q4: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510025" y="1940450"/>
            <a:ext cx="5712600" cy="72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Write the SQL commands to</a:t>
            </a:r>
            <a:r>
              <a:rPr lang="en"/>
              <a:t>...</a:t>
            </a:r>
          </a:p>
          <a:p>
            <a:pPr indent="-292100" lvl="0" marL="457200" rtl="0">
              <a:spcBef>
                <a:spcPts val="0"/>
              </a:spcBef>
              <a:spcAft>
                <a:spcPts val="500"/>
              </a:spcAft>
              <a:buSzPct val="100000"/>
              <a:buChar char="●"/>
            </a:pPr>
            <a:r>
              <a:rPr lang="en" sz="1000"/>
              <a:t>Delete the part….</a:t>
            </a:r>
          </a:p>
        </p:txBody>
      </p:sp>
      <p:sp>
        <p:nvSpPr>
          <p:cNvPr id="496" name="Shape 496"/>
          <p:cNvSpPr/>
          <p:nvPr/>
        </p:nvSpPr>
        <p:spPr>
          <a:xfrm>
            <a:off x="536744" y="3088025"/>
            <a:ext cx="57126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536744" y="3635650"/>
            <a:ext cx="57126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 txBox="1"/>
          <p:nvPr/>
        </p:nvSpPr>
        <p:spPr>
          <a:xfrm>
            <a:off x="4106850" y="3112325"/>
            <a:ext cx="930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Correct!</a:t>
            </a:r>
            <a:br>
              <a:rPr lang="en"/>
            </a:br>
          </a:p>
        </p:txBody>
      </p:sp>
      <p:sp>
        <p:nvSpPr>
          <p:cNvPr id="499" name="Shape 499"/>
          <p:cNvSpPr txBox="1"/>
          <p:nvPr/>
        </p:nvSpPr>
        <p:spPr>
          <a:xfrm>
            <a:off x="3207150" y="3112325"/>
            <a:ext cx="318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3207150" y="3659950"/>
            <a:ext cx="318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B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type="title"/>
          </p:nvPr>
        </p:nvSpPr>
        <p:spPr>
          <a:xfrm>
            <a:off x="311700" y="249250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Topic 6 pg1 (6.1)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Display topic 6 information layout</a:t>
            </a:r>
          </a:p>
        </p:txBody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311700" y="1018150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 txBox="1"/>
          <p:nvPr>
            <p:ph idx="2" type="body"/>
          </p:nvPr>
        </p:nvSpPr>
        <p:spPr>
          <a:xfrm>
            <a:off x="6420900" y="1018025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Description of Multimedia Elements: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Animation: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1. When ‘Next” button clicked, all main points will present motion From Up to Down. Following by sub-points will present motion From Left to Right.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br>
              <a:rPr lang="en" sz="6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2. When ‘Back’ button clicked, go to ‘Topic 6 pg1 (5.6)’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br>
              <a:rPr lang="en" sz="6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3. When ‘Main Menu’ button clicked, go to ‘Main Menu (0.2)’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br>
              <a:rPr lang="en" sz="6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5.When ‘Next’ button clicked again, go to ‘Topic 5 Exercise 4 (5.6) scene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508" name="Shape 508"/>
          <p:cNvSpPr txBox="1"/>
          <p:nvPr/>
        </p:nvSpPr>
        <p:spPr>
          <a:xfrm>
            <a:off x="2464350" y="1120200"/>
            <a:ext cx="17748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System Catalog</a:t>
            </a:r>
          </a:p>
        </p:txBody>
      </p:sp>
      <p:sp>
        <p:nvSpPr>
          <p:cNvPr id="509" name="Shape 509"/>
          <p:cNvSpPr/>
          <p:nvPr/>
        </p:nvSpPr>
        <p:spPr>
          <a:xfrm flipH="1">
            <a:off x="1468372" y="1913075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 txBox="1"/>
          <p:nvPr/>
        </p:nvSpPr>
        <p:spPr>
          <a:xfrm>
            <a:off x="1686312" y="1812125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System Catalog..</a:t>
            </a:r>
          </a:p>
        </p:txBody>
      </p:sp>
      <p:sp>
        <p:nvSpPr>
          <p:cNvPr id="511" name="Shape 511"/>
          <p:cNvSpPr/>
          <p:nvPr/>
        </p:nvSpPr>
        <p:spPr>
          <a:xfrm>
            <a:off x="4095606" y="4404639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/>
          <p:nvPr/>
        </p:nvSpPr>
        <p:spPr>
          <a:xfrm rot="10800000">
            <a:off x="2160593" y="4404711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2930862" y="4376099"/>
            <a:ext cx="8709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 txBox="1"/>
          <p:nvPr/>
        </p:nvSpPr>
        <p:spPr>
          <a:xfrm>
            <a:off x="3016801" y="4459281"/>
            <a:ext cx="699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Main Menu</a:t>
            </a:r>
          </a:p>
        </p:txBody>
      </p:sp>
      <p:sp>
        <p:nvSpPr>
          <p:cNvPr id="515" name="Shape 515"/>
          <p:cNvSpPr/>
          <p:nvPr/>
        </p:nvSpPr>
        <p:spPr>
          <a:xfrm flipH="1">
            <a:off x="1468372" y="2827475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 txBox="1"/>
          <p:nvPr/>
        </p:nvSpPr>
        <p:spPr>
          <a:xfrm>
            <a:off x="1686312" y="2726525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Examples catalog has two tables		</a:t>
            </a:r>
          </a:p>
        </p:txBody>
      </p:sp>
      <p:sp>
        <p:nvSpPr>
          <p:cNvPr id="517" name="Shape 517"/>
          <p:cNvSpPr/>
          <p:nvPr/>
        </p:nvSpPr>
        <p:spPr>
          <a:xfrm>
            <a:off x="1789048" y="3287225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 txBox="1"/>
          <p:nvPr/>
        </p:nvSpPr>
        <p:spPr>
          <a:xfrm>
            <a:off x="1822650" y="3222725"/>
            <a:ext cx="3206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Syscolumns: Information about the columns or fields within these tables</a:t>
            </a:r>
          </a:p>
        </p:txBody>
      </p:sp>
      <p:sp>
        <p:nvSpPr>
          <p:cNvPr id="519" name="Shape 519"/>
          <p:cNvSpPr/>
          <p:nvPr/>
        </p:nvSpPr>
        <p:spPr>
          <a:xfrm>
            <a:off x="1789048" y="3052775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 txBox="1"/>
          <p:nvPr/>
        </p:nvSpPr>
        <p:spPr>
          <a:xfrm>
            <a:off x="1822650" y="3002825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Systables: Information about the tables known to SQL.</a:t>
            </a:r>
          </a:p>
        </p:txBody>
      </p:sp>
      <p:sp>
        <p:nvSpPr>
          <p:cNvPr id="521" name="Shape 521"/>
          <p:cNvSpPr/>
          <p:nvPr/>
        </p:nvSpPr>
        <p:spPr>
          <a:xfrm>
            <a:off x="1789048" y="2372825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 txBox="1"/>
          <p:nvPr/>
        </p:nvSpPr>
        <p:spPr>
          <a:xfrm>
            <a:off x="1822650" y="2308325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Maintained automatically by DBMS</a:t>
            </a:r>
          </a:p>
        </p:txBody>
      </p:sp>
      <p:sp>
        <p:nvSpPr>
          <p:cNvPr id="523" name="Shape 523"/>
          <p:cNvSpPr/>
          <p:nvPr/>
        </p:nvSpPr>
        <p:spPr>
          <a:xfrm>
            <a:off x="1789048" y="2138375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 txBox="1"/>
          <p:nvPr/>
        </p:nvSpPr>
        <p:spPr>
          <a:xfrm>
            <a:off x="1822650" y="2073875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Contains information about tables in the database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type="title"/>
          </p:nvPr>
        </p:nvSpPr>
        <p:spPr>
          <a:xfrm>
            <a:off x="311700" y="248700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Topic 6 pg2 (6.2)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Display topic 6 information layout and image 6.1</a:t>
            </a:r>
          </a:p>
        </p:txBody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311700" y="1017600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 txBox="1"/>
          <p:nvPr>
            <p:ph idx="2" type="body"/>
          </p:nvPr>
        </p:nvSpPr>
        <p:spPr>
          <a:xfrm>
            <a:off x="6420900" y="1017475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Description of Multimedia Elements: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Graphic: Image 6.1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Animation: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1. When ‘Next” button clicked, all main points will present motion From Up to Down. Following by sub-points will present motion From Left to Right.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br>
              <a:rPr lang="en" sz="6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2. When ‘Back’ button clicked, go to ‘Topic 4 pg6 (4.6)’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br>
              <a:rPr lang="en" sz="6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3. When ‘Main Menu’ button clicked, go to ‘Main Menu (0.2)’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br>
              <a:rPr lang="en" sz="6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5.When ‘Next’ button clicked again, go to ‘Topic 5 pg2 (5.2) scene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532" name="Shape 532"/>
          <p:cNvSpPr txBox="1"/>
          <p:nvPr/>
        </p:nvSpPr>
        <p:spPr>
          <a:xfrm>
            <a:off x="2520875" y="1119650"/>
            <a:ext cx="1639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System Catalog</a:t>
            </a:r>
          </a:p>
        </p:txBody>
      </p:sp>
      <p:sp>
        <p:nvSpPr>
          <p:cNvPr id="533" name="Shape 533"/>
          <p:cNvSpPr/>
          <p:nvPr/>
        </p:nvSpPr>
        <p:spPr>
          <a:xfrm flipH="1">
            <a:off x="1731522" y="1898525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" name="Shape 534"/>
          <p:cNvSpPr txBox="1"/>
          <p:nvPr/>
        </p:nvSpPr>
        <p:spPr>
          <a:xfrm>
            <a:off x="1845525" y="1823975"/>
            <a:ext cx="32061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This table identifies the tables in the database, the user and the number of fields in each table.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535" name="Shape 535"/>
          <p:cNvSpPr/>
          <p:nvPr/>
        </p:nvSpPr>
        <p:spPr>
          <a:xfrm>
            <a:off x="4095606" y="4404089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/>
        </p:nvSpPr>
        <p:spPr>
          <a:xfrm rot="10800000">
            <a:off x="2160593" y="4404161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2930862" y="4375549"/>
            <a:ext cx="8709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 txBox="1"/>
          <p:nvPr/>
        </p:nvSpPr>
        <p:spPr>
          <a:xfrm>
            <a:off x="3016801" y="4458731"/>
            <a:ext cx="699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Main Menu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x="1541250" y="1468762"/>
            <a:ext cx="24114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/>
              <a:t>Example of systables</a:t>
            </a:r>
          </a:p>
        </p:txBody>
      </p:sp>
      <p:pic>
        <p:nvPicPr>
          <p:cNvPr id="540" name="Shape 5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625" y="2275155"/>
            <a:ext cx="2411400" cy="194937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41" name="Shape 541"/>
          <p:cNvSpPr txBox="1"/>
          <p:nvPr/>
        </p:nvSpPr>
        <p:spPr>
          <a:xfrm>
            <a:off x="4694800" y="3930525"/>
            <a:ext cx="7764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Image 6.1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type="title"/>
          </p:nvPr>
        </p:nvSpPr>
        <p:spPr>
          <a:xfrm>
            <a:off x="311700" y="248700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Topic 6 pg3 (6.3)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Display topic 6 information layout and image 6.2 </a:t>
            </a:r>
          </a:p>
        </p:txBody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311700" y="1017600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 txBox="1"/>
          <p:nvPr>
            <p:ph idx="2" type="body"/>
          </p:nvPr>
        </p:nvSpPr>
        <p:spPr>
          <a:xfrm>
            <a:off x="6420900" y="1017475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Description of Multimedia Elements: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Graphic: Image 6.2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Animation: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1. When ‘Next” button clicked, all main points  and image 6.2 will present motion From Up to Down. Following by sub-points From Left to Right motion.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2. When ‘Back’ button clicked, go to ‘Topic 6 pg2  (6.2)’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3. When ‘Main Menu’ button clicked, go to ‘Main Menu (0.2)’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br>
              <a:rPr lang="en" sz="6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4.When ‘Next’ button clicked again, go to ‘Topic 6 pg4 (6.4) scene</a:t>
            </a:r>
          </a:p>
        </p:txBody>
      </p:sp>
      <p:sp>
        <p:nvSpPr>
          <p:cNvPr id="549" name="Shape 549"/>
          <p:cNvSpPr/>
          <p:nvPr/>
        </p:nvSpPr>
        <p:spPr>
          <a:xfrm flipH="1">
            <a:off x="1074047" y="1824700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" name="Shape 550"/>
          <p:cNvSpPr txBox="1"/>
          <p:nvPr/>
        </p:nvSpPr>
        <p:spPr>
          <a:xfrm>
            <a:off x="1292000" y="1721850"/>
            <a:ext cx="18582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Syscolumn shows a summary of all the fields in each of the tables.</a:t>
            </a:r>
          </a:p>
        </p:txBody>
      </p:sp>
      <p:sp>
        <p:nvSpPr>
          <p:cNvPr id="551" name="Shape 551"/>
          <p:cNvSpPr/>
          <p:nvPr/>
        </p:nvSpPr>
        <p:spPr>
          <a:xfrm>
            <a:off x="3830856" y="4388839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/>
          <p:nvPr/>
        </p:nvSpPr>
        <p:spPr>
          <a:xfrm rot="10800000">
            <a:off x="2253443" y="4388861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2844887" y="4362299"/>
            <a:ext cx="8709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 txBox="1"/>
          <p:nvPr/>
        </p:nvSpPr>
        <p:spPr>
          <a:xfrm>
            <a:off x="2930851" y="4463256"/>
            <a:ext cx="699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Main Menu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531825" y="1192112"/>
            <a:ext cx="21051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</a:rPr>
              <a:t>Syscolumns Example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4253800" y="2545262"/>
            <a:ext cx="10635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Image 6.2</a:t>
            </a:r>
          </a:p>
        </p:txBody>
      </p:sp>
      <p:sp>
        <p:nvSpPr>
          <p:cNvPr id="557" name="Shape 557"/>
          <p:cNvSpPr/>
          <p:nvPr/>
        </p:nvSpPr>
        <p:spPr>
          <a:xfrm flipH="1">
            <a:off x="1074047" y="2308650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" name="Shape 558"/>
          <p:cNvSpPr txBox="1"/>
          <p:nvPr/>
        </p:nvSpPr>
        <p:spPr>
          <a:xfrm>
            <a:off x="1291994" y="2308650"/>
            <a:ext cx="18582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Can perform queries on Syscolumns:</a:t>
            </a:r>
          </a:p>
        </p:txBody>
      </p:sp>
      <p:sp>
        <p:nvSpPr>
          <p:cNvPr id="559" name="Shape 559"/>
          <p:cNvSpPr/>
          <p:nvPr/>
        </p:nvSpPr>
        <p:spPr>
          <a:xfrm>
            <a:off x="1610700" y="2936550"/>
            <a:ext cx="2105100" cy="898800"/>
          </a:xfrm>
          <a:prstGeom prst="wedgeRectCallout">
            <a:avLst>
              <a:gd fmla="val 73130" name="adj1"/>
              <a:gd fmla="val 40258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 txBox="1"/>
          <p:nvPr/>
        </p:nvSpPr>
        <p:spPr>
          <a:xfrm>
            <a:off x="1672349" y="2571398"/>
            <a:ext cx="19818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300"/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Colname, Coltype FROM Syscolumns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Tbname = ‘Part’;</a:t>
            </a:r>
          </a:p>
        </p:txBody>
      </p:sp>
      <p:pic>
        <p:nvPicPr>
          <p:cNvPr id="561" name="Shape 5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300" y="1095212"/>
            <a:ext cx="1858200" cy="348412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62" name="Shape 562"/>
          <p:cNvSpPr txBox="1"/>
          <p:nvPr/>
        </p:nvSpPr>
        <p:spPr>
          <a:xfrm>
            <a:off x="3475200" y="1192125"/>
            <a:ext cx="947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Image 6.2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type="title"/>
          </p:nvPr>
        </p:nvSpPr>
        <p:spPr>
          <a:xfrm>
            <a:off x="311700" y="249250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Topic 6 pg4 (6.4)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Display topic 6 information layout</a:t>
            </a:r>
          </a:p>
        </p:txBody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311700" y="1018150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 txBox="1"/>
          <p:nvPr>
            <p:ph idx="2" type="body"/>
          </p:nvPr>
        </p:nvSpPr>
        <p:spPr>
          <a:xfrm>
            <a:off x="6420900" y="1018025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Description of Multimedia Elements: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Animation: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1. When ‘Next” button clicked, all points 2 will present in text animation motion.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2. When ‘Back’ button clicked, go to ‘Topic 6 pg3 (6.3)’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3. When ‘Main Menu’ button clicked, go to ‘Main Menu (0.2)’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br>
              <a:rPr lang="en" sz="6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4.When ‘Next’ button clicked again, go to ‘Topic 7 pg1 (7.1) scene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2509575" y="1120200"/>
            <a:ext cx="1831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System Catalog</a:t>
            </a:r>
          </a:p>
        </p:txBody>
      </p:sp>
      <p:sp>
        <p:nvSpPr>
          <p:cNvPr id="571" name="Shape 571"/>
          <p:cNvSpPr/>
          <p:nvPr/>
        </p:nvSpPr>
        <p:spPr>
          <a:xfrm flipH="1">
            <a:off x="1586110" y="1889725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 txBox="1"/>
          <p:nvPr/>
        </p:nvSpPr>
        <p:spPr>
          <a:xfrm>
            <a:off x="1804050" y="1788775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Others possible tables</a:t>
            </a:r>
          </a:p>
        </p:txBody>
      </p:sp>
      <p:sp>
        <p:nvSpPr>
          <p:cNvPr id="573" name="Shape 573"/>
          <p:cNvSpPr/>
          <p:nvPr/>
        </p:nvSpPr>
        <p:spPr>
          <a:xfrm>
            <a:off x="4095606" y="4404639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/>
          <p:nvPr/>
        </p:nvSpPr>
        <p:spPr>
          <a:xfrm rot="10800000">
            <a:off x="2160593" y="4404711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2930862" y="4376099"/>
            <a:ext cx="8709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 txBox="1"/>
          <p:nvPr/>
        </p:nvSpPr>
        <p:spPr>
          <a:xfrm>
            <a:off x="3016801" y="4459281"/>
            <a:ext cx="699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Main Menu</a:t>
            </a:r>
          </a:p>
        </p:txBody>
      </p:sp>
      <p:sp>
        <p:nvSpPr>
          <p:cNvPr id="577" name="Shape 577"/>
          <p:cNvSpPr/>
          <p:nvPr/>
        </p:nvSpPr>
        <p:spPr>
          <a:xfrm flipH="1">
            <a:off x="1586110" y="2804125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 txBox="1"/>
          <p:nvPr/>
        </p:nvSpPr>
        <p:spPr>
          <a:xfrm>
            <a:off x="1804062" y="2677662"/>
            <a:ext cx="32061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Catalog can be used to determine information about the structure of the database</a:t>
            </a:r>
            <a:br>
              <a:rPr lang="en" sz="1200"/>
            </a:br>
          </a:p>
        </p:txBody>
      </p:sp>
      <p:sp>
        <p:nvSpPr>
          <p:cNvPr id="579" name="Shape 579"/>
          <p:cNvSpPr/>
          <p:nvPr/>
        </p:nvSpPr>
        <p:spPr>
          <a:xfrm>
            <a:off x="1906786" y="2349475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 txBox="1"/>
          <p:nvPr/>
        </p:nvSpPr>
        <p:spPr>
          <a:xfrm>
            <a:off x="1940387" y="2284975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Sysviews: information about views</a:t>
            </a:r>
          </a:p>
        </p:txBody>
      </p:sp>
      <p:sp>
        <p:nvSpPr>
          <p:cNvPr id="581" name="Shape 581"/>
          <p:cNvSpPr/>
          <p:nvPr/>
        </p:nvSpPr>
        <p:spPr>
          <a:xfrm>
            <a:off x="1906786" y="2115025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" name="Shape 582"/>
          <p:cNvSpPr txBox="1"/>
          <p:nvPr/>
        </p:nvSpPr>
        <p:spPr>
          <a:xfrm>
            <a:off x="1940387" y="2050525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Sysindexes: information about indexes</a:t>
            </a:r>
          </a:p>
        </p:txBody>
      </p:sp>
      <p:sp>
        <p:nvSpPr>
          <p:cNvPr id="583" name="Shape 583"/>
          <p:cNvSpPr/>
          <p:nvPr/>
        </p:nvSpPr>
        <p:spPr>
          <a:xfrm flipH="1">
            <a:off x="1586110" y="3413725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" name="Shape 584"/>
          <p:cNvSpPr txBox="1"/>
          <p:nvPr/>
        </p:nvSpPr>
        <p:spPr>
          <a:xfrm>
            <a:off x="1804062" y="3167851"/>
            <a:ext cx="3206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Documenter: allows user to print detailed documentation about any table, query, report, form, or other object in the database</a:t>
            </a:r>
            <a:br>
              <a:rPr lang="en" sz="1200"/>
            </a:b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311700" y="249250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Topic 7 pg1 (7.1)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Display topic 7 information layout</a:t>
            </a:r>
          </a:p>
        </p:txBody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311700" y="1018150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Shape 591"/>
          <p:cNvSpPr txBox="1"/>
          <p:nvPr>
            <p:ph idx="2" type="body"/>
          </p:nvPr>
        </p:nvSpPr>
        <p:spPr>
          <a:xfrm>
            <a:off x="6420900" y="1018025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Description of Multimedia Elements: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Animation: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1. When ‘Next” button clicked, all main points will present motion From Up to Down. Following by sub-points will present motion From Left to Right.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br>
              <a:rPr lang="en" sz="6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2. When ‘Back’ button clicked, go to ‘Topic 6 pg4 (6.4)’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br>
              <a:rPr lang="en" sz="6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3. When ‘Main Menu’ button clicked, go to ‘Main Menu (0.2)’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br>
              <a:rPr lang="en" sz="6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5.When ‘Next’ button clicked again, go to ‘Topic 7 pg2 (7.2) scene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92" name="Shape 592"/>
          <p:cNvSpPr txBox="1"/>
          <p:nvPr/>
        </p:nvSpPr>
        <p:spPr>
          <a:xfrm>
            <a:off x="2317400" y="1120225"/>
            <a:ext cx="21591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Stored Procedures</a:t>
            </a:r>
          </a:p>
        </p:txBody>
      </p:sp>
      <p:sp>
        <p:nvSpPr>
          <p:cNvPr id="593" name="Shape 593"/>
          <p:cNvSpPr/>
          <p:nvPr/>
        </p:nvSpPr>
        <p:spPr>
          <a:xfrm flipH="1">
            <a:off x="1586110" y="2028162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 txBox="1"/>
          <p:nvPr/>
        </p:nvSpPr>
        <p:spPr>
          <a:xfrm>
            <a:off x="1804050" y="1927212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Client/server system</a:t>
            </a:r>
          </a:p>
        </p:txBody>
      </p:sp>
      <p:sp>
        <p:nvSpPr>
          <p:cNvPr id="595" name="Shape 595"/>
          <p:cNvSpPr/>
          <p:nvPr/>
        </p:nvSpPr>
        <p:spPr>
          <a:xfrm>
            <a:off x="4095606" y="4404639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/>
          <p:nvPr/>
        </p:nvSpPr>
        <p:spPr>
          <a:xfrm rot="10800000">
            <a:off x="2160593" y="4404711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2930862" y="4376099"/>
            <a:ext cx="8709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" name="Shape 598"/>
          <p:cNvSpPr txBox="1"/>
          <p:nvPr/>
        </p:nvSpPr>
        <p:spPr>
          <a:xfrm>
            <a:off x="3016801" y="4459281"/>
            <a:ext cx="699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Main Menu</a:t>
            </a:r>
          </a:p>
        </p:txBody>
      </p:sp>
      <p:sp>
        <p:nvSpPr>
          <p:cNvPr id="599" name="Shape 599"/>
          <p:cNvSpPr/>
          <p:nvPr/>
        </p:nvSpPr>
        <p:spPr>
          <a:xfrm flipH="1">
            <a:off x="1586110" y="2942562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" name="Shape 600"/>
          <p:cNvSpPr txBox="1"/>
          <p:nvPr/>
        </p:nvSpPr>
        <p:spPr>
          <a:xfrm>
            <a:off x="1804050" y="2841612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Clients</a:t>
            </a:r>
          </a:p>
        </p:txBody>
      </p:sp>
      <p:sp>
        <p:nvSpPr>
          <p:cNvPr id="601" name="Shape 601"/>
          <p:cNvSpPr/>
          <p:nvPr/>
        </p:nvSpPr>
        <p:spPr>
          <a:xfrm>
            <a:off x="1906786" y="2487912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 txBox="1"/>
          <p:nvPr/>
        </p:nvSpPr>
        <p:spPr>
          <a:xfrm>
            <a:off x="1940387" y="2423412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Users access database through clients</a:t>
            </a:r>
          </a:p>
        </p:txBody>
      </p:sp>
      <p:sp>
        <p:nvSpPr>
          <p:cNvPr id="603" name="Shape 603"/>
          <p:cNvSpPr/>
          <p:nvPr/>
        </p:nvSpPr>
        <p:spPr>
          <a:xfrm>
            <a:off x="1906786" y="2253462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 txBox="1"/>
          <p:nvPr/>
        </p:nvSpPr>
        <p:spPr>
          <a:xfrm>
            <a:off x="1990175" y="2211837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Database resides on a computer called the server</a:t>
            </a:r>
          </a:p>
        </p:txBody>
      </p:sp>
      <p:sp>
        <p:nvSpPr>
          <p:cNvPr id="605" name="Shape 605"/>
          <p:cNvSpPr/>
          <p:nvPr/>
        </p:nvSpPr>
        <p:spPr>
          <a:xfrm>
            <a:off x="1906786" y="3402312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 txBox="1"/>
          <p:nvPr/>
        </p:nvSpPr>
        <p:spPr>
          <a:xfrm>
            <a:off x="1940387" y="3337812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Has access through server to the database</a:t>
            </a:r>
          </a:p>
        </p:txBody>
      </p:sp>
      <p:sp>
        <p:nvSpPr>
          <p:cNvPr id="607" name="Shape 607"/>
          <p:cNvSpPr/>
          <p:nvPr/>
        </p:nvSpPr>
        <p:spPr>
          <a:xfrm>
            <a:off x="1906786" y="3167862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" name="Shape 608"/>
          <p:cNvSpPr txBox="1"/>
          <p:nvPr/>
        </p:nvSpPr>
        <p:spPr>
          <a:xfrm>
            <a:off x="1940387" y="3103362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Computer connected to a network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/>
          <p:nvPr>
            <p:ph type="title"/>
          </p:nvPr>
        </p:nvSpPr>
        <p:spPr>
          <a:xfrm>
            <a:off x="311700" y="249250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Topic 7 pg2 (7.2)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Display topic 7 information layout</a:t>
            </a:r>
          </a:p>
        </p:txBody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311700" y="1018150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 txBox="1"/>
          <p:nvPr>
            <p:ph idx="2" type="body"/>
          </p:nvPr>
        </p:nvSpPr>
        <p:spPr>
          <a:xfrm>
            <a:off x="6420900" y="1018025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Description of Multimedia Elements: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Animation: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1. When ‘Next” button clicked, all main points will present motion From Up to Down. Following by sub-points will present motion From Left to Right.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br>
              <a:rPr lang="en" sz="6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2. When ‘Back’ button clicked, go to ‘Topic 7 pg1 (7.1)’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br>
              <a:rPr lang="en" sz="6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3. When ‘Main Menu’ button clicked, go to ‘Main Menu (0.2)’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br>
              <a:rPr lang="en" sz="6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4.When ‘Next’ button clicked again, go to ‘Topic 7 pg3 (7.3) scene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2637000" y="1120200"/>
            <a:ext cx="17829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Stored Procedure</a:t>
            </a:r>
          </a:p>
        </p:txBody>
      </p:sp>
      <p:sp>
        <p:nvSpPr>
          <p:cNvPr id="617" name="Shape 617"/>
          <p:cNvSpPr/>
          <p:nvPr/>
        </p:nvSpPr>
        <p:spPr>
          <a:xfrm flipH="1">
            <a:off x="1244410" y="1792500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 txBox="1"/>
          <p:nvPr/>
        </p:nvSpPr>
        <p:spPr>
          <a:xfrm>
            <a:off x="1462350" y="1691550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Stored procedure</a:t>
            </a:r>
          </a:p>
        </p:txBody>
      </p:sp>
      <p:sp>
        <p:nvSpPr>
          <p:cNvPr id="619" name="Shape 619"/>
          <p:cNvSpPr/>
          <p:nvPr/>
        </p:nvSpPr>
        <p:spPr>
          <a:xfrm>
            <a:off x="4095606" y="4404639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/>
          <p:nvPr/>
        </p:nvSpPr>
        <p:spPr>
          <a:xfrm rot="10800000">
            <a:off x="2160593" y="4404711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2930862" y="4376099"/>
            <a:ext cx="8709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" name="Shape 622"/>
          <p:cNvSpPr txBox="1"/>
          <p:nvPr/>
        </p:nvSpPr>
        <p:spPr>
          <a:xfrm>
            <a:off x="3016801" y="4459281"/>
            <a:ext cx="699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Main Menu</a:t>
            </a:r>
          </a:p>
        </p:txBody>
      </p:sp>
      <p:sp>
        <p:nvSpPr>
          <p:cNvPr id="623" name="Shape 623"/>
          <p:cNvSpPr/>
          <p:nvPr/>
        </p:nvSpPr>
        <p:spPr>
          <a:xfrm>
            <a:off x="1565086" y="2252250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" name="Shape 624"/>
          <p:cNvSpPr txBox="1"/>
          <p:nvPr/>
        </p:nvSpPr>
        <p:spPr>
          <a:xfrm>
            <a:off x="1598687" y="2187750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Placed on the server</a:t>
            </a:r>
          </a:p>
        </p:txBody>
      </p:sp>
      <p:sp>
        <p:nvSpPr>
          <p:cNvPr id="625" name="Shape 625"/>
          <p:cNvSpPr/>
          <p:nvPr/>
        </p:nvSpPr>
        <p:spPr>
          <a:xfrm>
            <a:off x="1565086" y="2017800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 txBox="1"/>
          <p:nvPr/>
        </p:nvSpPr>
        <p:spPr>
          <a:xfrm>
            <a:off x="1598687" y="1953300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Special file used to store a query that is run often</a:t>
            </a:r>
          </a:p>
        </p:txBody>
      </p:sp>
      <p:sp>
        <p:nvSpPr>
          <p:cNvPr id="627" name="Shape 627"/>
          <p:cNvSpPr/>
          <p:nvPr/>
        </p:nvSpPr>
        <p:spPr>
          <a:xfrm>
            <a:off x="1565086" y="2709450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 txBox="1"/>
          <p:nvPr/>
        </p:nvSpPr>
        <p:spPr>
          <a:xfrm>
            <a:off x="1598687" y="2644950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Convenience</a:t>
            </a:r>
          </a:p>
        </p:txBody>
      </p:sp>
      <p:sp>
        <p:nvSpPr>
          <p:cNvPr id="629" name="Shape 629"/>
          <p:cNvSpPr/>
          <p:nvPr/>
        </p:nvSpPr>
        <p:spPr>
          <a:xfrm>
            <a:off x="1565086" y="2475000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 txBox="1"/>
          <p:nvPr/>
        </p:nvSpPr>
        <p:spPr>
          <a:xfrm>
            <a:off x="1598687" y="2410500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Improves overall performance</a:t>
            </a:r>
          </a:p>
        </p:txBody>
      </p:sp>
      <p:sp>
        <p:nvSpPr>
          <p:cNvPr id="631" name="Shape 631"/>
          <p:cNvSpPr/>
          <p:nvPr/>
        </p:nvSpPr>
        <p:spPr>
          <a:xfrm>
            <a:off x="1565086" y="3242850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 txBox="1"/>
          <p:nvPr/>
        </p:nvSpPr>
        <p:spPr>
          <a:xfrm>
            <a:off x="1598687" y="3120750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Delimiter: semicolon at the end of a MySQL command</a:t>
            </a:r>
          </a:p>
        </p:txBody>
      </p:sp>
      <p:sp>
        <p:nvSpPr>
          <p:cNvPr id="633" name="Shape 633"/>
          <p:cNvSpPr/>
          <p:nvPr/>
        </p:nvSpPr>
        <p:spPr>
          <a:xfrm>
            <a:off x="1565086" y="3700050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1565086" y="3465600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 txBox="1"/>
          <p:nvPr/>
        </p:nvSpPr>
        <p:spPr>
          <a:xfrm>
            <a:off x="1598687" y="3396750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Need to temporarily change the delimiter for a stored procedure</a:t>
            </a:r>
          </a:p>
        </p:txBody>
      </p:sp>
      <p:sp>
        <p:nvSpPr>
          <p:cNvPr id="636" name="Shape 636"/>
          <p:cNvSpPr/>
          <p:nvPr/>
        </p:nvSpPr>
        <p:spPr>
          <a:xfrm flipH="1">
            <a:off x="1244410" y="3011700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" name="Shape 637"/>
          <p:cNvSpPr txBox="1"/>
          <p:nvPr/>
        </p:nvSpPr>
        <p:spPr>
          <a:xfrm>
            <a:off x="1462350" y="2892150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MySQL</a:t>
            </a:r>
          </a:p>
        </p:txBody>
      </p:sp>
      <p:sp>
        <p:nvSpPr>
          <p:cNvPr id="638" name="Shape 638"/>
          <p:cNvSpPr/>
          <p:nvPr/>
        </p:nvSpPr>
        <p:spPr>
          <a:xfrm flipH="1">
            <a:off x="1244410" y="4002300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" name="Shape 639"/>
          <p:cNvSpPr txBox="1"/>
          <p:nvPr/>
        </p:nvSpPr>
        <p:spPr>
          <a:xfrm>
            <a:off x="1462350" y="3901350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Access does not support procedures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1598687" y="3612600"/>
            <a:ext cx="3889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To use a stored procedure: CALL followed by the procedure name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>
            <p:ph type="title"/>
          </p:nvPr>
        </p:nvSpPr>
        <p:spPr>
          <a:xfrm>
            <a:off x="311700" y="249250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Topic 7 pg3 (7.3)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Display topic 7 information layout</a:t>
            </a:r>
          </a:p>
        </p:txBody>
      </p:sp>
      <p:sp>
        <p:nvSpPr>
          <p:cNvPr id="646" name="Shape 646"/>
          <p:cNvSpPr txBox="1"/>
          <p:nvPr>
            <p:ph idx="1" type="body"/>
          </p:nvPr>
        </p:nvSpPr>
        <p:spPr>
          <a:xfrm>
            <a:off x="311700" y="1018150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 txBox="1"/>
          <p:nvPr>
            <p:ph idx="2" type="body"/>
          </p:nvPr>
        </p:nvSpPr>
        <p:spPr>
          <a:xfrm>
            <a:off x="6420900" y="1018025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Description of Multimedia Elements: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Animation: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1. When ‘Next” button clicked, all points will present motion From Up to Down.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br>
              <a:rPr lang="en" sz="6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2. When ‘Back’ button clicked, go to ‘Topic 7 (7.2)’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br>
              <a:rPr lang="en" sz="6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3. When ‘Main Menu’ button clicked, go to ‘Main Menu (0.2)’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br>
              <a:rPr lang="en" sz="6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4.When ‘Next’ button clicked again, go to ‘Revision Q1 (R.1) scene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648" name="Shape 648"/>
          <p:cNvSpPr txBox="1"/>
          <p:nvPr/>
        </p:nvSpPr>
        <p:spPr>
          <a:xfrm>
            <a:off x="2502750" y="1120200"/>
            <a:ext cx="17364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Stored Procedures</a:t>
            </a:r>
          </a:p>
        </p:txBody>
      </p:sp>
      <p:sp>
        <p:nvSpPr>
          <p:cNvPr id="649" name="Shape 649"/>
          <p:cNvSpPr/>
          <p:nvPr/>
        </p:nvSpPr>
        <p:spPr>
          <a:xfrm flipH="1">
            <a:off x="2284797" y="1808100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 txBox="1"/>
          <p:nvPr/>
        </p:nvSpPr>
        <p:spPr>
          <a:xfrm>
            <a:off x="2502750" y="1710375"/>
            <a:ext cx="32061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Action that occurs automatically in reponse to an associated database operation such as INSERT, UPDATE, OR DELETE command</a:t>
            </a:r>
          </a:p>
        </p:txBody>
      </p:sp>
      <p:sp>
        <p:nvSpPr>
          <p:cNvPr id="651" name="Shape 651"/>
          <p:cNvSpPr/>
          <p:nvPr/>
        </p:nvSpPr>
        <p:spPr>
          <a:xfrm>
            <a:off x="4095606" y="4404639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/>
        </p:nvSpPr>
        <p:spPr>
          <a:xfrm rot="10800000">
            <a:off x="2160593" y="4404711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2930862" y="4376099"/>
            <a:ext cx="8709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 txBox="1"/>
          <p:nvPr/>
        </p:nvSpPr>
        <p:spPr>
          <a:xfrm>
            <a:off x="3016801" y="4459281"/>
            <a:ext cx="699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Main Menu</a:t>
            </a:r>
          </a:p>
        </p:txBody>
      </p:sp>
      <p:sp>
        <p:nvSpPr>
          <p:cNvPr id="655" name="Shape 655"/>
          <p:cNvSpPr/>
          <p:nvPr/>
        </p:nvSpPr>
        <p:spPr>
          <a:xfrm flipH="1">
            <a:off x="2284797" y="3027300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 txBox="1"/>
          <p:nvPr/>
        </p:nvSpPr>
        <p:spPr>
          <a:xfrm>
            <a:off x="2502737" y="2926350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Need to temporarily change the delimiter</a:t>
            </a:r>
          </a:p>
        </p:txBody>
      </p:sp>
      <p:sp>
        <p:nvSpPr>
          <p:cNvPr id="657" name="Shape 657"/>
          <p:cNvSpPr/>
          <p:nvPr/>
        </p:nvSpPr>
        <p:spPr>
          <a:xfrm flipH="1">
            <a:off x="2284797" y="3539850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" name="Shape 658"/>
          <p:cNvSpPr txBox="1"/>
          <p:nvPr/>
        </p:nvSpPr>
        <p:spPr>
          <a:xfrm>
            <a:off x="2502737" y="3428350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Access does not support triggers</a:t>
            </a:r>
          </a:p>
        </p:txBody>
      </p:sp>
      <p:sp>
        <p:nvSpPr>
          <p:cNvPr id="659" name="Shape 659"/>
          <p:cNvSpPr/>
          <p:nvPr/>
        </p:nvSpPr>
        <p:spPr>
          <a:xfrm flipH="1">
            <a:off x="2284797" y="2514750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 txBox="1"/>
          <p:nvPr/>
        </p:nvSpPr>
        <p:spPr>
          <a:xfrm>
            <a:off x="2502737" y="2452000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Stored and compiled on the server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type="title"/>
          </p:nvPr>
        </p:nvSpPr>
        <p:spPr>
          <a:xfrm>
            <a:off x="311700" y="248700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Revision Q1 (R.1)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Display revision question and layout</a:t>
            </a:r>
          </a:p>
        </p:txBody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311700" y="1017600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 txBox="1"/>
          <p:nvPr>
            <p:ph idx="2" type="body"/>
          </p:nvPr>
        </p:nvSpPr>
        <p:spPr>
          <a:xfrm>
            <a:off x="6420900" y="1017475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Description of Multimedia Elements: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Animation: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1. When previous ‘Next” button clicked, all panel will present motion From Left to Right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2. When ‘Back’ button clicked, go to ‘Topic 7 pg3 (7.3)’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br>
              <a:rPr lang="en" sz="600">
                <a:solidFill>
                  <a:schemeClr val="dk1"/>
                </a:solidFill>
              </a:rPr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3. When ‘Main Menu’ button clicked, go to ‘Main Menu (0.2)’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4. When ‘Next’ button clicked, go to ‘Revision Q2 (R.2) scene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5. Choose wrong answer will go to Wrong Answer (W) scene..</a:t>
            </a:r>
            <a:br>
              <a:rPr lang="en" sz="1200">
                <a:solidFill>
                  <a:schemeClr val="dk1"/>
                </a:solidFill>
              </a:rPr>
            </a:br>
          </a:p>
          <a:p>
            <a:pPr lvl="0" rtl="0">
              <a:spcBef>
                <a:spcPts val="0"/>
              </a:spcBef>
              <a:spcAft>
                <a:spcPts val="5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668" name="Shape 668"/>
          <p:cNvSpPr txBox="1"/>
          <p:nvPr/>
        </p:nvSpPr>
        <p:spPr>
          <a:xfrm>
            <a:off x="2779950" y="1119650"/>
            <a:ext cx="11727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Revision</a:t>
            </a:r>
          </a:p>
        </p:txBody>
      </p:sp>
      <p:sp>
        <p:nvSpPr>
          <p:cNvPr id="669" name="Shape 669"/>
          <p:cNvSpPr/>
          <p:nvPr/>
        </p:nvSpPr>
        <p:spPr>
          <a:xfrm>
            <a:off x="4095606" y="4404089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" name="Shape 670"/>
          <p:cNvSpPr/>
          <p:nvPr/>
        </p:nvSpPr>
        <p:spPr>
          <a:xfrm rot="10800000">
            <a:off x="2160593" y="4404161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 txBox="1"/>
          <p:nvPr/>
        </p:nvSpPr>
        <p:spPr>
          <a:xfrm>
            <a:off x="510025" y="1635650"/>
            <a:ext cx="5712600" cy="72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Question1 :</a:t>
            </a:r>
          </a:p>
        </p:txBody>
      </p:sp>
      <p:sp>
        <p:nvSpPr>
          <p:cNvPr id="672" name="Shape 672"/>
          <p:cNvSpPr/>
          <p:nvPr/>
        </p:nvSpPr>
        <p:spPr>
          <a:xfrm>
            <a:off x="536744" y="3088025"/>
            <a:ext cx="57126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536744" y="3635650"/>
            <a:ext cx="57126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 txBox="1"/>
          <p:nvPr/>
        </p:nvSpPr>
        <p:spPr>
          <a:xfrm>
            <a:off x="2694900" y="3112325"/>
            <a:ext cx="1342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Answer Choice 2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2694900" y="3659950"/>
            <a:ext cx="1342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Answer Choice 3</a:t>
            </a:r>
          </a:p>
        </p:txBody>
      </p:sp>
      <p:sp>
        <p:nvSpPr>
          <p:cNvPr id="676" name="Shape 676"/>
          <p:cNvSpPr/>
          <p:nvPr/>
        </p:nvSpPr>
        <p:spPr>
          <a:xfrm>
            <a:off x="536744" y="2506725"/>
            <a:ext cx="57126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" name="Shape 677"/>
          <p:cNvSpPr txBox="1"/>
          <p:nvPr/>
        </p:nvSpPr>
        <p:spPr>
          <a:xfrm>
            <a:off x="2694900" y="2531025"/>
            <a:ext cx="1342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Answer Choice 1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>
            <p:ph type="title"/>
          </p:nvPr>
        </p:nvSpPr>
        <p:spPr>
          <a:xfrm>
            <a:off x="311700" y="248700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</a:t>
            </a:r>
            <a:r>
              <a:rPr lang="en" sz="1400"/>
              <a:t>Revision Q2</a:t>
            </a:r>
            <a:r>
              <a:rPr lang="en" sz="1400"/>
              <a:t> (R.2)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Display revision question and layout</a:t>
            </a:r>
          </a:p>
        </p:txBody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x="311700" y="1017600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Shape 684"/>
          <p:cNvSpPr txBox="1"/>
          <p:nvPr>
            <p:ph idx="2" type="body"/>
          </p:nvPr>
        </p:nvSpPr>
        <p:spPr>
          <a:xfrm>
            <a:off x="6420900" y="1017475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Description of Multimedia Elements: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Animation: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1. When previous ‘Next” button clicked, all panel will present motion From Left to Right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2. When ‘Back’ button clicked, go to ‘Revision Q1 (R.1)’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br>
              <a:rPr lang="en" sz="600">
                <a:solidFill>
                  <a:schemeClr val="dk1"/>
                </a:solidFill>
              </a:rPr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3. When ‘Main Menu’ button clicked, go to ‘Main Menu (0.2)’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4. When ‘Next’ button clicked, go to ‘Revision Q3 (R.3) scene.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5. Choose wrong answer will go to Wrong Answer (W) scene.</a:t>
            </a:r>
            <a:br>
              <a:rPr lang="en" sz="1200">
                <a:solidFill>
                  <a:schemeClr val="dk1"/>
                </a:solidFill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685" name="Shape 685"/>
          <p:cNvSpPr txBox="1"/>
          <p:nvPr/>
        </p:nvSpPr>
        <p:spPr>
          <a:xfrm>
            <a:off x="2779950" y="1119650"/>
            <a:ext cx="11727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Revision</a:t>
            </a:r>
          </a:p>
        </p:txBody>
      </p:sp>
      <p:sp>
        <p:nvSpPr>
          <p:cNvPr id="686" name="Shape 686"/>
          <p:cNvSpPr/>
          <p:nvPr/>
        </p:nvSpPr>
        <p:spPr>
          <a:xfrm>
            <a:off x="4095606" y="4404089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/>
          <p:nvPr/>
        </p:nvSpPr>
        <p:spPr>
          <a:xfrm rot="10800000">
            <a:off x="2160593" y="4404161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" name="Shape 688"/>
          <p:cNvSpPr txBox="1"/>
          <p:nvPr/>
        </p:nvSpPr>
        <p:spPr>
          <a:xfrm>
            <a:off x="510025" y="1635650"/>
            <a:ext cx="5712600" cy="72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Question2 :</a:t>
            </a:r>
          </a:p>
        </p:txBody>
      </p:sp>
      <p:sp>
        <p:nvSpPr>
          <p:cNvPr id="689" name="Shape 689"/>
          <p:cNvSpPr/>
          <p:nvPr/>
        </p:nvSpPr>
        <p:spPr>
          <a:xfrm>
            <a:off x="536744" y="3088025"/>
            <a:ext cx="57126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/>
          <p:nvPr/>
        </p:nvSpPr>
        <p:spPr>
          <a:xfrm>
            <a:off x="536744" y="3635650"/>
            <a:ext cx="57126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" name="Shape 691"/>
          <p:cNvSpPr txBox="1"/>
          <p:nvPr/>
        </p:nvSpPr>
        <p:spPr>
          <a:xfrm>
            <a:off x="2694900" y="3112325"/>
            <a:ext cx="1342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Answer Choice 2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2694900" y="3659950"/>
            <a:ext cx="1342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Answer Choice 3</a:t>
            </a:r>
          </a:p>
        </p:txBody>
      </p:sp>
      <p:sp>
        <p:nvSpPr>
          <p:cNvPr id="693" name="Shape 693"/>
          <p:cNvSpPr/>
          <p:nvPr/>
        </p:nvSpPr>
        <p:spPr>
          <a:xfrm>
            <a:off x="536744" y="2506725"/>
            <a:ext cx="57126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" name="Shape 694"/>
          <p:cNvSpPr txBox="1"/>
          <p:nvPr/>
        </p:nvSpPr>
        <p:spPr>
          <a:xfrm>
            <a:off x="2694900" y="2531025"/>
            <a:ext cx="1342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Answer Choice 1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248700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Topic 1 pg1 (1.1)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Display topic 1 information layout with lock graphic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017600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6420900" y="1017475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Description of Multimedia Elements: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Graphic: lock image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Animation: all text fade-in (opacity increase)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1. </a:t>
            </a:r>
            <a:r>
              <a:rPr lang="en" sz="1200">
                <a:solidFill>
                  <a:schemeClr val="dk1"/>
                </a:solidFill>
              </a:rPr>
              <a:t>Click “Main Menu”, back to Main Menu (0.2) scene.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2. Click “back arrow”, back to previous frame.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2. Click “next arrow”, go to next frame.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3. Lock image move from right to left using motion guide </a:t>
            </a:r>
          </a:p>
        </p:txBody>
      </p:sp>
      <p:sp>
        <p:nvSpPr>
          <p:cNvPr id="97" name="Shape 97"/>
          <p:cNvSpPr/>
          <p:nvPr/>
        </p:nvSpPr>
        <p:spPr>
          <a:xfrm flipH="1">
            <a:off x="2284797" y="1655150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2502750" y="1512475"/>
            <a:ext cx="21843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Data in a database may ….</a:t>
            </a:r>
          </a:p>
        </p:txBody>
      </p:sp>
      <p:sp>
        <p:nvSpPr>
          <p:cNvPr id="99" name="Shape 99"/>
          <p:cNvSpPr/>
          <p:nvPr/>
        </p:nvSpPr>
        <p:spPr>
          <a:xfrm flipH="1">
            <a:off x="2284797" y="3089750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 flipH="1">
            <a:off x="2284797" y="3575125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2502737" y="2964875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We have looked at views...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502750" y="3450550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Today we consider</a:t>
            </a:r>
          </a:p>
        </p:txBody>
      </p:sp>
      <p:sp>
        <p:nvSpPr>
          <p:cNvPr id="103" name="Shape 103"/>
          <p:cNvSpPr/>
          <p:nvPr/>
        </p:nvSpPr>
        <p:spPr>
          <a:xfrm>
            <a:off x="4095606" y="4404089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 rot="10800000">
            <a:off x="2160593" y="4404161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2930862" y="4375549"/>
            <a:ext cx="8709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3016801" y="4458731"/>
            <a:ext cx="699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Main Menu</a:t>
            </a:r>
          </a:p>
        </p:txBody>
      </p:sp>
      <p:sp>
        <p:nvSpPr>
          <p:cNvPr id="107" name="Shape 107"/>
          <p:cNvSpPr/>
          <p:nvPr/>
        </p:nvSpPr>
        <p:spPr>
          <a:xfrm>
            <a:off x="2622948" y="1914950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2656550" y="1850450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Loss of data: Due….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656550" y="2086850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Theft</a:t>
            </a:r>
          </a:p>
        </p:txBody>
      </p:sp>
      <p:sp>
        <p:nvSpPr>
          <p:cNvPr id="110" name="Shape 110"/>
          <p:cNvSpPr/>
          <p:nvPr/>
        </p:nvSpPr>
        <p:spPr>
          <a:xfrm>
            <a:off x="2622948" y="2147000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2622948" y="2387737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2656550" y="2323237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Loss of data integrity: Invalid..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656550" y="2554112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Loss of availability: Sabotage...</a:t>
            </a:r>
          </a:p>
        </p:txBody>
      </p:sp>
      <p:sp>
        <p:nvSpPr>
          <p:cNvPr id="114" name="Shape 114"/>
          <p:cNvSpPr/>
          <p:nvPr/>
        </p:nvSpPr>
        <p:spPr>
          <a:xfrm>
            <a:off x="2622948" y="2618612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2639748" y="3806687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2673350" y="3742187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User Authorization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673350" y="3978587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Integrity Controls</a:t>
            </a:r>
          </a:p>
        </p:txBody>
      </p:sp>
      <p:sp>
        <p:nvSpPr>
          <p:cNvPr id="118" name="Shape 118"/>
          <p:cNvSpPr/>
          <p:nvPr/>
        </p:nvSpPr>
        <p:spPr>
          <a:xfrm>
            <a:off x="2639748" y="4038737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ck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75" y="4190996"/>
            <a:ext cx="476400" cy="52965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2779950" y="1119650"/>
            <a:ext cx="12504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 Security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/>
          <p:nvPr>
            <p:ph type="title"/>
          </p:nvPr>
        </p:nvSpPr>
        <p:spPr>
          <a:xfrm>
            <a:off x="311700" y="248700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</a:t>
            </a:r>
            <a:r>
              <a:rPr lang="en" sz="1400"/>
              <a:t>Revision Q3</a:t>
            </a:r>
            <a:r>
              <a:rPr lang="en" sz="1400"/>
              <a:t> (R.3)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Display</a:t>
            </a:r>
            <a:r>
              <a:rPr lang="en" sz="1400"/>
              <a:t> revision question and layout</a:t>
            </a:r>
          </a:p>
        </p:txBody>
      </p:sp>
      <p:sp>
        <p:nvSpPr>
          <p:cNvPr id="700" name="Shape 700"/>
          <p:cNvSpPr txBox="1"/>
          <p:nvPr>
            <p:ph idx="1" type="body"/>
          </p:nvPr>
        </p:nvSpPr>
        <p:spPr>
          <a:xfrm>
            <a:off x="311700" y="1017600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Shape 701"/>
          <p:cNvSpPr txBox="1"/>
          <p:nvPr>
            <p:ph idx="2" type="body"/>
          </p:nvPr>
        </p:nvSpPr>
        <p:spPr>
          <a:xfrm>
            <a:off x="6420900" y="1017475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Description of Multimedia Elements: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Animation: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1. When previous ‘Next” button clicked, all panel will present motion From Left to Right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2. When ‘Back’ button clicked, go to ‘Revision Q2 (R.2)’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br>
              <a:rPr lang="en" sz="600">
                <a:solidFill>
                  <a:schemeClr val="dk1"/>
                </a:solidFill>
              </a:rPr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3. When ‘Main Menu’ button clicked, go to ‘Main Menu (0.2)’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4. When ‘Next’ button clicked, go to ‘Revision Q4 (R.4) scene.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5. Choose wrong answer will go to Wrong Answer (W) scene.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702" name="Shape 702"/>
          <p:cNvSpPr txBox="1"/>
          <p:nvPr/>
        </p:nvSpPr>
        <p:spPr>
          <a:xfrm>
            <a:off x="2779950" y="1119650"/>
            <a:ext cx="11727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Revision</a:t>
            </a:r>
          </a:p>
        </p:txBody>
      </p:sp>
      <p:sp>
        <p:nvSpPr>
          <p:cNvPr id="703" name="Shape 703"/>
          <p:cNvSpPr/>
          <p:nvPr/>
        </p:nvSpPr>
        <p:spPr>
          <a:xfrm>
            <a:off x="4095606" y="4404089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" name="Shape 704"/>
          <p:cNvSpPr/>
          <p:nvPr/>
        </p:nvSpPr>
        <p:spPr>
          <a:xfrm rot="10800000">
            <a:off x="2160593" y="4404161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" name="Shape 705"/>
          <p:cNvSpPr txBox="1"/>
          <p:nvPr/>
        </p:nvSpPr>
        <p:spPr>
          <a:xfrm>
            <a:off x="510025" y="1635650"/>
            <a:ext cx="5712600" cy="72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Question3 :</a:t>
            </a:r>
          </a:p>
        </p:txBody>
      </p:sp>
      <p:sp>
        <p:nvSpPr>
          <p:cNvPr id="706" name="Shape 706"/>
          <p:cNvSpPr/>
          <p:nvPr/>
        </p:nvSpPr>
        <p:spPr>
          <a:xfrm>
            <a:off x="536744" y="3088025"/>
            <a:ext cx="57126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536744" y="3635650"/>
            <a:ext cx="57126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" name="Shape 708"/>
          <p:cNvSpPr txBox="1"/>
          <p:nvPr/>
        </p:nvSpPr>
        <p:spPr>
          <a:xfrm>
            <a:off x="2694900" y="3112325"/>
            <a:ext cx="1342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Answer Choice 2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2694900" y="3659950"/>
            <a:ext cx="1342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Answer Choice 3</a:t>
            </a:r>
          </a:p>
        </p:txBody>
      </p:sp>
      <p:sp>
        <p:nvSpPr>
          <p:cNvPr id="710" name="Shape 710"/>
          <p:cNvSpPr/>
          <p:nvPr/>
        </p:nvSpPr>
        <p:spPr>
          <a:xfrm>
            <a:off x="536744" y="2506725"/>
            <a:ext cx="57126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" name="Shape 711"/>
          <p:cNvSpPr txBox="1"/>
          <p:nvPr/>
        </p:nvSpPr>
        <p:spPr>
          <a:xfrm>
            <a:off x="2694900" y="2531025"/>
            <a:ext cx="1342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Answer Choice 1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/>
          <p:nvPr>
            <p:ph type="title"/>
          </p:nvPr>
        </p:nvSpPr>
        <p:spPr>
          <a:xfrm>
            <a:off x="311700" y="248700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</a:t>
            </a:r>
            <a:r>
              <a:rPr lang="en" sz="1400"/>
              <a:t>Revision Q4 (R.4)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Display </a:t>
            </a:r>
            <a:r>
              <a:rPr lang="en" sz="1400"/>
              <a:t> revision question and layout</a:t>
            </a:r>
          </a:p>
        </p:txBody>
      </p:sp>
      <p:sp>
        <p:nvSpPr>
          <p:cNvPr id="717" name="Shape 717"/>
          <p:cNvSpPr txBox="1"/>
          <p:nvPr>
            <p:ph idx="1" type="body"/>
          </p:nvPr>
        </p:nvSpPr>
        <p:spPr>
          <a:xfrm>
            <a:off x="311700" y="1017600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Shape 718"/>
          <p:cNvSpPr txBox="1"/>
          <p:nvPr>
            <p:ph idx="2" type="body"/>
          </p:nvPr>
        </p:nvSpPr>
        <p:spPr>
          <a:xfrm>
            <a:off x="6420900" y="1017475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Description of Multimedia Elements: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Animation: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1. When previous ‘Next” button clicked, all panel will present motion From Left to Right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2. When ‘Back’ button clicked, go to ‘Revision Q3 (R.3)’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br>
              <a:rPr lang="en" sz="600">
                <a:solidFill>
                  <a:schemeClr val="dk1"/>
                </a:solidFill>
              </a:rPr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3. When ‘Main Menu’ button clicked, go to ‘Main Menu (0.2)’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4. When ‘Next’ button clicked, go to ‘Revision Q5 (R.5) scene.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5. Choose wrong answer will go to Wrong Answer (W) scene.</a:t>
            </a:r>
            <a:br>
              <a:rPr lang="en" sz="1200">
                <a:solidFill>
                  <a:schemeClr val="dk1"/>
                </a:solidFill>
              </a:rPr>
            </a:b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719" name="Shape 719"/>
          <p:cNvSpPr txBox="1"/>
          <p:nvPr/>
        </p:nvSpPr>
        <p:spPr>
          <a:xfrm>
            <a:off x="2779950" y="1119650"/>
            <a:ext cx="11727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Revision</a:t>
            </a:r>
          </a:p>
        </p:txBody>
      </p:sp>
      <p:sp>
        <p:nvSpPr>
          <p:cNvPr id="720" name="Shape 720"/>
          <p:cNvSpPr/>
          <p:nvPr/>
        </p:nvSpPr>
        <p:spPr>
          <a:xfrm>
            <a:off x="4095606" y="4404089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" name="Shape 721"/>
          <p:cNvSpPr/>
          <p:nvPr/>
        </p:nvSpPr>
        <p:spPr>
          <a:xfrm rot="10800000">
            <a:off x="2160593" y="4404161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" name="Shape 722"/>
          <p:cNvSpPr txBox="1"/>
          <p:nvPr/>
        </p:nvSpPr>
        <p:spPr>
          <a:xfrm>
            <a:off x="510025" y="1635650"/>
            <a:ext cx="5712600" cy="72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Question4 :</a:t>
            </a:r>
          </a:p>
        </p:txBody>
      </p:sp>
      <p:sp>
        <p:nvSpPr>
          <p:cNvPr id="723" name="Shape 723"/>
          <p:cNvSpPr/>
          <p:nvPr/>
        </p:nvSpPr>
        <p:spPr>
          <a:xfrm>
            <a:off x="536744" y="3088025"/>
            <a:ext cx="57126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536744" y="3635650"/>
            <a:ext cx="57126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" name="Shape 725"/>
          <p:cNvSpPr txBox="1"/>
          <p:nvPr/>
        </p:nvSpPr>
        <p:spPr>
          <a:xfrm>
            <a:off x="2694900" y="3112325"/>
            <a:ext cx="1342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Answer Choice 2</a:t>
            </a:r>
          </a:p>
        </p:txBody>
      </p:sp>
      <p:sp>
        <p:nvSpPr>
          <p:cNvPr id="726" name="Shape 726"/>
          <p:cNvSpPr txBox="1"/>
          <p:nvPr/>
        </p:nvSpPr>
        <p:spPr>
          <a:xfrm>
            <a:off x="2694900" y="3659950"/>
            <a:ext cx="1342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Answer Choice 3</a:t>
            </a:r>
          </a:p>
        </p:txBody>
      </p:sp>
      <p:sp>
        <p:nvSpPr>
          <p:cNvPr id="727" name="Shape 727"/>
          <p:cNvSpPr/>
          <p:nvPr/>
        </p:nvSpPr>
        <p:spPr>
          <a:xfrm>
            <a:off x="536744" y="2506725"/>
            <a:ext cx="57126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" name="Shape 728"/>
          <p:cNvSpPr txBox="1"/>
          <p:nvPr/>
        </p:nvSpPr>
        <p:spPr>
          <a:xfrm>
            <a:off x="2694900" y="2531025"/>
            <a:ext cx="1342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Answer Choice 1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/>
          <p:nvPr>
            <p:ph type="title"/>
          </p:nvPr>
        </p:nvSpPr>
        <p:spPr>
          <a:xfrm>
            <a:off x="311700" y="248700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</a:t>
            </a:r>
            <a:r>
              <a:rPr lang="en" sz="1400"/>
              <a:t>Revision Q5 (R.5)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Display topic 5 information layout</a:t>
            </a:r>
          </a:p>
        </p:txBody>
      </p:sp>
      <p:sp>
        <p:nvSpPr>
          <p:cNvPr id="734" name="Shape 734"/>
          <p:cNvSpPr txBox="1"/>
          <p:nvPr>
            <p:ph idx="1" type="body"/>
          </p:nvPr>
        </p:nvSpPr>
        <p:spPr>
          <a:xfrm>
            <a:off x="311700" y="1017600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Shape 735"/>
          <p:cNvSpPr txBox="1"/>
          <p:nvPr>
            <p:ph idx="2" type="body"/>
          </p:nvPr>
        </p:nvSpPr>
        <p:spPr>
          <a:xfrm>
            <a:off x="6420900" y="1017475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Description of Multimedia Elements: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Animation: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1. When previous ‘Next” button clicked, all panel will present motion From Left to Right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2. When ‘Back’ button clicked, go to ‘Revision Q4 (R.4)’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br>
              <a:rPr lang="en" sz="600">
                <a:solidFill>
                  <a:schemeClr val="dk1"/>
                </a:solidFill>
              </a:rPr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3. When ‘Main Menu’ button clicked, go to ‘Main Menu (0.2)’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4. When ‘Next’ button clicked, go to ‘Chapter Completion (C)’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5. Choose wrong answer will go to Wrong Answer (W) scene.</a:t>
            </a:r>
            <a:br>
              <a:rPr lang="en" sz="1200">
                <a:solidFill>
                  <a:schemeClr val="dk1"/>
                </a:solidFill>
              </a:rPr>
            </a:br>
          </a:p>
        </p:txBody>
      </p:sp>
      <p:sp>
        <p:nvSpPr>
          <p:cNvPr id="736" name="Shape 736"/>
          <p:cNvSpPr txBox="1"/>
          <p:nvPr/>
        </p:nvSpPr>
        <p:spPr>
          <a:xfrm>
            <a:off x="2779950" y="1119650"/>
            <a:ext cx="11727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Revision</a:t>
            </a:r>
          </a:p>
        </p:txBody>
      </p:sp>
      <p:sp>
        <p:nvSpPr>
          <p:cNvPr id="737" name="Shape 737"/>
          <p:cNvSpPr/>
          <p:nvPr/>
        </p:nvSpPr>
        <p:spPr>
          <a:xfrm>
            <a:off x="4095606" y="4404089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/>
          <p:nvPr/>
        </p:nvSpPr>
        <p:spPr>
          <a:xfrm rot="10800000">
            <a:off x="2160593" y="4404161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9" name="Shape 739"/>
          <p:cNvSpPr txBox="1"/>
          <p:nvPr/>
        </p:nvSpPr>
        <p:spPr>
          <a:xfrm>
            <a:off x="510025" y="1635650"/>
            <a:ext cx="5712600" cy="72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Question5 :</a:t>
            </a:r>
          </a:p>
        </p:txBody>
      </p:sp>
      <p:sp>
        <p:nvSpPr>
          <p:cNvPr id="740" name="Shape 740"/>
          <p:cNvSpPr/>
          <p:nvPr/>
        </p:nvSpPr>
        <p:spPr>
          <a:xfrm>
            <a:off x="536744" y="3088025"/>
            <a:ext cx="57126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" name="Shape 741"/>
          <p:cNvSpPr/>
          <p:nvPr/>
        </p:nvSpPr>
        <p:spPr>
          <a:xfrm>
            <a:off x="536744" y="3635650"/>
            <a:ext cx="57126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" name="Shape 742"/>
          <p:cNvSpPr txBox="1"/>
          <p:nvPr/>
        </p:nvSpPr>
        <p:spPr>
          <a:xfrm>
            <a:off x="2694900" y="3112325"/>
            <a:ext cx="1342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Answer Choice 2</a:t>
            </a:r>
          </a:p>
        </p:txBody>
      </p:sp>
      <p:sp>
        <p:nvSpPr>
          <p:cNvPr id="743" name="Shape 743"/>
          <p:cNvSpPr txBox="1"/>
          <p:nvPr/>
        </p:nvSpPr>
        <p:spPr>
          <a:xfrm>
            <a:off x="2694900" y="3659950"/>
            <a:ext cx="1342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Answer Choice 3</a:t>
            </a:r>
          </a:p>
        </p:txBody>
      </p:sp>
      <p:sp>
        <p:nvSpPr>
          <p:cNvPr id="744" name="Shape 744"/>
          <p:cNvSpPr/>
          <p:nvPr/>
        </p:nvSpPr>
        <p:spPr>
          <a:xfrm>
            <a:off x="536744" y="2506725"/>
            <a:ext cx="57126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 txBox="1"/>
          <p:nvPr/>
        </p:nvSpPr>
        <p:spPr>
          <a:xfrm>
            <a:off x="2694900" y="2531025"/>
            <a:ext cx="1342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Answer Choice 1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type="title"/>
          </p:nvPr>
        </p:nvSpPr>
        <p:spPr>
          <a:xfrm>
            <a:off x="311700" y="248700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Wrong Answer (W)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Display error message for answer chosen</a:t>
            </a:r>
          </a:p>
        </p:txBody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311700" y="1017600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Shape 752"/>
          <p:cNvSpPr txBox="1"/>
          <p:nvPr>
            <p:ph idx="2" type="body"/>
          </p:nvPr>
        </p:nvSpPr>
        <p:spPr>
          <a:xfrm>
            <a:off x="6420900" y="1017475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Description of Multimedia Elements: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Graphic: Spike Shape Logo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Animation: Spike Shape Logo from Left to Right Motion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2. When ‘Back’ button clicked, go to back to previous scene.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753" name="Shape 753"/>
          <p:cNvSpPr/>
          <p:nvPr/>
        </p:nvSpPr>
        <p:spPr>
          <a:xfrm rot="10800000">
            <a:off x="3128118" y="4404161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" name="Shape 754"/>
          <p:cNvSpPr/>
          <p:nvPr/>
        </p:nvSpPr>
        <p:spPr>
          <a:xfrm>
            <a:off x="1823250" y="1253419"/>
            <a:ext cx="3086100" cy="2636658"/>
          </a:xfrm>
          <a:prstGeom prst="irregularSeal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" name="Shape 755"/>
          <p:cNvSpPr txBox="1"/>
          <p:nvPr/>
        </p:nvSpPr>
        <p:spPr>
          <a:xfrm rot="-1321595">
            <a:off x="2676483" y="2251842"/>
            <a:ext cx="1219080" cy="640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Wrong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Answer!!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/>
          <p:nvPr>
            <p:ph type="title"/>
          </p:nvPr>
        </p:nvSpPr>
        <p:spPr>
          <a:xfrm>
            <a:off x="311700" y="249250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Chapter Completion (C)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Display completion message</a:t>
            </a:r>
          </a:p>
        </p:txBody>
      </p:sp>
      <p:sp>
        <p:nvSpPr>
          <p:cNvPr id="761" name="Shape 761"/>
          <p:cNvSpPr txBox="1"/>
          <p:nvPr>
            <p:ph idx="1" type="body"/>
          </p:nvPr>
        </p:nvSpPr>
        <p:spPr>
          <a:xfrm>
            <a:off x="311700" y="1018150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Shape 762"/>
          <p:cNvSpPr txBox="1"/>
          <p:nvPr>
            <p:ph idx="2" type="body"/>
          </p:nvPr>
        </p:nvSpPr>
        <p:spPr>
          <a:xfrm>
            <a:off x="6420900" y="1018025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Description of Multimedia Elements: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Graphic: Cloud shaped logo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Animation: Cloud logo from left to right motion.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2. When ‘Main Menu’ button clicked, go to ‘Main Menu (0.2)’ scene.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3. Some Sparkles using fade-in (opacity increase and decrease)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763" name="Shape 763"/>
          <p:cNvSpPr/>
          <p:nvPr/>
        </p:nvSpPr>
        <p:spPr>
          <a:xfrm>
            <a:off x="2930862" y="4376099"/>
            <a:ext cx="8709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" name="Shape 764"/>
          <p:cNvSpPr txBox="1"/>
          <p:nvPr/>
        </p:nvSpPr>
        <p:spPr>
          <a:xfrm>
            <a:off x="3016801" y="4459281"/>
            <a:ext cx="699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Main Menu</a:t>
            </a:r>
          </a:p>
        </p:txBody>
      </p:sp>
      <p:sp>
        <p:nvSpPr>
          <p:cNvPr id="765" name="Shape 765"/>
          <p:cNvSpPr/>
          <p:nvPr/>
        </p:nvSpPr>
        <p:spPr>
          <a:xfrm>
            <a:off x="1627824" y="1740137"/>
            <a:ext cx="3476951" cy="1663200"/>
          </a:xfrm>
          <a:prstGeom prst="cloud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6" name="Shape 766"/>
          <p:cNvSpPr txBox="1"/>
          <p:nvPr/>
        </p:nvSpPr>
        <p:spPr>
          <a:xfrm>
            <a:off x="2104225" y="2251637"/>
            <a:ext cx="2524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Congratulations!!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You completed this chapter!!</a:t>
            </a:r>
          </a:p>
        </p:txBody>
      </p:sp>
      <p:sp>
        <p:nvSpPr>
          <p:cNvPr id="767" name="Shape 767"/>
          <p:cNvSpPr/>
          <p:nvPr/>
        </p:nvSpPr>
        <p:spPr>
          <a:xfrm>
            <a:off x="1130450" y="1480875"/>
            <a:ext cx="350400" cy="316500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1480850" y="3295025"/>
            <a:ext cx="350400" cy="316500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5538750" y="1164375"/>
            <a:ext cx="350400" cy="316500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5104775" y="3295025"/>
            <a:ext cx="350400" cy="316500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2847875" y="1355700"/>
            <a:ext cx="350400" cy="316500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" name="Shape 772"/>
          <p:cNvSpPr/>
          <p:nvPr/>
        </p:nvSpPr>
        <p:spPr>
          <a:xfrm>
            <a:off x="3788650" y="3475725"/>
            <a:ext cx="350400" cy="316500"/>
          </a:xfrm>
          <a:prstGeom prst="star4">
            <a:avLst>
              <a:gd fmla="val 125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248700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Topic 2 pg1 (2.1)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Display topic 2 information layout with lock graphic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017600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6420900" y="1017475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Description of Multimedia Elements: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Graphic: lock image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Animation: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main bullet text come in first then sub-bullet from bottom to top using same motion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1. Click “Main Menu”, back to Main Menu (0.2) scene.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2. Click “back arrow”, back to previous frame.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2. Click “next arrow”, go to next frame.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3. Lock image move from top to bottom using motion guide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2446675" y="1079650"/>
            <a:ext cx="18393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Authorization Rules</a:t>
            </a:r>
          </a:p>
        </p:txBody>
      </p:sp>
      <p:sp>
        <p:nvSpPr>
          <p:cNvPr id="129" name="Shape 129"/>
          <p:cNvSpPr/>
          <p:nvPr/>
        </p:nvSpPr>
        <p:spPr>
          <a:xfrm flipH="1">
            <a:off x="2284797" y="1655150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2502737" y="1554200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Prevent unauthorised…..</a:t>
            </a:r>
          </a:p>
        </p:txBody>
      </p:sp>
      <p:sp>
        <p:nvSpPr>
          <p:cNvPr id="131" name="Shape 131"/>
          <p:cNvSpPr/>
          <p:nvPr/>
        </p:nvSpPr>
        <p:spPr>
          <a:xfrm>
            <a:off x="4095606" y="4404089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 rot="10800000">
            <a:off x="2160593" y="4404161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2930862" y="4375549"/>
            <a:ext cx="8709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3016801" y="4458731"/>
            <a:ext cx="699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Main Menu</a:t>
            </a:r>
          </a:p>
        </p:txBody>
      </p:sp>
      <p:sp>
        <p:nvSpPr>
          <p:cNvPr id="135" name="Shape 135"/>
          <p:cNvSpPr/>
          <p:nvPr/>
        </p:nvSpPr>
        <p:spPr>
          <a:xfrm flipH="1">
            <a:off x="2284797" y="2227650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2502737" y="2126700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Done by …..</a:t>
            </a:r>
          </a:p>
        </p:txBody>
      </p:sp>
      <p:sp>
        <p:nvSpPr>
          <p:cNvPr id="137" name="Shape 137"/>
          <p:cNvSpPr/>
          <p:nvPr/>
        </p:nvSpPr>
        <p:spPr>
          <a:xfrm>
            <a:off x="2622948" y="2524550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2656550" y="2460050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WHO...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656550" y="2696450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WHO...</a:t>
            </a:r>
          </a:p>
        </p:txBody>
      </p:sp>
      <p:sp>
        <p:nvSpPr>
          <p:cNvPr id="140" name="Shape 140"/>
          <p:cNvSpPr/>
          <p:nvPr/>
        </p:nvSpPr>
        <p:spPr>
          <a:xfrm>
            <a:off x="2622948" y="2756600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2622948" y="2997337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2656550" y="2932837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WHAT...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2656550" y="3163712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WHICH...</a:t>
            </a:r>
          </a:p>
        </p:txBody>
      </p:sp>
      <p:sp>
        <p:nvSpPr>
          <p:cNvPr id="144" name="Shape 144"/>
          <p:cNvSpPr/>
          <p:nvPr/>
        </p:nvSpPr>
        <p:spPr>
          <a:xfrm>
            <a:off x="2622948" y="3228212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ck.pn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75" y="4190996"/>
            <a:ext cx="476400" cy="529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248700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Topic 2 pg2 (2.2)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Display topic 2 information layout with image 2.1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017600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6420900" y="1017475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Description of Multimedia Elements: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Graphic: Image 2.1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Animation: both text and image2.1 will have a left to right motion.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1. Click “Main Menu”, back to Main Menu (0.2) scene.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2. Click “back arrow”, back to previous frame.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2. Click “next arrow”, go to next frame.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3. Image 2.1 will fade-in (opacity increase)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2494950" y="1079650"/>
            <a:ext cx="17427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Authorization Rules</a:t>
            </a:r>
          </a:p>
        </p:txBody>
      </p:sp>
      <p:sp>
        <p:nvSpPr>
          <p:cNvPr id="154" name="Shape 154"/>
          <p:cNvSpPr/>
          <p:nvPr/>
        </p:nvSpPr>
        <p:spPr>
          <a:xfrm flipH="1">
            <a:off x="1827597" y="1655150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1969337" y="1554200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Database administrator determines types….</a:t>
            </a:r>
          </a:p>
        </p:txBody>
      </p:sp>
      <p:sp>
        <p:nvSpPr>
          <p:cNvPr id="156" name="Shape 156"/>
          <p:cNvSpPr/>
          <p:nvPr/>
        </p:nvSpPr>
        <p:spPr>
          <a:xfrm>
            <a:off x="4095606" y="4404089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 rot="10800000">
            <a:off x="2160593" y="4404161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2930862" y="4375549"/>
            <a:ext cx="8709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3016801" y="4458731"/>
            <a:ext cx="699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Main Menu</a:t>
            </a:r>
          </a:p>
        </p:txBody>
      </p:sp>
      <p:sp>
        <p:nvSpPr>
          <p:cNvPr id="160" name="Shape 160"/>
          <p:cNvSpPr/>
          <p:nvPr/>
        </p:nvSpPr>
        <p:spPr>
          <a:xfrm>
            <a:off x="1814725" y="2152025"/>
            <a:ext cx="3103200" cy="180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2834575" y="2938887"/>
            <a:ext cx="10635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Image 2.1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2930875" y="4043787"/>
            <a:ext cx="8709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Figure 2.1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248700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Topic 3 pg1 (3.1)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Display topic 3 information layout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017600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2" type="body"/>
          </p:nvPr>
        </p:nvSpPr>
        <p:spPr>
          <a:xfrm>
            <a:off x="6420900" y="1017475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Description of Multimedia Elements:</a:t>
            </a:r>
            <a:r>
              <a:rPr lang="en" sz="1200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Animation: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all text uses Text Animation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1. Click “Main Menu”, back to Main Menu (0.2) scene.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2. Click “back arrow”, back to previous frame.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2. Click “next arrow”, go to next frame.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2535750" y="1060400"/>
            <a:ext cx="16611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Grant and Revoke</a:t>
            </a:r>
          </a:p>
        </p:txBody>
      </p:sp>
      <p:sp>
        <p:nvSpPr>
          <p:cNvPr id="171" name="Shape 171"/>
          <p:cNvSpPr/>
          <p:nvPr/>
        </p:nvSpPr>
        <p:spPr>
          <a:xfrm flipH="1">
            <a:off x="2284797" y="1807550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2502737" y="1706600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GRANT SELECT ON… </a:t>
            </a:r>
          </a:p>
        </p:txBody>
      </p:sp>
      <p:sp>
        <p:nvSpPr>
          <p:cNvPr id="173" name="Shape 173"/>
          <p:cNvSpPr/>
          <p:nvPr/>
        </p:nvSpPr>
        <p:spPr>
          <a:xfrm>
            <a:off x="4095606" y="4404089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 rot="10800000">
            <a:off x="2160593" y="4404161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2930862" y="4375549"/>
            <a:ext cx="8709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3016801" y="4458731"/>
            <a:ext cx="699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Main Menu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2160600" y="1379750"/>
            <a:ext cx="966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/>
              <a:t>GRANT:</a:t>
            </a:r>
            <a:r>
              <a:rPr lang="en" sz="1300"/>
              <a:t>:</a:t>
            </a:r>
          </a:p>
        </p:txBody>
      </p:sp>
      <p:sp>
        <p:nvSpPr>
          <p:cNvPr id="178" name="Shape 178"/>
          <p:cNvSpPr/>
          <p:nvPr/>
        </p:nvSpPr>
        <p:spPr>
          <a:xfrm>
            <a:off x="2636998" y="2087000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2670600" y="2022500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Allows the user Jones...</a:t>
            </a:r>
          </a:p>
        </p:txBody>
      </p:sp>
      <p:sp>
        <p:nvSpPr>
          <p:cNvPr id="180" name="Shape 180"/>
          <p:cNvSpPr/>
          <p:nvPr/>
        </p:nvSpPr>
        <p:spPr>
          <a:xfrm flipH="1">
            <a:off x="2284797" y="2569550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2502737" y="2468600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GRANT INSERT ON...</a:t>
            </a:r>
          </a:p>
        </p:txBody>
      </p:sp>
      <p:sp>
        <p:nvSpPr>
          <p:cNvPr id="182" name="Shape 182"/>
          <p:cNvSpPr/>
          <p:nvPr/>
        </p:nvSpPr>
        <p:spPr>
          <a:xfrm>
            <a:off x="2636998" y="2925200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2670600" y="2784500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To allow the users and Park...</a:t>
            </a:r>
          </a:p>
        </p:txBody>
      </p:sp>
      <p:sp>
        <p:nvSpPr>
          <p:cNvPr id="184" name="Shape 184"/>
          <p:cNvSpPr/>
          <p:nvPr/>
        </p:nvSpPr>
        <p:spPr>
          <a:xfrm flipH="1">
            <a:off x="2284797" y="3560150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2502737" y="3459200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REVOKE SELECT ON...</a:t>
            </a:r>
          </a:p>
        </p:txBody>
      </p:sp>
      <p:sp>
        <p:nvSpPr>
          <p:cNvPr id="186" name="Shape 186"/>
          <p:cNvSpPr/>
          <p:nvPr/>
        </p:nvSpPr>
        <p:spPr>
          <a:xfrm>
            <a:off x="2636998" y="3839600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2670600" y="3775100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Revoke the ability to retrieve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2160600" y="3132350"/>
            <a:ext cx="966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/>
              <a:t>REVOKE: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248700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Topic 3 pg2 (3.2)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Display topic 3 exercise layout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017600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idx="2" type="body"/>
          </p:nvPr>
        </p:nvSpPr>
        <p:spPr>
          <a:xfrm>
            <a:off x="6420900" y="1017475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Description of Multimedia Elements: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Animation: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main bullet text come in first then sub-bullet from bottom to top using same motion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1. Click “back arrow”, back to previous frame.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2. Click “next arrow”, go to next frame.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3. Question panel left to right motion.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4. Answer panel right to left motion.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5. Choose wrong answer will go to Wrong Answer (W) scene.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2537550" y="1081775"/>
            <a:ext cx="16575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Grant and Revoke</a:t>
            </a:r>
          </a:p>
        </p:txBody>
      </p:sp>
      <p:sp>
        <p:nvSpPr>
          <p:cNvPr id="197" name="Shape 197"/>
          <p:cNvSpPr/>
          <p:nvPr/>
        </p:nvSpPr>
        <p:spPr>
          <a:xfrm>
            <a:off x="4095606" y="4404089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 rot="10800000">
            <a:off x="2160593" y="4404161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472775" y="1532150"/>
            <a:ext cx="12864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Exercise Q1: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510025" y="1940450"/>
            <a:ext cx="5712600" cy="72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Write the SQL command…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" sz="1200"/>
              <a:t>User Stillwell must be able…</a:t>
            </a:r>
          </a:p>
          <a:p>
            <a:pPr indent="-304800" lvl="0" marL="457200">
              <a:spcBef>
                <a:spcPts val="0"/>
              </a:spcBef>
              <a:buSzPct val="100000"/>
              <a:buChar char="●"/>
            </a:pPr>
            <a:r>
              <a:rPr lang="en" sz="1200"/>
              <a:t>Users Webb and Bradley...</a:t>
            </a:r>
          </a:p>
        </p:txBody>
      </p:sp>
      <p:sp>
        <p:nvSpPr>
          <p:cNvPr id="201" name="Shape 201"/>
          <p:cNvSpPr/>
          <p:nvPr/>
        </p:nvSpPr>
        <p:spPr>
          <a:xfrm>
            <a:off x="536744" y="3088025"/>
            <a:ext cx="57126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536744" y="3635650"/>
            <a:ext cx="57126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2694900" y="3112325"/>
            <a:ext cx="1342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Answer Choice 1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2694900" y="3659950"/>
            <a:ext cx="1342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Answer Choice 2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248700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Topic 3 pg3 (3.3)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Display topic 3 exercise layout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017600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idx="2" type="body"/>
          </p:nvPr>
        </p:nvSpPr>
        <p:spPr>
          <a:xfrm>
            <a:off x="6420900" y="1017475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Description of Multimedia Elements: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Animation: main bullet text come in first then sub-bullet from bottom to top using same motion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1. Click “back arrow”, back to previous frame.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2. Click “next arrow”, go to next frame.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3. Question panel left to right motion.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4. Answer panel right to left motion.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5. Choose wrong answer will go to Wrong Answer (W) scene.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2470225" y="1077575"/>
            <a:ext cx="1792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Grant and Revoke</a:t>
            </a:r>
          </a:p>
        </p:txBody>
      </p:sp>
      <p:sp>
        <p:nvSpPr>
          <p:cNvPr id="213" name="Shape 213"/>
          <p:cNvSpPr/>
          <p:nvPr/>
        </p:nvSpPr>
        <p:spPr>
          <a:xfrm>
            <a:off x="4095606" y="4404089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 rot="10800000">
            <a:off x="2160593" y="4404161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510025" y="1532150"/>
            <a:ext cx="12156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Exercise Q2: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510025" y="1940450"/>
            <a:ext cx="5712600" cy="72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the SQL Command…..</a:t>
            </a:r>
          </a:p>
        </p:txBody>
      </p:sp>
      <p:sp>
        <p:nvSpPr>
          <p:cNvPr id="217" name="Shape 217"/>
          <p:cNvSpPr/>
          <p:nvPr/>
        </p:nvSpPr>
        <p:spPr>
          <a:xfrm>
            <a:off x="536744" y="3088025"/>
            <a:ext cx="57126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536744" y="3635650"/>
            <a:ext cx="57126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2694900" y="3112325"/>
            <a:ext cx="1342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Answer Choice 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2694900" y="3659950"/>
            <a:ext cx="1342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Answer Choice 2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248700"/>
            <a:ext cx="85206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Scene Name: Topic 4 pg1 (4.1)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Scene Description: Display topic 4 information layout with lock graphic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017600"/>
            <a:ext cx="61092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idx="2" type="body"/>
          </p:nvPr>
        </p:nvSpPr>
        <p:spPr>
          <a:xfrm>
            <a:off x="6420900" y="1017475"/>
            <a:ext cx="2411400" cy="384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Description of Multimedia Elements: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Graphic: lock image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Animation: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text uses text animation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1. Click “Main Menu”, back to Main Menu (0.2) scene.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2. Click “back arrow”, back to previous frame.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3. Click “next arrow”, go to next frame.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4. Lock image move from top to bottom using motion guide.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5. “Entity Integrity” and “Referential Integrity” will fade-in (opacity increase)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2560625" y="1119650"/>
            <a:ext cx="1792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Integrity Controls</a:t>
            </a:r>
          </a:p>
        </p:txBody>
      </p:sp>
      <p:sp>
        <p:nvSpPr>
          <p:cNvPr id="229" name="Shape 229"/>
          <p:cNvSpPr/>
          <p:nvPr/>
        </p:nvSpPr>
        <p:spPr>
          <a:xfrm flipH="1">
            <a:off x="2284797" y="1807550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/>
        </p:nvSpPr>
        <p:spPr>
          <a:xfrm>
            <a:off x="2502737" y="1706600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Integrity controls are….</a:t>
            </a:r>
          </a:p>
        </p:txBody>
      </p:sp>
      <p:sp>
        <p:nvSpPr>
          <p:cNvPr id="231" name="Shape 231"/>
          <p:cNvSpPr/>
          <p:nvPr/>
        </p:nvSpPr>
        <p:spPr>
          <a:xfrm>
            <a:off x="4095606" y="4404089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 rot="10800000">
            <a:off x="2160593" y="4404161"/>
            <a:ext cx="476400" cy="35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2930862" y="4375549"/>
            <a:ext cx="870900" cy="4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3016801" y="4458731"/>
            <a:ext cx="699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Main Menu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2160600" y="1379750"/>
            <a:ext cx="1641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/>
              <a:t>Integrity Controls:</a:t>
            </a:r>
            <a:r>
              <a:rPr lang="en" sz="1300"/>
              <a:t>:</a:t>
            </a:r>
          </a:p>
        </p:txBody>
      </p:sp>
      <p:sp>
        <p:nvSpPr>
          <p:cNvPr id="236" name="Shape 236"/>
          <p:cNvSpPr/>
          <p:nvPr/>
        </p:nvSpPr>
        <p:spPr>
          <a:xfrm flipH="1">
            <a:off x="2284797" y="2417150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2502737" y="2316200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Two integrity rules….</a:t>
            </a:r>
          </a:p>
        </p:txBody>
      </p:sp>
      <p:sp>
        <p:nvSpPr>
          <p:cNvPr id="238" name="Shape 238"/>
          <p:cNvSpPr/>
          <p:nvPr/>
        </p:nvSpPr>
        <p:spPr>
          <a:xfrm>
            <a:off x="2605473" y="2876900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2639075" y="2812400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Referential Integrity</a:t>
            </a:r>
          </a:p>
        </p:txBody>
      </p:sp>
      <p:sp>
        <p:nvSpPr>
          <p:cNvPr id="240" name="Shape 240"/>
          <p:cNvSpPr/>
          <p:nvPr/>
        </p:nvSpPr>
        <p:spPr>
          <a:xfrm>
            <a:off x="2605473" y="2642450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2639075" y="2577950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Entity Integrity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2160600" y="2029850"/>
            <a:ext cx="1324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/>
              <a:t>Integrity Rules</a:t>
            </a:r>
            <a:r>
              <a:rPr lang="en" sz="1300"/>
              <a:t>:</a:t>
            </a:r>
          </a:p>
        </p:txBody>
      </p:sp>
      <p:sp>
        <p:nvSpPr>
          <p:cNvPr id="243" name="Shape 243"/>
          <p:cNvSpPr/>
          <p:nvPr/>
        </p:nvSpPr>
        <p:spPr>
          <a:xfrm flipH="1">
            <a:off x="2284797" y="3179150"/>
            <a:ext cx="114000" cy="114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2502737" y="3078200"/>
            <a:ext cx="3206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Related to</a:t>
            </a:r>
          </a:p>
        </p:txBody>
      </p:sp>
      <p:sp>
        <p:nvSpPr>
          <p:cNvPr id="245" name="Shape 245"/>
          <p:cNvSpPr/>
          <p:nvPr/>
        </p:nvSpPr>
        <p:spPr>
          <a:xfrm>
            <a:off x="2605473" y="3638900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/>
        </p:nvSpPr>
        <p:spPr>
          <a:xfrm>
            <a:off x="2639075" y="3574400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Foreign keys</a:t>
            </a:r>
          </a:p>
        </p:txBody>
      </p:sp>
      <p:sp>
        <p:nvSpPr>
          <p:cNvPr id="247" name="Shape 247"/>
          <p:cNvSpPr/>
          <p:nvPr/>
        </p:nvSpPr>
        <p:spPr>
          <a:xfrm>
            <a:off x="2605473" y="3404450"/>
            <a:ext cx="834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2639075" y="3339950"/>
            <a:ext cx="3206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Primary keys</a:t>
            </a:r>
          </a:p>
        </p:txBody>
      </p:sp>
      <p:pic>
        <p:nvPicPr>
          <p:cNvPr descr="Lock.png"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75" y="4190996"/>
            <a:ext cx="476400" cy="529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