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Arim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92">
          <p15:clr>
            <a:srgbClr val="A4A3A4"/>
          </p15:clr>
        </p15:guide>
        <p15:guide id="2" pos="3840">
          <p15:clr>
            <a:srgbClr val="A4A3A4"/>
          </p15:clr>
        </p15:guide>
        <p15:guide id="3" orient="horz" pos="1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92" orient="horz"/>
        <p:guide pos="3840"/>
        <p:guide pos="141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mo-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mo-italic.fntdata"/><Relationship Id="rId25" Type="http://schemas.openxmlformats.org/officeDocument/2006/relationships/font" Target="fonts/Arimo-bold.fntdata"/><Relationship Id="rId27" Type="http://schemas.openxmlformats.org/officeDocument/2006/relationships/font" Target="fonts/Arim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14" name="Shape 14"/>
        <p:cNvGrpSpPr/>
        <p:nvPr/>
      </p:nvGrpSpPr>
      <p:grpSpPr>
        <a:xfrm>
          <a:off x="0" y="0"/>
          <a:ext cx="0" cy="0"/>
          <a:chOff x="0" y="0"/>
          <a:chExt cx="0" cy="0"/>
        </a:xfrm>
      </p:grpSpPr>
      <p:sp>
        <p:nvSpPr>
          <p:cNvPr id="15" name="Google Shape;15;p2"/>
          <p:cNvSpPr/>
          <p:nvPr>
            <p:ph idx="2" type="pic"/>
          </p:nvPr>
        </p:nvSpPr>
        <p:spPr>
          <a:xfrm>
            <a:off x="0" y="0"/>
            <a:ext cx="12192000" cy="6858000"/>
          </a:xfrm>
          <a:prstGeom prst="rect">
            <a:avLst/>
          </a:prstGeom>
          <a:noFill/>
          <a:ln>
            <a:noFill/>
          </a:ln>
        </p:spPr>
      </p:sp>
      <p:sp>
        <p:nvSpPr>
          <p:cNvPr id="16" name="Google Shape;16;p2"/>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 name="Google Shape;17;p2"/>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2"/>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83" name="Shape 83"/>
        <p:cNvGrpSpPr/>
        <p:nvPr/>
      </p:nvGrpSpPr>
      <p:grpSpPr>
        <a:xfrm>
          <a:off x="0" y="0"/>
          <a:ext cx="0" cy="0"/>
          <a:chOff x="0" y="0"/>
          <a:chExt cx="0" cy="0"/>
        </a:xfrm>
      </p:grpSpPr>
      <p:sp>
        <p:nvSpPr>
          <p:cNvPr id="84" name="Google Shape;84;p12"/>
          <p:cNvSpPr/>
          <p:nvPr>
            <p:ph idx="2" type="pic"/>
          </p:nvPr>
        </p:nvSpPr>
        <p:spPr>
          <a:xfrm>
            <a:off x="0" y="0"/>
            <a:ext cx="12192000" cy="6858000"/>
          </a:xfrm>
          <a:prstGeom prst="rect">
            <a:avLst/>
          </a:prstGeom>
          <a:noFill/>
          <a:ln>
            <a:noFill/>
          </a:ln>
        </p:spPr>
      </p:sp>
      <p:sp>
        <p:nvSpPr>
          <p:cNvPr id="85" name="Google Shape;85;p12"/>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87" name="Shape 87"/>
        <p:cNvGrpSpPr/>
        <p:nvPr/>
      </p:nvGrpSpPr>
      <p:grpSpPr>
        <a:xfrm>
          <a:off x="0" y="0"/>
          <a:ext cx="0" cy="0"/>
          <a:chOff x="0" y="0"/>
          <a:chExt cx="0" cy="0"/>
        </a:xfrm>
      </p:grpSpPr>
      <p:sp>
        <p:nvSpPr>
          <p:cNvPr id="88" name="Google Shape;88;p13"/>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p:nvPr>
            <p:ph idx="2" type="pic"/>
          </p:nvPr>
        </p:nvSpPr>
        <p:spPr>
          <a:xfrm>
            <a:off x="6578601" y="1638300"/>
            <a:ext cx="5156200" cy="1892300"/>
          </a:xfrm>
          <a:prstGeom prst="rect">
            <a:avLst/>
          </a:prstGeom>
          <a:noFill/>
          <a:ln>
            <a:noFill/>
          </a:ln>
        </p:spPr>
      </p:sp>
      <p:sp>
        <p:nvSpPr>
          <p:cNvPr id="90" name="Google Shape;90;p13"/>
          <p:cNvSpPr/>
          <p:nvPr>
            <p:ph idx="3" type="pic"/>
          </p:nvPr>
        </p:nvSpPr>
        <p:spPr>
          <a:xfrm>
            <a:off x="469900" y="1638300"/>
            <a:ext cx="5156200" cy="1892300"/>
          </a:xfrm>
          <a:prstGeom prst="rect">
            <a:avLst/>
          </a:prstGeom>
          <a:noFill/>
          <a:ln>
            <a:noFill/>
          </a:ln>
        </p:spPr>
      </p:sp>
      <p:sp>
        <p:nvSpPr>
          <p:cNvPr id="91" name="Google Shape;91;p13"/>
          <p:cNvSpPr txBox="1"/>
          <p:nvPr>
            <p:ph idx="1" type="body"/>
          </p:nvPr>
        </p:nvSpPr>
        <p:spPr>
          <a:xfrm>
            <a:off x="469107" y="3864355"/>
            <a:ext cx="5157787"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
          <p:cNvSpPr txBox="1"/>
          <p:nvPr>
            <p:ph idx="4" type="body"/>
          </p:nvPr>
        </p:nvSpPr>
        <p:spPr>
          <a:xfrm>
            <a:off x="469107" y="4531139"/>
            <a:ext cx="5157787"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3"/>
          <p:cNvSpPr txBox="1"/>
          <p:nvPr>
            <p:ph idx="5" type="body"/>
          </p:nvPr>
        </p:nvSpPr>
        <p:spPr>
          <a:xfrm>
            <a:off x="6565107" y="3864355"/>
            <a:ext cx="5183188"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6" type="body"/>
          </p:nvPr>
        </p:nvSpPr>
        <p:spPr>
          <a:xfrm>
            <a:off x="6565107" y="4531139"/>
            <a:ext cx="5183188"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96" name="Shape 96"/>
        <p:cNvGrpSpPr/>
        <p:nvPr/>
      </p:nvGrpSpPr>
      <p:grpSpPr>
        <a:xfrm>
          <a:off x="0" y="0"/>
          <a:ext cx="0" cy="0"/>
          <a:chOff x="0" y="0"/>
          <a:chExt cx="0" cy="0"/>
        </a:xfrm>
      </p:grpSpPr>
      <p:sp>
        <p:nvSpPr>
          <p:cNvPr id="97" name="Google Shape;97;p14"/>
          <p:cNvSpPr/>
          <p:nvPr>
            <p:ph idx="2" type="pic"/>
          </p:nvPr>
        </p:nvSpPr>
        <p:spPr>
          <a:xfrm>
            <a:off x="0" y="0"/>
            <a:ext cx="5416550" cy="6858000"/>
          </a:xfrm>
          <a:prstGeom prst="rect">
            <a:avLst/>
          </a:prstGeom>
          <a:noFill/>
          <a:ln>
            <a:noFill/>
          </a:ln>
        </p:spPr>
      </p:sp>
      <p:sp>
        <p:nvSpPr>
          <p:cNvPr id="98" name="Google Shape;98;p1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4"/>
          <p:cNvSpPr txBox="1"/>
          <p:nvPr>
            <p:ph idx="1" type="body"/>
          </p:nvPr>
        </p:nvSpPr>
        <p:spPr>
          <a:xfrm>
            <a:off x="6096000" y="1661160"/>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4"/>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01" name="Google Shape;101;p14"/>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p:nvPr/>
        </p:nvSpPr>
        <p:spPr>
          <a:xfrm>
            <a:off x="6107044"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03" name="Shape 103"/>
        <p:cNvGrpSpPr/>
        <p:nvPr/>
      </p:nvGrpSpPr>
      <p:grpSpPr>
        <a:xfrm>
          <a:off x="0" y="0"/>
          <a:ext cx="0" cy="0"/>
          <a:chOff x="0" y="0"/>
          <a:chExt cx="0" cy="0"/>
        </a:xfrm>
      </p:grpSpPr>
      <p:sp>
        <p:nvSpPr>
          <p:cNvPr id="104" name="Google Shape;104;p15"/>
          <p:cNvSpPr/>
          <p:nvPr>
            <p:ph idx="2" type="pic"/>
          </p:nvPr>
        </p:nvSpPr>
        <p:spPr>
          <a:xfrm>
            <a:off x="0" y="0"/>
            <a:ext cx="12192000" cy="6858000"/>
          </a:xfrm>
          <a:prstGeom prst="rect">
            <a:avLst/>
          </a:prstGeom>
          <a:noFill/>
          <a:ln>
            <a:noFill/>
          </a:ln>
        </p:spPr>
      </p:sp>
      <p:sp>
        <p:nvSpPr>
          <p:cNvPr id="105" name="Google Shape;105;p15"/>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5"/>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7" name="Google Shape;107;p15"/>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8" name="Google Shape;108;p15"/>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9" name="Google Shape;109;p15"/>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0" name="Google Shape;110;p15"/>
          <p:cNvSpPr/>
          <p:nvPr>
            <p:ph idx="6" type="clipArt"/>
          </p:nvPr>
        </p:nvSpPr>
        <p:spPr>
          <a:xfrm>
            <a:off x="1754768" y="3098985"/>
            <a:ext cx="731520" cy="731520"/>
          </a:xfrm>
          <a:prstGeom prst="rect">
            <a:avLst/>
          </a:prstGeom>
          <a:noFill/>
          <a:ln>
            <a:noFill/>
          </a:ln>
        </p:spPr>
      </p:sp>
      <p:sp>
        <p:nvSpPr>
          <p:cNvPr id="111" name="Google Shape;111;p15"/>
          <p:cNvSpPr/>
          <p:nvPr>
            <p:ph idx="7" type="clipArt"/>
          </p:nvPr>
        </p:nvSpPr>
        <p:spPr>
          <a:xfrm>
            <a:off x="5730240" y="3098985"/>
            <a:ext cx="731520" cy="731520"/>
          </a:xfrm>
          <a:prstGeom prst="rect">
            <a:avLst/>
          </a:prstGeom>
          <a:noFill/>
          <a:ln>
            <a:noFill/>
          </a:ln>
        </p:spPr>
      </p:sp>
      <p:sp>
        <p:nvSpPr>
          <p:cNvPr id="112" name="Google Shape;112;p15"/>
          <p:cNvSpPr/>
          <p:nvPr>
            <p:ph idx="8" type="clipArt"/>
          </p:nvPr>
        </p:nvSpPr>
        <p:spPr>
          <a:xfrm>
            <a:off x="9705712" y="3098985"/>
            <a:ext cx="731520" cy="73152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9" name="Shape 19"/>
        <p:cNvGrpSpPr/>
        <p:nvPr/>
      </p:nvGrpSpPr>
      <p:grpSpPr>
        <a:xfrm>
          <a:off x="0" y="0"/>
          <a:ext cx="0" cy="0"/>
          <a:chOff x="0" y="0"/>
          <a:chExt cx="0" cy="0"/>
        </a:xfrm>
      </p:grpSpPr>
      <p:sp>
        <p:nvSpPr>
          <p:cNvPr id="20" name="Google Shape;20;p3"/>
          <p:cNvSpPr/>
          <p:nvPr>
            <p:ph idx="2" type="pic"/>
          </p:nvPr>
        </p:nvSpPr>
        <p:spPr>
          <a:xfrm>
            <a:off x="0" y="0"/>
            <a:ext cx="12192000" cy="6858000"/>
          </a:xfrm>
          <a:prstGeom prst="rect">
            <a:avLst/>
          </a:prstGeom>
          <a:noFill/>
          <a:ln>
            <a:noFill/>
          </a:ln>
        </p:spPr>
      </p:sp>
      <p:sp>
        <p:nvSpPr>
          <p:cNvPr id="21" name="Google Shape;21;p3"/>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 name="Google Shape;23;p3"/>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3"/>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3"/>
          <p:cNvSpPr/>
          <p:nvPr>
            <p:ph idx="6" type="clipArt"/>
          </p:nvPr>
        </p:nvSpPr>
        <p:spPr>
          <a:xfrm>
            <a:off x="1754768" y="3098985"/>
            <a:ext cx="731520" cy="731520"/>
          </a:xfrm>
          <a:prstGeom prst="rect">
            <a:avLst/>
          </a:prstGeom>
          <a:noFill/>
          <a:ln>
            <a:noFill/>
          </a:ln>
        </p:spPr>
      </p:sp>
      <p:sp>
        <p:nvSpPr>
          <p:cNvPr id="27" name="Google Shape;27;p3"/>
          <p:cNvSpPr/>
          <p:nvPr>
            <p:ph idx="7" type="clipArt"/>
          </p:nvPr>
        </p:nvSpPr>
        <p:spPr>
          <a:xfrm>
            <a:off x="5730240" y="3098985"/>
            <a:ext cx="731520" cy="731520"/>
          </a:xfrm>
          <a:prstGeom prst="rect">
            <a:avLst/>
          </a:prstGeom>
          <a:noFill/>
          <a:ln>
            <a:noFill/>
          </a:ln>
        </p:spPr>
      </p:sp>
      <p:sp>
        <p:nvSpPr>
          <p:cNvPr id="28" name="Google Shape;28;p3"/>
          <p:cNvSpPr/>
          <p:nvPr>
            <p:ph idx="8" type="clipArt"/>
          </p:nvPr>
        </p:nvSpPr>
        <p:spPr>
          <a:xfrm>
            <a:off x="9705712" y="3098985"/>
            <a:ext cx="731520" cy="73152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4" name="Shape 34"/>
        <p:cNvGrpSpPr/>
        <p:nvPr/>
      </p:nvGrpSpPr>
      <p:grpSpPr>
        <a:xfrm>
          <a:off x="0" y="0"/>
          <a:ext cx="0" cy="0"/>
          <a:chOff x="0" y="0"/>
          <a:chExt cx="0" cy="0"/>
        </a:xfrm>
      </p:grpSpPr>
      <p:sp>
        <p:nvSpPr>
          <p:cNvPr id="35" name="Google Shape;35;p5"/>
          <p:cNvSpPr/>
          <p:nvPr>
            <p:ph idx="2" type="pic"/>
          </p:nvPr>
        </p:nvSpPr>
        <p:spPr>
          <a:xfrm>
            <a:off x="0" y="0"/>
            <a:ext cx="6096000" cy="6858000"/>
          </a:xfrm>
          <a:prstGeom prst="parallelogram">
            <a:avLst>
              <a:gd fmla="val 25000" name="adj"/>
            </a:avLst>
          </a:prstGeom>
          <a:noFill/>
          <a:ln>
            <a:noFill/>
          </a:ln>
        </p:spPr>
      </p:sp>
      <p:sp>
        <p:nvSpPr>
          <p:cNvPr id="36" name="Google Shape;36;p5"/>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800"/>
              <a:buNone/>
              <a:defRPr sz="18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p:nvPr/>
        </p:nvSpPr>
        <p:spPr>
          <a:xfrm>
            <a:off x="7068820" y="6303963"/>
            <a:ext cx="3014980" cy="554037"/>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1" name="Shape 41"/>
        <p:cNvGrpSpPr/>
        <p:nvPr/>
      </p:nvGrpSpPr>
      <p:grpSpPr>
        <a:xfrm>
          <a:off x="0" y="0"/>
          <a:ext cx="0" cy="0"/>
          <a:chOff x="0" y="0"/>
          <a:chExt cx="0" cy="0"/>
        </a:xfrm>
      </p:grpSpPr>
      <p:sp>
        <p:nvSpPr>
          <p:cNvPr id="42" name="Google Shape;42;p6"/>
          <p:cNvSpPr txBox="1"/>
          <p:nvPr>
            <p:ph idx="1" type="body"/>
          </p:nvPr>
        </p:nvSpPr>
        <p:spPr>
          <a:xfrm>
            <a:off x="6225539" y="1546138"/>
            <a:ext cx="4023360" cy="46487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sz="1400">
                <a:solidFill>
                  <a:schemeClr val="lt1"/>
                </a:solidFill>
                <a:latin typeface="Calibri"/>
                <a:ea typeface="Calibri"/>
                <a:cs typeface="Calibri"/>
                <a:sym typeface="Calibri"/>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p:nvPr>
            <p:ph idx="2" type="pic"/>
          </p:nvPr>
        </p:nvSpPr>
        <p:spPr>
          <a:xfrm>
            <a:off x="0" y="0"/>
            <a:ext cx="5416550" cy="6846932"/>
          </a:xfrm>
          <a:prstGeom prst="rect">
            <a:avLst/>
          </a:prstGeom>
          <a:noFill/>
          <a:ln>
            <a:noFill/>
          </a:ln>
        </p:spPr>
      </p:sp>
      <p:sp>
        <p:nvSpPr>
          <p:cNvPr id="44" name="Google Shape;44;p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6"/>
          <p:cNvSpPr txBox="1"/>
          <p:nvPr>
            <p:ph idx="3" type="body"/>
          </p:nvPr>
        </p:nvSpPr>
        <p:spPr>
          <a:xfrm>
            <a:off x="6096000" y="2799617"/>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7" name="Google Shape;47;p6"/>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48" name="Shape 48"/>
        <p:cNvGrpSpPr/>
        <p:nvPr/>
      </p:nvGrpSpPr>
      <p:grpSpPr>
        <a:xfrm>
          <a:off x="0" y="0"/>
          <a:ext cx="0" cy="0"/>
          <a:chOff x="0" y="0"/>
          <a:chExt cx="0" cy="0"/>
        </a:xfrm>
      </p:grpSpPr>
      <p:sp>
        <p:nvSpPr>
          <p:cNvPr id="49" name="Google Shape;49;p7"/>
          <p:cNvSpPr/>
          <p:nvPr>
            <p:ph idx="2" type="pic"/>
          </p:nvPr>
        </p:nvSpPr>
        <p:spPr>
          <a:xfrm>
            <a:off x="0" y="0"/>
            <a:ext cx="6096000" cy="6867922"/>
          </a:xfrm>
          <a:prstGeom prst="rect">
            <a:avLst/>
          </a:prstGeom>
          <a:noFill/>
          <a:ln>
            <a:noFill/>
          </a:ln>
        </p:spPr>
      </p:sp>
      <p:sp>
        <p:nvSpPr>
          <p:cNvPr id="50" name="Google Shape;50;p7"/>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6096000" y="4378134"/>
            <a:ext cx="525145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spTree>
      <p:nvGrpSpPr>
        <p:cNvPr id="54" name="Shape 54"/>
        <p:cNvGrpSpPr/>
        <p:nvPr/>
      </p:nvGrpSpPr>
      <p:grpSpPr>
        <a:xfrm>
          <a:off x="0" y="0"/>
          <a:ext cx="0" cy="0"/>
          <a:chOff x="0" y="0"/>
          <a:chExt cx="0" cy="0"/>
        </a:xfrm>
      </p:grpSpPr>
      <p:sp>
        <p:nvSpPr>
          <p:cNvPr id="55" name="Google Shape;55;p8"/>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58" name="Shape 58"/>
        <p:cNvGrpSpPr/>
        <p:nvPr/>
      </p:nvGrpSpPr>
      <p:grpSpPr>
        <a:xfrm>
          <a:off x="0" y="0"/>
          <a:ext cx="0" cy="0"/>
          <a:chOff x="0" y="0"/>
          <a:chExt cx="0" cy="0"/>
        </a:xfrm>
      </p:grpSpPr>
      <p:sp>
        <p:nvSpPr>
          <p:cNvPr id="59" name="Google Shape;59;p9"/>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960121" y="3669506"/>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9"/>
          <p:cNvSpPr/>
          <p:nvPr>
            <p:ph idx="2" type="pic"/>
          </p:nvPr>
        </p:nvSpPr>
        <p:spPr>
          <a:xfrm>
            <a:off x="960438" y="1624013"/>
            <a:ext cx="3108325" cy="1892300"/>
          </a:xfrm>
          <a:prstGeom prst="rect">
            <a:avLst/>
          </a:prstGeom>
          <a:noFill/>
          <a:ln>
            <a:noFill/>
          </a:ln>
        </p:spPr>
      </p:sp>
      <p:sp>
        <p:nvSpPr>
          <p:cNvPr id="62" name="Google Shape;62;p9"/>
          <p:cNvSpPr/>
          <p:nvPr>
            <p:ph idx="3" type="pic"/>
          </p:nvPr>
        </p:nvSpPr>
        <p:spPr>
          <a:xfrm>
            <a:off x="4542155" y="1623219"/>
            <a:ext cx="3108325" cy="1892300"/>
          </a:xfrm>
          <a:prstGeom prst="rect">
            <a:avLst/>
          </a:prstGeom>
          <a:noFill/>
          <a:ln>
            <a:noFill/>
          </a:ln>
        </p:spPr>
      </p:sp>
      <p:sp>
        <p:nvSpPr>
          <p:cNvPr id="63" name="Google Shape;63;p9"/>
          <p:cNvSpPr/>
          <p:nvPr>
            <p:ph idx="4" type="pic"/>
          </p:nvPr>
        </p:nvSpPr>
        <p:spPr>
          <a:xfrm>
            <a:off x="8122920" y="1623219"/>
            <a:ext cx="3108325" cy="1892300"/>
          </a:xfrm>
          <a:prstGeom prst="rect">
            <a:avLst/>
          </a:prstGeom>
          <a:noFill/>
          <a:ln>
            <a:noFill/>
          </a:ln>
        </p:spPr>
      </p:sp>
      <p:sp>
        <p:nvSpPr>
          <p:cNvPr id="64" name="Google Shape;64;p9"/>
          <p:cNvSpPr txBox="1"/>
          <p:nvPr>
            <p:ph idx="5" type="body"/>
          </p:nvPr>
        </p:nvSpPr>
        <p:spPr>
          <a:xfrm>
            <a:off x="4541837"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9"/>
          <p:cNvSpPr txBox="1"/>
          <p:nvPr>
            <p:ph idx="6" type="body"/>
          </p:nvPr>
        </p:nvSpPr>
        <p:spPr>
          <a:xfrm>
            <a:off x="8122919"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67" name="Shape 67"/>
        <p:cNvGrpSpPr/>
        <p:nvPr/>
      </p:nvGrpSpPr>
      <p:grpSpPr>
        <a:xfrm>
          <a:off x="0" y="0"/>
          <a:ext cx="0" cy="0"/>
          <a:chOff x="0" y="0"/>
          <a:chExt cx="0" cy="0"/>
        </a:xfrm>
      </p:grpSpPr>
      <p:sp>
        <p:nvSpPr>
          <p:cNvPr id="68" name="Google Shape;68;p10"/>
          <p:cNvSpPr/>
          <p:nvPr>
            <p:ph idx="2" type="pic"/>
          </p:nvPr>
        </p:nvSpPr>
        <p:spPr>
          <a:xfrm>
            <a:off x="0" y="0"/>
            <a:ext cx="12192000" cy="6858000"/>
          </a:xfrm>
          <a:prstGeom prst="rect">
            <a:avLst/>
          </a:prstGeom>
          <a:noFill/>
          <a:ln>
            <a:noFill/>
          </a:ln>
        </p:spPr>
      </p:sp>
      <p:sp>
        <p:nvSpPr>
          <p:cNvPr id="69" name="Google Shape;69;p10"/>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10"/>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0"/>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72" name="Shape 72"/>
        <p:cNvGrpSpPr/>
        <p:nvPr/>
      </p:nvGrpSpPr>
      <p:grpSpPr>
        <a:xfrm>
          <a:off x="0" y="0"/>
          <a:ext cx="0" cy="0"/>
          <a:chOff x="0" y="0"/>
          <a:chExt cx="0" cy="0"/>
        </a:xfrm>
      </p:grpSpPr>
      <p:sp>
        <p:nvSpPr>
          <p:cNvPr id="73" name="Google Shape;73;p11"/>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a:off x="7792279" y="1263841"/>
            <a:ext cx="4018722" cy="4636392"/>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5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11"/>
          <p:cNvSpPr/>
          <p:nvPr>
            <p:ph idx="2" type="pic"/>
          </p:nvPr>
        </p:nvSpPr>
        <p:spPr>
          <a:xfrm>
            <a:off x="736600" y="365125"/>
            <a:ext cx="2997200" cy="1781979"/>
          </a:xfrm>
          <a:prstGeom prst="rect">
            <a:avLst/>
          </a:prstGeom>
          <a:noFill/>
          <a:ln>
            <a:noFill/>
          </a:ln>
        </p:spPr>
      </p:sp>
      <p:sp>
        <p:nvSpPr>
          <p:cNvPr id="77" name="Google Shape;77;p11"/>
          <p:cNvSpPr/>
          <p:nvPr>
            <p:ph idx="3" type="pic"/>
          </p:nvPr>
        </p:nvSpPr>
        <p:spPr>
          <a:xfrm>
            <a:off x="4051300" y="365125"/>
            <a:ext cx="2997200" cy="1781979"/>
          </a:xfrm>
          <a:prstGeom prst="rect">
            <a:avLst/>
          </a:prstGeom>
          <a:noFill/>
          <a:ln>
            <a:noFill/>
          </a:ln>
        </p:spPr>
      </p:sp>
      <p:sp>
        <p:nvSpPr>
          <p:cNvPr id="78" name="Google Shape;78;p11"/>
          <p:cNvSpPr/>
          <p:nvPr>
            <p:ph idx="4" type="pic"/>
          </p:nvPr>
        </p:nvSpPr>
        <p:spPr>
          <a:xfrm>
            <a:off x="736600" y="2422525"/>
            <a:ext cx="2997200" cy="1781979"/>
          </a:xfrm>
          <a:prstGeom prst="rect">
            <a:avLst/>
          </a:prstGeom>
          <a:noFill/>
          <a:ln>
            <a:noFill/>
          </a:ln>
        </p:spPr>
      </p:sp>
      <p:sp>
        <p:nvSpPr>
          <p:cNvPr id="79" name="Google Shape;79;p11"/>
          <p:cNvSpPr/>
          <p:nvPr>
            <p:ph idx="5" type="pic"/>
          </p:nvPr>
        </p:nvSpPr>
        <p:spPr>
          <a:xfrm>
            <a:off x="4051300" y="2422525"/>
            <a:ext cx="2997200" cy="1781979"/>
          </a:xfrm>
          <a:prstGeom prst="rect">
            <a:avLst/>
          </a:prstGeom>
          <a:noFill/>
          <a:ln>
            <a:noFill/>
          </a:ln>
        </p:spPr>
      </p:sp>
      <p:sp>
        <p:nvSpPr>
          <p:cNvPr id="80" name="Google Shape;80;p11"/>
          <p:cNvSpPr/>
          <p:nvPr>
            <p:ph idx="6" type="pic"/>
          </p:nvPr>
        </p:nvSpPr>
        <p:spPr>
          <a:xfrm>
            <a:off x="736600" y="4479925"/>
            <a:ext cx="2997200" cy="1781979"/>
          </a:xfrm>
          <a:prstGeom prst="rect">
            <a:avLst/>
          </a:prstGeom>
          <a:noFill/>
          <a:ln>
            <a:noFill/>
          </a:ln>
        </p:spPr>
      </p:sp>
      <p:sp>
        <p:nvSpPr>
          <p:cNvPr id="81" name="Google Shape;81;p11"/>
          <p:cNvSpPr/>
          <p:nvPr>
            <p:ph idx="7" type="pic"/>
          </p:nvPr>
        </p:nvSpPr>
        <p:spPr>
          <a:xfrm>
            <a:off x="4051300" y="4479925"/>
            <a:ext cx="2997200" cy="1781979"/>
          </a:xfrm>
          <a:prstGeom prst="rect">
            <a:avLst/>
          </a:prstGeom>
          <a:noFill/>
          <a:ln>
            <a:noFill/>
          </a:ln>
        </p:spPr>
      </p:sp>
      <p:sp>
        <p:nvSpPr>
          <p:cNvPr id="82" name="Google Shape;82;p11"/>
          <p:cNvSpPr/>
          <p:nvPr/>
        </p:nvSpPr>
        <p:spPr>
          <a:xfrm>
            <a:off x="7781678"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4"/>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alibri"/>
                <a:ea typeface="Calibri"/>
                <a:cs typeface="Calibri"/>
                <a:sym typeface="Calibri"/>
              </a:defRPr>
            </a:lvl1pPr>
            <a:lvl2pPr indent="0" lvl="1" marL="0" marR="0" rtl="0" algn="r">
              <a:spcBef>
                <a:spcPts val="0"/>
              </a:spcBef>
              <a:buNone/>
              <a:defRPr b="0" sz="1200" u="none">
                <a:solidFill>
                  <a:srgbClr val="888888"/>
                </a:solidFill>
                <a:latin typeface="Calibri"/>
                <a:ea typeface="Calibri"/>
                <a:cs typeface="Calibri"/>
                <a:sym typeface="Calibri"/>
              </a:defRPr>
            </a:lvl2pPr>
            <a:lvl3pPr indent="0" lvl="2" marL="0" marR="0" rtl="0" algn="r">
              <a:spcBef>
                <a:spcPts val="0"/>
              </a:spcBef>
              <a:buNone/>
              <a:defRPr b="0" sz="1200" u="none">
                <a:solidFill>
                  <a:srgbClr val="888888"/>
                </a:solidFill>
                <a:latin typeface="Calibri"/>
                <a:ea typeface="Calibri"/>
                <a:cs typeface="Calibri"/>
                <a:sym typeface="Calibri"/>
              </a:defRPr>
            </a:lvl3pPr>
            <a:lvl4pPr indent="0" lvl="3" marL="0" marR="0" rtl="0" algn="r">
              <a:spcBef>
                <a:spcPts val="0"/>
              </a:spcBef>
              <a:buNone/>
              <a:defRPr b="0" sz="1200" u="none">
                <a:solidFill>
                  <a:srgbClr val="888888"/>
                </a:solidFill>
                <a:latin typeface="Calibri"/>
                <a:ea typeface="Calibri"/>
                <a:cs typeface="Calibri"/>
                <a:sym typeface="Calibri"/>
              </a:defRPr>
            </a:lvl4pPr>
            <a:lvl5pPr indent="0" lvl="4" marL="0" marR="0" rtl="0" algn="r">
              <a:spcBef>
                <a:spcPts val="0"/>
              </a:spcBef>
              <a:buNone/>
              <a:defRPr b="0" sz="1200" u="none">
                <a:solidFill>
                  <a:srgbClr val="888888"/>
                </a:solidFill>
                <a:latin typeface="Calibri"/>
                <a:ea typeface="Calibri"/>
                <a:cs typeface="Calibri"/>
                <a:sym typeface="Calibri"/>
              </a:defRPr>
            </a:lvl5pPr>
            <a:lvl6pPr indent="0" lvl="5" marL="0" marR="0" rtl="0" algn="r">
              <a:spcBef>
                <a:spcPts val="0"/>
              </a:spcBef>
              <a:buNone/>
              <a:defRPr b="0" sz="1200" u="none">
                <a:solidFill>
                  <a:srgbClr val="888888"/>
                </a:solidFill>
                <a:latin typeface="Calibri"/>
                <a:ea typeface="Calibri"/>
                <a:cs typeface="Calibri"/>
                <a:sym typeface="Calibri"/>
              </a:defRPr>
            </a:lvl6pPr>
            <a:lvl7pPr indent="0" lvl="6" marL="0" marR="0" rtl="0" algn="r">
              <a:spcBef>
                <a:spcPts val="0"/>
              </a:spcBef>
              <a:buNone/>
              <a:defRPr b="0" sz="1200" u="none">
                <a:solidFill>
                  <a:srgbClr val="888888"/>
                </a:solidFill>
                <a:latin typeface="Calibri"/>
                <a:ea typeface="Calibri"/>
                <a:cs typeface="Calibri"/>
                <a:sym typeface="Calibri"/>
              </a:defRPr>
            </a:lvl7pPr>
            <a:lvl8pPr indent="0" lvl="7" marL="0" marR="0" rtl="0" algn="r">
              <a:spcBef>
                <a:spcPts val="0"/>
              </a:spcBef>
              <a:buNone/>
              <a:defRPr b="0" sz="1200" u="none">
                <a:solidFill>
                  <a:srgbClr val="888888"/>
                </a:solidFill>
                <a:latin typeface="Calibri"/>
                <a:ea typeface="Calibri"/>
                <a:cs typeface="Calibri"/>
                <a:sym typeface="Calibri"/>
              </a:defRPr>
            </a:lvl8pPr>
            <a:lvl9pPr indent="0" lvl="8" marL="0" marR="0" rtl="0" algn="r">
              <a:spcBef>
                <a:spcPts val="0"/>
              </a:spcBef>
              <a:buNone/>
              <a:defRPr b="0" sz="12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pic>
        <p:nvPicPr>
          <p:cNvPr descr="abstract image" id="117" name="Google Shape;117;p16"/>
          <p:cNvPicPr preferRelativeResize="0"/>
          <p:nvPr>
            <p:ph idx="2" type="pic"/>
          </p:nvPr>
        </p:nvPicPr>
        <p:blipFill rotWithShape="1">
          <a:blip r:embed="rId3">
            <a:alphaModFix amt="52000"/>
          </a:blip>
          <a:srcRect b="0" l="0" r="0" t="0"/>
          <a:stretch/>
        </p:blipFill>
        <p:spPr>
          <a:xfrm>
            <a:off x="0" y="0"/>
            <a:ext cx="12192000" cy="6858000"/>
          </a:xfrm>
          <a:prstGeom prst="rect">
            <a:avLst/>
          </a:prstGeom>
          <a:noFill/>
          <a:ln>
            <a:noFill/>
          </a:ln>
        </p:spPr>
      </p:pic>
      <p:sp>
        <p:nvSpPr>
          <p:cNvPr id="118" name="Google Shape;118;p16"/>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lt1"/>
              </a:buClr>
              <a:buSzPts val="4000"/>
              <a:buFont typeface="Calibri"/>
              <a:buNone/>
            </a:pPr>
            <a:r>
              <a:rPr b="1" lang="en-US"/>
              <a:t>CREDIT CARD CLUSTERING</a:t>
            </a:r>
            <a:endParaRPr/>
          </a:p>
        </p:txBody>
      </p:sp>
      <p:sp>
        <p:nvSpPr>
          <p:cNvPr id="119" name="Google Shape;119;p16"/>
          <p:cNvSpPr txBox="1"/>
          <p:nvPr/>
        </p:nvSpPr>
        <p:spPr>
          <a:xfrm>
            <a:off x="10451939" y="6418162"/>
            <a:ext cx="11896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SHAI for AI</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PREPROCESSING </a:t>
            </a:r>
            <a:endParaRPr/>
          </a:p>
        </p:txBody>
      </p:sp>
      <p:pic>
        <p:nvPicPr>
          <p:cNvPr descr="close up of computer code" id="188" name="Google Shape;188;p25"/>
          <p:cNvPicPr preferRelativeResize="0"/>
          <p:nvPr>
            <p:ph idx="2" type="pic"/>
          </p:nvPr>
        </p:nvPicPr>
        <p:blipFill rotWithShape="1">
          <a:blip r:embed="rId3">
            <a:alphaModFix/>
          </a:blip>
          <a:srcRect b="0" l="20370" r="20369" t="0"/>
          <a:stretch/>
        </p:blipFill>
        <p:spPr>
          <a:xfrm>
            <a:off x="0" y="0"/>
            <a:ext cx="6096000" cy="6867922"/>
          </a:xfrm>
          <a:prstGeom prst="rect">
            <a:avLst/>
          </a:prstGeom>
          <a:noFill/>
          <a:ln>
            <a:noFill/>
          </a:ln>
        </p:spPr>
      </p:pic>
      <p:sp>
        <p:nvSpPr>
          <p:cNvPr id="189" name="Google Shape;189;p25"/>
          <p:cNvSpPr txBox="1"/>
          <p:nvPr>
            <p:ph idx="1" type="body"/>
          </p:nvPr>
        </p:nvSpPr>
        <p:spPr>
          <a:xfrm>
            <a:off x="6202680" y="4393374"/>
            <a:ext cx="283464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a:t>LET’S DIVE IN</a:t>
            </a:r>
            <a:endParaRPr/>
          </a:p>
        </p:txBody>
      </p:sp>
      <p:sp>
        <p:nvSpPr>
          <p:cNvPr id="190" name="Google Shape;190;p2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92866" y="1385957"/>
            <a:ext cx="11002962" cy="46610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11111"/>
              </a:buClr>
              <a:buSzPts val="1600"/>
              <a:buFont typeface="Calibri"/>
              <a:buNone/>
            </a:pPr>
            <a:r>
              <a:rPr b="0" i="0" lang="en-US" sz="1600" cap="none">
                <a:solidFill>
                  <a:srgbClr val="111111"/>
                </a:solidFill>
                <a:latin typeface="Calibri"/>
                <a:ea typeface="Calibri"/>
                <a:cs typeface="Calibri"/>
                <a:sym typeface="Calibri"/>
              </a:rPr>
              <a:t>1. The k-nearest neighbors imputer (knnimputer) is used to fill in missing values in the   ‘MINIMUM_PAYMENTS’ column. This method finds the 3 nearest neighbors and uses their values to impute the missing data.</a:t>
            </a:r>
            <a:br>
              <a:rPr lang="en-US" sz="1600" cap="none">
                <a:solidFill>
                  <a:srgbClr val="111111"/>
                </a:solidFill>
                <a:latin typeface="Calibri"/>
                <a:ea typeface="Calibri"/>
                <a:cs typeface="Calibri"/>
                <a:sym typeface="Calibri"/>
              </a:rPr>
            </a:br>
            <a:br>
              <a:rPr lang="en-US" sz="1600" cap="none">
                <a:solidFill>
                  <a:srgbClr val="111111"/>
                </a:solidFill>
                <a:latin typeface="Calibri"/>
                <a:ea typeface="Calibri"/>
                <a:cs typeface="Calibri"/>
                <a:sym typeface="Calibri"/>
              </a:rPr>
            </a:br>
            <a:r>
              <a:rPr lang="en-US" sz="1600" cap="none">
                <a:solidFill>
                  <a:srgbClr val="111111"/>
                </a:solidFill>
                <a:latin typeface="Calibri"/>
                <a:ea typeface="Calibri"/>
                <a:cs typeface="Calibri"/>
                <a:sym typeface="Calibri"/>
              </a:rPr>
              <a:t>2. </a:t>
            </a:r>
            <a:r>
              <a:rPr b="0" i="0" lang="en-US" sz="1600" cap="none">
                <a:solidFill>
                  <a:srgbClr val="111111"/>
                </a:solidFill>
                <a:latin typeface="Calibri"/>
                <a:ea typeface="Calibri"/>
                <a:cs typeface="Calibri"/>
                <a:sym typeface="Calibri"/>
              </a:rPr>
              <a:t>The median of the ‘CREDIT_LIMIT’ column is used to fill in its missing values. The median is a robust measure that is not affected by outliers.</a:t>
            </a:r>
            <a:br>
              <a:rPr b="0" i="0" lang="en-US" sz="1600" cap="none">
                <a:solidFill>
                  <a:srgbClr val="111111"/>
                </a:solidFill>
                <a:latin typeface="Calibri"/>
                <a:ea typeface="Calibri"/>
                <a:cs typeface="Calibri"/>
                <a:sym typeface="Calibri"/>
              </a:rPr>
            </a:br>
            <a:br>
              <a:rPr b="0" i="0" lang="en-US" sz="1600" cap="none">
                <a:solidFill>
                  <a:srgbClr val="111111"/>
                </a:solidFill>
                <a:latin typeface="Calibri"/>
                <a:ea typeface="Calibri"/>
                <a:cs typeface="Calibri"/>
                <a:sym typeface="Calibri"/>
              </a:rPr>
            </a:br>
            <a:r>
              <a:rPr b="0" i="0" lang="en-US" sz="1600" cap="none">
                <a:solidFill>
                  <a:srgbClr val="111111"/>
                </a:solidFill>
                <a:latin typeface="Calibri"/>
                <a:ea typeface="Calibri"/>
                <a:cs typeface="Calibri"/>
                <a:sym typeface="Calibri"/>
              </a:rPr>
              <a:t>3. A logarithmic transformation  is applied to several columns to reduce the skewness of the data. This can help to normalize the data and make it more suitable for certain statistical analyses.</a:t>
            </a:r>
            <a:br>
              <a:rPr b="0" i="0" lang="en-US" sz="1600" cap="none">
                <a:solidFill>
                  <a:srgbClr val="111111"/>
                </a:solidFill>
                <a:latin typeface="Calibri"/>
                <a:ea typeface="Calibri"/>
                <a:cs typeface="Calibri"/>
                <a:sym typeface="Calibri"/>
              </a:rPr>
            </a:br>
            <a:br>
              <a:rPr b="0" i="0" lang="en-US" sz="1600" cap="none">
                <a:solidFill>
                  <a:srgbClr val="111111"/>
                </a:solidFill>
                <a:latin typeface="Calibri"/>
                <a:ea typeface="Calibri"/>
                <a:cs typeface="Calibri"/>
                <a:sym typeface="Calibri"/>
              </a:rPr>
            </a:br>
            <a:r>
              <a:rPr b="0" i="0" lang="en-US" sz="1600" cap="none">
                <a:solidFill>
                  <a:srgbClr val="111111"/>
                </a:solidFill>
                <a:latin typeface="Calibri"/>
                <a:ea typeface="Calibri"/>
                <a:cs typeface="Calibri"/>
                <a:sym typeface="Calibri"/>
              </a:rPr>
              <a:t>4.The quantile transformer is used to transform the data to follow a normal distribution. This can help to normalize the data and make it more suitable for certain statistical analyses.</a:t>
            </a:r>
            <a:br>
              <a:rPr b="0" i="0" lang="en-US" sz="1600" cap="none">
                <a:solidFill>
                  <a:srgbClr val="111111"/>
                </a:solidFill>
                <a:latin typeface="Calibri"/>
                <a:ea typeface="Calibri"/>
                <a:cs typeface="Calibri"/>
                <a:sym typeface="Calibri"/>
              </a:rPr>
            </a:br>
            <a:br>
              <a:rPr b="0" i="0" lang="en-US" sz="1600" cap="none">
                <a:solidFill>
                  <a:srgbClr val="111111"/>
                </a:solidFill>
                <a:latin typeface="Calibri"/>
                <a:ea typeface="Calibri"/>
                <a:cs typeface="Calibri"/>
                <a:sym typeface="Calibri"/>
              </a:rPr>
            </a:br>
            <a:r>
              <a:rPr b="0" i="0" lang="en-US" sz="1600" cap="none">
                <a:solidFill>
                  <a:srgbClr val="111111"/>
                </a:solidFill>
              </a:rPr>
              <a:t>5. Using </a:t>
            </a:r>
            <a:r>
              <a:rPr b="1" i="0" lang="en-US" sz="1600" cap="none">
                <a:solidFill>
                  <a:srgbClr val="111111"/>
                </a:solidFill>
              </a:rPr>
              <a:t>principal component analysis (PCA) </a:t>
            </a:r>
            <a:r>
              <a:rPr b="0" i="0" lang="en-US" sz="1600" cap="none">
                <a:solidFill>
                  <a:srgbClr val="111111"/>
                </a:solidFill>
              </a:rPr>
              <a:t>for dimensionality reduction process, to reduce the complexity of the data, improve model performance, and help with visualization</a:t>
            </a:r>
            <a:br>
              <a:rPr b="0" i="0" lang="en-US" sz="1600" cap="none">
                <a:solidFill>
                  <a:srgbClr val="111111"/>
                </a:solidFill>
                <a:latin typeface="Calibri"/>
                <a:ea typeface="Calibri"/>
                <a:cs typeface="Calibri"/>
                <a:sym typeface="Calibri"/>
              </a:rPr>
            </a:br>
            <a:br>
              <a:rPr b="0" i="0" lang="en-US" sz="1600" cap="none">
                <a:solidFill>
                  <a:srgbClr val="111111"/>
                </a:solidFill>
                <a:latin typeface="Calibri"/>
                <a:ea typeface="Calibri"/>
                <a:cs typeface="Calibri"/>
                <a:sym typeface="Calibri"/>
              </a:rPr>
            </a:br>
            <a:br>
              <a:rPr b="0" i="0" lang="en-US" sz="1600">
                <a:solidFill>
                  <a:srgbClr val="111111"/>
                </a:solidFill>
                <a:latin typeface="Calibri"/>
                <a:ea typeface="Calibri"/>
                <a:cs typeface="Calibri"/>
                <a:sym typeface="Calibri"/>
              </a:rPr>
            </a:br>
            <a:endParaRPr b="1" sz="1600">
              <a:latin typeface="Calibri"/>
              <a:ea typeface="Calibri"/>
              <a:cs typeface="Calibri"/>
              <a:sym typeface="Calibri"/>
            </a:endParaRPr>
          </a:p>
        </p:txBody>
      </p:sp>
      <p:sp>
        <p:nvSpPr>
          <p:cNvPr id="196" name="Google Shape;196;p2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26"/>
          <p:cNvSpPr txBox="1"/>
          <p:nvPr/>
        </p:nvSpPr>
        <p:spPr>
          <a:xfrm>
            <a:off x="792866" y="358815"/>
            <a:ext cx="308635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Preprocessing</a:t>
            </a: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steps:</a:t>
            </a:r>
            <a:endParaRPr b="1"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7"/>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7"/>
          <p:cNvSpPr txBox="1"/>
          <p:nvPr>
            <p:ph type="title"/>
          </p:nvPr>
        </p:nvSpPr>
        <p:spPr>
          <a:xfrm>
            <a:off x="717421" y="1967266"/>
            <a:ext cx="3440241"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AFTER PREPROCESSING </a:t>
            </a:r>
            <a:endParaRPr sz="3200">
              <a:solidFill>
                <a:srgbClr val="FFFFFF"/>
              </a:solidFill>
              <a:latin typeface="Calibri"/>
              <a:ea typeface="Calibri"/>
              <a:cs typeface="Calibri"/>
              <a:sym typeface="Calibri"/>
            </a:endParaRPr>
          </a:p>
        </p:txBody>
      </p:sp>
      <p:pic>
        <p:nvPicPr>
          <p:cNvPr descr="A screenshot of a graph&#10;&#10;Description automatically generated" id="204" name="Google Shape;204;p27"/>
          <p:cNvPicPr preferRelativeResize="0"/>
          <p:nvPr/>
        </p:nvPicPr>
        <p:blipFill rotWithShape="1">
          <a:blip r:embed="rId3">
            <a:alphaModFix/>
          </a:blip>
          <a:srcRect b="0" l="0" r="0" t="0"/>
          <a:stretch/>
        </p:blipFill>
        <p:spPr>
          <a:xfrm>
            <a:off x="5319206" y="643466"/>
            <a:ext cx="5696919" cy="5568739"/>
          </a:xfrm>
          <a:prstGeom prst="rect">
            <a:avLst/>
          </a:prstGeom>
          <a:noFill/>
          <a:ln>
            <a:noFill/>
          </a:ln>
        </p:spPr>
      </p:pic>
      <p:sp>
        <p:nvSpPr>
          <p:cNvPr id="205" name="Google Shape;205;p27"/>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CLUSTERING MODELS </a:t>
            </a:r>
            <a:endParaRPr/>
          </a:p>
        </p:txBody>
      </p:sp>
      <p:pic>
        <p:nvPicPr>
          <p:cNvPr descr="close up of computer code" id="211" name="Google Shape;211;p28"/>
          <p:cNvPicPr preferRelativeResize="0"/>
          <p:nvPr>
            <p:ph idx="2" type="pic"/>
          </p:nvPr>
        </p:nvPicPr>
        <p:blipFill rotWithShape="1">
          <a:blip r:embed="rId3">
            <a:alphaModFix/>
          </a:blip>
          <a:srcRect b="0" l="20370" r="20369" t="0"/>
          <a:stretch/>
        </p:blipFill>
        <p:spPr>
          <a:xfrm>
            <a:off x="0" y="0"/>
            <a:ext cx="6096000" cy="6867922"/>
          </a:xfrm>
          <a:prstGeom prst="rect">
            <a:avLst/>
          </a:prstGeom>
          <a:noFill/>
          <a:ln>
            <a:noFill/>
          </a:ln>
        </p:spPr>
      </p:pic>
      <p:sp>
        <p:nvSpPr>
          <p:cNvPr id="212" name="Google Shape;212;p28"/>
          <p:cNvSpPr txBox="1"/>
          <p:nvPr>
            <p:ph idx="1" type="body"/>
          </p:nvPr>
        </p:nvSpPr>
        <p:spPr>
          <a:xfrm>
            <a:off x="6202680" y="4393374"/>
            <a:ext cx="283464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a:t>LET’S DIVE IN</a:t>
            </a:r>
            <a:endParaRPr/>
          </a:p>
        </p:txBody>
      </p:sp>
      <p:sp>
        <p:nvSpPr>
          <p:cNvPr id="213" name="Google Shape;213;p2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9"/>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9"/>
          <p:cNvSpPr txBox="1"/>
          <p:nvPr>
            <p:ph type="title"/>
          </p:nvPr>
        </p:nvSpPr>
        <p:spPr>
          <a:xfrm>
            <a:off x="717421" y="1967266"/>
            <a:ext cx="3440241"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200"/>
              <a:buFont typeface="Calibri"/>
              <a:buNone/>
            </a:pPr>
            <a:r>
              <a:rPr lang="en-US" sz="3200">
                <a:solidFill>
                  <a:srgbClr val="FFFFFF"/>
                </a:solidFill>
                <a:latin typeface="Calibri"/>
                <a:ea typeface="Calibri"/>
                <a:cs typeface="Calibri"/>
                <a:sym typeface="Calibri"/>
              </a:rPr>
              <a:t>CHOOSING CLUSTER  BASED ON ELBOW METHOD W</a:t>
            </a:r>
            <a:endParaRPr sz="3200">
              <a:solidFill>
                <a:srgbClr val="FFFFFF"/>
              </a:solidFill>
              <a:latin typeface="Calibri"/>
              <a:ea typeface="Calibri"/>
              <a:cs typeface="Calibri"/>
              <a:sym typeface="Calibri"/>
            </a:endParaRPr>
          </a:p>
        </p:txBody>
      </p:sp>
      <p:sp>
        <p:nvSpPr>
          <p:cNvPr id="220" name="Google Shape;220;p29"/>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pic>
        <p:nvPicPr>
          <p:cNvPr descr="A graph of a graph showing a number of clusters&#10;&#10;Description automatically generated" id="221" name="Google Shape;221;p29"/>
          <p:cNvPicPr preferRelativeResize="0"/>
          <p:nvPr/>
        </p:nvPicPr>
        <p:blipFill rotWithShape="1">
          <a:blip r:embed="rId3">
            <a:alphaModFix/>
          </a:blip>
          <a:srcRect b="0" l="0" r="0" t="0"/>
          <a:stretch/>
        </p:blipFill>
        <p:spPr>
          <a:xfrm>
            <a:off x="5082909" y="1046329"/>
            <a:ext cx="6391669" cy="43891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30"/>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0"/>
          <p:cNvSpPr txBox="1"/>
          <p:nvPr>
            <p:ph type="title"/>
          </p:nvPr>
        </p:nvSpPr>
        <p:spPr>
          <a:xfrm>
            <a:off x="717422" y="1677899"/>
            <a:ext cx="3440241" cy="294050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lt1"/>
              </a:buClr>
              <a:buSzPts val="1100"/>
              <a:buFont typeface="Calibri"/>
              <a:buNone/>
            </a:pPr>
            <a:r>
              <a:rPr b="0" i="0" lang="en-US" sz="1100">
                <a:solidFill>
                  <a:schemeClr val="lt1"/>
                </a:solidFill>
              </a:rPr>
              <a:t>CREATING SILHOUETTE PLOTS FOR KMEANS CLUSTERING WITH A DIFFERENT  NUMBER OF CLUSTER TO DETERMINE THE OPTIMAL NUMBER OF CLUSTERS FOR KMEANS. THE OPTIMAL NUMBER OF CLUSTERS IS TYPICALLY CONSIDERED TO BE THE ONE WITH THE HIGHEST AVERAGE SILHOUETTE SCORES WHICH IS 3 CLUSTERS </a:t>
            </a:r>
            <a:endParaRPr sz="1100">
              <a:solidFill>
                <a:schemeClr val="lt1"/>
              </a:solidFill>
            </a:endParaRPr>
          </a:p>
        </p:txBody>
      </p:sp>
      <p:sp>
        <p:nvSpPr>
          <p:cNvPr id="228" name="Google Shape;228;p30"/>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pic>
        <p:nvPicPr>
          <p:cNvPr descr="A collage of graphs&#10;&#10;Description automatically generated" id="229" name="Google Shape;229;p30"/>
          <p:cNvPicPr preferRelativeResize="0"/>
          <p:nvPr/>
        </p:nvPicPr>
        <p:blipFill rotWithShape="1">
          <a:blip r:embed="rId3">
            <a:alphaModFix/>
          </a:blip>
          <a:srcRect b="0" l="0" r="0" t="0"/>
          <a:stretch/>
        </p:blipFill>
        <p:spPr>
          <a:xfrm>
            <a:off x="4690533" y="561373"/>
            <a:ext cx="6858000" cy="54819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lang="en-US"/>
              <a:t>UNSUPERVISED ALGORITHMS THAT WERE USED </a:t>
            </a:r>
            <a:br>
              <a:rPr b="1" lang="en-US"/>
            </a:br>
            <a:endParaRPr/>
          </a:p>
        </p:txBody>
      </p:sp>
      <p:sp>
        <p:nvSpPr>
          <p:cNvPr id="235" name="Google Shape;235;p31"/>
          <p:cNvSpPr/>
          <p:nvPr>
            <p:ph idx="2" type="pic"/>
          </p:nvPr>
        </p:nvSpPr>
        <p:spPr>
          <a:xfrm>
            <a:off x="416862" y="1275063"/>
            <a:ext cx="3108325" cy="1892300"/>
          </a:xfrm>
          <a:prstGeom prst="rect">
            <a:avLst/>
          </a:prstGeom>
          <a:noFill/>
          <a:ln>
            <a:noFill/>
          </a:ln>
        </p:spPr>
      </p:sp>
      <p:sp>
        <p:nvSpPr>
          <p:cNvPr id="236" name="Google Shape;236;p31"/>
          <p:cNvSpPr/>
          <p:nvPr>
            <p:ph idx="3" type="pic"/>
          </p:nvPr>
        </p:nvSpPr>
        <p:spPr>
          <a:xfrm>
            <a:off x="8206990" y="1275063"/>
            <a:ext cx="3108325" cy="1892300"/>
          </a:xfrm>
          <a:prstGeom prst="rect">
            <a:avLst/>
          </a:prstGeom>
          <a:noFill/>
          <a:ln>
            <a:noFill/>
          </a:ln>
        </p:spPr>
      </p:sp>
      <p:sp>
        <p:nvSpPr>
          <p:cNvPr id="237" name="Google Shape;237;p31"/>
          <p:cNvSpPr/>
          <p:nvPr>
            <p:ph idx="4" type="pic"/>
          </p:nvPr>
        </p:nvSpPr>
        <p:spPr>
          <a:xfrm>
            <a:off x="4234720" y="1250570"/>
            <a:ext cx="3108325" cy="1892300"/>
          </a:xfrm>
          <a:prstGeom prst="rect">
            <a:avLst/>
          </a:prstGeom>
          <a:noFill/>
          <a:ln>
            <a:noFill/>
          </a:ln>
        </p:spPr>
      </p:sp>
      <p:sp>
        <p:nvSpPr>
          <p:cNvPr id="238" name="Google Shape;238;p3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31"/>
          <p:cNvSpPr/>
          <p:nvPr/>
        </p:nvSpPr>
        <p:spPr>
          <a:xfrm>
            <a:off x="394945" y="1805963"/>
            <a:ext cx="2383614"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Silhouette Score: 0.251</a:t>
            </a:r>
            <a:endParaRPr/>
          </a:p>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Davies-Bouldin Index: 1.597</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Arial"/>
              <a:ea typeface="Arial"/>
              <a:cs typeface="Arial"/>
              <a:sym typeface="Arial"/>
            </a:endParaRPr>
          </a:p>
        </p:txBody>
      </p:sp>
      <p:sp>
        <p:nvSpPr>
          <p:cNvPr id="240" name="Google Shape;240;p31"/>
          <p:cNvSpPr/>
          <p:nvPr/>
        </p:nvSpPr>
        <p:spPr>
          <a:xfrm>
            <a:off x="416862" y="2501077"/>
            <a:ext cx="3862175"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Silhouette score of model using PCA is 0.798</a:t>
            </a:r>
            <a:endParaRPr/>
          </a:p>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Davies Bouldin score of model using PCA is 0.457</a:t>
            </a:r>
            <a:endParaRPr b="0" i="0" sz="1200" u="none" cap="none" strike="noStrike">
              <a:solidFill>
                <a:schemeClr val="dk1"/>
              </a:solidFill>
              <a:latin typeface="Arial"/>
              <a:ea typeface="Arial"/>
              <a:cs typeface="Arial"/>
              <a:sym typeface="Arial"/>
            </a:endParaRPr>
          </a:p>
        </p:txBody>
      </p:sp>
      <p:sp>
        <p:nvSpPr>
          <p:cNvPr id="241" name="Google Shape;241;p31"/>
          <p:cNvSpPr/>
          <p:nvPr/>
        </p:nvSpPr>
        <p:spPr>
          <a:xfrm>
            <a:off x="4282932" y="1759548"/>
            <a:ext cx="3304955"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Silhouette Score: 0.614 </a:t>
            </a:r>
            <a:endParaRPr/>
          </a:p>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Davies-Bouldin Index: 1.713 </a:t>
            </a:r>
            <a:endParaRPr b="0" i="0" sz="1200" u="none" cap="none" strike="noStrike">
              <a:solidFill>
                <a:schemeClr val="dk1"/>
              </a:solidFill>
              <a:latin typeface="Arial"/>
              <a:ea typeface="Arial"/>
              <a:cs typeface="Arial"/>
              <a:sym typeface="Arial"/>
            </a:endParaRPr>
          </a:p>
        </p:txBody>
      </p:sp>
      <p:sp>
        <p:nvSpPr>
          <p:cNvPr id="242" name="Google Shape;242;p31"/>
          <p:cNvSpPr/>
          <p:nvPr/>
        </p:nvSpPr>
        <p:spPr>
          <a:xfrm>
            <a:off x="4323354" y="2507343"/>
            <a:ext cx="3481513"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Silhouette score of model using PCA is -0.16</a:t>
            </a:r>
            <a:endParaRPr/>
          </a:p>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Davies Bouldin score of model using PCA is 3.55</a:t>
            </a:r>
            <a:endParaRPr b="0" i="0" sz="1200" u="none" cap="none" strike="noStrike">
              <a:solidFill>
                <a:schemeClr val="dk1"/>
              </a:solidFill>
              <a:latin typeface="Arial"/>
              <a:ea typeface="Arial"/>
              <a:cs typeface="Arial"/>
              <a:sym typeface="Arial"/>
            </a:endParaRPr>
          </a:p>
        </p:txBody>
      </p:sp>
      <p:sp>
        <p:nvSpPr>
          <p:cNvPr id="243" name="Google Shape;243;p31"/>
          <p:cNvSpPr/>
          <p:nvPr/>
        </p:nvSpPr>
        <p:spPr>
          <a:xfrm>
            <a:off x="8206990" y="2486663"/>
            <a:ext cx="3510448"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Silhouette score of model using PCA is 0.94</a:t>
            </a:r>
            <a:endParaRPr/>
          </a:p>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Davies Bouldin score of model using PCA is 0.37</a:t>
            </a:r>
            <a:endParaRPr b="0" i="0" sz="1200" u="none" cap="none" strike="noStrike">
              <a:solidFill>
                <a:schemeClr val="dk1"/>
              </a:solidFill>
              <a:latin typeface="Arial"/>
              <a:ea typeface="Arial"/>
              <a:cs typeface="Arial"/>
              <a:sym typeface="Arial"/>
            </a:endParaRPr>
          </a:p>
        </p:txBody>
      </p:sp>
      <p:sp>
        <p:nvSpPr>
          <p:cNvPr id="244" name="Google Shape;244;p31"/>
          <p:cNvSpPr/>
          <p:nvPr/>
        </p:nvSpPr>
        <p:spPr>
          <a:xfrm>
            <a:off x="8206990" y="1805963"/>
            <a:ext cx="2145139" cy="46166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Silhouette Score: 0.173 </a:t>
            </a:r>
            <a:endParaRPr/>
          </a:p>
          <a:p>
            <a:pPr indent="0" lvl="0" marL="0" marR="0" rtl="0" algn="l">
              <a:lnSpc>
                <a:spcPct val="100000"/>
              </a:lnSpc>
              <a:spcBef>
                <a:spcPts val="0"/>
              </a:spcBef>
              <a:spcAft>
                <a:spcPts val="0"/>
              </a:spcAft>
              <a:buClr>
                <a:schemeClr val="dk1"/>
              </a:buClr>
              <a:buSzPts val="1200"/>
              <a:buFont typeface="Arimo"/>
              <a:buNone/>
            </a:pPr>
            <a:r>
              <a:rPr b="0" i="0" lang="en-US" sz="1200" u="none" cap="none" strike="noStrike">
                <a:solidFill>
                  <a:schemeClr val="dk1"/>
                </a:solidFill>
                <a:latin typeface="Arimo"/>
                <a:ea typeface="Arimo"/>
                <a:cs typeface="Arimo"/>
                <a:sym typeface="Arimo"/>
              </a:rPr>
              <a:t>Davies-Bouldin Index: 1.798 </a:t>
            </a:r>
            <a:endParaRPr b="0" i="0" sz="1200" u="none" cap="none" strike="noStrike">
              <a:solidFill>
                <a:schemeClr val="dk1"/>
              </a:solidFill>
              <a:latin typeface="Arial"/>
              <a:ea typeface="Arial"/>
              <a:cs typeface="Arial"/>
              <a:sym typeface="Arial"/>
            </a:endParaRPr>
          </a:p>
        </p:txBody>
      </p:sp>
      <p:pic>
        <p:nvPicPr>
          <p:cNvPr descr="A graph with many dots&#10;&#10;Description automatically generated with medium confidence" id="245" name="Google Shape;245;p31"/>
          <p:cNvPicPr preferRelativeResize="0"/>
          <p:nvPr/>
        </p:nvPicPr>
        <p:blipFill rotWithShape="1">
          <a:blip r:embed="rId3">
            <a:alphaModFix/>
          </a:blip>
          <a:srcRect b="0" l="0" r="0" t="0"/>
          <a:stretch/>
        </p:blipFill>
        <p:spPr>
          <a:xfrm>
            <a:off x="140368" y="3454192"/>
            <a:ext cx="3862175" cy="3264756"/>
          </a:xfrm>
          <a:prstGeom prst="rect">
            <a:avLst/>
          </a:prstGeom>
          <a:noFill/>
          <a:ln>
            <a:noFill/>
          </a:ln>
        </p:spPr>
      </p:pic>
      <p:pic>
        <p:nvPicPr>
          <p:cNvPr descr="A graph with many colored dots&#10;&#10;Description automatically generated" id="246" name="Google Shape;246;p31"/>
          <p:cNvPicPr preferRelativeResize="0"/>
          <p:nvPr/>
        </p:nvPicPr>
        <p:blipFill rotWithShape="1">
          <a:blip r:embed="rId4">
            <a:alphaModFix/>
          </a:blip>
          <a:srcRect b="0" l="0" r="0" t="0"/>
          <a:stretch/>
        </p:blipFill>
        <p:spPr>
          <a:xfrm>
            <a:off x="8096102" y="3453528"/>
            <a:ext cx="3955530" cy="3352722"/>
          </a:xfrm>
          <a:prstGeom prst="rect">
            <a:avLst/>
          </a:prstGeom>
          <a:noFill/>
          <a:ln>
            <a:noFill/>
          </a:ln>
        </p:spPr>
      </p:pic>
      <p:pic>
        <p:nvPicPr>
          <p:cNvPr descr="A graph with yellow and purple dots&#10;&#10;Description automatically generated" id="247" name="Google Shape;247;p31"/>
          <p:cNvPicPr preferRelativeResize="0"/>
          <p:nvPr/>
        </p:nvPicPr>
        <p:blipFill rotWithShape="1">
          <a:blip r:embed="rId5">
            <a:alphaModFix/>
          </a:blip>
          <a:srcRect b="0" l="0" r="0" t="0"/>
          <a:stretch/>
        </p:blipFill>
        <p:spPr>
          <a:xfrm>
            <a:off x="4002543" y="3429000"/>
            <a:ext cx="4140248"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pic>
        <p:nvPicPr>
          <p:cNvPr descr="abstract image" id="252" name="Google Shape;252;p32"/>
          <p:cNvPicPr preferRelativeResize="0"/>
          <p:nvPr/>
        </p:nvPicPr>
        <p:blipFill rotWithShape="1">
          <a:blip r:embed="rId3">
            <a:alphaModFix amt="52000"/>
          </a:blip>
          <a:srcRect b="0" l="22717" r="45641" t="0"/>
          <a:stretch/>
        </p:blipFill>
        <p:spPr>
          <a:xfrm rot="-5400000">
            <a:off x="2667000" y="-2667000"/>
            <a:ext cx="6858000" cy="12192000"/>
          </a:xfrm>
          <a:prstGeom prst="rect">
            <a:avLst/>
          </a:prstGeom>
          <a:noFill/>
          <a:ln>
            <a:noFill/>
          </a:ln>
        </p:spPr>
      </p:pic>
      <p:sp>
        <p:nvSpPr>
          <p:cNvPr id="253" name="Google Shape;253;p32"/>
          <p:cNvSpPr txBox="1"/>
          <p:nvPr>
            <p:ph idx="4294967295" type="title"/>
          </p:nvPr>
        </p:nvSpPr>
        <p:spPr>
          <a:xfrm>
            <a:off x="702365" y="1660810"/>
            <a:ext cx="10787270" cy="8306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lang="en-US" sz="4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5400"/>
              <a:buFont typeface="Calibri"/>
              <a:buNone/>
            </a:pPr>
            <a:r>
              <a:rPr lang="en-US"/>
              <a:t>AGENDA</a:t>
            </a:r>
            <a:endParaRPr/>
          </a:p>
        </p:txBody>
      </p:sp>
      <p:pic>
        <p:nvPicPr>
          <p:cNvPr descr="group of people at a conference table" id="125" name="Google Shape;125;p17"/>
          <p:cNvPicPr preferRelativeResize="0"/>
          <p:nvPr>
            <p:ph idx="2" type="pic"/>
          </p:nvPr>
        </p:nvPicPr>
        <p:blipFill rotWithShape="1">
          <a:blip r:embed="rId3">
            <a:alphaModFix/>
          </a:blip>
          <a:srcRect b="0" l="20370" r="20369" t="0"/>
          <a:stretch/>
        </p:blipFill>
        <p:spPr>
          <a:xfrm>
            <a:off x="0" y="0"/>
            <a:ext cx="6096000" cy="6858000"/>
          </a:xfrm>
          <a:prstGeom prst="parallelogram">
            <a:avLst>
              <a:gd fmla="val 25000" name="adj"/>
            </a:avLst>
          </a:prstGeom>
          <a:noFill/>
          <a:ln>
            <a:noFill/>
          </a:ln>
        </p:spPr>
      </p:pic>
      <p:sp>
        <p:nvSpPr>
          <p:cNvPr id="126" name="Google Shape;126;p17"/>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800"/>
              <a:buNone/>
            </a:pPr>
            <a:r>
              <a:rPr lang="en-US"/>
              <a:t>INTRODUCTION</a:t>
            </a:r>
            <a:endParaRPr/>
          </a:p>
          <a:p>
            <a:pPr indent="0" lvl="0" marL="0" rtl="0" algn="l">
              <a:lnSpc>
                <a:spcPct val="150000"/>
              </a:lnSpc>
              <a:spcBef>
                <a:spcPts val="1000"/>
              </a:spcBef>
              <a:spcAft>
                <a:spcPts val="0"/>
              </a:spcAft>
              <a:buClr>
                <a:schemeClr val="dk1"/>
              </a:buClr>
              <a:buSzPts val="1800"/>
              <a:buNone/>
            </a:pPr>
            <a:r>
              <a:rPr lang="en-US"/>
              <a:t>ANALYSIS</a:t>
            </a:r>
            <a:endParaRPr/>
          </a:p>
          <a:p>
            <a:pPr indent="0" lvl="0" marL="0" rtl="0" algn="l">
              <a:lnSpc>
                <a:spcPct val="150000"/>
              </a:lnSpc>
              <a:spcBef>
                <a:spcPts val="1000"/>
              </a:spcBef>
              <a:spcAft>
                <a:spcPts val="0"/>
              </a:spcAft>
              <a:buClr>
                <a:schemeClr val="dk1"/>
              </a:buClr>
              <a:buSzPts val="1800"/>
              <a:buNone/>
            </a:pPr>
            <a:r>
              <a:rPr lang="en-US"/>
              <a:t>PREPROCESSING</a:t>
            </a:r>
            <a:endParaRPr/>
          </a:p>
          <a:p>
            <a:pPr indent="0" lvl="0" marL="0" rtl="0" algn="l">
              <a:lnSpc>
                <a:spcPct val="150000"/>
              </a:lnSpc>
              <a:spcBef>
                <a:spcPts val="1000"/>
              </a:spcBef>
              <a:spcAft>
                <a:spcPts val="0"/>
              </a:spcAft>
              <a:buClr>
                <a:schemeClr val="dk1"/>
              </a:buClr>
              <a:buSzPts val="1800"/>
              <a:buNone/>
            </a:pPr>
            <a:r>
              <a:rPr lang="en-US"/>
              <a:t>ALGORITHMS USED</a:t>
            </a:r>
            <a:endParaRPr/>
          </a:p>
          <a:p>
            <a:pPr indent="0" lvl="0" marL="0" rtl="0" algn="l">
              <a:lnSpc>
                <a:spcPct val="150000"/>
              </a:lnSpc>
              <a:spcBef>
                <a:spcPts val="1000"/>
              </a:spcBef>
              <a:spcAft>
                <a:spcPts val="0"/>
              </a:spcAft>
              <a:buClr>
                <a:schemeClr val="dk1"/>
              </a:buClr>
              <a:buSzPts val="1800"/>
              <a:buNone/>
            </a:pPr>
            <a:r>
              <a:rPr lang="en-US"/>
              <a:t>RESULTS</a:t>
            </a:r>
            <a:endParaRPr/>
          </a:p>
        </p:txBody>
      </p:sp>
      <p:sp>
        <p:nvSpPr>
          <p:cNvPr id="127" name="Google Shape;127;p1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3200"/>
              <a:buFont typeface="Calibri"/>
              <a:buNone/>
            </a:pPr>
            <a:r>
              <a:rPr lang="en-US"/>
              <a:t>INTRODUCTION</a:t>
            </a:r>
            <a:endParaRPr/>
          </a:p>
        </p:txBody>
      </p:sp>
      <p:pic>
        <p:nvPicPr>
          <p:cNvPr descr="table with various people working on their laptops" id="134" name="Google Shape;134;p18"/>
          <p:cNvPicPr preferRelativeResize="0"/>
          <p:nvPr>
            <p:ph idx="2" type="pic"/>
          </p:nvPr>
        </p:nvPicPr>
        <p:blipFill rotWithShape="1">
          <a:blip r:embed="rId3">
            <a:alphaModFix/>
          </a:blip>
          <a:srcRect b="0" l="23617" r="23616" t="0"/>
          <a:stretch/>
        </p:blipFill>
        <p:spPr>
          <a:xfrm>
            <a:off x="0" y="0"/>
            <a:ext cx="5416550" cy="6846932"/>
          </a:xfrm>
          <a:prstGeom prst="rect">
            <a:avLst/>
          </a:prstGeom>
          <a:noFill/>
          <a:ln>
            <a:noFill/>
          </a:ln>
        </p:spPr>
      </p:pic>
      <p:sp>
        <p:nvSpPr>
          <p:cNvPr id="135" name="Google Shape;135;p18"/>
          <p:cNvSpPr txBox="1"/>
          <p:nvPr>
            <p:ph idx="3" type="body"/>
          </p:nvPr>
        </p:nvSpPr>
        <p:spPr>
          <a:xfrm>
            <a:off x="6095999" y="1980219"/>
            <a:ext cx="4646246" cy="221858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111111"/>
              </a:buClr>
              <a:buSzPts val="1600"/>
              <a:buNone/>
            </a:pPr>
            <a:r>
              <a:rPr b="0" i="0" lang="en-US">
                <a:solidFill>
                  <a:srgbClr val="111111"/>
                </a:solidFill>
                <a:latin typeface="Arial"/>
                <a:ea typeface="Arial"/>
                <a:cs typeface="Arial"/>
                <a:sym typeface="Arial"/>
              </a:rPr>
              <a:t>In this project, trying to explore a dataset that summarizes the usage behavior of approximately </a:t>
            </a:r>
            <a:r>
              <a:rPr b="1" i="0" lang="en-US">
                <a:solidFill>
                  <a:srgbClr val="111111"/>
                </a:solidFill>
                <a:latin typeface="Arial"/>
                <a:ea typeface="Arial"/>
                <a:cs typeface="Arial"/>
                <a:sym typeface="Arial"/>
              </a:rPr>
              <a:t>9,000 active credit card holders</a:t>
            </a:r>
            <a:r>
              <a:rPr b="0" i="0" lang="en-US">
                <a:solidFill>
                  <a:srgbClr val="111111"/>
                </a:solidFill>
                <a:latin typeface="Arial"/>
                <a:ea typeface="Arial"/>
                <a:cs typeface="Arial"/>
                <a:sym typeface="Arial"/>
              </a:rPr>
              <a:t> over the last 6 months. The dataset contains </a:t>
            </a:r>
            <a:r>
              <a:rPr b="1" i="0" lang="en-US">
                <a:solidFill>
                  <a:srgbClr val="111111"/>
                </a:solidFill>
                <a:latin typeface="Arial"/>
                <a:ea typeface="Arial"/>
                <a:cs typeface="Arial"/>
                <a:sym typeface="Arial"/>
              </a:rPr>
              <a:t>17 behavioral variables</a:t>
            </a:r>
            <a:r>
              <a:rPr b="0" i="0" lang="en-US">
                <a:solidFill>
                  <a:srgbClr val="111111"/>
                </a:solidFill>
                <a:latin typeface="Arial"/>
                <a:ea typeface="Arial"/>
                <a:cs typeface="Arial"/>
                <a:sym typeface="Arial"/>
              </a:rPr>
              <a:t> at the customer level.</a:t>
            </a:r>
            <a:endParaRPr b="1"/>
          </a:p>
        </p:txBody>
      </p:sp>
      <p:sp>
        <p:nvSpPr>
          <p:cNvPr id="136" name="Google Shape;136;p1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19"/>
          <p:cNvSpPr txBox="1"/>
          <p:nvPr>
            <p:ph idx="3" type="body"/>
          </p:nvPr>
        </p:nvSpPr>
        <p:spPr>
          <a:xfrm>
            <a:off x="132031" y="1350829"/>
            <a:ext cx="4646246" cy="221858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rgbClr val="111111"/>
              </a:buClr>
              <a:buSzPts val="1600"/>
              <a:buFont typeface="Arial"/>
              <a:buChar char="•"/>
            </a:pPr>
            <a:r>
              <a:rPr b="1" i="0" lang="en-US">
                <a:solidFill>
                  <a:srgbClr val="111111"/>
                </a:solidFill>
                <a:latin typeface="Arial"/>
                <a:ea typeface="Arial"/>
                <a:cs typeface="Arial"/>
                <a:sym typeface="Arial"/>
              </a:rPr>
              <a:t>CUST_ID</a:t>
            </a:r>
            <a:r>
              <a:rPr b="0" i="0" lang="en-US">
                <a:solidFill>
                  <a:srgbClr val="111111"/>
                </a:solidFill>
                <a:latin typeface="Arial"/>
                <a:ea typeface="Arial"/>
                <a:cs typeface="Arial"/>
                <a:sym typeface="Arial"/>
              </a:rPr>
              <a:t>: Customer ID</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BALANCE</a:t>
            </a:r>
            <a:r>
              <a:rPr b="0" i="0" lang="en-US">
                <a:solidFill>
                  <a:srgbClr val="111111"/>
                </a:solidFill>
                <a:latin typeface="Arial"/>
                <a:ea typeface="Arial"/>
                <a:cs typeface="Arial"/>
                <a:sym typeface="Arial"/>
              </a:rPr>
              <a:t>: Balance amount left in the account</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BALANCE_FREQUENCY</a:t>
            </a:r>
            <a:r>
              <a:rPr b="0" i="0" lang="en-US">
                <a:solidFill>
                  <a:srgbClr val="111111"/>
                </a:solidFill>
                <a:latin typeface="Arial"/>
                <a:ea typeface="Arial"/>
                <a:cs typeface="Arial"/>
                <a:sym typeface="Arial"/>
              </a:rPr>
              <a:t>: How frequently the balance is updated</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PURCHASES</a:t>
            </a:r>
            <a:r>
              <a:rPr b="0" i="0" lang="en-US">
                <a:solidFill>
                  <a:srgbClr val="111111"/>
                </a:solidFill>
                <a:latin typeface="Arial"/>
                <a:ea typeface="Arial"/>
                <a:cs typeface="Arial"/>
                <a:sym typeface="Arial"/>
              </a:rPr>
              <a:t>: Total amount of purchases made</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ONEOFF_PURCHASES</a:t>
            </a:r>
            <a:r>
              <a:rPr b="0" i="0" lang="en-US">
                <a:solidFill>
                  <a:srgbClr val="111111"/>
                </a:solidFill>
                <a:latin typeface="Arial"/>
                <a:ea typeface="Arial"/>
                <a:cs typeface="Arial"/>
                <a:sym typeface="Arial"/>
              </a:rPr>
              <a:t>: Amount of one-off purchases</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INSTALLMENTS_PURCHASES</a:t>
            </a:r>
            <a:r>
              <a:rPr b="0" i="0" lang="en-US">
                <a:solidFill>
                  <a:srgbClr val="111111"/>
                </a:solidFill>
                <a:latin typeface="Arial"/>
                <a:ea typeface="Arial"/>
                <a:cs typeface="Arial"/>
                <a:sym typeface="Arial"/>
              </a:rPr>
              <a:t>: Amount of installment purchases</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CASH_ADVANCE</a:t>
            </a:r>
            <a:r>
              <a:rPr b="0" i="0" lang="en-US">
                <a:solidFill>
                  <a:srgbClr val="111111"/>
                </a:solidFill>
                <a:latin typeface="Arial"/>
                <a:ea typeface="Arial"/>
                <a:cs typeface="Arial"/>
                <a:sym typeface="Arial"/>
              </a:rPr>
              <a:t>: Cash advance taken from the account</a:t>
            </a:r>
            <a:endParaRPr/>
          </a:p>
          <a:p>
            <a:pPr indent="-228600" lvl="0" marL="228600" rtl="0" algn="l">
              <a:lnSpc>
                <a:spcPct val="150000"/>
              </a:lnSpc>
              <a:spcBef>
                <a:spcPts val="1000"/>
              </a:spcBef>
              <a:spcAft>
                <a:spcPts val="0"/>
              </a:spcAft>
              <a:buClr>
                <a:srgbClr val="111111"/>
              </a:buClr>
              <a:buSzPts val="1600"/>
              <a:buFont typeface="Arial"/>
              <a:buChar char="•"/>
            </a:pPr>
            <a:r>
              <a:rPr b="1" i="0" lang="en-US">
                <a:solidFill>
                  <a:srgbClr val="111111"/>
                </a:solidFill>
                <a:latin typeface="Arial"/>
                <a:ea typeface="Arial"/>
                <a:cs typeface="Arial"/>
                <a:sym typeface="Arial"/>
              </a:rPr>
              <a:t>PURCHASES_FREQUENCY</a:t>
            </a:r>
            <a:r>
              <a:rPr b="0" i="0" lang="en-US">
                <a:solidFill>
                  <a:srgbClr val="111111"/>
                </a:solidFill>
                <a:latin typeface="Arial"/>
                <a:ea typeface="Arial"/>
                <a:cs typeface="Arial"/>
                <a:sym typeface="Arial"/>
              </a:rPr>
              <a:t>: Frequency of purchases</a:t>
            </a:r>
            <a:endParaRPr/>
          </a:p>
          <a:p>
            <a:pPr indent="-127000" lvl="0" marL="228600" rtl="0" algn="l">
              <a:lnSpc>
                <a:spcPct val="150000"/>
              </a:lnSpc>
              <a:spcBef>
                <a:spcPts val="1000"/>
              </a:spcBef>
              <a:spcAft>
                <a:spcPts val="0"/>
              </a:spcAft>
              <a:buClr>
                <a:schemeClr val="dk1"/>
              </a:buClr>
              <a:buSzPts val="1600"/>
              <a:buNone/>
            </a:pPr>
            <a:r>
              <a:t/>
            </a:r>
            <a:endParaRPr b="1"/>
          </a:p>
        </p:txBody>
      </p:sp>
      <p:sp>
        <p:nvSpPr>
          <p:cNvPr id="143" name="Google Shape;143;p19"/>
          <p:cNvSpPr txBox="1"/>
          <p:nvPr>
            <p:ph type="title"/>
          </p:nvPr>
        </p:nvSpPr>
        <p:spPr>
          <a:xfrm>
            <a:off x="147322" y="178587"/>
            <a:ext cx="5897218" cy="8842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111111"/>
              </a:buClr>
              <a:buSzPts val="3200"/>
              <a:buFont typeface="Arial"/>
              <a:buNone/>
            </a:pPr>
            <a:r>
              <a:rPr b="1" lang="en-US">
                <a:solidFill>
                  <a:srgbClr val="111111"/>
                </a:solidFill>
                <a:latin typeface="Arial"/>
                <a:ea typeface="Arial"/>
                <a:cs typeface="Arial"/>
                <a:sym typeface="Arial"/>
              </a:rPr>
              <a:t>DATA OVERVIEW</a:t>
            </a:r>
            <a:br>
              <a:rPr b="1" lang="en-US">
                <a:solidFill>
                  <a:srgbClr val="111111"/>
                </a:solidFill>
                <a:latin typeface="Arial"/>
                <a:ea typeface="Arial"/>
                <a:cs typeface="Arial"/>
                <a:sym typeface="Arial"/>
              </a:rPr>
            </a:br>
            <a:endParaRPr/>
          </a:p>
        </p:txBody>
      </p:sp>
      <p:sp>
        <p:nvSpPr>
          <p:cNvPr id="144" name="Google Shape;144;p19"/>
          <p:cNvSpPr txBox="1"/>
          <p:nvPr/>
        </p:nvSpPr>
        <p:spPr>
          <a:xfrm>
            <a:off x="5742296" y="1350829"/>
            <a:ext cx="6317673" cy="5909310"/>
          </a:xfrm>
          <a:prstGeom prst="rect">
            <a:avLst/>
          </a:prstGeom>
          <a:noFill/>
          <a:ln>
            <a:noFill/>
          </a:ln>
        </p:spPr>
        <p:txBody>
          <a:bodyPr anchorCtr="0" anchor="t" bIns="45700" lIns="91425" spcFirstLastPara="1" rIns="91425" wrap="square" tIns="45700">
            <a:spAutoFit/>
          </a:bodyPr>
          <a:lstStyle/>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ONEOFF_PURCHASES_FREQUENCY</a:t>
            </a:r>
            <a:r>
              <a:rPr b="0" i="0" lang="en-US" sz="1600">
                <a:solidFill>
                  <a:srgbClr val="111111"/>
                </a:solidFill>
                <a:latin typeface="Arial"/>
                <a:ea typeface="Arial"/>
                <a:cs typeface="Arial"/>
                <a:sym typeface="Arial"/>
              </a:rPr>
              <a:t>: Frequency of one-off purchases</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PURCHASES_INSTALLMENTS_FREQUENCY</a:t>
            </a:r>
            <a:r>
              <a:rPr b="0" i="0" lang="en-US" sz="1600">
                <a:solidFill>
                  <a:srgbClr val="111111"/>
                </a:solidFill>
                <a:latin typeface="Arial"/>
                <a:ea typeface="Arial"/>
                <a:cs typeface="Arial"/>
                <a:sym typeface="Arial"/>
              </a:rPr>
              <a:t>: Frequency of installment purchases</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CASH_ADVANCE_FREQUENCY</a:t>
            </a:r>
            <a:r>
              <a:rPr b="0" i="0" lang="en-US" sz="1600">
                <a:solidFill>
                  <a:srgbClr val="111111"/>
                </a:solidFill>
                <a:latin typeface="Arial"/>
                <a:ea typeface="Arial"/>
                <a:cs typeface="Arial"/>
                <a:sym typeface="Arial"/>
              </a:rPr>
              <a:t>: Frequency of cash advances</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CASH_ADVANCE_TRX</a:t>
            </a:r>
            <a:r>
              <a:rPr b="0" i="0" lang="en-US" sz="1600">
                <a:solidFill>
                  <a:srgbClr val="111111"/>
                </a:solidFill>
                <a:latin typeface="Arial"/>
                <a:ea typeface="Arial"/>
                <a:cs typeface="Arial"/>
                <a:sym typeface="Arial"/>
              </a:rPr>
              <a:t>: Number of transactions for cash advances</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PURCHASES_TRX</a:t>
            </a:r>
            <a:r>
              <a:rPr b="0" i="0" lang="en-US" sz="1600">
                <a:solidFill>
                  <a:srgbClr val="111111"/>
                </a:solidFill>
                <a:latin typeface="Arial"/>
                <a:ea typeface="Arial"/>
                <a:cs typeface="Arial"/>
                <a:sym typeface="Arial"/>
              </a:rPr>
              <a:t>: Number of purchase transactions</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CREDIT_LIMIT</a:t>
            </a:r>
            <a:r>
              <a:rPr b="0" i="0" lang="en-US" sz="1600">
                <a:solidFill>
                  <a:srgbClr val="111111"/>
                </a:solidFill>
                <a:latin typeface="Arial"/>
                <a:ea typeface="Arial"/>
                <a:cs typeface="Arial"/>
                <a:sym typeface="Arial"/>
              </a:rPr>
              <a:t>: Credit limit on the account</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PAYMENTS</a:t>
            </a:r>
            <a:r>
              <a:rPr b="0" i="0" lang="en-US" sz="1600">
                <a:solidFill>
                  <a:srgbClr val="111111"/>
                </a:solidFill>
                <a:latin typeface="Arial"/>
                <a:ea typeface="Arial"/>
                <a:cs typeface="Arial"/>
                <a:sym typeface="Arial"/>
              </a:rPr>
              <a:t>: Total payments made</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MINIMUM_PAYMENTS</a:t>
            </a:r>
            <a:r>
              <a:rPr b="0" i="0" lang="en-US" sz="1600">
                <a:solidFill>
                  <a:srgbClr val="111111"/>
                </a:solidFill>
                <a:latin typeface="Arial"/>
                <a:ea typeface="Arial"/>
                <a:cs typeface="Arial"/>
                <a:sym typeface="Arial"/>
              </a:rPr>
              <a:t>: Minimum payments due</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PRC_FULL_PAYMENT</a:t>
            </a:r>
            <a:r>
              <a:rPr b="0" i="0" lang="en-US" sz="1600">
                <a:solidFill>
                  <a:srgbClr val="111111"/>
                </a:solidFill>
                <a:latin typeface="Arial"/>
                <a:ea typeface="Arial"/>
                <a:cs typeface="Arial"/>
                <a:sym typeface="Arial"/>
              </a:rPr>
              <a:t>: Percentage of full payment</a:t>
            </a:r>
            <a:endParaRPr/>
          </a:p>
          <a:p>
            <a:pPr indent="-101600" lvl="0" marL="0" marR="0" rtl="0" algn="l">
              <a:lnSpc>
                <a:spcPct val="200000"/>
              </a:lnSpc>
              <a:spcBef>
                <a:spcPts val="0"/>
              </a:spcBef>
              <a:spcAft>
                <a:spcPts val="0"/>
              </a:spcAft>
              <a:buClr>
                <a:srgbClr val="111111"/>
              </a:buClr>
              <a:buSzPts val="1600"/>
              <a:buFont typeface="Arial"/>
              <a:buChar char="•"/>
            </a:pPr>
            <a:r>
              <a:rPr b="1" i="0" lang="en-US" sz="1600">
                <a:solidFill>
                  <a:srgbClr val="111111"/>
                </a:solidFill>
                <a:latin typeface="Arial"/>
                <a:ea typeface="Arial"/>
                <a:cs typeface="Arial"/>
                <a:sym typeface="Arial"/>
              </a:rPr>
              <a:t>TENURE</a:t>
            </a:r>
            <a:r>
              <a:rPr b="0" i="0" lang="en-US" sz="1600">
                <a:solidFill>
                  <a:srgbClr val="111111"/>
                </a:solidFill>
                <a:latin typeface="Arial"/>
                <a:ea typeface="Arial"/>
                <a:cs typeface="Arial"/>
                <a:sym typeface="Arial"/>
              </a:rPr>
              <a:t>: Number of months as a customer</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Calibri"/>
              <a:buNone/>
            </a:pPr>
            <a:r>
              <a:rPr lang="en-US"/>
              <a:t>EDA </a:t>
            </a:r>
            <a:endParaRPr/>
          </a:p>
        </p:txBody>
      </p:sp>
      <p:pic>
        <p:nvPicPr>
          <p:cNvPr descr="close up of computer code" id="150" name="Google Shape;150;p20"/>
          <p:cNvPicPr preferRelativeResize="0"/>
          <p:nvPr>
            <p:ph idx="2" type="pic"/>
          </p:nvPr>
        </p:nvPicPr>
        <p:blipFill rotWithShape="1">
          <a:blip r:embed="rId3">
            <a:alphaModFix/>
          </a:blip>
          <a:srcRect b="0" l="20370" r="20369" t="0"/>
          <a:stretch/>
        </p:blipFill>
        <p:spPr>
          <a:xfrm>
            <a:off x="0" y="0"/>
            <a:ext cx="6096000" cy="6867922"/>
          </a:xfrm>
          <a:prstGeom prst="rect">
            <a:avLst/>
          </a:prstGeom>
          <a:noFill/>
          <a:ln>
            <a:noFill/>
          </a:ln>
        </p:spPr>
      </p:pic>
      <p:sp>
        <p:nvSpPr>
          <p:cNvPr id="151" name="Google Shape;151;p20"/>
          <p:cNvSpPr txBox="1"/>
          <p:nvPr>
            <p:ph idx="1" type="body"/>
          </p:nvPr>
        </p:nvSpPr>
        <p:spPr>
          <a:xfrm>
            <a:off x="6202680" y="4393374"/>
            <a:ext cx="283464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a:t>LET’S DIVE IN</a:t>
            </a:r>
            <a:endParaRPr/>
          </a:p>
        </p:txBody>
      </p:sp>
      <p:sp>
        <p:nvSpPr>
          <p:cNvPr id="152" name="Google Shape;152;p2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21"/>
          <p:cNvSpPr txBox="1"/>
          <p:nvPr/>
        </p:nvSpPr>
        <p:spPr>
          <a:xfrm>
            <a:off x="182087" y="831274"/>
            <a:ext cx="11685320" cy="4446730"/>
          </a:xfrm>
          <a:prstGeom prst="rect">
            <a:avLst/>
          </a:prstGeom>
          <a:noFill/>
          <a:ln>
            <a:noFill/>
          </a:ln>
        </p:spPr>
        <p:txBody>
          <a:bodyPr anchorCtr="0" anchor="t" bIns="45700" lIns="91425" spcFirstLastPara="1" rIns="91425" wrap="square" tIns="45700">
            <a:spAutoFit/>
          </a:bodyPr>
          <a:lstStyle/>
          <a:p>
            <a:pPr indent="-114300" lvl="0" marL="0" marR="0" rtl="0" algn="l">
              <a:lnSpc>
                <a:spcPct val="200000"/>
              </a:lnSpc>
              <a:spcBef>
                <a:spcPts val="0"/>
              </a:spcBef>
              <a:spcAft>
                <a:spcPts val="0"/>
              </a:spcAft>
              <a:buClr>
                <a:srgbClr val="111111"/>
              </a:buClr>
              <a:buSzPts val="1800"/>
              <a:buFont typeface="Calibri"/>
              <a:buAutoNum type="arabicPeriod"/>
            </a:pPr>
            <a:r>
              <a:rPr b="0" i="0" lang="en-US" sz="1800">
                <a:solidFill>
                  <a:srgbClr val="111111"/>
                </a:solidFill>
                <a:latin typeface="Calibri"/>
                <a:ea typeface="Calibri"/>
                <a:cs typeface="Calibri"/>
                <a:sym typeface="Calibri"/>
              </a:rPr>
              <a:t>Dataset has 8950 rows and 17 columns.</a:t>
            </a:r>
            <a:endParaRPr/>
          </a:p>
          <a:p>
            <a:pPr indent="-114300" lvl="0" marL="0" marR="0" rtl="0" algn="l">
              <a:lnSpc>
                <a:spcPct val="200000"/>
              </a:lnSpc>
              <a:spcBef>
                <a:spcPts val="0"/>
              </a:spcBef>
              <a:spcAft>
                <a:spcPts val="0"/>
              </a:spcAft>
              <a:buClr>
                <a:srgbClr val="111111"/>
              </a:buClr>
              <a:buSzPts val="1800"/>
              <a:buFont typeface="Calibri"/>
              <a:buAutoNum type="arabicPeriod"/>
            </a:pPr>
            <a:r>
              <a:rPr b="0" i="0" lang="en-US" sz="1800">
                <a:solidFill>
                  <a:srgbClr val="111111"/>
                </a:solidFill>
                <a:latin typeface="Calibri"/>
                <a:ea typeface="Calibri"/>
                <a:cs typeface="Calibri"/>
                <a:sym typeface="Calibri"/>
              </a:rPr>
              <a:t>Numeric columns in the dataset: ‘BALANCE’, ‘BALANCE_FREQUENCY’, ‘PURCHASES’, ‘ONEOFF_PURCHASES’, ‘INSTALLMENTS_PURCHASES’, ‘CASH_ADVANCE’, ‘PURCHASES_FREQUENCY’, ‘ONEOFF_PURCHASES_FREQUENCY’, ‘PURCHASES_INSTALLMENTS_FREQUENCY’, ‘CASH_ADVANCE_FREQUENCY’, ‘CASH_ADVANCE_TRX’, ‘PURCHASES_TRX’, ‘CREDIT_LIMIT’, ‘PAYMENTS’, ‘MINIMUM_PAYMENTS’, ‘PRC_FULL_PAYMENT’, ‘TENURE’.</a:t>
            </a:r>
            <a:endParaRPr/>
          </a:p>
          <a:p>
            <a:pPr indent="-114300" lvl="0" marL="0" marR="0" rtl="0" algn="l">
              <a:lnSpc>
                <a:spcPct val="200000"/>
              </a:lnSpc>
              <a:spcBef>
                <a:spcPts val="0"/>
              </a:spcBef>
              <a:spcAft>
                <a:spcPts val="0"/>
              </a:spcAft>
              <a:buClr>
                <a:srgbClr val="111111"/>
              </a:buClr>
              <a:buSzPts val="1800"/>
              <a:buFont typeface="Calibri"/>
              <a:buAutoNum type="arabicPeriod"/>
            </a:pPr>
            <a:r>
              <a:rPr b="0" i="0" lang="en-US" sz="1800">
                <a:solidFill>
                  <a:srgbClr val="111111"/>
                </a:solidFill>
                <a:latin typeface="Calibri"/>
                <a:ea typeface="Calibri"/>
                <a:cs typeface="Calibri"/>
                <a:sym typeface="Calibri"/>
              </a:rPr>
              <a:t>‘CREDIT_LIMIT’ has 1 null value and ‘MINIMUM_PAYMENTS’ has 313 null values.</a:t>
            </a:r>
            <a:endParaRPr/>
          </a:p>
          <a:p>
            <a:pPr indent="-114300" lvl="0" marL="0" marR="0" rtl="0" algn="l">
              <a:lnSpc>
                <a:spcPct val="200000"/>
              </a:lnSpc>
              <a:spcBef>
                <a:spcPts val="0"/>
              </a:spcBef>
              <a:spcAft>
                <a:spcPts val="0"/>
              </a:spcAft>
              <a:buClr>
                <a:srgbClr val="111111"/>
              </a:buClr>
              <a:buSzPts val="1800"/>
              <a:buFont typeface="Calibri"/>
              <a:buAutoNum type="arabicPeriod"/>
            </a:pPr>
            <a:r>
              <a:rPr b="0" i="0" lang="en-US" sz="1800">
                <a:solidFill>
                  <a:srgbClr val="111111"/>
                </a:solidFill>
                <a:latin typeface="Calibri"/>
                <a:ea typeface="Calibri"/>
                <a:cs typeface="Calibri"/>
                <a:sym typeface="Calibri"/>
              </a:rPr>
              <a:t>No duplicate rows in the dataset.</a:t>
            </a:r>
            <a:endParaRPr/>
          </a:p>
          <a:p>
            <a:pPr indent="0" lvl="0" marL="0" marR="0" rtl="0" algn="l">
              <a:lnSpc>
                <a:spcPct val="200000"/>
              </a:lnSpc>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2"/>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Calibri"/>
              <a:buNone/>
            </a:pPr>
            <a:r>
              <a:rPr lang="en-US" sz="2800">
                <a:solidFill>
                  <a:srgbClr val="FFFFFF"/>
                </a:solidFill>
                <a:latin typeface="Calibri"/>
                <a:ea typeface="Calibri"/>
                <a:cs typeface="Calibri"/>
                <a:sym typeface="Calibri"/>
              </a:rPr>
              <a:t>HEAT MAP: FOR CORRELATION</a:t>
            </a:r>
            <a:endParaRPr/>
          </a:p>
        </p:txBody>
      </p:sp>
      <p:pic>
        <p:nvPicPr>
          <p:cNvPr descr="A colorful squares with numbers and symbols&#10;&#10;Description automatically generated with medium confidence" id="165" name="Google Shape;165;p22"/>
          <p:cNvPicPr preferRelativeResize="0"/>
          <p:nvPr/>
        </p:nvPicPr>
        <p:blipFill rotWithShape="1">
          <a:blip r:embed="rId3">
            <a:alphaModFix/>
          </a:blip>
          <a:srcRect b="0" l="0" r="0" t="0"/>
          <a:stretch/>
        </p:blipFill>
        <p:spPr>
          <a:xfrm>
            <a:off x="5515554" y="643466"/>
            <a:ext cx="5304224" cy="5568739"/>
          </a:xfrm>
          <a:prstGeom prst="rect">
            <a:avLst/>
          </a:prstGeom>
          <a:noFill/>
          <a:ln>
            <a:noFill/>
          </a:ln>
        </p:spPr>
      </p:pic>
      <p:sp>
        <p:nvSpPr>
          <p:cNvPr id="166" name="Google Shape;166;p22"/>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3"/>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3"/>
          <p:cNvSpPr txBox="1"/>
          <p:nvPr>
            <p:ph type="title"/>
          </p:nvPr>
        </p:nvSpPr>
        <p:spPr>
          <a:xfrm>
            <a:off x="717422" y="1626919"/>
            <a:ext cx="2940178" cy="3111335"/>
          </a:xfrm>
          <a:prstGeom prst="rect">
            <a:avLst/>
          </a:prstGeom>
          <a:noFill/>
          <a:ln>
            <a:noFill/>
          </a:ln>
        </p:spPr>
        <p:txBody>
          <a:bodyPr anchorCtr="0" anchor="ctr" bIns="45700" lIns="91425" spcFirstLastPara="1" rIns="91425" wrap="square" tIns="45700">
            <a:normAutofit/>
          </a:bodyPr>
          <a:lstStyle/>
          <a:p>
            <a:pPr indent="0" lvl="0" marL="0" rtl="0" algn="ctr">
              <a:lnSpc>
                <a:spcPct val="200000"/>
              </a:lnSpc>
              <a:spcBef>
                <a:spcPts val="0"/>
              </a:spcBef>
              <a:spcAft>
                <a:spcPts val="0"/>
              </a:spcAft>
              <a:buClr>
                <a:schemeClr val="lt1"/>
              </a:buClr>
              <a:buSzPts val="1600"/>
              <a:buFont typeface="Arial"/>
              <a:buNone/>
            </a:pPr>
            <a:r>
              <a:rPr b="0" i="0" lang="en-US" sz="1600">
                <a:solidFill>
                  <a:schemeClr val="lt1"/>
                </a:solidFill>
                <a:latin typeface="Arial"/>
                <a:ea typeface="Arial"/>
                <a:cs typeface="Arial"/>
                <a:sym typeface="Arial"/>
              </a:rPr>
              <a:t>HISTOGRAMS, EACH REPRESENTING A DIFFERENT FINANCIAL ATTRIBUTE.</a:t>
            </a:r>
            <a:endParaRPr sz="4400">
              <a:solidFill>
                <a:schemeClr val="lt1"/>
              </a:solidFill>
              <a:latin typeface="Calibri"/>
              <a:ea typeface="Calibri"/>
              <a:cs typeface="Calibri"/>
              <a:sym typeface="Calibri"/>
            </a:endParaRPr>
          </a:p>
        </p:txBody>
      </p:sp>
      <p:pic>
        <p:nvPicPr>
          <p:cNvPr descr="A screenshot of a graph&#10;&#10;Description automatically generated" id="173" name="Google Shape;173;p23"/>
          <p:cNvPicPr preferRelativeResize="0"/>
          <p:nvPr/>
        </p:nvPicPr>
        <p:blipFill rotWithShape="1">
          <a:blip r:embed="rId3">
            <a:alphaModFix/>
          </a:blip>
          <a:srcRect b="0" l="0" r="0" t="0"/>
          <a:stretch/>
        </p:blipFill>
        <p:spPr>
          <a:xfrm>
            <a:off x="5274815" y="643466"/>
            <a:ext cx="5785702" cy="5568739"/>
          </a:xfrm>
          <a:prstGeom prst="rect">
            <a:avLst/>
          </a:prstGeom>
          <a:noFill/>
          <a:ln>
            <a:noFill/>
          </a:ln>
        </p:spPr>
      </p:pic>
      <p:sp>
        <p:nvSpPr>
          <p:cNvPr id="174" name="Google Shape;174;p23"/>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4"/>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24"/>
          <p:cNvSpPr txBox="1"/>
          <p:nvPr>
            <p:ph type="title"/>
          </p:nvPr>
        </p:nvSpPr>
        <p:spPr>
          <a:xfrm>
            <a:off x="717422" y="1626919"/>
            <a:ext cx="2940178" cy="3111335"/>
          </a:xfrm>
          <a:prstGeom prst="rect">
            <a:avLst/>
          </a:prstGeom>
          <a:noFill/>
          <a:ln>
            <a:noFill/>
          </a:ln>
        </p:spPr>
        <p:txBody>
          <a:bodyPr anchorCtr="0" anchor="ctr" bIns="45700" lIns="91425" spcFirstLastPara="1" rIns="91425" wrap="square" tIns="45700">
            <a:normAutofit/>
          </a:bodyPr>
          <a:lstStyle/>
          <a:p>
            <a:pPr indent="0" lvl="0" marL="0" rtl="0" algn="ctr">
              <a:lnSpc>
                <a:spcPct val="200000"/>
              </a:lnSpc>
              <a:spcBef>
                <a:spcPts val="0"/>
              </a:spcBef>
              <a:spcAft>
                <a:spcPts val="0"/>
              </a:spcAft>
              <a:buClr>
                <a:schemeClr val="lt1"/>
              </a:buClr>
              <a:buSzPts val="1600"/>
              <a:buFont typeface="Arial"/>
              <a:buNone/>
            </a:pPr>
            <a:r>
              <a:rPr b="0" i="0" lang="en-US" sz="1600">
                <a:solidFill>
                  <a:schemeClr val="lt1"/>
                </a:solidFill>
                <a:latin typeface="Arial"/>
                <a:ea typeface="Arial"/>
                <a:cs typeface="Arial"/>
                <a:sym typeface="Arial"/>
              </a:rPr>
              <a:t>BOX PLOT, EACH REPRESENTING A DIFFERENT FINANCIAL ATTRIBUTE SHOWS THAT WE HAVE OUTLIERS.</a:t>
            </a:r>
            <a:endParaRPr sz="4400">
              <a:solidFill>
                <a:schemeClr val="lt1"/>
              </a:solidFill>
              <a:latin typeface="Calibri"/>
              <a:ea typeface="Calibri"/>
              <a:cs typeface="Calibri"/>
              <a:sym typeface="Calibri"/>
            </a:endParaRPr>
          </a:p>
        </p:txBody>
      </p:sp>
      <p:sp>
        <p:nvSpPr>
          <p:cNvPr id="181" name="Google Shape;181;p24"/>
          <p:cNvSpPr txBox="1"/>
          <p:nvPr>
            <p:ph idx="12" type="sldNum"/>
          </p:nvPr>
        </p:nvSpPr>
        <p:spPr>
          <a:xfrm>
            <a:off x="11034184" y="6356350"/>
            <a:ext cx="51434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chemeClr val="dk1"/>
                </a:solidFill>
              </a:rPr>
              <a:t>‹#›</a:t>
            </a:fld>
            <a:endParaRPr>
              <a:solidFill>
                <a:schemeClr val="dk1"/>
              </a:solidFill>
            </a:endParaRPr>
          </a:p>
        </p:txBody>
      </p:sp>
      <p:pic>
        <p:nvPicPr>
          <p:cNvPr descr="A graph with different colored lines&#10;&#10;Description automatically generated" id="182" name="Google Shape;182;p24"/>
          <p:cNvPicPr preferRelativeResize="0"/>
          <p:nvPr/>
        </p:nvPicPr>
        <p:blipFill rotWithShape="1">
          <a:blip r:embed="rId3">
            <a:alphaModFix/>
          </a:blip>
          <a:srcRect b="0" l="0" r="0" t="0"/>
          <a:stretch/>
        </p:blipFill>
        <p:spPr>
          <a:xfrm>
            <a:off x="4994475" y="694463"/>
            <a:ext cx="6647936" cy="50928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