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6" y="3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437" y="2062988"/>
            <a:ext cx="7769124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5208"/>
            <a:ext cx="8374549" cy="1755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9DD08B41-A7C0-8F15-4E46-9769B802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547" b="754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978785" marR="5080" indent="-2966720" algn="ctr" rtl="0">
              <a:lnSpc>
                <a:spcPct val="90000"/>
              </a:lnSpc>
              <a:spcBef>
                <a:spcPct val="0"/>
              </a:spcBef>
            </a:pPr>
            <a:r>
              <a:rPr lang="en-US" sz="3800" kern="1200" spc="-10">
                <a:solidFill>
                  <a:srgbClr val="FFFFFF"/>
                </a:solidFill>
                <a:latin typeface="+mj-lt"/>
                <a:cs typeface="+mj-cs"/>
              </a:rPr>
              <a:t>COVID-19 Classification </a:t>
            </a:r>
            <a:r>
              <a:rPr lang="en-US" sz="3800" kern="1200">
                <a:solidFill>
                  <a:srgbClr val="FFFFFF"/>
                </a:solidFill>
                <a:latin typeface="+mj-lt"/>
                <a:cs typeface="+mj-cs"/>
              </a:rPr>
              <a:t>from </a:t>
            </a:r>
            <a:r>
              <a:rPr lang="en-US" sz="3800" kern="1200" spc="-10">
                <a:solidFill>
                  <a:srgbClr val="FFFFFF"/>
                </a:solidFill>
                <a:latin typeface="+mj-lt"/>
                <a:cs typeface="+mj-cs"/>
              </a:rPr>
              <a:t>Chest </a:t>
            </a:r>
            <a:r>
              <a:rPr lang="en-US" sz="3800" kern="1200" spc="-5">
                <a:solidFill>
                  <a:srgbClr val="FFFFFF"/>
                </a:solidFill>
                <a:latin typeface="+mj-lt"/>
                <a:cs typeface="+mj-cs"/>
              </a:rPr>
              <a:t>X-Ray </a:t>
            </a:r>
            <a:r>
              <a:rPr lang="en-US" sz="3800" kern="1200" spc="-10">
                <a:solidFill>
                  <a:srgbClr val="FFFFFF"/>
                </a:solidFill>
                <a:latin typeface="+mj-lt"/>
                <a:cs typeface="+mj-cs"/>
              </a:rPr>
              <a:t>images </a:t>
            </a:r>
            <a:r>
              <a:rPr lang="en-US" sz="3800" kern="1200" spc="-77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800" kern="1200">
                <a:solidFill>
                  <a:srgbClr val="FFFFFF"/>
                </a:solidFill>
                <a:latin typeface="+mj-lt"/>
                <a:cs typeface="+mj-cs"/>
              </a:rPr>
              <a:t>using</a:t>
            </a:r>
            <a:r>
              <a:rPr lang="en-US" sz="3800" kern="1200" spc="-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800" kern="1200" spc="-10">
                <a:solidFill>
                  <a:srgbClr val="FFFFFF"/>
                </a:solidFill>
                <a:latin typeface="+mj-lt"/>
                <a:cs typeface="+mj-cs"/>
              </a:rPr>
              <a:t>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3390F-94D3-F897-6A13-E43AB1DB6146}"/>
              </a:ext>
            </a:extLst>
          </p:cNvPr>
          <p:cNvSpPr txBox="1"/>
          <p:nvPr/>
        </p:nvSpPr>
        <p:spPr>
          <a:xfrm>
            <a:off x="1143000" y="3119553"/>
            <a:ext cx="6858000" cy="82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S</a:t>
            </a:r>
            <a:r>
              <a:rPr lang="en-US" sz="2400" b="1" dirty="0">
                <a:solidFill>
                  <a:srgbClr val="FFFFFF"/>
                </a:solidFill>
              </a:rPr>
              <a:t>HAI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 Level 2 Training 2024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869439" y="3790950"/>
            <a:ext cx="509890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40" dirty="0"/>
              <a:t>Yasmin </a:t>
            </a:r>
            <a:r>
              <a:rPr lang="en-US" sz="1500" spc="-35" dirty="0"/>
              <a:t>Hamad </a:t>
            </a: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 dirty="0"/>
              <a:t>Sawsa</a:t>
            </a:r>
            <a:r>
              <a:rPr lang="en-US" sz="1500" dirty="0"/>
              <a:t>n</a:t>
            </a:r>
            <a:r>
              <a:rPr lang="en-US" sz="1500" spc="-75" dirty="0"/>
              <a:t> </a:t>
            </a:r>
            <a:r>
              <a:rPr lang="en-US" sz="1500" dirty="0"/>
              <a:t>Yusuf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cubes connected with black lines">
            <a:extLst>
              <a:ext uri="{FF2B5EF4-FFF2-40B4-BE49-F238E27FC236}">
                <a16:creationId xmlns:a16="http://schemas.microsoft.com/office/drawing/2014/main" id="{2767D80F-B92B-A861-8059-32C4E2422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457200"/>
            <a:ext cx="4029076" cy="4135325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299648"/>
            <a:ext cx="1280813" cy="321738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91988" y="1276350"/>
            <a:ext cx="3343834" cy="233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 dirty="0"/>
              <a:t>Next, we converted the images into NumPy arrays </a:t>
            </a:r>
            <a:r>
              <a:rPr lang="en-US" sz="1500" dirty="0"/>
              <a:t>for </a:t>
            </a:r>
            <a:r>
              <a:rPr lang="en-US" sz="1500" spc="-5" dirty="0"/>
              <a:t>easier </a:t>
            </a:r>
            <a:r>
              <a:rPr lang="en-US" sz="1500" dirty="0"/>
              <a:t>processing </a:t>
            </a:r>
            <a:r>
              <a:rPr lang="en-US" sz="1500" spc="-5" dirty="0"/>
              <a:t>and </a:t>
            </a:r>
            <a:r>
              <a:rPr lang="en-US" sz="1500" dirty="0"/>
              <a:t>randomized </a:t>
            </a:r>
            <a:r>
              <a:rPr lang="en-US" sz="1500" spc="5" dirty="0"/>
              <a:t> </a:t>
            </a:r>
            <a:r>
              <a:rPr lang="en-US" sz="1500" spc="-5" dirty="0"/>
              <a:t>the </a:t>
            </a:r>
            <a:r>
              <a:rPr lang="en-US" sz="1500" dirty="0"/>
              <a:t>order </a:t>
            </a:r>
            <a:r>
              <a:rPr lang="en-US" sz="1500" spc="-5" dirty="0"/>
              <a:t>so that they were </a:t>
            </a:r>
            <a:r>
              <a:rPr lang="en-US" sz="1500" dirty="0"/>
              <a:t>not </a:t>
            </a:r>
            <a:r>
              <a:rPr lang="en-US" sz="1500" spc="-5" dirty="0"/>
              <a:t>sorted according to any specific </a:t>
            </a:r>
            <a:r>
              <a:rPr lang="en-US" sz="1500" dirty="0"/>
              <a:t>pattern during </a:t>
            </a:r>
            <a:r>
              <a:rPr lang="en-US" sz="1500" spc="-5" dirty="0"/>
              <a:t>the training </a:t>
            </a:r>
            <a:r>
              <a:rPr lang="en-US" sz="1500" dirty="0"/>
              <a:t> of</a:t>
            </a:r>
            <a:r>
              <a:rPr lang="en-US" sz="1500" spc="-5" dirty="0"/>
              <a:t> </a:t>
            </a:r>
            <a:r>
              <a:rPr lang="en-US" sz="1500" dirty="0"/>
              <a:t>our</a:t>
            </a:r>
            <a:r>
              <a:rPr lang="en-US" sz="1500" spc="-5" dirty="0"/>
              <a:t> CNN</a:t>
            </a:r>
            <a:r>
              <a:rPr lang="en-US" sz="1500" spc="-10" dirty="0"/>
              <a:t> </a:t>
            </a:r>
            <a:r>
              <a:rPr lang="en-US" sz="1500" spc="-5" dirty="0"/>
              <a:t>model.</a:t>
            </a:r>
            <a:r>
              <a:rPr lang="en-US" sz="1500" spc="-45" dirty="0"/>
              <a:t> </a:t>
            </a:r>
            <a:r>
              <a:rPr lang="en-US" sz="1500" spc="-5" dirty="0"/>
              <a:t>This</a:t>
            </a:r>
            <a:r>
              <a:rPr lang="en-US" sz="1500" spc="-10" dirty="0"/>
              <a:t> </a:t>
            </a:r>
            <a:r>
              <a:rPr lang="en-US" sz="1500" dirty="0"/>
              <a:t>helps</a:t>
            </a:r>
            <a:r>
              <a:rPr lang="en-US" sz="1500" spc="-5" dirty="0"/>
              <a:t> to </a:t>
            </a:r>
            <a:r>
              <a:rPr lang="en-US" sz="1500" dirty="0"/>
              <a:t>prevent</a:t>
            </a:r>
            <a:r>
              <a:rPr lang="en-US" sz="1500" spc="-5" dirty="0"/>
              <a:t> any</a:t>
            </a:r>
            <a:r>
              <a:rPr lang="en-US" sz="1500" spc="-10" dirty="0"/>
              <a:t> </a:t>
            </a:r>
            <a:r>
              <a:rPr lang="en-US" sz="1500" dirty="0"/>
              <a:t>bias</a:t>
            </a:r>
            <a:r>
              <a:rPr lang="en-US" sz="1500" spc="-5" dirty="0"/>
              <a:t> towards</a:t>
            </a:r>
            <a:r>
              <a:rPr lang="en-US" sz="1500" spc="-10" dirty="0"/>
              <a:t> </a:t>
            </a:r>
            <a:r>
              <a:rPr lang="en-US" sz="1500" dirty="0"/>
              <a:t>a</a:t>
            </a:r>
            <a:r>
              <a:rPr lang="en-US" sz="1500" spc="-10" dirty="0"/>
              <a:t> </a:t>
            </a:r>
            <a:r>
              <a:rPr lang="en-US" sz="1500" dirty="0"/>
              <a:t>particular</a:t>
            </a:r>
            <a:r>
              <a:rPr lang="en-US" sz="1500" spc="-5" dirty="0"/>
              <a:t> </a:t>
            </a:r>
            <a:r>
              <a:rPr lang="en-US" sz="1500" dirty="0"/>
              <a:t>order </a:t>
            </a:r>
            <a:r>
              <a:rPr lang="en-US" sz="1500" spc="-5" dirty="0"/>
              <a:t>and</a:t>
            </a:r>
            <a:r>
              <a:rPr lang="en-US" sz="1500" spc="-10" dirty="0"/>
              <a:t> </a:t>
            </a:r>
            <a:r>
              <a:rPr lang="en-US" sz="1500" spc="-5" dirty="0"/>
              <a:t>improves </a:t>
            </a:r>
            <a:r>
              <a:rPr lang="en-US" sz="1500" spc="-434" dirty="0"/>
              <a:t> </a:t>
            </a:r>
            <a:r>
              <a:rPr lang="en-US" sz="1500" spc="-5" dirty="0"/>
              <a:t>the</a:t>
            </a:r>
            <a:r>
              <a:rPr lang="en-US" sz="1500" spc="-10" dirty="0"/>
              <a:t> </a:t>
            </a:r>
            <a:r>
              <a:rPr lang="en-US" sz="1500" dirty="0"/>
              <a:t>overall performance of </a:t>
            </a:r>
            <a:r>
              <a:rPr lang="en-US" sz="1500" spc="-5" dirty="0"/>
              <a:t>the model.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35697B09-2A5D-9E0D-5699-2E81CD1A9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" b="1495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457200"/>
            <a:ext cx="4029076" cy="4135325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356" y="803512"/>
            <a:ext cx="3581372" cy="100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2700" kern="1200" spc="-15" dirty="0">
                <a:latin typeface="+mj-lt"/>
                <a:cs typeface="+mj-cs"/>
              </a:rPr>
              <a:t>Train</a:t>
            </a:r>
            <a:r>
              <a:rPr lang="en-US" sz="2700" kern="1200" spc="-60" dirty="0">
                <a:latin typeface="+mj-lt"/>
                <a:cs typeface="+mj-cs"/>
              </a:rPr>
              <a:t> </a:t>
            </a:r>
            <a:r>
              <a:rPr lang="en-US" sz="2700" kern="1200" spc="-40" dirty="0">
                <a:latin typeface="+mj-lt"/>
                <a:cs typeface="+mj-cs"/>
              </a:rPr>
              <a:t>Test</a:t>
            </a:r>
            <a:r>
              <a:rPr lang="en-US" sz="2700" kern="1200" spc="-20" dirty="0">
                <a:latin typeface="+mj-lt"/>
                <a:cs typeface="+mj-cs"/>
              </a:rPr>
              <a:t> </a:t>
            </a:r>
            <a:r>
              <a:rPr lang="en-US" sz="2700" kern="1200" dirty="0">
                <a:latin typeface="+mj-lt"/>
                <a:cs typeface="+mj-cs"/>
              </a:rPr>
              <a:t>Split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299648"/>
            <a:ext cx="1280813" cy="321738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91989" y="1910442"/>
            <a:ext cx="3343834" cy="233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28575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900" dirty="0"/>
              <a:t>In </a:t>
            </a:r>
            <a:r>
              <a:rPr lang="en-US" sz="900" spc="-5" dirty="0"/>
              <a:t>this step, we split </a:t>
            </a:r>
            <a:r>
              <a:rPr lang="en-US" sz="900" dirty="0"/>
              <a:t>our data </a:t>
            </a:r>
            <a:r>
              <a:rPr lang="en-US" sz="900" spc="-5" dirty="0"/>
              <a:t>into training and test sets with an </a:t>
            </a:r>
            <a:r>
              <a:rPr lang="en-US" sz="900" dirty="0"/>
              <a:t>80:20 ratio. </a:t>
            </a:r>
            <a:r>
              <a:rPr lang="en-US" sz="900" spc="-75" dirty="0"/>
              <a:t>We </a:t>
            </a:r>
            <a:r>
              <a:rPr lang="en-US" sz="900" dirty="0"/>
              <a:t>used 80% </a:t>
            </a:r>
            <a:r>
              <a:rPr lang="en-US" sz="900" spc="-434" dirty="0"/>
              <a:t> </a:t>
            </a:r>
            <a:r>
              <a:rPr lang="en-US" sz="900" dirty="0"/>
              <a:t>of</a:t>
            </a:r>
            <a:r>
              <a:rPr lang="en-US" sz="900" spc="-5" dirty="0"/>
              <a:t> the </a:t>
            </a:r>
            <a:r>
              <a:rPr lang="en-US" sz="900" dirty="0"/>
              <a:t>data</a:t>
            </a:r>
            <a:r>
              <a:rPr lang="en-US" sz="900" spc="-5" dirty="0"/>
              <a:t> </a:t>
            </a:r>
            <a:r>
              <a:rPr lang="en-US" sz="900" dirty="0"/>
              <a:t>for </a:t>
            </a:r>
            <a:r>
              <a:rPr lang="en-US" sz="900" spc="-5" dirty="0"/>
              <a:t>training and</a:t>
            </a:r>
            <a:r>
              <a:rPr lang="en-US" sz="900" spc="-10" dirty="0"/>
              <a:t> </a:t>
            </a:r>
            <a:r>
              <a:rPr lang="en-US" sz="900" spc="-5" dirty="0"/>
              <a:t>the </a:t>
            </a:r>
            <a:r>
              <a:rPr lang="en-US" sz="900" dirty="0"/>
              <a:t>remaining 20%</a:t>
            </a:r>
            <a:r>
              <a:rPr lang="en-US" sz="900" spc="-5" dirty="0"/>
              <a:t> </a:t>
            </a:r>
            <a:r>
              <a:rPr lang="en-US" sz="900" dirty="0"/>
              <a:t>for </a:t>
            </a:r>
            <a:r>
              <a:rPr lang="en-US" sz="900" spc="-5" dirty="0"/>
              <a:t>evaluating the</a:t>
            </a:r>
            <a:r>
              <a:rPr lang="en-US" sz="900" spc="-10" dirty="0"/>
              <a:t> </a:t>
            </a:r>
            <a:r>
              <a:rPr lang="en-US" sz="900" spc="-5" dirty="0"/>
              <a:t>model.</a:t>
            </a:r>
            <a:endParaRPr lang="en-US" sz="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27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900" spc="5" dirty="0"/>
              <a:t>5.</a:t>
            </a:r>
            <a:r>
              <a:rPr lang="en-US" sz="900" spc="-10" dirty="0"/>
              <a:t> </a:t>
            </a:r>
            <a:r>
              <a:rPr lang="en-US" sz="900" spc="10" dirty="0"/>
              <a:t>Image</a:t>
            </a:r>
            <a:r>
              <a:rPr lang="en-US" sz="900" spc="-10" dirty="0"/>
              <a:t> </a:t>
            </a:r>
            <a:r>
              <a:rPr lang="en-US" sz="900" dirty="0"/>
              <a:t>Normalization</a:t>
            </a:r>
          </a:p>
          <a:p>
            <a:pPr marL="12700" marR="5080" indent="-228600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</a:pPr>
            <a:r>
              <a:rPr lang="en-US" sz="900" dirty="0"/>
              <a:t>In</a:t>
            </a:r>
            <a:r>
              <a:rPr lang="en-US" sz="900" spc="-5" dirty="0"/>
              <a:t> this</a:t>
            </a:r>
            <a:r>
              <a:rPr lang="en-US" sz="900" spc="-10" dirty="0"/>
              <a:t> </a:t>
            </a:r>
            <a:r>
              <a:rPr lang="en-US" sz="900" spc="-5" dirty="0"/>
              <a:t>step,</a:t>
            </a:r>
            <a:r>
              <a:rPr lang="en-US" sz="900" spc="-10" dirty="0"/>
              <a:t> </a:t>
            </a:r>
            <a:r>
              <a:rPr lang="en-US" sz="900" spc="-5" dirty="0"/>
              <a:t>we</a:t>
            </a:r>
            <a:r>
              <a:rPr lang="en-US" sz="900" spc="-10" dirty="0"/>
              <a:t> </a:t>
            </a:r>
            <a:r>
              <a:rPr lang="en-US" sz="900" dirty="0"/>
              <a:t>normalized </a:t>
            </a:r>
            <a:r>
              <a:rPr lang="en-US" sz="900" spc="-5" dirty="0"/>
              <a:t>the</a:t>
            </a:r>
            <a:r>
              <a:rPr lang="en-US" sz="900" spc="-10" dirty="0"/>
              <a:t> </a:t>
            </a:r>
            <a:r>
              <a:rPr lang="en-US" sz="900" dirty="0"/>
              <a:t>given</a:t>
            </a:r>
            <a:r>
              <a:rPr lang="en-US" sz="900" spc="-5" dirty="0"/>
              <a:t> </a:t>
            </a:r>
            <a:r>
              <a:rPr lang="en-US" sz="900" dirty="0"/>
              <a:t>data</a:t>
            </a:r>
            <a:r>
              <a:rPr lang="en-US" sz="900" spc="-5" dirty="0"/>
              <a:t> </a:t>
            </a:r>
            <a:r>
              <a:rPr lang="en-US" sz="900" dirty="0"/>
              <a:t>by</a:t>
            </a:r>
            <a:r>
              <a:rPr lang="en-US" sz="900" spc="-5" dirty="0"/>
              <a:t> </a:t>
            </a:r>
            <a:r>
              <a:rPr lang="en-US" sz="900" dirty="0"/>
              <a:t>dividing </a:t>
            </a:r>
            <a:r>
              <a:rPr lang="en-US" sz="900" spc="-5" dirty="0"/>
              <a:t>it</a:t>
            </a:r>
            <a:r>
              <a:rPr lang="en-US" sz="900" spc="-10" dirty="0"/>
              <a:t> </a:t>
            </a:r>
            <a:r>
              <a:rPr lang="en-US" sz="900" dirty="0"/>
              <a:t>by</a:t>
            </a:r>
            <a:r>
              <a:rPr lang="en-US" sz="900" spc="-5" dirty="0"/>
              <a:t> </a:t>
            </a:r>
            <a:r>
              <a:rPr lang="en-US" sz="900" dirty="0"/>
              <a:t>255.</a:t>
            </a:r>
            <a:r>
              <a:rPr lang="en-US" sz="900" spc="-40" dirty="0"/>
              <a:t> </a:t>
            </a:r>
            <a:r>
              <a:rPr lang="en-US" sz="900" spc="-5" dirty="0"/>
              <a:t>This</a:t>
            </a:r>
            <a:r>
              <a:rPr lang="en-US" sz="900" spc="-10" dirty="0"/>
              <a:t> </a:t>
            </a:r>
            <a:r>
              <a:rPr lang="en-US" sz="900" spc="-5" dirty="0"/>
              <a:t>was </a:t>
            </a:r>
            <a:r>
              <a:rPr lang="en-US" sz="900" dirty="0"/>
              <a:t>done </a:t>
            </a:r>
            <a:r>
              <a:rPr lang="en-US" sz="900" spc="-434" dirty="0"/>
              <a:t> </a:t>
            </a:r>
            <a:r>
              <a:rPr lang="en-US" sz="900" spc="-5" dirty="0"/>
              <a:t>to ensure that the </a:t>
            </a:r>
            <a:r>
              <a:rPr lang="en-US" sz="900" dirty="0"/>
              <a:t>data falls </a:t>
            </a:r>
            <a:r>
              <a:rPr lang="en-US" sz="900" spc="-5" dirty="0"/>
              <a:t>within the </a:t>
            </a:r>
            <a:r>
              <a:rPr lang="en-US" sz="900" dirty="0"/>
              <a:t>range of 0 </a:t>
            </a:r>
            <a:r>
              <a:rPr lang="en-US" sz="900" spc="-5" dirty="0"/>
              <a:t>to </a:t>
            </a:r>
            <a:r>
              <a:rPr lang="en-US" sz="900" dirty="0"/>
              <a:t>1. </a:t>
            </a:r>
            <a:r>
              <a:rPr lang="en-US" sz="900" spc="-5" dirty="0"/>
              <a:t>Moving </a:t>
            </a:r>
            <a:r>
              <a:rPr lang="en-US" sz="900" dirty="0"/>
              <a:t>on, </a:t>
            </a:r>
            <a:r>
              <a:rPr lang="en-US" sz="900" spc="-5" dirty="0"/>
              <a:t>we </a:t>
            </a:r>
            <a:r>
              <a:rPr lang="en-US" sz="900" dirty="0"/>
              <a:t>need </a:t>
            </a:r>
            <a:r>
              <a:rPr lang="en-US" sz="900" spc="-5" dirty="0"/>
              <a:t>to </a:t>
            </a:r>
            <a:r>
              <a:rPr lang="en-US" sz="900" dirty="0"/>
              <a:t>perform </a:t>
            </a:r>
            <a:r>
              <a:rPr lang="en-US" sz="900" spc="5" dirty="0"/>
              <a:t> </a:t>
            </a:r>
            <a:r>
              <a:rPr lang="en-US" sz="900" spc="-10" dirty="0"/>
              <a:t>target </a:t>
            </a:r>
            <a:r>
              <a:rPr lang="en-US" sz="900" spc="-5" dirty="0"/>
              <a:t>encoding </a:t>
            </a:r>
            <a:r>
              <a:rPr lang="en-US" sz="900" dirty="0"/>
              <a:t>for </a:t>
            </a:r>
            <a:r>
              <a:rPr lang="en-US" sz="900" spc="-5" dirty="0"/>
              <a:t>which we'll </a:t>
            </a:r>
            <a:r>
              <a:rPr lang="en-US" sz="900" dirty="0"/>
              <a:t>be utilizing </a:t>
            </a:r>
            <a:r>
              <a:rPr lang="en-US" sz="900" spc="-5" dirty="0"/>
              <a:t>the </a:t>
            </a:r>
            <a:r>
              <a:rPr lang="en-US" sz="900" spc="-5" dirty="0" err="1"/>
              <a:t>to_categorical</a:t>
            </a:r>
            <a:r>
              <a:rPr lang="en-US" sz="900" spc="-5" dirty="0"/>
              <a:t> method that's available in </a:t>
            </a:r>
            <a:r>
              <a:rPr lang="en-US" sz="900" dirty="0"/>
              <a:t> </a:t>
            </a:r>
            <a:r>
              <a:rPr lang="en-US" sz="900" dirty="0" err="1"/>
              <a:t>keras.utils</a:t>
            </a:r>
            <a:r>
              <a:rPr lang="en-US" sz="900" dirty="0"/>
              <a:t>.</a:t>
            </a:r>
            <a:r>
              <a:rPr lang="en-US" sz="900" spc="-5" dirty="0"/>
              <a:t> Since</a:t>
            </a:r>
            <a:r>
              <a:rPr lang="en-US" sz="900" spc="-10" dirty="0"/>
              <a:t> </a:t>
            </a:r>
            <a:r>
              <a:rPr lang="en-US" sz="900" spc="-5" dirty="0"/>
              <a:t>we</a:t>
            </a:r>
            <a:r>
              <a:rPr lang="en-US" sz="900" spc="-10" dirty="0"/>
              <a:t> </a:t>
            </a:r>
            <a:r>
              <a:rPr lang="en-US" sz="900" dirty="0"/>
              <a:t>have </a:t>
            </a:r>
            <a:r>
              <a:rPr lang="en-US" sz="900" spc="-5" dirty="0"/>
              <a:t>three</a:t>
            </a:r>
            <a:r>
              <a:rPr lang="en-US" sz="900" spc="-10" dirty="0"/>
              <a:t> </a:t>
            </a:r>
            <a:r>
              <a:rPr lang="en-US" sz="900" spc="-5" dirty="0"/>
              <a:t>classes,</a:t>
            </a:r>
            <a:r>
              <a:rPr lang="en-US" sz="900" spc="-10" dirty="0"/>
              <a:t> </a:t>
            </a:r>
            <a:r>
              <a:rPr lang="en-US" sz="900" spc="-5" dirty="0"/>
              <a:t>we'll</a:t>
            </a:r>
            <a:r>
              <a:rPr lang="en-US" sz="900" spc="-10" dirty="0"/>
              <a:t> </a:t>
            </a:r>
            <a:r>
              <a:rPr lang="en-US" sz="900" dirty="0"/>
              <a:t>be passing</a:t>
            </a:r>
            <a:r>
              <a:rPr lang="en-US" sz="900" spc="-5" dirty="0"/>
              <a:t> </a:t>
            </a:r>
            <a:r>
              <a:rPr lang="en-US" sz="900" dirty="0"/>
              <a:t>3</a:t>
            </a:r>
            <a:r>
              <a:rPr lang="en-US" sz="900" spc="-5" dirty="0"/>
              <a:t> as</a:t>
            </a:r>
            <a:r>
              <a:rPr lang="en-US" sz="900" spc="-10" dirty="0"/>
              <a:t> </a:t>
            </a:r>
            <a:r>
              <a:rPr lang="en-US" sz="900" dirty="0"/>
              <a:t>a</a:t>
            </a:r>
            <a:r>
              <a:rPr lang="en-US" sz="900" spc="-5" dirty="0"/>
              <a:t> </a:t>
            </a:r>
            <a:r>
              <a:rPr lang="en-US" sz="900" dirty="0"/>
              <a:t>parameter</a:t>
            </a:r>
            <a:r>
              <a:rPr lang="en-US" sz="900" spc="-5" dirty="0"/>
              <a:t> in</a:t>
            </a:r>
            <a:r>
              <a:rPr lang="en-US" sz="900" spc="-10" dirty="0"/>
              <a:t> </a:t>
            </a:r>
            <a:r>
              <a:rPr lang="en-US" sz="900" spc="-5" dirty="0"/>
              <a:t>this</a:t>
            </a:r>
            <a:r>
              <a:rPr lang="en-US" sz="900" spc="-10" dirty="0"/>
              <a:t> </a:t>
            </a:r>
            <a:r>
              <a:rPr lang="en-US" sz="900" spc="-5" dirty="0"/>
              <a:t>method.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C9A6E19-2D49-7C02-9B5F-B650BEB18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457200"/>
            <a:ext cx="4029076" cy="4135325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356" y="803512"/>
            <a:ext cx="3581372" cy="100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2700" kern="1200" spc="10" dirty="0">
                <a:latin typeface="+mj-lt"/>
                <a:cs typeface="+mj-cs"/>
              </a:rPr>
              <a:t>Image</a:t>
            </a:r>
            <a:r>
              <a:rPr lang="en-US" sz="2700" kern="1200" spc="-155" dirty="0">
                <a:latin typeface="+mj-lt"/>
                <a:cs typeface="+mj-cs"/>
              </a:rPr>
              <a:t> </a:t>
            </a:r>
            <a:r>
              <a:rPr lang="en-US" sz="2700" kern="1200" dirty="0">
                <a:latin typeface="+mj-lt"/>
                <a:cs typeface="+mj-cs"/>
              </a:rPr>
              <a:t>Augmentation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299648"/>
            <a:ext cx="1280813" cy="321738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91989" y="1910442"/>
            <a:ext cx="3343834" cy="233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spc="-5"/>
              <a:t>this stage, we </a:t>
            </a:r>
            <a:r>
              <a:rPr lang="en-US" sz="1400"/>
              <a:t>have </a:t>
            </a:r>
            <a:r>
              <a:rPr lang="en-US" sz="1400" spc="-5"/>
              <a:t>implemented image augmentation to enhance the training </a:t>
            </a:r>
            <a:r>
              <a:rPr lang="en-US" sz="1400"/>
              <a:t>data </a:t>
            </a:r>
            <a:r>
              <a:rPr lang="en-US" sz="1400" spc="-5"/>
              <a:t>and </a:t>
            </a:r>
            <a:r>
              <a:rPr lang="en-US" sz="1400"/>
              <a:t> build a </a:t>
            </a:r>
            <a:r>
              <a:rPr lang="en-US" sz="1400" spc="-5"/>
              <a:t>more </a:t>
            </a:r>
            <a:r>
              <a:rPr lang="en-US" sz="1400"/>
              <a:t>reliable </a:t>
            </a:r>
            <a:r>
              <a:rPr lang="en-US" sz="1400" spc="-5"/>
              <a:t>model. </a:t>
            </a:r>
            <a:r>
              <a:rPr lang="en-US" sz="1400"/>
              <a:t>Image </a:t>
            </a:r>
            <a:r>
              <a:rPr lang="en-US" sz="1400" spc="-5"/>
              <a:t>augmentation is </a:t>
            </a:r>
            <a:r>
              <a:rPr lang="en-US" sz="1400"/>
              <a:t>a </a:t>
            </a:r>
            <a:r>
              <a:rPr lang="en-US" sz="1400" spc="-5"/>
              <a:t>technique in which we apply </a:t>
            </a:r>
            <a:r>
              <a:rPr lang="en-US" sz="1400"/>
              <a:t>various </a:t>
            </a:r>
            <a:r>
              <a:rPr lang="en-US" sz="1400" spc="-434"/>
              <a:t> </a:t>
            </a:r>
            <a:r>
              <a:rPr lang="en-US" sz="1400" spc="-5"/>
              <a:t>transformations to the training images, </a:t>
            </a:r>
            <a:r>
              <a:rPr lang="en-US" sz="1400"/>
              <a:t>resulting </a:t>
            </a:r>
            <a:r>
              <a:rPr lang="en-US" sz="1400" spc="-5"/>
              <a:t>in the introduction </a:t>
            </a:r>
            <a:r>
              <a:rPr lang="en-US" sz="1400"/>
              <a:t>of </a:t>
            </a:r>
            <a:r>
              <a:rPr lang="en-US" sz="1400" spc="-5"/>
              <a:t>some </a:t>
            </a:r>
            <a:r>
              <a:rPr lang="en-US" sz="1400"/>
              <a:t>noise </a:t>
            </a:r>
            <a:r>
              <a:rPr lang="en-US" sz="1400" spc="-5"/>
              <a:t>that </a:t>
            </a:r>
            <a:r>
              <a:rPr lang="en-US" sz="1400"/>
              <a:t> helps </a:t>
            </a:r>
            <a:r>
              <a:rPr lang="en-US" sz="1400" spc="-5"/>
              <a:t>in creating </a:t>
            </a:r>
            <a:r>
              <a:rPr lang="en-US" sz="1400"/>
              <a:t>a robust </a:t>
            </a:r>
            <a:r>
              <a:rPr lang="en-US" sz="1400" spc="-5"/>
              <a:t>model. For this </a:t>
            </a:r>
            <a:r>
              <a:rPr lang="en-US" sz="1400"/>
              <a:t>project, </a:t>
            </a:r>
            <a:r>
              <a:rPr lang="en-US" sz="1400" spc="-5"/>
              <a:t>we </a:t>
            </a:r>
            <a:r>
              <a:rPr lang="en-US" sz="1400"/>
              <a:t>have utilized </a:t>
            </a:r>
            <a:r>
              <a:rPr lang="en-US" sz="1400" spc="-5"/>
              <a:t>three transformations, </a:t>
            </a:r>
            <a:r>
              <a:rPr lang="en-US" sz="1400"/>
              <a:t> namely</a:t>
            </a:r>
            <a:r>
              <a:rPr lang="en-US" sz="1400" spc="-5"/>
              <a:t> </a:t>
            </a:r>
            <a:r>
              <a:rPr lang="en-US" sz="1400"/>
              <a:t>rotation range, horizontal</a:t>
            </a:r>
            <a:r>
              <a:rPr lang="en-US" sz="1400" spc="-5"/>
              <a:t> </a:t>
            </a:r>
            <a:r>
              <a:rPr lang="en-US" sz="1400"/>
              <a:t>flip </a:t>
            </a:r>
            <a:r>
              <a:rPr lang="en-US" sz="1400" spc="-5"/>
              <a:t>and </a:t>
            </a:r>
            <a:r>
              <a:rPr lang="en-US" sz="1400"/>
              <a:t>fill </a:t>
            </a:r>
            <a:r>
              <a:rPr lang="en-US" sz="1400" spc="-5"/>
              <a:t>mode.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rgbClr val="2F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58" y="480060"/>
            <a:ext cx="3130428" cy="418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</a:t>
            </a:r>
            <a:r>
              <a:rPr lang="en-US" sz="41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sz="41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0481" y="1817361"/>
            <a:ext cx="0" cy="150876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7F777A-E2BA-FF1F-1674-87C3570B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6410" y="480060"/>
            <a:ext cx="3085782" cy="41841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rgbClr val="3C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58" y="480060"/>
            <a:ext cx="3130428" cy="418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8.1</a:t>
            </a:r>
            <a:r>
              <a:rPr lang="en-US" sz="41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sz="41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0481" y="1817361"/>
            <a:ext cx="0" cy="150876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BB2CD-F098-69E7-689F-B364D85B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773668"/>
            <a:ext cx="4094602" cy="15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rgbClr val="52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0481" y="1817361"/>
            <a:ext cx="0" cy="150876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3D316D-5F61-5B23-490A-97A8C1EC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479425"/>
            <a:ext cx="3717925" cy="273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3ADD3A-F439-538B-4583-7873F5C0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5" y="3282950"/>
            <a:ext cx="3717925" cy="13811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BCAC2-2F2F-1C25-6403-91D7F89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58" y="480060"/>
            <a:ext cx="3130428" cy="418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</a:t>
            </a:r>
            <a:r>
              <a:rPr lang="en-US" sz="4100" kern="1200" spc="5" dirty="0">
                <a:solidFill>
                  <a:srgbClr val="FFFFFF"/>
                </a:solidFill>
                <a:latin typeface="+mj-lt"/>
                <a:cs typeface="+mj-cs"/>
              </a:rPr>
              <a:t>2</a:t>
            </a:r>
            <a:r>
              <a:rPr lang="en-US" sz="41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sz="41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0"/>
            <a:ext cx="9141714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77084-FECD-44E7-823D-1668E4D4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524924"/>
            <a:ext cx="8035257" cy="407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C55EF2-A890-3BE4-DDDC-444DEA2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5" y="518735"/>
            <a:ext cx="3443896" cy="1519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Kaggle private score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046757-1F32-2C7D-B4E0-D3521DA8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97" y="2517721"/>
            <a:ext cx="7415751" cy="16685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523348" y="2115510"/>
            <a:ext cx="619507" cy="24729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4207"/>
            <a:ext cx="0" cy="51435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88500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E3E722-A2C6-D567-0093-0BFB8E73CA3E}"/>
              </a:ext>
            </a:extLst>
          </p:cNvPr>
          <p:cNvSpPr txBox="1"/>
          <p:nvPr/>
        </p:nvSpPr>
        <p:spPr>
          <a:xfrm>
            <a:off x="316032" y="105813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 submission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78883" y="-3246"/>
            <a:ext cx="5265119" cy="5152188"/>
            <a:chOff x="5171844" y="-11586"/>
            <a:chExt cx="7020159" cy="68695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021" y="1152134"/>
            <a:ext cx="3740844" cy="160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dirty="0">
                <a:solidFill>
                  <a:srgbClr val="FFFFFF"/>
                </a:solidFill>
                <a:latin typeface="+mj-lt"/>
                <a:cs typeface="+mj-cs"/>
              </a:rPr>
              <a:t>The end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cs typeface="+mj-cs"/>
              </a:rPr>
              <a:t>thank you </a:t>
            </a:r>
          </a:p>
        </p:txBody>
      </p:sp>
      <p:pic>
        <p:nvPicPr>
          <p:cNvPr id="32" name="Picture 31" descr="Checkmate in a chess game">
            <a:extLst>
              <a:ext uri="{FF2B5EF4-FFF2-40B4-BE49-F238E27FC236}">
                <a16:creationId xmlns:a16="http://schemas.microsoft.com/office/drawing/2014/main" id="{F99F5CA8-4FA5-A15A-8C4A-C65C67ACF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2724" b="-1"/>
          <a:stretch/>
        </p:blipFill>
        <p:spPr>
          <a:xfrm>
            <a:off x="20" y="-5716"/>
            <a:ext cx="3878866" cy="51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0" tIns="15240" rIns="0" bIns="0" rtlCol="0" anchor="b">
            <a:normAutofit/>
          </a:bodyPr>
          <a:lstStyle/>
          <a:p>
            <a:pPr marL="12700" algn="r">
              <a:spcBef>
                <a:spcPts val="120"/>
              </a:spcBef>
            </a:pPr>
            <a:r>
              <a:rPr lang="en-US" sz="3000" spc="5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12700" marR="34925">
              <a:spcBef>
                <a:spcPts val="100"/>
              </a:spcBef>
            </a:pPr>
            <a:r>
              <a:rPr lang="en-US" sz="1500"/>
              <a:t>In </a:t>
            </a:r>
            <a:r>
              <a:rPr lang="en-US" sz="1500" spc="-5"/>
              <a:t>this </a:t>
            </a:r>
            <a:r>
              <a:rPr lang="en-US" sz="1500"/>
              <a:t>project, </a:t>
            </a:r>
            <a:r>
              <a:rPr lang="en-US" sz="1500" spc="-5"/>
              <a:t>we aimed to </a:t>
            </a:r>
            <a:r>
              <a:rPr lang="en-US" sz="1500"/>
              <a:t>develop a </a:t>
            </a:r>
            <a:r>
              <a:rPr lang="en-US" sz="1500" spc="-5"/>
              <a:t>Convolutional Neural Network </a:t>
            </a:r>
            <a:r>
              <a:rPr lang="en-US" sz="1500"/>
              <a:t>(CNN) </a:t>
            </a:r>
            <a:r>
              <a:rPr lang="en-US" sz="1500" spc="-5"/>
              <a:t>algorithm </a:t>
            </a:r>
            <a:r>
              <a:rPr lang="en-US" sz="1500"/>
              <a:t>for </a:t>
            </a:r>
            <a:r>
              <a:rPr lang="en-US" sz="1500" spc="-434"/>
              <a:t> </a:t>
            </a:r>
            <a:r>
              <a:rPr lang="en-US" sz="1500" spc="-5"/>
              <a:t>the</a:t>
            </a:r>
            <a:r>
              <a:rPr lang="en-US" sz="1500" spc="-10"/>
              <a:t> </a:t>
            </a:r>
            <a:r>
              <a:rPr lang="en-US" sz="1500" spc="-5"/>
              <a:t>accurate </a:t>
            </a:r>
            <a:r>
              <a:rPr lang="en-US" sz="1500"/>
              <a:t>detection</a:t>
            </a:r>
            <a:r>
              <a:rPr lang="en-US" sz="1500" spc="-5"/>
              <a:t> </a:t>
            </a:r>
            <a:r>
              <a:rPr lang="en-US" sz="1500"/>
              <a:t>of </a:t>
            </a:r>
            <a:r>
              <a:rPr lang="en-US" sz="1500" spc="-5"/>
              <a:t>COVID-19 </a:t>
            </a:r>
            <a:r>
              <a:rPr lang="en-US" sz="1500"/>
              <a:t>from</a:t>
            </a:r>
            <a:r>
              <a:rPr lang="en-US" sz="1500" spc="-5"/>
              <a:t> Chest X-ray </a:t>
            </a:r>
            <a:r>
              <a:rPr lang="en-US" sz="1500"/>
              <a:t>(CXR)</a:t>
            </a:r>
            <a:r>
              <a:rPr lang="en-US" sz="1500" spc="-5"/>
              <a:t> images.</a:t>
            </a:r>
          </a:p>
          <a:p>
            <a:pPr marL="12700" marR="5080">
              <a:spcBef>
                <a:spcPts val="1200"/>
              </a:spcBef>
            </a:pPr>
            <a:r>
              <a:rPr lang="en-US" sz="1500" spc="-5"/>
              <a:t>The challenge was to </a:t>
            </a:r>
            <a:r>
              <a:rPr lang="en-US" sz="1500"/>
              <a:t>develop </a:t>
            </a:r>
            <a:r>
              <a:rPr lang="en-US" sz="1500" spc="-5"/>
              <a:t>an algorithm that could accurately </a:t>
            </a:r>
            <a:r>
              <a:rPr lang="en-US" sz="1500"/>
              <a:t>detect </a:t>
            </a:r>
            <a:r>
              <a:rPr lang="en-US" sz="1500" spc="-5"/>
              <a:t>COVID-19, as well </a:t>
            </a:r>
            <a:r>
              <a:rPr lang="en-US" sz="1500" spc="-434"/>
              <a:t> </a:t>
            </a:r>
            <a:r>
              <a:rPr lang="en-US" sz="1500" spc="-5"/>
              <a:t>as </a:t>
            </a:r>
            <a:r>
              <a:rPr lang="en-US" sz="1500"/>
              <a:t>distinguish between viral pneumonia, </a:t>
            </a:r>
            <a:r>
              <a:rPr lang="en-US" sz="1500" spc="-5"/>
              <a:t>and </a:t>
            </a:r>
            <a:r>
              <a:rPr lang="en-US" sz="1500"/>
              <a:t>normal </a:t>
            </a:r>
            <a:r>
              <a:rPr lang="en-US" sz="1500" spc="-5"/>
              <a:t>cases </a:t>
            </a:r>
            <a:r>
              <a:rPr lang="en-US" sz="1500"/>
              <a:t>based on </a:t>
            </a:r>
            <a:r>
              <a:rPr lang="en-US" sz="1500" spc="-5"/>
              <a:t>an input chest X-ray </a:t>
            </a:r>
            <a:r>
              <a:rPr lang="en-US" sz="1500"/>
              <a:t> </a:t>
            </a:r>
            <a:r>
              <a:rPr lang="en-US" sz="1500" spc="-5"/>
              <a:t>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724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5">
                <a:latin typeface="Arial MT"/>
                <a:cs typeface="Arial MT"/>
              </a:rPr>
              <a:t>1.</a:t>
            </a:r>
            <a:r>
              <a:rPr lang="en-US" spc="-25">
                <a:latin typeface="Arial MT"/>
                <a:cs typeface="Arial MT"/>
              </a:rPr>
              <a:t> </a:t>
            </a:r>
            <a:r>
              <a:rPr lang="en-US" spc="5">
                <a:latin typeface="Arial MT"/>
                <a:cs typeface="Arial MT"/>
              </a:rPr>
              <a:t>Dataset</a:t>
            </a:r>
            <a:r>
              <a:rPr lang="en-US" spc="-20">
                <a:latin typeface="Arial MT"/>
                <a:cs typeface="Arial MT"/>
              </a:rPr>
              <a:t> </a:t>
            </a:r>
            <a:r>
              <a:rPr lang="en-US">
                <a:latin typeface="Arial MT"/>
                <a:cs typeface="Arial MT"/>
              </a:rPr>
              <a:t>Description</a:t>
            </a:r>
            <a:endParaRPr lang="en-US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40458"/>
            <a:ext cx="836803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85">
              <a:lnSpc>
                <a:spcPct val="114999"/>
              </a:lnSpc>
              <a:spcBef>
                <a:spcPts val="100"/>
              </a:spcBef>
            </a:pP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In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this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project,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we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used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the COVID CXR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Image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Dataset which consists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of a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total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lang="en-US" sz="1800" spc="-20">
                <a:solidFill>
                  <a:srgbClr val="595959"/>
                </a:solidFill>
                <a:latin typeface="Times New Roman"/>
                <a:cs typeface="Times New Roman"/>
              </a:rPr>
              <a:t>1196 </a:t>
            </a:r>
            <a:r>
              <a:rPr lang="en-US" sz="1800" spc="-43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posteroanterior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45">
                <a:solidFill>
                  <a:srgbClr val="595959"/>
                </a:solidFill>
                <a:latin typeface="Times New Roman"/>
                <a:cs typeface="Times New Roman"/>
              </a:rPr>
              <a:t>(PA)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views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chest X-ray</a:t>
            </a:r>
            <a:r>
              <a:rPr lang="en-US" sz="18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images comprising Normal,</a:t>
            </a:r>
            <a:r>
              <a:rPr lang="en-US" sz="1800" spc="-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>
                <a:solidFill>
                  <a:srgbClr val="595959"/>
                </a:solidFill>
                <a:latin typeface="Times New Roman"/>
                <a:cs typeface="Times New Roman"/>
              </a:rPr>
              <a:t>Viral,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and</a:t>
            </a:r>
            <a:endParaRPr lang="en-US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COVID-19</a:t>
            </a:r>
            <a:r>
              <a:rPr lang="en-US" sz="1800" spc="-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affected</a:t>
            </a:r>
            <a:r>
              <a:rPr lang="en-US" sz="1800" spc="-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patients.</a:t>
            </a:r>
            <a:endParaRPr lang="en-US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lang="en-US" sz="18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distribution of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images in COVID-19,</a:t>
            </a:r>
            <a:r>
              <a:rPr lang="en-US" sz="1800" spc="-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>
                <a:solidFill>
                  <a:srgbClr val="595959"/>
                </a:solidFill>
                <a:latin typeface="Times New Roman"/>
                <a:cs typeface="Times New Roman"/>
              </a:rPr>
              <a:t>Viral,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 and</a:t>
            </a:r>
            <a:r>
              <a:rPr lang="en-US" sz="18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Normal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patients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lang="en-US" sz="18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>
                <a:solidFill>
                  <a:srgbClr val="595959"/>
                </a:solidFill>
                <a:latin typeface="Times New Roman"/>
                <a:cs typeface="Times New Roman"/>
              </a:rPr>
              <a:t>shown in</a:t>
            </a:r>
            <a:r>
              <a:rPr lang="en-US" sz="180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 spc="-30">
                <a:solidFill>
                  <a:srgbClr val="595959"/>
                </a:solidFill>
                <a:latin typeface="Times New Roman"/>
                <a:cs typeface="Times New Roman"/>
              </a:rPr>
              <a:t>Table</a:t>
            </a:r>
            <a:r>
              <a:rPr lang="en-US" sz="18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595959"/>
                </a:solidFill>
                <a:latin typeface="Times New Roman"/>
                <a:cs typeface="Times New Roman"/>
              </a:rPr>
              <a:t>1.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993" y="4417641"/>
            <a:ext cx="276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0">
                <a:solidFill>
                  <a:srgbClr val="595959"/>
                </a:solidFill>
                <a:latin typeface="Times New Roman"/>
                <a:cs typeface="Times New Roman"/>
              </a:rPr>
              <a:t>Table </a:t>
            </a:r>
            <a:r>
              <a:rPr lang="en-US" sz="1200">
                <a:solidFill>
                  <a:srgbClr val="595959"/>
                </a:solidFill>
                <a:latin typeface="Times New Roman"/>
                <a:cs typeface="Times New Roman"/>
              </a:rPr>
              <a:t>1:</a:t>
            </a:r>
            <a:r>
              <a:rPr lang="en-US" sz="12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>
                <a:solidFill>
                  <a:srgbClr val="595959"/>
                </a:solidFill>
                <a:latin typeface="Times New Roman"/>
                <a:cs typeface="Times New Roman"/>
              </a:rPr>
              <a:t>Distribution</a:t>
            </a:r>
            <a:r>
              <a:rPr lang="en-US" sz="1200" spc="-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lang="en-US" sz="12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>
                <a:solidFill>
                  <a:srgbClr val="595959"/>
                </a:solidFill>
                <a:latin typeface="Times New Roman"/>
                <a:cs typeface="Times New Roman"/>
              </a:rPr>
              <a:t>images</a:t>
            </a:r>
            <a:r>
              <a:rPr lang="en-US" sz="1200" spc="-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lang="en-US" sz="1200" spc="-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lang="en-US" sz="1200" spc="-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200">
                <a:solidFill>
                  <a:srgbClr val="595959"/>
                </a:solidFill>
                <a:latin typeface="Times New Roman"/>
                <a:cs typeface="Times New Roman"/>
              </a:rPr>
              <a:t>dataset</a:t>
            </a:r>
            <a:endParaRPr lang="en-US"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58371"/>
              </p:ext>
            </p:extLst>
          </p:nvPr>
        </p:nvGraphicFramePr>
        <p:xfrm>
          <a:off x="2870754" y="2805586"/>
          <a:ext cx="3393440" cy="1641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lang="en-US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spc="-5">
                          <a:latin typeface="Times New Roman"/>
                          <a:cs typeface="Times New Roman"/>
                        </a:rPr>
                        <a:t>Class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lang="en-US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cs typeface="Times New Roman"/>
                        </a:rPr>
                        <a:t>Images</a:t>
                      </a: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 spc="-5">
                          <a:latin typeface="Times New Roman"/>
                          <a:cs typeface="Times New Roman"/>
                        </a:rPr>
                        <a:t>COVID-19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295</a:t>
                      </a: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sz="1400" spc="-20">
                          <a:latin typeface="Times New Roman"/>
                          <a:cs typeface="Times New Roman"/>
                        </a:rPr>
                        <a:t>Viral</a:t>
                      </a:r>
                      <a:r>
                        <a:rPr lang="en-US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spc="-5">
                          <a:latin typeface="Times New Roman"/>
                          <a:cs typeface="Times New Roman"/>
                        </a:rPr>
                        <a:t>Pneumonia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433</a:t>
                      </a: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 spc="-5">
                          <a:latin typeface="Times New Roman"/>
                          <a:cs typeface="Times New Roman"/>
                        </a:rPr>
                        <a:t>Normal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468</a:t>
                      </a: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000" kern="1200" spc="-1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/>
              <a:t>Next, we plotted </a:t>
            </a:r>
            <a:r>
              <a:rPr lang="en-US" sz="1500"/>
              <a:t>sample </a:t>
            </a:r>
            <a:r>
              <a:rPr lang="en-US" sz="1500" spc="-5"/>
              <a:t>images of each </a:t>
            </a:r>
            <a:r>
              <a:rPr lang="en-US" sz="1500"/>
              <a:t>class </a:t>
            </a:r>
            <a:r>
              <a:rPr lang="en-US" sz="1500" spc="-5"/>
              <a:t>to understand the </a:t>
            </a:r>
            <a:r>
              <a:rPr lang="en-US" sz="1500"/>
              <a:t>visual </a:t>
            </a:r>
            <a:r>
              <a:rPr lang="en-US" sz="1500" spc="-10"/>
              <a:t>difference </a:t>
            </a:r>
            <a:r>
              <a:rPr lang="en-US" sz="1500" spc="-490"/>
              <a:t> </a:t>
            </a:r>
            <a:r>
              <a:rPr lang="en-US" sz="1500" spc="-5"/>
              <a:t>among</a:t>
            </a:r>
            <a:r>
              <a:rPr lang="en-US" sz="1500" spc="-10"/>
              <a:t> different</a:t>
            </a:r>
            <a:r>
              <a:rPr lang="en-US" sz="1500" spc="-5"/>
              <a:t> </a:t>
            </a:r>
            <a:r>
              <a:rPr lang="en-US" sz="1500"/>
              <a:t>classes</a:t>
            </a:r>
            <a:r>
              <a:rPr lang="en-US" sz="1500" spc="-5"/>
              <a:t> of images.</a:t>
            </a:r>
            <a:endParaRPr lang="en-US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198" y="668655"/>
            <a:ext cx="5837439" cy="38033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507" y="668655"/>
            <a:ext cx="5970822" cy="3803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01" y="668655"/>
            <a:ext cx="5784234" cy="3803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0"/>
            <a:ext cx="9144000" cy="5149390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AB569E1E-C97C-9B89-517E-C942A8A5E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02" r="4252"/>
          <a:stretch/>
        </p:blipFill>
        <p:spPr>
          <a:xfrm>
            <a:off x="20" y="10"/>
            <a:ext cx="2816049" cy="51434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3429000" y="1651468"/>
            <a:ext cx="5086350" cy="2925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/>
              <a:t>The sample images </a:t>
            </a:r>
            <a:r>
              <a:rPr lang="en-US" sz="1500"/>
              <a:t>of </a:t>
            </a:r>
            <a:r>
              <a:rPr lang="en-US" sz="1500" spc="-5"/>
              <a:t>COVID-19 CXR leave </a:t>
            </a:r>
            <a:r>
              <a:rPr lang="en-US" sz="1500"/>
              <a:t>no doubt </a:t>
            </a:r>
            <a:r>
              <a:rPr lang="en-US" sz="1500" spc="-5"/>
              <a:t>that </a:t>
            </a:r>
            <a:r>
              <a:rPr lang="en-US" sz="1500"/>
              <a:t>normal </a:t>
            </a:r>
            <a:r>
              <a:rPr lang="en-US" sz="1500" spc="-5"/>
              <a:t>CXR images </a:t>
            </a:r>
            <a:r>
              <a:rPr lang="en-US" sz="1500"/>
              <a:t>depict </a:t>
            </a:r>
            <a:r>
              <a:rPr lang="en-US" sz="1500" spc="5"/>
              <a:t> </a:t>
            </a:r>
            <a:r>
              <a:rPr lang="en-US" sz="1500" spc="-5"/>
              <a:t>clear lungs without any abnormal </a:t>
            </a:r>
            <a:r>
              <a:rPr lang="en-US" sz="1500"/>
              <a:t>opacification patterns. It </a:t>
            </a:r>
            <a:r>
              <a:rPr lang="en-US" sz="1500" spc="-5"/>
              <a:t>is important to </a:t>
            </a:r>
            <a:r>
              <a:rPr lang="en-US" sz="1500"/>
              <a:t>note </a:t>
            </a:r>
            <a:r>
              <a:rPr lang="en-US" sz="1500" spc="-5"/>
              <a:t>that </a:t>
            </a:r>
            <a:r>
              <a:rPr lang="en-US" sz="1500"/>
              <a:t>viral </a:t>
            </a:r>
            <a:r>
              <a:rPr lang="en-US" sz="1500" spc="5"/>
              <a:t> </a:t>
            </a:r>
            <a:r>
              <a:rPr lang="en-US" sz="1500"/>
              <a:t>pneumonia (middle) presents a </a:t>
            </a:r>
            <a:r>
              <a:rPr lang="en-US" sz="1500" spc="-5"/>
              <a:t>more diffuse "interstitial" </a:t>
            </a:r>
            <a:r>
              <a:rPr lang="en-US" sz="1500"/>
              <a:t>pattern </a:t>
            </a:r>
            <a:r>
              <a:rPr lang="en-US" sz="1500" spc="-5"/>
              <a:t>in </a:t>
            </a:r>
            <a:r>
              <a:rPr lang="en-US" sz="1500"/>
              <a:t>both </a:t>
            </a:r>
            <a:r>
              <a:rPr lang="en-US" sz="1500" spc="-5"/>
              <a:t>the left and </a:t>
            </a:r>
            <a:r>
              <a:rPr lang="en-US" sz="1500"/>
              <a:t>right </a:t>
            </a:r>
            <a:r>
              <a:rPr lang="en-US" sz="1500" spc="5"/>
              <a:t> </a:t>
            </a:r>
            <a:r>
              <a:rPr lang="en-US" sz="1500" spc="-5"/>
              <a:t>lungs,</a:t>
            </a:r>
            <a:r>
              <a:rPr lang="en-US" sz="1500"/>
              <a:t> </a:t>
            </a:r>
            <a:r>
              <a:rPr lang="en-US" sz="1500" spc="-5"/>
              <a:t>while</a:t>
            </a:r>
            <a:r>
              <a:rPr lang="en-US" sz="1500"/>
              <a:t> </a:t>
            </a:r>
            <a:r>
              <a:rPr lang="en-US" sz="1500" spc="-5"/>
              <a:t>COVID-19</a:t>
            </a:r>
            <a:r>
              <a:rPr lang="en-US" sz="1500"/>
              <a:t> </a:t>
            </a:r>
            <a:r>
              <a:rPr lang="en-US" sz="1500" spc="-5"/>
              <a:t>CXR</a:t>
            </a:r>
            <a:r>
              <a:rPr lang="en-US" sz="1500"/>
              <a:t> </a:t>
            </a:r>
            <a:r>
              <a:rPr lang="en-US" sz="1500" spc="-5"/>
              <a:t>images</a:t>
            </a:r>
            <a:r>
              <a:rPr lang="en-US" sz="1500"/>
              <a:t> </a:t>
            </a:r>
            <a:r>
              <a:rPr lang="en-US" sz="1500" spc="-5"/>
              <a:t>clearly</a:t>
            </a:r>
            <a:r>
              <a:rPr lang="en-US" sz="1500"/>
              <a:t> </a:t>
            </a:r>
            <a:r>
              <a:rPr lang="en-US" sz="1500" spc="-5"/>
              <a:t>show</a:t>
            </a:r>
            <a:r>
              <a:rPr lang="en-US" sz="1500"/>
              <a:t> ground-glass</a:t>
            </a:r>
            <a:r>
              <a:rPr lang="en-US" sz="1500" spc="5"/>
              <a:t> </a:t>
            </a:r>
            <a:r>
              <a:rPr lang="en-US" sz="1500"/>
              <a:t>opacification</a:t>
            </a:r>
            <a:r>
              <a:rPr lang="en-US" sz="1500" spc="5"/>
              <a:t> </a:t>
            </a:r>
            <a:r>
              <a:rPr lang="en-US" sz="1500" spc="-5"/>
              <a:t>and </a:t>
            </a:r>
            <a:r>
              <a:rPr lang="en-US" sz="1500"/>
              <a:t> </a:t>
            </a:r>
            <a:r>
              <a:rPr lang="en-US" sz="1500" spc="-5"/>
              <a:t>consolidation</a:t>
            </a:r>
            <a:r>
              <a:rPr lang="en-US" sz="1500" spc="-10"/>
              <a:t> </a:t>
            </a:r>
            <a:r>
              <a:rPr lang="en-US" sz="1500" spc="-5"/>
              <a:t>in the </a:t>
            </a:r>
            <a:r>
              <a:rPr lang="en-US" sz="1500"/>
              <a:t>right upper </a:t>
            </a:r>
            <a:r>
              <a:rPr lang="en-US" sz="1500" spc="-5"/>
              <a:t>lobe</a:t>
            </a:r>
            <a:r>
              <a:rPr lang="en-US" sz="1500" spc="-10"/>
              <a:t> </a:t>
            </a:r>
            <a:r>
              <a:rPr lang="en-US" sz="1500" spc="-5"/>
              <a:t>and left lower lobe.</a:t>
            </a:r>
            <a:endParaRPr lang="en-US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DNA structure">
            <a:extLst>
              <a:ext uri="{FF2B5EF4-FFF2-40B4-BE49-F238E27FC236}">
                <a16:creationId xmlns:a16="http://schemas.microsoft.com/office/drawing/2014/main" id="{120CFD16-7372-49A6-AAAB-7B2E582D9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1" b="957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457200"/>
            <a:ext cx="4029076" cy="4135325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356" y="803512"/>
            <a:ext cx="3581372" cy="100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2700" kern="1200" spc="-5" dirty="0">
                <a:latin typeface="+mj-lt"/>
                <a:cs typeface="+mj-cs"/>
              </a:rPr>
              <a:t> </a:t>
            </a:r>
            <a:r>
              <a:rPr lang="en-US" sz="2700" kern="1200" spc="5" dirty="0">
                <a:latin typeface="+mj-lt"/>
                <a:cs typeface="+mj-cs"/>
              </a:rPr>
              <a:t>Data</a:t>
            </a:r>
            <a:r>
              <a:rPr lang="en-US" sz="2700" kern="1200" spc="-10" dirty="0">
                <a:latin typeface="+mj-lt"/>
                <a:cs typeface="+mj-cs"/>
              </a:rPr>
              <a:t> </a:t>
            </a:r>
            <a:r>
              <a:rPr lang="en-US" sz="2700" kern="1200" spc="5" dirty="0">
                <a:latin typeface="+mj-lt"/>
                <a:cs typeface="+mj-cs"/>
              </a:rPr>
              <a:t>Loading</a:t>
            </a:r>
            <a:r>
              <a:rPr lang="en-US" sz="2700" kern="1200" spc="-5" dirty="0">
                <a:latin typeface="+mj-lt"/>
                <a:cs typeface="+mj-cs"/>
              </a:rPr>
              <a:t> </a:t>
            </a:r>
            <a:r>
              <a:rPr lang="en-US" sz="2700" kern="1200" spc="15" dirty="0">
                <a:latin typeface="+mj-lt"/>
                <a:cs typeface="+mj-cs"/>
              </a:rPr>
              <a:t>&amp;</a:t>
            </a:r>
            <a:r>
              <a:rPr lang="en-US" sz="2700" kern="1200" spc="-10" dirty="0">
                <a:latin typeface="+mj-lt"/>
                <a:cs typeface="+mj-cs"/>
              </a:rPr>
              <a:t> </a:t>
            </a:r>
            <a:r>
              <a:rPr lang="en-US" sz="2700" kern="1200" spc="10" dirty="0">
                <a:latin typeface="+mj-lt"/>
                <a:cs typeface="+mj-cs"/>
              </a:rPr>
              <a:t>Image</a:t>
            </a:r>
            <a:r>
              <a:rPr lang="en-US" sz="2700" kern="1200" spc="-5" dirty="0">
                <a:latin typeface="+mj-lt"/>
                <a:cs typeface="+mj-cs"/>
              </a:rPr>
              <a:t> </a:t>
            </a:r>
            <a:r>
              <a:rPr lang="en-US" sz="2700" kern="1200" spc="5" dirty="0">
                <a:latin typeface="+mj-lt"/>
                <a:cs typeface="+mj-cs"/>
              </a:rPr>
              <a:t>pre-processing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299648"/>
            <a:ext cx="1280813" cy="321738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91989" y="1910442"/>
            <a:ext cx="3343834" cy="233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spc="-5" dirty="0"/>
              <a:t>this step, we loaded the </a:t>
            </a:r>
            <a:r>
              <a:rPr lang="en-US" sz="1200" dirty="0"/>
              <a:t>data </a:t>
            </a:r>
            <a:r>
              <a:rPr lang="en-US" sz="1200" spc="-5" dirty="0"/>
              <a:t>and </a:t>
            </a:r>
            <a:r>
              <a:rPr lang="en-US" sz="1200" dirty="0"/>
              <a:t>performed pre-processing of </a:t>
            </a:r>
            <a:r>
              <a:rPr lang="en-US" sz="1200" spc="-5" dirty="0"/>
              <a:t>chest </a:t>
            </a:r>
            <a:r>
              <a:rPr lang="en-US" sz="1200" dirty="0"/>
              <a:t>x-ray </a:t>
            </a:r>
            <a:r>
              <a:rPr lang="en-US" sz="1200" spc="-5" dirty="0"/>
              <a:t>images so that </a:t>
            </a:r>
            <a:r>
              <a:rPr lang="en-US" sz="1200" spc="-434" dirty="0"/>
              <a:t> </a:t>
            </a:r>
            <a:r>
              <a:rPr lang="en-US" sz="1200" spc="-5" dirty="0"/>
              <a:t>model</a:t>
            </a:r>
            <a:r>
              <a:rPr lang="en-US" sz="1200" spc="-10" dirty="0"/>
              <a:t> </a:t>
            </a:r>
            <a:r>
              <a:rPr lang="en-US" sz="1200" spc="-5" dirty="0"/>
              <a:t>can </a:t>
            </a:r>
            <a:r>
              <a:rPr lang="en-US" sz="1200" dirty="0"/>
              <a:t>understand</a:t>
            </a:r>
            <a:r>
              <a:rPr lang="en-US" sz="1200" spc="-5" dirty="0"/>
              <a:t> the </a:t>
            </a:r>
            <a:r>
              <a:rPr lang="en-US" sz="1200" dirty="0"/>
              <a:t>pattern hidden</a:t>
            </a:r>
            <a:r>
              <a:rPr lang="en-US" sz="1200" spc="-5" dirty="0"/>
              <a:t> in the image</a:t>
            </a:r>
            <a:r>
              <a:rPr lang="en-US" sz="1200" spc="-10" dirty="0"/>
              <a:t> </a:t>
            </a:r>
            <a:r>
              <a:rPr lang="en-US" sz="1200" dirty="0"/>
              <a:t>for a</a:t>
            </a:r>
            <a:r>
              <a:rPr lang="en-US" sz="1200" spc="-10" dirty="0"/>
              <a:t> </a:t>
            </a:r>
            <a:r>
              <a:rPr lang="en-US" sz="1200" dirty="0"/>
              <a:t>particular </a:t>
            </a:r>
            <a:r>
              <a:rPr lang="en-US" sz="1200" spc="-5" dirty="0"/>
              <a:t>class.</a:t>
            </a:r>
            <a:endParaRPr lang="en-US" sz="1200" dirty="0"/>
          </a:p>
          <a:p>
            <a:pPr marL="12700" marR="6604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spc="-5" dirty="0"/>
              <a:t>After loading the images, we </a:t>
            </a:r>
            <a:r>
              <a:rPr lang="en-US" sz="1200" dirty="0"/>
              <a:t>performed a </a:t>
            </a:r>
            <a:r>
              <a:rPr lang="en-US" sz="1200" spc="-5" dirty="0"/>
              <a:t>white </a:t>
            </a:r>
            <a:r>
              <a:rPr lang="en-US" sz="1200" dirty="0"/>
              <a:t>balance operation </a:t>
            </a:r>
            <a:r>
              <a:rPr lang="en-US" sz="1200" spc="-5" dirty="0"/>
              <a:t>to ensure color </a:t>
            </a:r>
            <a:r>
              <a:rPr lang="en-US" sz="1200" dirty="0"/>
              <a:t> </a:t>
            </a:r>
            <a:r>
              <a:rPr lang="en-US" sz="1200" spc="-20" dirty="0"/>
              <a:t>accuracy,</a:t>
            </a:r>
            <a:r>
              <a:rPr lang="en-US" sz="1200" spc="-5" dirty="0"/>
              <a:t> </a:t>
            </a:r>
            <a:r>
              <a:rPr lang="en-US" sz="1200" dirty="0"/>
              <a:t>followed</a:t>
            </a:r>
            <a:r>
              <a:rPr lang="en-US" sz="1200" spc="-5" dirty="0"/>
              <a:t> </a:t>
            </a:r>
            <a:r>
              <a:rPr lang="en-US" sz="1200" dirty="0"/>
              <a:t>by resizing</a:t>
            </a:r>
            <a:r>
              <a:rPr lang="en-US" sz="1200" spc="-5" dirty="0"/>
              <a:t> the images</a:t>
            </a:r>
            <a:r>
              <a:rPr lang="en-US" sz="1200" spc="-10" dirty="0"/>
              <a:t> </a:t>
            </a:r>
            <a:r>
              <a:rPr lang="en-US" sz="1200" spc="-5" dirty="0"/>
              <a:t>to</a:t>
            </a:r>
            <a:r>
              <a:rPr lang="en-US" sz="1200" spc="-10" dirty="0"/>
              <a:t> </a:t>
            </a:r>
            <a:r>
              <a:rPr lang="en-US" sz="1200" dirty="0"/>
              <a:t>a</a:t>
            </a:r>
            <a:r>
              <a:rPr lang="en-US" sz="1200" spc="-5" dirty="0"/>
              <a:t> </a:t>
            </a:r>
            <a:r>
              <a:rPr lang="en-US" sz="1200" dirty="0"/>
              <a:t>uniform</a:t>
            </a:r>
            <a:r>
              <a:rPr lang="en-US" sz="1200" spc="-5" dirty="0"/>
              <a:t> size </a:t>
            </a:r>
            <a:r>
              <a:rPr lang="en-US" sz="1200" dirty="0"/>
              <a:t>of</a:t>
            </a:r>
            <a:r>
              <a:rPr lang="en-US" sz="1200" spc="-5" dirty="0"/>
              <a:t> </a:t>
            </a:r>
            <a:r>
              <a:rPr lang="en-US" sz="1200" dirty="0"/>
              <a:t>224x224</a:t>
            </a:r>
            <a:r>
              <a:rPr lang="en-US" sz="1200" spc="-5" dirty="0"/>
              <a:t> </a:t>
            </a:r>
            <a:r>
              <a:rPr lang="en-US" sz="1200" dirty="0"/>
              <a:t>pixels.</a:t>
            </a:r>
            <a:r>
              <a:rPr lang="en-US" sz="1200" spc="-35" dirty="0"/>
              <a:t> </a:t>
            </a:r>
            <a:r>
              <a:rPr lang="en-US" sz="1200" spc="-75" dirty="0"/>
              <a:t>We</a:t>
            </a:r>
            <a:r>
              <a:rPr lang="en-US" sz="1200" spc="-10" dirty="0"/>
              <a:t> </a:t>
            </a:r>
            <a:r>
              <a:rPr lang="en-US" sz="1200" spc="-5" dirty="0"/>
              <a:t>then </a:t>
            </a:r>
            <a:r>
              <a:rPr lang="en-US" sz="1200" dirty="0"/>
              <a:t> </a:t>
            </a:r>
            <a:r>
              <a:rPr lang="en-US" sz="1200" spc="-5" dirty="0"/>
              <a:t>assigned label </a:t>
            </a:r>
            <a:r>
              <a:rPr lang="en-US" sz="1200" dirty="0"/>
              <a:t>values of 0, 1, </a:t>
            </a:r>
            <a:r>
              <a:rPr lang="en-US" sz="1200" spc="-5" dirty="0"/>
              <a:t>and </a:t>
            </a:r>
            <a:r>
              <a:rPr lang="en-US" sz="1200" dirty="0"/>
              <a:t>2 </a:t>
            </a:r>
            <a:r>
              <a:rPr lang="en-US" sz="1200" spc="-5" dirty="0"/>
              <a:t>to the classes Normal, COVID-19, and </a:t>
            </a:r>
            <a:r>
              <a:rPr lang="en-US" sz="1200" spc="-25" dirty="0"/>
              <a:t>Virus </a:t>
            </a:r>
            <a:r>
              <a:rPr lang="en-US" sz="1200" dirty="0"/>
              <a:t>Infection, </a:t>
            </a:r>
            <a:r>
              <a:rPr lang="en-US" sz="1200" spc="-434" dirty="0"/>
              <a:t> </a:t>
            </a:r>
            <a:r>
              <a:rPr lang="en-US" sz="1200" spc="-10" dirty="0"/>
              <a:t>respectively.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614</Words>
  <Application>Microsoft Office PowerPoint</Application>
  <PresentationFormat>On-screen Show (16:9)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Helvetica Neue Medium</vt:lpstr>
      <vt:lpstr>Times New Roman</vt:lpstr>
      <vt:lpstr>Office Theme</vt:lpstr>
      <vt:lpstr>COVID-19 Classification from Chest X-Ray images  using CNN</vt:lpstr>
      <vt:lpstr>Introduction</vt:lpstr>
      <vt:lpstr>1. 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Data Loading &amp; Image pre-processing</vt:lpstr>
      <vt:lpstr>PowerPoint Presentation</vt:lpstr>
      <vt:lpstr>Train Test Split</vt:lpstr>
      <vt:lpstr>Image Augmentation</vt:lpstr>
      <vt:lpstr>7. Model Building</vt:lpstr>
      <vt:lpstr>8.1 Model Evaluation</vt:lpstr>
      <vt:lpstr>8.2 Model Evaluation</vt:lpstr>
      <vt:lpstr>Kaggle private score   </vt:lpstr>
      <vt:lpstr>The end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CNN_Project </dc:title>
  <cp:lastModifiedBy>ياسمين محمد عبد الجبار حماد</cp:lastModifiedBy>
  <cp:revision>4</cp:revision>
  <dcterms:created xsi:type="dcterms:W3CDTF">2024-03-27T13:25:45Z</dcterms:created>
  <dcterms:modified xsi:type="dcterms:W3CDTF">2024-03-28T19:06:37Z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