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1" r:id="rId3"/>
    <p:sldId id="257" r:id="rId4"/>
    <p:sldId id="269" r:id="rId5"/>
    <p:sldId id="258" r:id="rId6"/>
    <p:sldId id="267" r:id="rId7"/>
    <p:sldId id="264" r:id="rId8"/>
    <p:sldId id="270" r:id="rId9"/>
    <p:sldId id="266" r:id="rId10"/>
    <p:sldId id="271" r:id="rId11"/>
    <p:sldId id="272" r:id="rId12"/>
    <p:sldId id="273" r:id="rId13"/>
    <p:sldId id="26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173493DF-6543-49C9-95E8-BF54391001CD}">
          <p14:sldIdLst>
            <p14:sldId id="262"/>
            <p14:sldId id="261"/>
          </p14:sldIdLst>
        </p14:section>
        <p14:section name="Content" id="{B4897774-1862-4823-9128-B18998152556}">
          <p14:sldIdLst>
            <p14:sldId id="257"/>
            <p14:sldId id="269"/>
            <p14:sldId id="258"/>
            <p14:sldId id="267"/>
            <p14:sldId id="264"/>
            <p14:sldId id="270"/>
            <p14:sldId id="266"/>
            <p14:sldId id="271"/>
            <p14:sldId id="272"/>
            <p14:sldId id="273"/>
          </p14:sldIdLst>
        </p14:section>
        <p14:section name="Ending" id="{13DF6CA8-2219-4742-9F22-215CDC5D1E41}">
          <p14:sldIdLst>
            <p14:sldId id="26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EEEE"/>
    <a:srgbClr val="EBEBEB"/>
    <a:srgbClr val="FFFFCC"/>
    <a:srgbClr val="F4F4F4"/>
    <a:srgbClr val="FF9999"/>
    <a:srgbClr val="9EF5D2"/>
    <a:srgbClr val="3581F5"/>
    <a:srgbClr val="C64DAA"/>
    <a:srgbClr val="040D2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06" autoAdjust="0"/>
    <p:restoredTop sz="94660"/>
  </p:normalViewPr>
  <p:slideViewPr>
    <p:cSldViewPr snapToGrid="0">
      <p:cViewPr varScale="1">
        <p:scale>
          <a:sx n="88" d="100"/>
          <a:sy n="88" d="100"/>
        </p:scale>
        <p:origin x="269" y="62"/>
      </p:cViewPr>
      <p:guideLst>
        <p:guide orient="horz" pos="2136"/>
        <p:guide pos="3840"/>
        <p:guide orient="horz" pos="216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6F554-4124-4668-B90F-15D2A1A10EDA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75CAA-9556-43DF-940A-592DA82B21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400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6F554-4124-4668-B90F-15D2A1A10EDA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75CAA-9556-43DF-940A-592DA82B21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342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6F554-4124-4668-B90F-15D2A1A10EDA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75CAA-9556-43DF-940A-592DA82B21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534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6F554-4124-4668-B90F-15D2A1A10EDA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75CAA-9556-43DF-940A-592DA82B21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028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6F554-4124-4668-B90F-15D2A1A10EDA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75CAA-9556-43DF-940A-592DA82B21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550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6F554-4124-4668-B90F-15D2A1A10EDA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75CAA-9556-43DF-940A-592DA82B21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258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6F554-4124-4668-B90F-15D2A1A10EDA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75CAA-9556-43DF-940A-592DA82B21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54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6F554-4124-4668-B90F-15D2A1A10EDA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75CAA-9556-43DF-940A-592DA82B21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72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6F554-4124-4668-B90F-15D2A1A10EDA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75CAA-9556-43DF-940A-592DA82B21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213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6F554-4124-4668-B90F-15D2A1A10EDA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75CAA-9556-43DF-940A-592DA82B21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787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6F554-4124-4668-B90F-15D2A1A10EDA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75CAA-9556-43DF-940A-592DA82B21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988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D6F554-4124-4668-B90F-15D2A1A10EDA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175CAA-9556-43DF-940A-592DA82B21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797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46245" y="1670211"/>
            <a:ext cx="877337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75000"/>
              </a:lnSpc>
              <a:defRPr sz="4400" spc="-200">
                <a:gradFill flip="none" rotWithShape="1">
                  <a:gsLst>
                    <a:gs pos="13000">
                      <a:srgbClr val="4EE1E5"/>
                    </a:gs>
                    <a:gs pos="88000">
                      <a:srgbClr val="BBA0F6"/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Cheyenne Sans Black" panose="00000A00000000000000" pitchFamily="2" charset="0"/>
              </a:defRPr>
            </a:lvl1pPr>
          </a:lstStyle>
          <a:p>
            <a:pPr>
              <a:lnSpc>
                <a:spcPct val="80000"/>
              </a:lnSpc>
            </a:pPr>
            <a:r>
              <a:rPr lang="en-US" sz="5400" dirty="0" smtClean="0">
                <a:gradFill flip="none" rotWithShape="1">
                  <a:gsLst>
                    <a:gs pos="17000">
                      <a:srgbClr val="008080"/>
                    </a:gs>
                    <a:gs pos="84000">
                      <a:srgbClr val="0070C0"/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</a:rPr>
              <a:t>Object-Oriented Programming</a:t>
            </a:r>
          </a:p>
          <a:p>
            <a:pPr>
              <a:lnSpc>
                <a:spcPct val="80000"/>
              </a:lnSpc>
            </a:pPr>
            <a:endParaRPr lang="en-US" sz="5400" dirty="0">
              <a:gradFill flip="none" rotWithShape="1">
                <a:gsLst>
                  <a:gs pos="17000">
                    <a:srgbClr val="008080"/>
                  </a:gs>
                  <a:gs pos="84000">
                    <a:srgbClr val="0070C0"/>
                  </a:gs>
                </a:gsLst>
                <a:path path="circle">
                  <a:fillToRect r="100000" b="100000"/>
                </a:path>
                <a:tileRect l="-100000" t="-100000"/>
              </a:gradFill>
            </a:endParaRPr>
          </a:p>
          <a:p>
            <a:pPr>
              <a:lnSpc>
                <a:spcPct val="80000"/>
              </a:lnSpc>
            </a:pPr>
            <a:r>
              <a:rPr lang="en-US" sz="5400" dirty="0" smtClean="0">
                <a:gradFill flip="none" rotWithShape="1">
                  <a:gsLst>
                    <a:gs pos="17000">
                      <a:srgbClr val="008080"/>
                    </a:gs>
                    <a:gs pos="84000">
                      <a:srgbClr val="0070C0"/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</a:rPr>
              <a:t>Logic Expression Normalizer</a:t>
            </a:r>
            <a:endParaRPr lang="en-US" sz="5400" dirty="0">
              <a:gradFill flip="none" rotWithShape="1">
                <a:gsLst>
                  <a:gs pos="17000">
                    <a:srgbClr val="008080"/>
                  </a:gs>
                  <a:gs pos="84000">
                    <a:srgbClr val="0070C0"/>
                  </a:gs>
                </a:gsLst>
                <a:path path="circle">
                  <a:fillToRect r="100000" b="100000"/>
                </a:path>
                <a:tileRect l="-100000" t="-10000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281621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678009" y="751010"/>
            <a:ext cx="437822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75000"/>
              </a:lnSpc>
              <a:defRPr sz="4400" spc="-200">
                <a:gradFill flip="none" rotWithShape="1">
                  <a:gsLst>
                    <a:gs pos="13000">
                      <a:srgbClr val="4EE1E5"/>
                    </a:gs>
                    <a:gs pos="88000">
                      <a:srgbClr val="BBA0F6"/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Cheyenne Sans Black" panose="00000A00000000000000" pitchFamily="2" charset="0"/>
              </a:defRPr>
            </a:lvl1pPr>
          </a:lstStyle>
          <a:p>
            <a:r>
              <a:rPr lang="en-US" dirty="0" smtClean="0">
                <a:gradFill flip="none" rotWithShape="1">
                  <a:gsLst>
                    <a:gs pos="17000">
                      <a:srgbClr val="C64DAA"/>
                    </a:gs>
                    <a:gs pos="84000">
                      <a:srgbClr val="3581F5"/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</a:rPr>
              <a:t>Principles</a:t>
            </a:r>
            <a:endParaRPr lang="en-US" dirty="0">
              <a:gradFill flip="none" rotWithShape="1">
                <a:gsLst>
                  <a:gs pos="17000">
                    <a:srgbClr val="C64DAA"/>
                  </a:gs>
                  <a:gs pos="84000">
                    <a:srgbClr val="3581F5"/>
                  </a:gs>
                </a:gsLst>
                <a:path path="circle">
                  <a:fillToRect r="100000" b="100000"/>
                </a:path>
                <a:tileRect l="-100000" t="-100000"/>
              </a:gra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509784" y="1386672"/>
            <a:ext cx="5197679" cy="4963970"/>
            <a:chOff x="4657445" y="537571"/>
            <a:chExt cx="7151373" cy="2290090"/>
          </a:xfrm>
        </p:grpSpPr>
        <p:grpSp>
          <p:nvGrpSpPr>
            <p:cNvPr id="20" name="Group 19"/>
            <p:cNvGrpSpPr/>
            <p:nvPr/>
          </p:nvGrpSpPr>
          <p:grpSpPr>
            <a:xfrm>
              <a:off x="4657445" y="537571"/>
              <a:ext cx="7151373" cy="2290090"/>
              <a:chOff x="4527457" y="1027957"/>
              <a:chExt cx="7047602" cy="2033838"/>
            </a:xfrm>
          </p:grpSpPr>
          <p:sp>
            <p:nvSpPr>
              <p:cNvPr id="21" name="Round Same Side Corner Rectangle 20"/>
              <p:cNvSpPr/>
              <p:nvPr/>
            </p:nvSpPr>
            <p:spPr>
              <a:xfrm>
                <a:off x="4527462" y="1027957"/>
                <a:ext cx="7047597" cy="274069"/>
              </a:xfrm>
              <a:prstGeom prst="round2SameRect">
                <a:avLst>
                  <a:gd name="adj1" fmla="val 17683"/>
                  <a:gd name="adj2" fmla="val 0"/>
                </a:avLst>
              </a:prstGeom>
              <a:solidFill>
                <a:schemeClr val="tx1"/>
              </a:solidFill>
              <a:ln>
                <a:noFill/>
              </a:ln>
              <a:effectLst>
                <a:outerShdw blurRad="190500" dist="38100" dir="5400000" sx="102000" sy="102000" algn="t" rotWithShape="0">
                  <a:prstClr val="black">
                    <a:alpha val="3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ound Same Side Corner Rectangle 21"/>
              <p:cNvSpPr/>
              <p:nvPr/>
            </p:nvSpPr>
            <p:spPr>
              <a:xfrm rot="10800000">
                <a:off x="4527457" y="1302027"/>
                <a:ext cx="7047597" cy="1759768"/>
              </a:xfrm>
              <a:prstGeom prst="round2SameRect">
                <a:avLst>
                  <a:gd name="adj1" fmla="val 2554"/>
                  <a:gd name="adj2" fmla="val 0"/>
                </a:avLst>
              </a:prstGeom>
              <a:solidFill>
                <a:srgbClr val="040D21"/>
              </a:solidFill>
              <a:ln>
                <a:noFill/>
              </a:ln>
              <a:effectLst>
                <a:outerShdw blurRad="190500" dist="38100" dir="5400000" sx="102000" sy="102000" algn="t" rotWithShape="0">
                  <a:prstClr val="black">
                    <a:alpha val="3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4791899" y="1057046"/>
                <a:ext cx="4671391" cy="2143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 smtClean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Inheritance</a:t>
                </a:r>
                <a:endParaRPr lang="en-US" sz="28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cxnSp>
            <p:nvCxnSpPr>
              <p:cNvPr id="24" name="Straight Connector 23"/>
              <p:cNvCxnSpPr/>
              <p:nvPr/>
            </p:nvCxnSpPr>
            <p:spPr>
              <a:xfrm>
                <a:off x="4527458" y="1302027"/>
                <a:ext cx="7047597" cy="0"/>
              </a:xfrm>
              <a:prstGeom prst="line">
                <a:avLst/>
              </a:prstGeom>
              <a:ln w="44450">
                <a:gradFill flip="none" rotWithShape="1">
                  <a:gsLst>
                    <a:gs pos="78000">
                      <a:srgbClr val="FF9999"/>
                    </a:gs>
                    <a:gs pos="25000">
                      <a:srgbClr val="9EF5D2"/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" name="TextBox 4"/>
            <p:cNvSpPr txBox="1"/>
            <p:nvPr/>
          </p:nvSpPr>
          <p:spPr>
            <a:xfrm>
              <a:off x="4888902" y="941489"/>
              <a:ext cx="6688451" cy="17908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fontAlgn="base">
                <a:lnSpc>
                  <a:spcPct val="114000"/>
                </a:lnSpc>
                <a:defRPr sz="1600">
                  <a:solidFill>
                    <a:schemeClr val="bg1"/>
                  </a:solidFill>
                  <a:latin typeface="SF Pro Display" panose="00000500000000000000" pitchFamily="2" charset="0"/>
                  <a:ea typeface="SF Pro Display" panose="00000500000000000000" pitchFamily="2" charset="0"/>
                </a:defRPr>
              </a:lvl1pPr>
            </a:lstStyle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GB" sz="1800" dirty="0" smtClean="0"/>
                <a:t>Since </a:t>
              </a:r>
              <a:r>
                <a:rPr lang="en-GB" sz="1800" dirty="0" err="1"/>
                <a:t>TruthTable</a:t>
              </a:r>
              <a:r>
                <a:rPr lang="en-GB" sz="1800" dirty="0"/>
                <a:t>, </a:t>
              </a:r>
              <a:r>
                <a:rPr lang="en-GB" sz="1800" dirty="0" err="1"/>
                <a:t>IntermediateColumn</a:t>
              </a:r>
              <a:r>
                <a:rPr lang="en-GB" sz="1800" dirty="0"/>
                <a:t> and </a:t>
              </a:r>
              <a:r>
                <a:rPr lang="en-GB" sz="1800" dirty="0" err="1"/>
                <a:t>PITable</a:t>
              </a:r>
              <a:r>
                <a:rPr lang="en-GB" sz="1800" dirty="0"/>
                <a:t> all have in common attributes </a:t>
              </a:r>
              <a:r>
                <a:rPr lang="en-GB" sz="1800" dirty="0" err="1"/>
                <a:t>rowNames</a:t>
              </a:r>
              <a:r>
                <a:rPr lang="en-GB" sz="1800" dirty="0"/>
                <a:t>, </a:t>
              </a:r>
              <a:r>
                <a:rPr lang="en-GB" sz="1800" dirty="0" err="1"/>
                <a:t>columnNames</a:t>
              </a:r>
              <a:r>
                <a:rPr lang="en-GB" sz="1800" dirty="0"/>
                <a:t>, Values and Size, as well as methods </a:t>
              </a:r>
              <a:r>
                <a:rPr lang="en-GB" sz="1800" dirty="0" err="1"/>
                <a:t>getRowNames</a:t>
              </a:r>
              <a:r>
                <a:rPr lang="en-GB" sz="1800" dirty="0"/>
                <a:t>, </a:t>
              </a:r>
              <a:r>
                <a:rPr lang="en-GB" sz="1800" dirty="0" err="1"/>
                <a:t>getColumnNames</a:t>
              </a:r>
              <a:r>
                <a:rPr lang="en-GB" sz="1800" dirty="0"/>
                <a:t>, </a:t>
              </a:r>
              <a:r>
                <a:rPr lang="en-GB" sz="1800" dirty="0" err="1"/>
                <a:t>getValues</a:t>
              </a:r>
              <a:r>
                <a:rPr lang="en-GB" sz="1800" dirty="0"/>
                <a:t>… We create Table class from which </a:t>
              </a:r>
              <a:r>
                <a:rPr lang="en-GB" sz="1800" dirty="0" err="1"/>
                <a:t>TruthTable</a:t>
              </a:r>
              <a:r>
                <a:rPr lang="en-GB" sz="1800" dirty="0"/>
                <a:t>, </a:t>
              </a:r>
              <a:r>
                <a:rPr lang="en-GB" sz="1800" dirty="0" err="1"/>
                <a:t>IntermediateColumn</a:t>
              </a:r>
              <a:r>
                <a:rPr lang="en-GB" sz="1800" dirty="0"/>
                <a:t> and </a:t>
              </a:r>
              <a:r>
                <a:rPr lang="en-GB" sz="1800" dirty="0" err="1"/>
                <a:t>PITable</a:t>
              </a:r>
              <a:r>
                <a:rPr lang="en-GB" sz="1800" dirty="0"/>
                <a:t> </a:t>
              </a:r>
              <a:r>
                <a:rPr lang="en-GB" sz="1800" dirty="0" smtClean="0"/>
                <a:t>inherit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endParaRPr lang="en-GB" sz="1800" dirty="0"/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GB" sz="1800" dirty="0"/>
                <a:t>Similarly, </a:t>
              </a:r>
              <a:r>
                <a:rPr lang="en-GB" sz="1800" dirty="0" err="1"/>
                <a:t>MinTerm</a:t>
              </a:r>
              <a:r>
                <a:rPr lang="en-GB" sz="1800" dirty="0"/>
                <a:t> and </a:t>
              </a:r>
              <a:r>
                <a:rPr lang="en-GB" sz="1800" dirty="0" err="1"/>
                <a:t>CombinedTerm</a:t>
              </a:r>
              <a:r>
                <a:rPr lang="en-GB" sz="1800" dirty="0"/>
                <a:t> have in common </a:t>
              </a:r>
              <a:r>
                <a:rPr lang="en-GB" sz="1800" dirty="0" err="1"/>
                <a:t>bitValues</a:t>
              </a:r>
              <a:r>
                <a:rPr lang="en-GB" sz="1800" dirty="0"/>
                <a:t> attribute, we create the Term class from which both of these classes </a:t>
              </a:r>
              <a:r>
                <a:rPr lang="en-GB" sz="1800" dirty="0" smtClean="0"/>
                <a:t>inherit</a:t>
              </a:r>
            </a:p>
          </p:txBody>
        </p:sp>
      </p:grpSp>
      <p:sp>
        <p:nvSpPr>
          <p:cNvPr id="31" name="Rounded Rectangle 30"/>
          <p:cNvSpPr/>
          <p:nvPr/>
        </p:nvSpPr>
        <p:spPr>
          <a:xfrm rot="5400000">
            <a:off x="6450197" y="1106488"/>
            <a:ext cx="4963969" cy="5524339"/>
          </a:xfrm>
          <a:prstGeom prst="roundRect">
            <a:avLst>
              <a:gd name="adj" fmla="val 3054"/>
            </a:avLst>
          </a:prstGeom>
          <a:solidFill>
            <a:schemeClr val="bg1"/>
          </a:solidFill>
          <a:ln>
            <a:noFill/>
          </a:ln>
          <a:effectLst>
            <a:outerShdw blurRad="190500" dist="38100" dir="5400000" sx="102000" sy="102000" algn="t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/>
          <p:cNvGrpSpPr/>
          <p:nvPr/>
        </p:nvGrpSpPr>
        <p:grpSpPr>
          <a:xfrm>
            <a:off x="7463901" y="1767272"/>
            <a:ext cx="2571995" cy="1210330"/>
            <a:chOff x="7304146" y="1360778"/>
            <a:chExt cx="3568173" cy="1741238"/>
          </a:xfrm>
        </p:grpSpPr>
        <p:sp>
          <p:nvSpPr>
            <p:cNvPr id="33" name="Rectangle 32"/>
            <p:cNvSpPr/>
            <p:nvPr/>
          </p:nvSpPr>
          <p:spPr>
            <a:xfrm>
              <a:off x="7304146" y="1911360"/>
              <a:ext cx="3568170" cy="1190656"/>
            </a:xfrm>
            <a:prstGeom prst="rect">
              <a:avLst/>
            </a:prstGeom>
            <a:solidFill>
              <a:srgbClr val="FFFFCC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7304146" y="1360778"/>
              <a:ext cx="3568170" cy="550581"/>
            </a:xfrm>
            <a:prstGeom prst="rect">
              <a:avLst/>
            </a:prstGeom>
            <a:solidFill>
              <a:srgbClr val="FFFFCC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SF Pro Display" panose="00000500000000000000" pitchFamily="2" charset="0"/>
                  <a:ea typeface="SF Pro Display" panose="00000500000000000000" pitchFamily="2" charset="0"/>
                </a:rPr>
                <a:t>Table</a:t>
              </a:r>
              <a:endParaRPr lang="en-US" dirty="0">
                <a:solidFill>
                  <a:schemeClr val="tx1"/>
                </a:solidFill>
                <a:latin typeface="SF Pro Display" panose="00000500000000000000" pitchFamily="2" charset="0"/>
                <a:ea typeface="SF Pro Display" panose="00000500000000000000" pitchFamily="2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7445832" y="2214299"/>
              <a:ext cx="34264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SF Pro Display" panose="00000500000000000000" pitchFamily="2" charset="0"/>
                  <a:ea typeface="SF Pro Display" panose="00000500000000000000" pitchFamily="2" charset="0"/>
                </a:rPr>
                <a:t>- Attribute: </a:t>
              </a:r>
              <a:endParaRPr lang="en-US" sz="1600" dirty="0">
                <a:latin typeface="SF Pro Display" panose="00000500000000000000" pitchFamily="2" charset="0"/>
                <a:ea typeface="SF Pro Display" panose="00000500000000000000" pitchFamily="2" charset="0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6431996" y="4469296"/>
            <a:ext cx="2317903" cy="1422113"/>
            <a:chOff x="7304146" y="3781816"/>
            <a:chExt cx="3568170" cy="1741238"/>
          </a:xfrm>
        </p:grpSpPr>
        <p:sp>
          <p:nvSpPr>
            <p:cNvPr id="37" name="Rectangle 36"/>
            <p:cNvSpPr/>
            <p:nvPr/>
          </p:nvSpPr>
          <p:spPr>
            <a:xfrm>
              <a:off x="7304146" y="4332398"/>
              <a:ext cx="3568170" cy="1190656"/>
            </a:xfrm>
            <a:prstGeom prst="rect">
              <a:avLst/>
            </a:prstGeom>
            <a:solidFill>
              <a:srgbClr val="FFFFCC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7304146" y="3781816"/>
              <a:ext cx="3568170" cy="550581"/>
            </a:xfrm>
            <a:prstGeom prst="rect">
              <a:avLst/>
            </a:prstGeom>
            <a:solidFill>
              <a:srgbClr val="FFFFCC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  <a:latin typeface="SF Pro Display" panose="00000500000000000000" pitchFamily="2" charset="0"/>
                  <a:ea typeface="SF Pro Display" panose="00000500000000000000" pitchFamily="2" charset="0"/>
                </a:rPr>
                <a:t>TruthTable</a:t>
              </a:r>
              <a:endParaRPr lang="en-US" dirty="0">
                <a:solidFill>
                  <a:schemeClr val="tx1"/>
                </a:solidFill>
                <a:latin typeface="SF Pro Display" panose="00000500000000000000" pitchFamily="2" charset="0"/>
                <a:ea typeface="SF Pro Display" panose="00000500000000000000" pitchFamily="2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7399948" y="4461406"/>
              <a:ext cx="3426483" cy="4145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SF Pro Display" panose="00000500000000000000" pitchFamily="2" charset="0"/>
                  <a:ea typeface="SF Pro Display" panose="00000500000000000000" pitchFamily="2" charset="0"/>
                </a:rPr>
                <a:t>- Attribute:</a:t>
              </a: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8932183" y="4482554"/>
            <a:ext cx="2317903" cy="1422113"/>
            <a:chOff x="7304146" y="3781816"/>
            <a:chExt cx="3568170" cy="1741238"/>
          </a:xfrm>
        </p:grpSpPr>
        <p:sp>
          <p:nvSpPr>
            <p:cNvPr id="45" name="Rectangle 44"/>
            <p:cNvSpPr/>
            <p:nvPr/>
          </p:nvSpPr>
          <p:spPr>
            <a:xfrm>
              <a:off x="7304146" y="4332398"/>
              <a:ext cx="3568170" cy="1190656"/>
            </a:xfrm>
            <a:prstGeom prst="rect">
              <a:avLst/>
            </a:prstGeom>
            <a:solidFill>
              <a:srgbClr val="FFFFCC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7304146" y="3781816"/>
              <a:ext cx="3568170" cy="550581"/>
            </a:xfrm>
            <a:prstGeom prst="rect">
              <a:avLst/>
            </a:prstGeom>
            <a:solidFill>
              <a:srgbClr val="FFFFCC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  <a:latin typeface="SF Pro Display" panose="00000500000000000000" pitchFamily="2" charset="0"/>
                  <a:ea typeface="SF Pro Display" panose="00000500000000000000" pitchFamily="2" charset="0"/>
                </a:rPr>
                <a:t>PITable</a:t>
              </a:r>
              <a:endParaRPr lang="en-US" dirty="0">
                <a:solidFill>
                  <a:schemeClr val="tx1"/>
                </a:solidFill>
                <a:latin typeface="SF Pro Display" panose="00000500000000000000" pitchFamily="2" charset="0"/>
                <a:ea typeface="SF Pro Display" panose="00000500000000000000" pitchFamily="2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7399948" y="4461406"/>
              <a:ext cx="3426483" cy="4145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SF Pro Display" panose="00000500000000000000" pitchFamily="2" charset="0"/>
                  <a:ea typeface="SF Pro Display" panose="00000500000000000000" pitchFamily="2" charset="0"/>
                </a:rPr>
                <a:t>- Attribute:</a:t>
              </a:r>
            </a:p>
          </p:txBody>
        </p:sp>
      </p:grpSp>
      <p:sp>
        <p:nvSpPr>
          <p:cNvPr id="3" name="Isosceles Triangle 2"/>
          <p:cNvSpPr/>
          <p:nvPr/>
        </p:nvSpPr>
        <p:spPr>
          <a:xfrm rot="2126610">
            <a:off x="8500642" y="2984766"/>
            <a:ext cx="189623" cy="163468"/>
          </a:xfrm>
          <a:prstGeom prst="triangl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>
            <a:stCxn id="3" idx="3"/>
            <a:endCxn id="38" idx="0"/>
          </p:cNvCxnSpPr>
          <p:nvPr/>
        </p:nvCxnSpPr>
        <p:spPr>
          <a:xfrm flipH="1">
            <a:off x="7590948" y="3133088"/>
            <a:ext cx="957108" cy="13362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48" idx="3"/>
            <a:endCxn id="46" idx="0"/>
          </p:cNvCxnSpPr>
          <p:nvPr/>
        </p:nvCxnSpPr>
        <p:spPr>
          <a:xfrm>
            <a:off x="9058883" y="3144073"/>
            <a:ext cx="1032252" cy="133848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8695265" y="2374005"/>
            <a:ext cx="1127056" cy="338555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  <a:latin typeface="SF Pro Display" panose="00000500000000000000" pitchFamily="2" charset="0"/>
                <a:ea typeface="SF Pro Display" panose="00000500000000000000" pitchFamily="2" charset="0"/>
              </a:rPr>
              <a:t>rowNames</a:t>
            </a:r>
            <a:endParaRPr lang="en-US" sz="1600" dirty="0">
              <a:solidFill>
                <a:schemeClr val="tx1"/>
              </a:solidFill>
              <a:latin typeface="SF Pro Display" panose="00000500000000000000" pitchFamily="2" charset="0"/>
              <a:ea typeface="SF Pro Display" panose="00000500000000000000" pitchFamily="2" charset="0"/>
            </a:endParaRPr>
          </a:p>
        </p:txBody>
      </p:sp>
      <p:sp>
        <p:nvSpPr>
          <p:cNvPr id="48" name="Isosceles Triangle 47"/>
          <p:cNvSpPr/>
          <p:nvPr/>
        </p:nvSpPr>
        <p:spPr>
          <a:xfrm rot="19941102">
            <a:off x="8926143" y="2989938"/>
            <a:ext cx="189623" cy="163468"/>
          </a:xfrm>
          <a:prstGeom prst="triangl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8695263" y="2370502"/>
            <a:ext cx="1127056" cy="338555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  <a:latin typeface="SF Pro Display" panose="00000500000000000000" pitchFamily="2" charset="0"/>
                <a:ea typeface="SF Pro Display" panose="00000500000000000000" pitchFamily="2" charset="0"/>
              </a:rPr>
              <a:t>rowNames</a:t>
            </a:r>
            <a:endParaRPr lang="en-US" sz="1600" dirty="0">
              <a:solidFill>
                <a:schemeClr val="tx1"/>
              </a:solidFill>
              <a:latin typeface="SF Pro Display" panose="00000500000000000000" pitchFamily="2" charset="0"/>
              <a:ea typeface="SF Pro Display" panose="00000500000000000000" pitchFamily="2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8695263" y="2370502"/>
            <a:ext cx="1127056" cy="338555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  <a:latin typeface="SF Pro Display" panose="00000500000000000000" pitchFamily="2" charset="0"/>
                <a:ea typeface="SF Pro Display" panose="00000500000000000000" pitchFamily="2" charset="0"/>
              </a:rPr>
              <a:t>rowNames</a:t>
            </a:r>
            <a:endParaRPr lang="en-US" sz="1600" dirty="0">
              <a:solidFill>
                <a:schemeClr val="tx1"/>
              </a:solidFill>
              <a:latin typeface="SF Pro Display" panose="00000500000000000000" pitchFamily="2" charset="0"/>
              <a:ea typeface="SF Pro Display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6263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3.33333E-6 L 0.11016 0.39028 " pathEditMode="relative" rAng="0" ptsTypes="AA">
                                      <p:cBhvr>
                                        <p:cTn id="6" dur="12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08" y="1951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1.11111E-6 L -0.09557 0.38981 " pathEditMode="relative" rAng="0" ptsTypes="AA">
                                      <p:cBhvr>
                                        <p:cTn id="8" dur="12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79" y="194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5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6069009" y="1415829"/>
            <a:ext cx="437822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75000"/>
              </a:lnSpc>
              <a:defRPr sz="4400" spc="-200">
                <a:gradFill flip="none" rotWithShape="1">
                  <a:gsLst>
                    <a:gs pos="13000">
                      <a:srgbClr val="4EE1E5"/>
                    </a:gs>
                    <a:gs pos="88000">
                      <a:srgbClr val="BBA0F6"/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Cheyenne Sans Black" panose="00000A00000000000000" pitchFamily="2" charset="0"/>
              </a:defRPr>
            </a:lvl1pPr>
          </a:lstStyle>
          <a:p>
            <a:r>
              <a:rPr lang="en-US" dirty="0" smtClean="0">
                <a:gradFill flip="none" rotWithShape="1">
                  <a:gsLst>
                    <a:gs pos="17000">
                      <a:srgbClr val="C64DAA"/>
                    </a:gs>
                    <a:gs pos="84000">
                      <a:srgbClr val="3581F5"/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</a:rPr>
              <a:t>Principles</a:t>
            </a:r>
            <a:endParaRPr lang="en-US" dirty="0">
              <a:gradFill flip="none" rotWithShape="1">
                <a:gsLst>
                  <a:gs pos="17000">
                    <a:srgbClr val="C64DAA"/>
                  </a:gs>
                  <a:gs pos="84000">
                    <a:srgbClr val="3581F5"/>
                  </a:gs>
                </a:gsLst>
                <a:path path="circle">
                  <a:fillToRect r="100000" b="100000"/>
                </a:path>
                <a:tileRect l="-100000" t="-100000"/>
              </a:gra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487679" y="490977"/>
            <a:ext cx="4850672" cy="2367774"/>
            <a:chOff x="4657444" y="3453145"/>
            <a:chExt cx="7151378" cy="2367774"/>
          </a:xfrm>
        </p:grpSpPr>
        <p:grpSp>
          <p:nvGrpSpPr>
            <p:cNvPr id="19" name="Group 18"/>
            <p:cNvGrpSpPr/>
            <p:nvPr/>
          </p:nvGrpSpPr>
          <p:grpSpPr>
            <a:xfrm>
              <a:off x="4657444" y="3453145"/>
              <a:ext cx="7151378" cy="2367774"/>
              <a:chOff x="4527457" y="840949"/>
              <a:chExt cx="7047602" cy="2102828"/>
            </a:xfrm>
          </p:grpSpPr>
          <p:sp>
            <p:nvSpPr>
              <p:cNvPr id="25" name="Round Same Side Corner Rectangle 24"/>
              <p:cNvSpPr/>
              <p:nvPr/>
            </p:nvSpPr>
            <p:spPr>
              <a:xfrm>
                <a:off x="4527462" y="840949"/>
                <a:ext cx="7047597" cy="461076"/>
              </a:xfrm>
              <a:prstGeom prst="round2SameRect">
                <a:avLst>
                  <a:gd name="adj1" fmla="val 17683"/>
                  <a:gd name="adj2" fmla="val 0"/>
                </a:avLst>
              </a:prstGeom>
              <a:solidFill>
                <a:schemeClr val="tx1"/>
              </a:solidFill>
              <a:ln>
                <a:noFill/>
              </a:ln>
              <a:effectLst>
                <a:outerShdw blurRad="190500" dist="38100" dir="5400000" sx="102000" sy="102000" algn="t" rotWithShape="0">
                  <a:prstClr val="black">
                    <a:alpha val="3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ound Same Side Corner Rectangle 25"/>
              <p:cNvSpPr/>
              <p:nvPr/>
            </p:nvSpPr>
            <p:spPr>
              <a:xfrm rot="10800000">
                <a:off x="4527457" y="1302027"/>
                <a:ext cx="7047597" cy="1641750"/>
              </a:xfrm>
              <a:prstGeom prst="round2SameRect">
                <a:avLst>
                  <a:gd name="adj1" fmla="val 5036"/>
                  <a:gd name="adj2" fmla="val 0"/>
                </a:avLst>
              </a:prstGeom>
              <a:solidFill>
                <a:srgbClr val="040D21"/>
              </a:solidFill>
              <a:ln>
                <a:noFill/>
              </a:ln>
              <a:effectLst>
                <a:outerShdw blurRad="190500" dist="38100" dir="5400000" sx="102000" sy="102000" algn="t" rotWithShape="0">
                  <a:prstClr val="black">
                    <a:alpha val="3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4655649" y="893817"/>
                <a:ext cx="4671392" cy="3553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 smtClean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Association</a:t>
                </a:r>
                <a:endParaRPr lang="en-US" sz="20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>
                <a:off x="4527458" y="1302027"/>
                <a:ext cx="7047597" cy="0"/>
              </a:xfrm>
              <a:prstGeom prst="line">
                <a:avLst/>
              </a:prstGeom>
              <a:ln w="44450">
                <a:gradFill flip="none" rotWithShape="1">
                  <a:gsLst>
                    <a:gs pos="78000">
                      <a:srgbClr val="FF9999"/>
                    </a:gs>
                    <a:gs pos="25000">
                      <a:srgbClr val="9EF5D2"/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TextBox 28"/>
            <p:cNvSpPr txBox="1"/>
            <p:nvPr/>
          </p:nvSpPr>
          <p:spPr>
            <a:xfrm>
              <a:off x="4888906" y="4221031"/>
              <a:ext cx="6688450" cy="9140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fontAlgn="base">
                <a:lnSpc>
                  <a:spcPct val="114000"/>
                </a:lnSpc>
                <a:defRPr sz="1600">
                  <a:solidFill>
                    <a:schemeClr val="bg1"/>
                  </a:solidFill>
                  <a:latin typeface="SF Pro Display" panose="00000500000000000000" pitchFamily="2" charset="0"/>
                  <a:ea typeface="SF Pro Display" panose="00000500000000000000" pitchFamily="2" charset="0"/>
                </a:defRPr>
              </a:lvl1pPr>
            </a:lstStyle>
            <a:p>
              <a:r>
                <a:rPr lang="en-GB" dirty="0"/>
                <a:t>In order to construct the screen for each table, we need all the information about rows, columns and values of those tables. Thus, there’s an association between each table with its </a:t>
              </a:r>
              <a:r>
                <a:rPr lang="en-GB" dirty="0" smtClean="0"/>
                <a:t>GUI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87680" y="3273366"/>
            <a:ext cx="4850668" cy="3078283"/>
            <a:chOff x="4657445" y="3453145"/>
            <a:chExt cx="7151377" cy="3078283"/>
          </a:xfrm>
        </p:grpSpPr>
        <p:grpSp>
          <p:nvGrpSpPr>
            <p:cNvPr id="18" name="Group 17"/>
            <p:cNvGrpSpPr/>
            <p:nvPr/>
          </p:nvGrpSpPr>
          <p:grpSpPr>
            <a:xfrm>
              <a:off x="4657445" y="3453145"/>
              <a:ext cx="7151377" cy="3078283"/>
              <a:chOff x="4527458" y="840949"/>
              <a:chExt cx="7047601" cy="2733834"/>
            </a:xfrm>
          </p:grpSpPr>
          <p:sp>
            <p:nvSpPr>
              <p:cNvPr id="31" name="Round Same Side Corner Rectangle 30"/>
              <p:cNvSpPr/>
              <p:nvPr/>
            </p:nvSpPr>
            <p:spPr>
              <a:xfrm>
                <a:off x="4527462" y="840949"/>
                <a:ext cx="7047597" cy="461076"/>
              </a:xfrm>
              <a:prstGeom prst="round2SameRect">
                <a:avLst>
                  <a:gd name="adj1" fmla="val 17683"/>
                  <a:gd name="adj2" fmla="val 0"/>
                </a:avLst>
              </a:prstGeom>
              <a:solidFill>
                <a:schemeClr val="tx1"/>
              </a:solidFill>
              <a:ln>
                <a:noFill/>
              </a:ln>
              <a:effectLst>
                <a:outerShdw blurRad="190500" dist="38100" dir="5400000" sx="102000" sy="102000" algn="t" rotWithShape="0">
                  <a:prstClr val="black">
                    <a:alpha val="3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ound Same Side Corner Rectangle 31"/>
              <p:cNvSpPr/>
              <p:nvPr/>
            </p:nvSpPr>
            <p:spPr>
              <a:xfrm rot="10800000">
                <a:off x="4527458" y="1302027"/>
                <a:ext cx="7047597" cy="2272756"/>
              </a:xfrm>
              <a:prstGeom prst="round2SameRect">
                <a:avLst>
                  <a:gd name="adj1" fmla="val 5036"/>
                  <a:gd name="adj2" fmla="val 0"/>
                </a:avLst>
              </a:prstGeom>
              <a:solidFill>
                <a:srgbClr val="040D21"/>
              </a:solidFill>
              <a:ln>
                <a:noFill/>
              </a:ln>
              <a:effectLst>
                <a:outerShdw blurRad="190500" dist="38100" dir="5400000" sx="102000" sy="102000" algn="t" rotWithShape="0">
                  <a:prstClr val="black">
                    <a:alpha val="3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4655649" y="893817"/>
                <a:ext cx="4671392" cy="3553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 smtClean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Polymorphism</a:t>
                </a:r>
                <a:endParaRPr lang="en-US" sz="20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cxnSp>
            <p:nvCxnSpPr>
              <p:cNvPr id="34" name="Straight Connector 33"/>
              <p:cNvCxnSpPr/>
              <p:nvPr/>
            </p:nvCxnSpPr>
            <p:spPr>
              <a:xfrm>
                <a:off x="4527458" y="1302027"/>
                <a:ext cx="7047597" cy="0"/>
              </a:xfrm>
              <a:prstGeom prst="line">
                <a:avLst/>
              </a:prstGeom>
              <a:ln w="44450">
                <a:gradFill flip="none" rotWithShape="1">
                  <a:gsLst>
                    <a:gs pos="78000">
                      <a:srgbClr val="FF9999"/>
                    </a:gs>
                    <a:gs pos="25000">
                      <a:srgbClr val="9EF5D2"/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TextBox 29"/>
            <p:cNvSpPr txBox="1"/>
            <p:nvPr/>
          </p:nvSpPr>
          <p:spPr>
            <a:xfrm>
              <a:off x="4888905" y="4209196"/>
              <a:ext cx="6688449" cy="14755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fontAlgn="base">
                <a:lnSpc>
                  <a:spcPct val="114000"/>
                </a:lnSpc>
                <a:defRPr sz="1600">
                  <a:solidFill>
                    <a:schemeClr val="bg1"/>
                  </a:solidFill>
                  <a:latin typeface="SF Pro Display" panose="00000500000000000000" pitchFamily="2" charset="0"/>
                  <a:ea typeface="SF Pro Display" panose="00000500000000000000" pitchFamily="2" charset="0"/>
                </a:defRPr>
              </a:lvl1pPr>
            </a:lstStyle>
            <a:p>
              <a:r>
                <a:rPr lang="en-GB" dirty="0" smtClean="0"/>
                <a:t>Class </a:t>
              </a:r>
              <a:r>
                <a:rPr lang="en-GB" dirty="0"/>
                <a:t>Term has an abstract method called </a:t>
              </a:r>
              <a:r>
                <a:rPr lang="en-GB" dirty="0" err="1"/>
                <a:t>getName</a:t>
              </a:r>
              <a:r>
                <a:rPr lang="en-GB" dirty="0"/>
                <a:t>(), which is further implemented by its child classes (</a:t>
              </a:r>
              <a:r>
                <a:rPr lang="en-GB" dirty="0" err="1"/>
                <a:t>MinTerm</a:t>
              </a:r>
              <a:r>
                <a:rPr lang="en-GB" dirty="0"/>
                <a:t> and </a:t>
              </a:r>
              <a:r>
                <a:rPr lang="en-GB" dirty="0" err="1"/>
                <a:t>CombinedTerm</a:t>
              </a:r>
              <a:r>
                <a:rPr lang="en-GB" dirty="0"/>
                <a:t>) in different manners. When we iterate through the list of PI to retrieve their names, we call the </a:t>
              </a:r>
              <a:r>
                <a:rPr lang="en-GB" dirty="0" err="1"/>
                <a:t>getName</a:t>
              </a:r>
              <a:r>
                <a:rPr lang="en-GB" dirty="0"/>
                <a:t>() method, and depending on the object’s class, it will execute the corresponding method.</a:t>
              </a:r>
            </a:p>
          </p:txBody>
        </p:sp>
      </p:grpSp>
      <p:sp>
        <p:nvSpPr>
          <p:cNvPr id="35" name="Rounded Rectangle 34"/>
          <p:cNvSpPr/>
          <p:nvPr/>
        </p:nvSpPr>
        <p:spPr>
          <a:xfrm rot="5400000">
            <a:off x="7192740" y="2050339"/>
            <a:ext cx="3078285" cy="5524339"/>
          </a:xfrm>
          <a:prstGeom prst="roundRect">
            <a:avLst>
              <a:gd name="adj" fmla="val 3054"/>
            </a:avLst>
          </a:prstGeom>
          <a:solidFill>
            <a:schemeClr val="bg1"/>
          </a:solidFill>
          <a:ln>
            <a:noFill/>
          </a:ln>
          <a:effectLst>
            <a:outerShdw blurRad="190500" dist="38100" dir="5400000" sx="102000" sy="102000" algn="t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6173511" y="3733005"/>
            <a:ext cx="16459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SF Pro Display" panose="00000500000000000000" pitchFamily="2" charset="0"/>
                <a:ea typeface="SF Pro Display" panose="00000500000000000000" pitchFamily="2" charset="0"/>
              </a:rPr>
              <a:t>Call </a:t>
            </a:r>
            <a:r>
              <a:rPr lang="en-US" sz="1600" dirty="0" err="1" smtClean="0">
                <a:latin typeface="SF Pro Display" panose="00000500000000000000" pitchFamily="2" charset="0"/>
                <a:ea typeface="SF Pro Display" panose="00000500000000000000" pitchFamily="2" charset="0"/>
              </a:rPr>
              <a:t>getName</a:t>
            </a:r>
            <a:r>
              <a:rPr lang="en-US" sz="1600" dirty="0" smtClean="0">
                <a:latin typeface="SF Pro Display" panose="00000500000000000000" pitchFamily="2" charset="0"/>
                <a:ea typeface="SF Pro Display" panose="00000500000000000000" pitchFamily="2" charset="0"/>
              </a:rPr>
              <a:t>()</a:t>
            </a:r>
          </a:p>
          <a:p>
            <a:pPr algn="ctr"/>
            <a:r>
              <a:rPr lang="en-US" sz="1600" dirty="0">
                <a:latin typeface="SF Pro Display" panose="00000500000000000000" pitchFamily="2" charset="0"/>
                <a:ea typeface="SF Pro Display" panose="00000500000000000000" pitchFamily="2" charset="0"/>
              </a:rPr>
              <a:t>f</a:t>
            </a:r>
            <a:r>
              <a:rPr lang="en-US" sz="1600" dirty="0" smtClean="0">
                <a:latin typeface="SF Pro Display" panose="00000500000000000000" pitchFamily="2" charset="0"/>
                <a:ea typeface="SF Pro Display" panose="00000500000000000000" pitchFamily="2" charset="0"/>
              </a:rPr>
              <a:t>rom: 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8941981" y="3588814"/>
            <a:ext cx="1992720" cy="1045929"/>
            <a:chOff x="7304146" y="3781816"/>
            <a:chExt cx="3568170" cy="1614725"/>
          </a:xfrm>
        </p:grpSpPr>
        <p:sp>
          <p:nvSpPr>
            <p:cNvPr id="37" name="Rectangle 36"/>
            <p:cNvSpPr/>
            <p:nvPr/>
          </p:nvSpPr>
          <p:spPr>
            <a:xfrm>
              <a:off x="7304146" y="4332399"/>
              <a:ext cx="3568170" cy="1064142"/>
            </a:xfrm>
            <a:prstGeom prst="rect">
              <a:avLst/>
            </a:prstGeom>
            <a:solidFill>
              <a:srgbClr val="FFFFCC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7304146" y="3781816"/>
              <a:ext cx="3568170" cy="550581"/>
            </a:xfrm>
            <a:prstGeom prst="rect">
              <a:avLst/>
            </a:prstGeom>
            <a:solidFill>
              <a:srgbClr val="FFFFCC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  <a:latin typeface="SF Pro Display" panose="00000500000000000000" pitchFamily="2" charset="0"/>
                  <a:ea typeface="SF Pro Display" panose="00000500000000000000" pitchFamily="2" charset="0"/>
                </a:rPr>
                <a:t>MinTerm</a:t>
              </a:r>
              <a:endParaRPr lang="en-US" dirty="0">
                <a:solidFill>
                  <a:schemeClr val="tx1"/>
                </a:solidFill>
                <a:latin typeface="SF Pro Display" panose="00000500000000000000" pitchFamily="2" charset="0"/>
                <a:ea typeface="SF Pro Display" panose="00000500000000000000" pitchFamily="2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7399948" y="4461406"/>
              <a:ext cx="3426483" cy="4145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SF Pro Display" panose="00000500000000000000" pitchFamily="2" charset="0"/>
                  <a:ea typeface="SF Pro Display" panose="00000500000000000000" pitchFamily="2" charset="0"/>
                </a:rPr>
                <a:t>-  </a:t>
              </a:r>
              <a:r>
                <a:rPr lang="en-US" sz="1600" dirty="0" err="1" smtClean="0">
                  <a:latin typeface="SF Pro Display" panose="00000500000000000000" pitchFamily="2" charset="0"/>
                  <a:ea typeface="SF Pro Display" panose="00000500000000000000" pitchFamily="2" charset="0"/>
                </a:rPr>
                <a:t>getName</a:t>
              </a:r>
              <a:r>
                <a:rPr lang="en-US" sz="1600" dirty="0" smtClean="0">
                  <a:latin typeface="SF Pro Display" panose="00000500000000000000" pitchFamily="2" charset="0"/>
                  <a:ea typeface="SF Pro Display" panose="00000500000000000000" pitchFamily="2" charset="0"/>
                </a:rPr>
                <a:t>()</a:t>
              </a:r>
            </a:p>
          </p:txBody>
        </p:sp>
      </p:grpSp>
      <p:sp>
        <p:nvSpPr>
          <p:cNvPr id="42" name="Rectangle 41"/>
          <p:cNvSpPr/>
          <p:nvPr/>
        </p:nvSpPr>
        <p:spPr>
          <a:xfrm>
            <a:off x="9273308" y="4029014"/>
            <a:ext cx="1173926" cy="449673"/>
          </a:xfrm>
          <a:prstGeom prst="rect">
            <a:avLst/>
          </a:prstGeom>
          <a:solidFill>
            <a:srgbClr val="FFFFCC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  <a:latin typeface="SF Pro Display" panose="00000500000000000000" pitchFamily="2" charset="0"/>
                <a:ea typeface="SF Pro Display" panose="00000500000000000000" pitchFamily="2" charset="0"/>
              </a:rPr>
              <a:t>getName</a:t>
            </a:r>
            <a:r>
              <a:rPr lang="en-US" sz="1600" dirty="0" smtClean="0">
                <a:solidFill>
                  <a:schemeClr val="tx1"/>
                </a:solidFill>
                <a:latin typeface="SF Pro Display" panose="00000500000000000000" pitchFamily="2" charset="0"/>
                <a:ea typeface="SF Pro Display" panose="00000500000000000000" pitchFamily="2" charset="0"/>
              </a:rPr>
              <a:t>()</a:t>
            </a:r>
            <a:endParaRPr lang="en-US" sz="1600" dirty="0">
              <a:solidFill>
                <a:schemeClr val="tx1"/>
              </a:solidFill>
              <a:latin typeface="SF Pro Display" panose="00000500000000000000" pitchFamily="2" charset="0"/>
              <a:ea typeface="SF Pro Display" panose="00000500000000000000" pitchFamily="2" charset="0"/>
            </a:endParaRPr>
          </a:p>
        </p:txBody>
      </p:sp>
      <p:grpSp>
        <p:nvGrpSpPr>
          <p:cNvPr id="43" name="Group 42"/>
          <p:cNvGrpSpPr/>
          <p:nvPr/>
        </p:nvGrpSpPr>
        <p:grpSpPr>
          <a:xfrm>
            <a:off x="8941981" y="4962518"/>
            <a:ext cx="1992720" cy="993964"/>
            <a:chOff x="7304146" y="3781817"/>
            <a:chExt cx="3568171" cy="1534501"/>
          </a:xfrm>
        </p:grpSpPr>
        <p:sp>
          <p:nvSpPr>
            <p:cNvPr id="44" name="Rectangle 43"/>
            <p:cNvSpPr/>
            <p:nvPr/>
          </p:nvSpPr>
          <p:spPr>
            <a:xfrm>
              <a:off x="7304146" y="4332399"/>
              <a:ext cx="3568169" cy="983919"/>
            </a:xfrm>
            <a:prstGeom prst="rect">
              <a:avLst/>
            </a:prstGeom>
            <a:solidFill>
              <a:srgbClr val="FFFFCC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7304147" y="3781817"/>
              <a:ext cx="3568170" cy="550581"/>
            </a:xfrm>
            <a:prstGeom prst="rect">
              <a:avLst/>
            </a:prstGeom>
            <a:solidFill>
              <a:srgbClr val="FFFFCC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  <a:latin typeface="SF Pro Display" panose="00000500000000000000" pitchFamily="2" charset="0"/>
                  <a:ea typeface="SF Pro Display" panose="00000500000000000000" pitchFamily="2" charset="0"/>
                </a:rPr>
                <a:t>CombinedTerm</a:t>
              </a:r>
              <a:endParaRPr lang="en-US" dirty="0">
                <a:solidFill>
                  <a:schemeClr val="tx1"/>
                </a:solidFill>
                <a:latin typeface="SF Pro Display" panose="00000500000000000000" pitchFamily="2" charset="0"/>
                <a:ea typeface="SF Pro Display" panose="00000500000000000000" pitchFamily="2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7399948" y="4461406"/>
              <a:ext cx="3426483" cy="4145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SF Pro Display" panose="00000500000000000000" pitchFamily="2" charset="0"/>
                  <a:ea typeface="SF Pro Display" panose="00000500000000000000" pitchFamily="2" charset="0"/>
                </a:rPr>
                <a:t>-  </a:t>
              </a:r>
              <a:r>
                <a:rPr lang="en-US" sz="1600" dirty="0" err="1" smtClean="0">
                  <a:latin typeface="SF Pro Display" panose="00000500000000000000" pitchFamily="2" charset="0"/>
                  <a:ea typeface="SF Pro Display" panose="00000500000000000000" pitchFamily="2" charset="0"/>
                </a:rPr>
                <a:t>getName</a:t>
              </a:r>
              <a:r>
                <a:rPr lang="en-US" sz="1600" dirty="0" smtClean="0">
                  <a:latin typeface="SF Pro Display" panose="00000500000000000000" pitchFamily="2" charset="0"/>
                  <a:ea typeface="SF Pro Display" panose="00000500000000000000" pitchFamily="2" charset="0"/>
                </a:rPr>
                <a:t>()</a:t>
              </a:r>
            </a:p>
          </p:txBody>
        </p:sp>
      </p:grpSp>
      <p:sp>
        <p:nvSpPr>
          <p:cNvPr id="47" name="Rectangle 46"/>
          <p:cNvSpPr/>
          <p:nvPr/>
        </p:nvSpPr>
        <p:spPr>
          <a:xfrm>
            <a:off x="9273308" y="5404997"/>
            <a:ext cx="1173926" cy="449673"/>
          </a:xfrm>
          <a:prstGeom prst="rect">
            <a:avLst/>
          </a:prstGeom>
          <a:solidFill>
            <a:srgbClr val="FFFFCC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  <a:latin typeface="SF Pro Display" panose="00000500000000000000" pitchFamily="2" charset="0"/>
                <a:ea typeface="SF Pro Display" panose="00000500000000000000" pitchFamily="2" charset="0"/>
              </a:rPr>
              <a:t>getName</a:t>
            </a:r>
            <a:r>
              <a:rPr lang="en-US" sz="1600" dirty="0" smtClean="0">
                <a:solidFill>
                  <a:schemeClr val="tx1"/>
                </a:solidFill>
                <a:latin typeface="SF Pro Display" panose="00000500000000000000" pitchFamily="2" charset="0"/>
                <a:ea typeface="SF Pro Display" panose="00000500000000000000" pitchFamily="2" charset="0"/>
              </a:rPr>
              <a:t>()</a:t>
            </a:r>
            <a:endParaRPr lang="en-US" sz="1600" dirty="0">
              <a:solidFill>
                <a:schemeClr val="tx1"/>
              </a:solidFill>
              <a:latin typeface="SF Pro Display" panose="00000500000000000000" pitchFamily="2" charset="0"/>
              <a:ea typeface="SF Pro Display" panose="00000500000000000000" pitchFamily="2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6409508" y="4587070"/>
            <a:ext cx="1173926" cy="449673"/>
          </a:xfrm>
          <a:prstGeom prst="rect">
            <a:avLst/>
          </a:prstGeom>
          <a:solidFill>
            <a:srgbClr val="FFFFCC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  <a:latin typeface="SF Pro Display" panose="00000500000000000000" pitchFamily="2" charset="0"/>
                <a:ea typeface="SF Pro Display" panose="00000500000000000000" pitchFamily="2" charset="0"/>
              </a:rPr>
              <a:t>MinTerm</a:t>
            </a:r>
            <a:endParaRPr lang="en-US" sz="1600" dirty="0">
              <a:solidFill>
                <a:schemeClr val="tx1"/>
              </a:solidFill>
              <a:latin typeface="SF Pro Display" panose="00000500000000000000" pitchFamily="2" charset="0"/>
              <a:ea typeface="SF Pro Display" panose="00000500000000000000" pitchFamily="2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409508" y="5329782"/>
            <a:ext cx="1173926" cy="574885"/>
          </a:xfrm>
          <a:prstGeom prst="rect">
            <a:avLst/>
          </a:prstGeom>
          <a:solidFill>
            <a:srgbClr val="FFFFCC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  <a:latin typeface="SF Pro Display" panose="00000500000000000000" pitchFamily="2" charset="0"/>
                <a:ea typeface="SF Pro Display" panose="00000500000000000000" pitchFamily="2" charset="0"/>
              </a:rPr>
              <a:t>CombinedTerm</a:t>
            </a:r>
            <a:endParaRPr lang="en-US" sz="1600" dirty="0">
              <a:solidFill>
                <a:schemeClr val="tx1"/>
              </a:solidFill>
              <a:latin typeface="SF Pro Display" panose="00000500000000000000" pitchFamily="2" charset="0"/>
              <a:ea typeface="SF Pro Display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2309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1.11111E-6 L -0.23502 0.08079 " pathEditMode="relative" rAng="0" ptsTypes="AA">
                                      <p:cBhvr>
                                        <p:cTn id="6" dur="12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758" y="40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-3.33333E-6 L -0.23502 -0.00254 " pathEditMode="relative" rAng="0" ptsTypes="AA">
                                      <p:cBhvr>
                                        <p:cTn id="10" dur="12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758" y="-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7154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Box 47"/>
          <p:cNvSpPr txBox="1"/>
          <p:nvPr/>
        </p:nvSpPr>
        <p:spPr>
          <a:xfrm>
            <a:off x="739285" y="2229011"/>
            <a:ext cx="8773378" cy="2086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75000"/>
              </a:lnSpc>
              <a:defRPr sz="4400" spc="-200">
                <a:gradFill flip="none" rotWithShape="1">
                  <a:gsLst>
                    <a:gs pos="13000">
                      <a:srgbClr val="4EE1E5"/>
                    </a:gs>
                    <a:gs pos="88000">
                      <a:srgbClr val="BBA0F6"/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Cheyenne Sans Black" panose="00000A00000000000000" pitchFamily="2" charset="0"/>
              </a:defRPr>
            </a:lvl1pPr>
          </a:lstStyle>
          <a:p>
            <a:pPr>
              <a:lnSpc>
                <a:spcPct val="80000"/>
              </a:lnSpc>
            </a:pPr>
            <a:r>
              <a:rPr lang="en-US" sz="5400" dirty="0" smtClean="0">
                <a:gradFill flip="none" rotWithShape="1">
                  <a:gsLst>
                    <a:gs pos="17000">
                      <a:srgbClr val="FF9999"/>
                    </a:gs>
                    <a:gs pos="84000">
                      <a:srgbClr val="FFC000"/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</a:rPr>
              <a:t>The end</a:t>
            </a:r>
          </a:p>
          <a:p>
            <a:pPr>
              <a:lnSpc>
                <a:spcPct val="80000"/>
              </a:lnSpc>
            </a:pPr>
            <a:endParaRPr lang="en-US" sz="5400" dirty="0">
              <a:gradFill flip="none" rotWithShape="1">
                <a:gsLst>
                  <a:gs pos="17000">
                    <a:srgbClr val="FF9999"/>
                  </a:gs>
                  <a:gs pos="84000">
                    <a:srgbClr val="FFC000"/>
                  </a:gs>
                </a:gsLst>
                <a:path path="circle">
                  <a:fillToRect r="100000" b="100000"/>
                </a:path>
                <a:tileRect l="-100000" t="-100000"/>
              </a:gradFill>
            </a:endParaRPr>
          </a:p>
          <a:p>
            <a:pPr>
              <a:lnSpc>
                <a:spcPct val="80000"/>
              </a:lnSpc>
            </a:pPr>
            <a:r>
              <a:rPr lang="en-US" sz="5400" dirty="0" smtClean="0">
                <a:gradFill flip="none" rotWithShape="1">
                  <a:gsLst>
                    <a:gs pos="17000">
                      <a:srgbClr val="FF9999"/>
                    </a:gs>
                    <a:gs pos="84000">
                      <a:srgbClr val="FFC000"/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</a:rPr>
              <a:t>Thanks</a:t>
            </a:r>
            <a:endParaRPr lang="en-US" sz="5400" dirty="0">
              <a:gradFill flip="none" rotWithShape="1">
                <a:gsLst>
                  <a:gs pos="17000">
                    <a:srgbClr val="FF9999"/>
                  </a:gs>
                  <a:gs pos="84000">
                    <a:srgbClr val="FFC000"/>
                  </a:gs>
                </a:gsLst>
                <a:path path="circle">
                  <a:fillToRect r="100000" b="100000"/>
                </a:path>
                <a:tileRect l="-100000" t="-10000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7125220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7187022" y="-710964"/>
            <a:ext cx="5415715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75000"/>
              </a:lnSpc>
              <a:defRPr sz="4400" spc="-200">
                <a:gradFill flip="none" rotWithShape="1">
                  <a:gsLst>
                    <a:gs pos="13000">
                      <a:srgbClr val="4EE1E5"/>
                    </a:gs>
                    <a:gs pos="88000">
                      <a:srgbClr val="BBA0F6"/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Cheyenne Sans Black" panose="00000A00000000000000" pitchFamily="2" charset="0"/>
              </a:defRPr>
            </a:lvl1pPr>
          </a:lstStyle>
          <a:p>
            <a:pPr>
              <a:lnSpc>
                <a:spcPct val="80000"/>
              </a:lnSpc>
            </a:pPr>
            <a:r>
              <a:rPr lang="en-US" sz="5400" dirty="0" smtClean="0">
                <a:gradFill flip="none" rotWithShape="1">
                  <a:gsLst>
                    <a:gs pos="17000">
                      <a:srgbClr val="008080"/>
                    </a:gs>
                    <a:gs pos="84000">
                      <a:srgbClr val="0070C0"/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</a:rPr>
              <a:t>Group</a:t>
            </a:r>
          </a:p>
          <a:p>
            <a:pPr>
              <a:lnSpc>
                <a:spcPct val="80000"/>
              </a:lnSpc>
            </a:pPr>
            <a:r>
              <a:rPr lang="en-US" sz="5400" dirty="0" smtClean="0">
                <a:gradFill flip="none" rotWithShape="1">
                  <a:gsLst>
                    <a:gs pos="17000">
                      <a:srgbClr val="008080"/>
                    </a:gs>
                    <a:gs pos="84000">
                      <a:srgbClr val="0070C0"/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</a:rPr>
              <a:t>Members</a:t>
            </a:r>
            <a:endParaRPr lang="en-US" sz="5400" dirty="0">
              <a:gradFill flip="none" rotWithShape="1">
                <a:gsLst>
                  <a:gs pos="17000">
                    <a:srgbClr val="008080"/>
                  </a:gs>
                  <a:gs pos="84000">
                    <a:srgbClr val="0070C0"/>
                  </a:gs>
                </a:gsLst>
                <a:path path="circle">
                  <a:fillToRect r="100000" b="100000"/>
                </a:path>
                <a:tileRect l="-100000" t="-100000"/>
              </a:gra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4318872" y="337344"/>
            <a:ext cx="3495956" cy="6186408"/>
          </a:xfrm>
          <a:prstGeom prst="roundRect">
            <a:avLst>
              <a:gd name="adj" fmla="val 5844"/>
            </a:avLst>
          </a:prstGeom>
          <a:solidFill>
            <a:srgbClr val="040D21"/>
          </a:solidFill>
          <a:ln>
            <a:noFill/>
          </a:ln>
          <a:effectLst>
            <a:outerShdw blurRad="190500" dist="38100" dir="5400000" sx="102000" sy="102000" algn="t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/>
          <p:cNvGrpSpPr/>
          <p:nvPr/>
        </p:nvGrpSpPr>
        <p:grpSpPr>
          <a:xfrm>
            <a:off x="398881" y="337344"/>
            <a:ext cx="3468563" cy="6186408"/>
            <a:chOff x="704840" y="2419112"/>
            <a:chExt cx="2980748" cy="6186408"/>
          </a:xfrm>
        </p:grpSpPr>
        <p:sp>
          <p:nvSpPr>
            <p:cNvPr id="13" name="Rounded Rectangle 12"/>
            <p:cNvSpPr/>
            <p:nvPr/>
          </p:nvSpPr>
          <p:spPr>
            <a:xfrm>
              <a:off x="704840" y="2419112"/>
              <a:ext cx="2980748" cy="6186408"/>
            </a:xfrm>
            <a:prstGeom prst="roundRect">
              <a:avLst>
                <a:gd name="adj" fmla="val 5844"/>
              </a:avLst>
            </a:prstGeom>
            <a:solidFill>
              <a:srgbClr val="040D21"/>
            </a:solidFill>
            <a:ln>
              <a:noFill/>
            </a:ln>
            <a:effectLst>
              <a:outerShdw blurRad="190500" dist="38100" dir="5400000" sx="102000" sy="102000" algn="t" rotWithShape="0">
                <a:prstClr val="black">
                  <a:alpha val="3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191187" y="2885555"/>
              <a:ext cx="136783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vi-VN" sz="2000" b="1" dirty="0" smtClean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Phạm Đinh Gia Dũng</a:t>
              </a:r>
              <a:endParaRPr lang="en-US" sz="2000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algn="ctr"/>
              <a:r>
                <a:rPr lang="en-US" sz="2000" dirty="0" smtClean="0">
                  <a:solidFill>
                    <a:schemeClr val="bg1">
                      <a:lumMod val="65000"/>
                    </a:schemeClr>
                  </a:solidFill>
                </a:rPr>
                <a:t>20194428</a:t>
              </a:r>
              <a:endParaRPr lang="en-US" sz="20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sp>
        <p:nvSpPr>
          <p:cNvPr id="17" name="Rounded Rectangle 16"/>
          <p:cNvSpPr/>
          <p:nvPr/>
        </p:nvSpPr>
        <p:spPr>
          <a:xfrm>
            <a:off x="8266256" y="337344"/>
            <a:ext cx="3525545" cy="6186408"/>
          </a:xfrm>
          <a:prstGeom prst="roundRect">
            <a:avLst>
              <a:gd name="adj" fmla="val 5844"/>
            </a:avLst>
          </a:prstGeom>
          <a:solidFill>
            <a:srgbClr val="040D21"/>
          </a:solidFill>
          <a:ln>
            <a:noFill/>
          </a:ln>
          <a:effectLst>
            <a:outerShdw blurRad="190500" dist="38100" dir="5400000" sx="102000" sy="102000" algn="t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6184699" y="803787"/>
            <a:ext cx="137781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2000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Phùng Quốc Việt</a:t>
            </a:r>
            <a:endParaRPr lang="en-US" sz="2000" b="1" dirty="0" smtClean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20194428</a:t>
            </a:r>
            <a:endParaRPr lang="en-US" sz="2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143262" y="803787"/>
            <a:ext cx="137781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20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Vũ</a:t>
            </a:r>
            <a:r>
              <a:rPr lang="vi-VN" sz="2000" b="1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000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Quốc Việt</a:t>
            </a:r>
            <a:endParaRPr lang="en-US" sz="2000" b="1" dirty="0" smtClean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20194428</a:t>
            </a:r>
            <a:endParaRPr lang="en-US" sz="2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84074" y="2285893"/>
            <a:ext cx="328336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Wingdings" panose="05000000000000000000" pitchFamily="2" charset="2"/>
              <a:buChar char="§"/>
            </a:pPr>
            <a:r>
              <a:rPr lang="en-US" sz="1600" dirty="0" err="1" smtClean="0">
                <a:solidFill>
                  <a:schemeClr val="bg1"/>
                </a:solidFill>
                <a:latin typeface="SF Pro Display" panose="00000500000000000000" pitchFamily="2" charset="0"/>
                <a:ea typeface="SF Pro Display" panose="00000500000000000000" pitchFamily="2" charset="0"/>
              </a:rPr>
              <a:t>ThreeVariableScreen</a:t>
            </a:r>
            <a:endParaRPr lang="en-US" sz="1600" dirty="0" smtClean="0">
              <a:solidFill>
                <a:schemeClr val="bg1"/>
              </a:solidFill>
              <a:latin typeface="SF Pro Display" panose="00000500000000000000" pitchFamily="2" charset="0"/>
              <a:ea typeface="SF Pro Display" panose="00000500000000000000" pitchFamily="2" charset="0"/>
            </a:endParaRPr>
          </a:p>
          <a:p>
            <a:pPr marL="285750" indent="-285750" fontAlgn="base">
              <a:buFont typeface="Wingdings" panose="05000000000000000000" pitchFamily="2" charset="2"/>
              <a:buChar char="§"/>
            </a:pPr>
            <a:endParaRPr lang="en-US" sz="1600" dirty="0">
              <a:solidFill>
                <a:schemeClr val="bg1"/>
              </a:solidFill>
              <a:latin typeface="SF Pro Display" panose="00000500000000000000" pitchFamily="2" charset="0"/>
              <a:ea typeface="SF Pro Display" panose="00000500000000000000" pitchFamily="2" charset="0"/>
            </a:endParaRPr>
          </a:p>
          <a:p>
            <a:pPr marL="285750" indent="-285750" fontAlgn="base">
              <a:buFont typeface="Wingdings" panose="05000000000000000000" pitchFamily="2" charset="2"/>
              <a:buChar char="§"/>
            </a:pPr>
            <a:r>
              <a:rPr lang="en-US" sz="1600" dirty="0" err="1" smtClean="0">
                <a:solidFill>
                  <a:schemeClr val="bg1"/>
                </a:solidFill>
                <a:latin typeface="SF Pro Display" panose="00000500000000000000" pitchFamily="2" charset="0"/>
                <a:ea typeface="SF Pro Display" panose="00000500000000000000" pitchFamily="2" charset="0"/>
              </a:rPr>
              <a:t>ThreeVariableScreenController</a:t>
            </a:r>
            <a:endParaRPr lang="vi-VN" sz="1600" dirty="0" smtClean="0">
              <a:solidFill>
                <a:schemeClr val="bg1"/>
              </a:solidFill>
              <a:latin typeface="SF Pro Display" panose="00000500000000000000" pitchFamily="2" charset="0"/>
              <a:ea typeface="SF Pro Display" panose="00000500000000000000" pitchFamily="2" charset="0"/>
            </a:endParaRPr>
          </a:p>
          <a:p>
            <a:pPr marL="285750" indent="-285750" fontAlgn="base">
              <a:buFont typeface="Wingdings" panose="05000000000000000000" pitchFamily="2" charset="2"/>
              <a:buChar char="§"/>
            </a:pPr>
            <a:endParaRPr lang="vi-VN" sz="1600" dirty="0" smtClean="0">
              <a:solidFill>
                <a:schemeClr val="bg1"/>
              </a:solidFill>
              <a:latin typeface="SF Pro Display" panose="00000500000000000000" pitchFamily="2" charset="0"/>
              <a:ea typeface="SF Pro Display" panose="00000500000000000000" pitchFamily="2" charset="0"/>
            </a:endParaRPr>
          </a:p>
          <a:p>
            <a:pPr marL="285750" indent="-285750" fontAlgn="base">
              <a:buFont typeface="Wingdings" panose="05000000000000000000" pitchFamily="2" charset="2"/>
              <a:buChar char="§"/>
            </a:pPr>
            <a:r>
              <a:rPr lang="en-US" sz="1600" dirty="0" err="1" smtClean="0">
                <a:solidFill>
                  <a:schemeClr val="bg1"/>
                </a:solidFill>
                <a:latin typeface="SF Pro Display" panose="00000500000000000000" pitchFamily="2" charset="0"/>
                <a:ea typeface="SF Pro Display" panose="00000500000000000000" pitchFamily="2" charset="0"/>
              </a:rPr>
              <a:t>FourVariableScreen</a:t>
            </a:r>
            <a:endParaRPr lang="en-US" sz="1600" dirty="0" smtClean="0">
              <a:solidFill>
                <a:schemeClr val="bg1"/>
              </a:solidFill>
              <a:latin typeface="SF Pro Display" panose="00000500000000000000" pitchFamily="2" charset="0"/>
              <a:ea typeface="SF Pro Display" panose="00000500000000000000" pitchFamily="2" charset="0"/>
            </a:endParaRPr>
          </a:p>
          <a:p>
            <a:pPr marL="285750" indent="-285750" fontAlgn="base">
              <a:buFont typeface="Wingdings" panose="05000000000000000000" pitchFamily="2" charset="2"/>
              <a:buChar char="§"/>
            </a:pPr>
            <a:endParaRPr lang="en-US" sz="1600" dirty="0">
              <a:solidFill>
                <a:schemeClr val="bg1"/>
              </a:solidFill>
              <a:latin typeface="SF Pro Display" panose="00000500000000000000" pitchFamily="2" charset="0"/>
              <a:ea typeface="SF Pro Display" panose="00000500000000000000" pitchFamily="2" charset="0"/>
            </a:endParaRPr>
          </a:p>
          <a:p>
            <a:pPr marL="285750" indent="-285750" fontAlgn="base">
              <a:buFont typeface="Wingdings" panose="05000000000000000000" pitchFamily="2" charset="2"/>
              <a:buChar char="§"/>
            </a:pPr>
            <a:r>
              <a:rPr lang="en-US" sz="1600" dirty="0" err="1" smtClean="0">
                <a:solidFill>
                  <a:schemeClr val="bg1"/>
                </a:solidFill>
                <a:latin typeface="SF Pro Display" panose="00000500000000000000" pitchFamily="2" charset="0"/>
                <a:ea typeface="SF Pro Display" panose="00000500000000000000" pitchFamily="2" charset="0"/>
              </a:rPr>
              <a:t>FourVariableScreenController</a:t>
            </a:r>
            <a:endParaRPr lang="en-US" sz="1600" dirty="0" smtClean="0">
              <a:solidFill>
                <a:schemeClr val="bg1"/>
              </a:solidFill>
              <a:latin typeface="SF Pro Display" panose="00000500000000000000" pitchFamily="2" charset="0"/>
              <a:ea typeface="SF Pro Display" panose="00000500000000000000" pitchFamily="2" charset="0"/>
            </a:endParaRPr>
          </a:p>
          <a:p>
            <a:pPr marL="285750" indent="-285750" fontAlgn="base">
              <a:buFont typeface="Wingdings" panose="05000000000000000000" pitchFamily="2" charset="2"/>
              <a:buChar char="§"/>
            </a:pPr>
            <a:endParaRPr lang="vi-VN" sz="1600" dirty="0" smtClean="0">
              <a:solidFill>
                <a:schemeClr val="bg1"/>
              </a:solidFill>
              <a:latin typeface="SF Pro Display" panose="00000500000000000000" pitchFamily="2" charset="0"/>
              <a:ea typeface="SF Pro Display" panose="00000500000000000000" pitchFamily="2" charset="0"/>
            </a:endParaRPr>
          </a:p>
          <a:p>
            <a:pPr marL="285750" indent="-285750" fontAlgn="base">
              <a:buFont typeface="Wingdings" panose="05000000000000000000" pitchFamily="2" charset="2"/>
              <a:buChar char="§"/>
            </a:pPr>
            <a:r>
              <a:rPr lang="en-US" sz="1600" dirty="0" smtClean="0">
                <a:solidFill>
                  <a:schemeClr val="bg1"/>
                </a:solidFill>
                <a:latin typeface="SF Pro Display" panose="00000500000000000000" pitchFamily="2" charset="0"/>
                <a:ea typeface="SF Pro Display" panose="00000500000000000000" pitchFamily="2" charset="0"/>
              </a:rPr>
              <a:t>Output Screen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535262" y="2285893"/>
            <a:ext cx="3279566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Wingdings" panose="05000000000000000000" pitchFamily="2" charset="2"/>
              <a:buChar char="§"/>
            </a:pPr>
            <a:r>
              <a:rPr lang="en-US" sz="1600" dirty="0" smtClean="0">
                <a:solidFill>
                  <a:schemeClr val="bg1"/>
                </a:solidFill>
                <a:latin typeface="SF Pro Display" panose="00000500000000000000" pitchFamily="2" charset="0"/>
                <a:ea typeface="SF Pro Display" panose="00000500000000000000" pitchFamily="2" charset="0"/>
              </a:rPr>
              <a:t>Table </a:t>
            </a:r>
            <a:r>
              <a:rPr lang="en-US" sz="1600" dirty="0">
                <a:solidFill>
                  <a:schemeClr val="bg1"/>
                </a:solidFill>
                <a:latin typeface="SF Pro Display" panose="00000500000000000000" pitchFamily="2" charset="0"/>
                <a:ea typeface="SF Pro Display" panose="00000500000000000000" pitchFamily="2" charset="0"/>
              </a:rPr>
              <a:t>&amp; </a:t>
            </a:r>
            <a:r>
              <a:rPr lang="en-US" sz="1600" dirty="0" err="1" smtClean="0">
                <a:solidFill>
                  <a:schemeClr val="bg1"/>
                </a:solidFill>
                <a:latin typeface="SF Pro Display" panose="00000500000000000000" pitchFamily="2" charset="0"/>
                <a:ea typeface="SF Pro Display" panose="00000500000000000000" pitchFamily="2" charset="0"/>
              </a:rPr>
              <a:t>TruthTable</a:t>
            </a:r>
            <a:endParaRPr lang="en-US" sz="1600" dirty="0">
              <a:solidFill>
                <a:schemeClr val="bg1"/>
              </a:solidFill>
              <a:latin typeface="SF Pro Display" panose="00000500000000000000" pitchFamily="2" charset="0"/>
              <a:ea typeface="SF Pro Display" panose="00000500000000000000" pitchFamily="2" charset="0"/>
            </a:endParaRPr>
          </a:p>
          <a:p>
            <a:pPr marL="285750" indent="-285750" fontAlgn="base">
              <a:buFont typeface="Wingdings" panose="05000000000000000000" pitchFamily="2" charset="2"/>
              <a:buChar char="§"/>
            </a:pPr>
            <a:endParaRPr lang="vi-VN" sz="1600" dirty="0" smtClean="0">
              <a:solidFill>
                <a:schemeClr val="bg1"/>
              </a:solidFill>
              <a:latin typeface="SF Pro Display" panose="00000500000000000000" pitchFamily="2" charset="0"/>
              <a:ea typeface="SF Pro Display" panose="00000500000000000000" pitchFamily="2" charset="0"/>
            </a:endParaRPr>
          </a:p>
          <a:p>
            <a:pPr marL="285750" indent="-285750" fontAlgn="base">
              <a:buFont typeface="Wingdings" panose="05000000000000000000" pitchFamily="2" charset="2"/>
              <a:buChar char="§"/>
            </a:pPr>
            <a:r>
              <a:rPr lang="vi-VN" sz="1600" dirty="0" smtClean="0">
                <a:solidFill>
                  <a:schemeClr val="bg1"/>
                </a:solidFill>
                <a:latin typeface="SF Pro Display" panose="00000500000000000000" pitchFamily="2" charset="0"/>
                <a:ea typeface="SF Pro Display" panose="00000500000000000000" pitchFamily="2" charset="0"/>
              </a:rPr>
              <a:t>IntermediateColum</a:t>
            </a:r>
          </a:p>
          <a:p>
            <a:pPr marL="285750" indent="-285750" fontAlgn="base">
              <a:buFont typeface="Wingdings" panose="05000000000000000000" pitchFamily="2" charset="2"/>
              <a:buChar char="§"/>
            </a:pPr>
            <a:endParaRPr lang="vi-VN" sz="1600" dirty="0" smtClean="0">
              <a:solidFill>
                <a:schemeClr val="bg1"/>
              </a:solidFill>
              <a:latin typeface="SF Pro Display" panose="00000500000000000000" pitchFamily="2" charset="0"/>
              <a:ea typeface="SF Pro Display" panose="00000500000000000000" pitchFamily="2" charset="0"/>
            </a:endParaRPr>
          </a:p>
          <a:p>
            <a:pPr marL="285750" indent="-285750" fontAlgn="base">
              <a:buFont typeface="Wingdings" panose="05000000000000000000" pitchFamily="2" charset="2"/>
              <a:buChar char="§"/>
            </a:pPr>
            <a:r>
              <a:rPr lang="vi-VN" sz="1600" dirty="0" smtClean="0">
                <a:solidFill>
                  <a:schemeClr val="bg1"/>
                </a:solidFill>
                <a:latin typeface="SF Pro Display" panose="00000500000000000000" pitchFamily="2" charset="0"/>
                <a:ea typeface="SF Pro Display" panose="00000500000000000000" pitchFamily="2" charset="0"/>
              </a:rPr>
              <a:t>IntermediateColumContainer</a:t>
            </a:r>
            <a:endParaRPr lang="vi-VN" sz="1600" dirty="0">
              <a:solidFill>
                <a:schemeClr val="bg1"/>
              </a:solidFill>
              <a:latin typeface="SF Pro Display" panose="00000500000000000000" pitchFamily="2" charset="0"/>
              <a:ea typeface="SF Pro Display" panose="00000500000000000000" pitchFamily="2" charset="0"/>
            </a:endParaRPr>
          </a:p>
          <a:p>
            <a:pPr marL="285750" indent="-285750" fontAlgn="base">
              <a:buFont typeface="Wingdings" panose="05000000000000000000" pitchFamily="2" charset="2"/>
              <a:buChar char="§"/>
            </a:pPr>
            <a:endParaRPr lang="vi-VN" sz="1600" dirty="0" smtClean="0">
              <a:solidFill>
                <a:schemeClr val="bg1"/>
              </a:solidFill>
              <a:latin typeface="SF Pro Display" panose="00000500000000000000" pitchFamily="2" charset="0"/>
              <a:ea typeface="SF Pro Display" panose="00000500000000000000" pitchFamily="2" charset="0"/>
            </a:endParaRPr>
          </a:p>
          <a:p>
            <a:pPr marL="285750" indent="-285750" fontAlgn="base">
              <a:buFont typeface="Wingdings" panose="05000000000000000000" pitchFamily="2" charset="2"/>
              <a:buChar char="§"/>
            </a:pPr>
            <a:r>
              <a:rPr lang="en-US" sz="1600" dirty="0" smtClean="0">
                <a:solidFill>
                  <a:schemeClr val="bg1"/>
                </a:solidFill>
                <a:latin typeface="SF Pro Display" panose="00000500000000000000" pitchFamily="2" charset="0"/>
                <a:ea typeface="SF Pro Display" panose="00000500000000000000" pitchFamily="2" charset="0"/>
              </a:rPr>
              <a:t>Group</a:t>
            </a:r>
          </a:p>
          <a:p>
            <a:pPr marL="285750" indent="-285750" fontAlgn="base">
              <a:buFont typeface="Wingdings" panose="05000000000000000000" pitchFamily="2" charset="2"/>
              <a:buChar char="§"/>
            </a:pPr>
            <a:endParaRPr lang="en-US" sz="1600" dirty="0" smtClean="0">
              <a:solidFill>
                <a:schemeClr val="bg1"/>
              </a:solidFill>
              <a:latin typeface="SF Pro Display" panose="00000500000000000000" pitchFamily="2" charset="0"/>
              <a:ea typeface="SF Pro Display" panose="00000500000000000000" pitchFamily="2" charset="0"/>
            </a:endParaRPr>
          </a:p>
          <a:p>
            <a:pPr marL="285750" indent="-285750" fontAlgn="base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bg1"/>
                </a:solidFill>
                <a:latin typeface="SF Pro Display" panose="00000500000000000000" pitchFamily="2" charset="0"/>
                <a:ea typeface="SF Pro Display" panose="00000500000000000000" pitchFamily="2" charset="0"/>
              </a:rPr>
              <a:t>Term &amp; </a:t>
            </a:r>
            <a:r>
              <a:rPr lang="en-US" sz="1600" dirty="0" err="1">
                <a:solidFill>
                  <a:schemeClr val="bg1"/>
                </a:solidFill>
                <a:latin typeface="SF Pro Display" panose="00000500000000000000" pitchFamily="2" charset="0"/>
                <a:ea typeface="SF Pro Display" panose="00000500000000000000" pitchFamily="2" charset="0"/>
              </a:rPr>
              <a:t>MinTerm</a:t>
            </a:r>
            <a:r>
              <a:rPr lang="en-US" sz="1600" dirty="0">
                <a:solidFill>
                  <a:schemeClr val="bg1"/>
                </a:solidFill>
                <a:latin typeface="SF Pro Display" panose="00000500000000000000" pitchFamily="2" charset="0"/>
                <a:ea typeface="SF Pro Display" panose="00000500000000000000" pitchFamily="2" charset="0"/>
              </a:rPr>
              <a:t> &amp; </a:t>
            </a:r>
            <a:r>
              <a:rPr lang="en-US" sz="1600" dirty="0" err="1" smtClean="0">
                <a:solidFill>
                  <a:schemeClr val="bg1"/>
                </a:solidFill>
                <a:latin typeface="SF Pro Display" panose="00000500000000000000" pitchFamily="2" charset="0"/>
                <a:ea typeface="SF Pro Display" panose="00000500000000000000" pitchFamily="2" charset="0"/>
              </a:rPr>
              <a:t>CombinedTerm</a:t>
            </a:r>
            <a:endParaRPr lang="en-US" sz="1600" dirty="0" smtClean="0">
              <a:solidFill>
                <a:schemeClr val="bg1"/>
              </a:solidFill>
              <a:latin typeface="SF Pro Display" panose="00000500000000000000" pitchFamily="2" charset="0"/>
              <a:ea typeface="SF Pro Display" panose="00000500000000000000" pitchFamily="2" charset="0"/>
            </a:endParaRPr>
          </a:p>
          <a:p>
            <a:pPr marL="285750" indent="-285750" fontAlgn="base">
              <a:buFont typeface="Wingdings" panose="05000000000000000000" pitchFamily="2" charset="2"/>
              <a:buChar char="§"/>
            </a:pPr>
            <a:endParaRPr lang="en-US" sz="1600" dirty="0" smtClean="0">
              <a:solidFill>
                <a:schemeClr val="bg1"/>
              </a:solidFill>
              <a:latin typeface="SF Pro Display" panose="00000500000000000000" pitchFamily="2" charset="0"/>
              <a:ea typeface="SF Pro Display" panose="00000500000000000000" pitchFamily="2" charset="0"/>
            </a:endParaRPr>
          </a:p>
          <a:p>
            <a:pPr marL="285750" indent="-285750" fontAlgn="base">
              <a:buFont typeface="Wingdings" panose="05000000000000000000" pitchFamily="2" charset="2"/>
              <a:buChar char="§"/>
            </a:pPr>
            <a:r>
              <a:rPr lang="vi-VN" sz="1600" dirty="0" smtClean="0">
                <a:solidFill>
                  <a:schemeClr val="bg1"/>
                </a:solidFill>
                <a:latin typeface="SF Pro Display" panose="00000500000000000000" pitchFamily="2" charset="0"/>
                <a:ea typeface="SF Pro Display" panose="00000500000000000000" pitchFamily="2" charset="0"/>
              </a:rPr>
              <a:t>ColumnBlock</a:t>
            </a:r>
            <a:endParaRPr lang="en-US" sz="1600" dirty="0">
              <a:solidFill>
                <a:schemeClr val="bg1"/>
              </a:solidFill>
              <a:latin typeface="SF Pro Display" panose="00000500000000000000" pitchFamily="2" charset="0"/>
              <a:ea typeface="SF Pro Display" panose="00000500000000000000" pitchFamily="2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600" dirty="0">
              <a:solidFill>
                <a:schemeClr val="bg1"/>
              </a:solidFill>
              <a:latin typeface="SF Pro Display" panose="00000500000000000000" pitchFamily="2" charset="0"/>
              <a:ea typeface="SF Pro Display" panose="00000500000000000000" pitchFamily="2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503479" y="2285893"/>
            <a:ext cx="327956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Wingdings" panose="05000000000000000000" pitchFamily="2" charset="2"/>
              <a:buChar char="§"/>
            </a:pPr>
            <a:r>
              <a:rPr lang="en-US" sz="1600" dirty="0" smtClean="0">
                <a:solidFill>
                  <a:schemeClr val="bg1"/>
                </a:solidFill>
                <a:latin typeface="SF Pro Display" panose="00000500000000000000" pitchFamily="2" charset="0"/>
                <a:ea typeface="SF Pro Display" panose="00000500000000000000" pitchFamily="2" charset="0"/>
              </a:rPr>
              <a:t>PI Table</a:t>
            </a:r>
          </a:p>
          <a:p>
            <a:pPr marL="285750" indent="-285750" fontAlgn="base">
              <a:buFont typeface="Wingdings" panose="05000000000000000000" pitchFamily="2" charset="2"/>
              <a:buChar char="§"/>
            </a:pPr>
            <a:endParaRPr lang="en-US" sz="1600" dirty="0" smtClean="0">
              <a:solidFill>
                <a:schemeClr val="bg1"/>
              </a:solidFill>
              <a:latin typeface="SF Pro Display" panose="00000500000000000000" pitchFamily="2" charset="0"/>
              <a:ea typeface="SF Pro Display" panose="00000500000000000000" pitchFamily="2" charset="0"/>
            </a:endParaRPr>
          </a:p>
          <a:p>
            <a:pPr marL="285750" indent="-285750" fontAlgn="base">
              <a:buFont typeface="Wingdings" panose="05000000000000000000" pitchFamily="2" charset="2"/>
              <a:buChar char="§"/>
            </a:pPr>
            <a:r>
              <a:rPr lang="en-US" sz="1600" dirty="0" err="1" smtClean="0">
                <a:solidFill>
                  <a:schemeClr val="bg1"/>
                </a:solidFill>
                <a:latin typeface="SF Pro Display" panose="00000500000000000000" pitchFamily="2" charset="0"/>
                <a:ea typeface="SF Pro Display" panose="00000500000000000000" pitchFamily="2" charset="0"/>
              </a:rPr>
              <a:t>PIBlock</a:t>
            </a:r>
            <a:endParaRPr lang="en-US" sz="1600" dirty="0">
              <a:solidFill>
                <a:schemeClr val="bg1"/>
              </a:solidFill>
              <a:latin typeface="SF Pro Display" panose="00000500000000000000" pitchFamily="2" charset="0"/>
              <a:ea typeface="SF Pro Display" panose="00000500000000000000" pitchFamily="2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600" dirty="0">
              <a:solidFill>
                <a:schemeClr val="bg1"/>
              </a:solidFill>
              <a:latin typeface="SF Pro Display" panose="00000500000000000000" pitchFamily="2" charset="0"/>
              <a:ea typeface="SF Pro Display" panose="00000500000000000000" pitchFamily="2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8633505" y="710965"/>
            <a:ext cx="1239035" cy="1201308"/>
          </a:xfrm>
          <a:prstGeom prst="roundRect">
            <a:avLst>
              <a:gd name="adj" fmla="val 9531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>
            <a:off x="4674942" y="710964"/>
            <a:ext cx="1239035" cy="1201308"/>
          </a:xfrm>
          <a:prstGeom prst="roundRect">
            <a:avLst>
              <a:gd name="adj" fmla="val 9531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/>
          <p:cNvSpPr/>
          <p:nvPr/>
        </p:nvSpPr>
        <p:spPr>
          <a:xfrm>
            <a:off x="754080" y="710964"/>
            <a:ext cx="1239035" cy="1201308"/>
          </a:xfrm>
          <a:prstGeom prst="roundRect">
            <a:avLst>
              <a:gd name="adj" fmla="val 9531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36354" y1="10000" x2="67708" y2="26667"/>
                        <a14:foregroundMark x1="57083" y1="5729" x2="69792" y2="17604"/>
                        <a14:foregroundMark x1="65938" y1="6146" x2="76354" y2="25417"/>
                        <a14:foregroundMark x1="76979" y1="26875" x2="74271" y2="42813"/>
                        <a14:foregroundMark x1="72500" y1="26667" x2="75521" y2="32396"/>
                        <a14:foregroundMark x1="32500" y1="20521" x2="30625" y2="22917"/>
                        <a14:foregroundMark x1="41563" y1="20104" x2="49688" y2="30521"/>
                        <a14:foregroundMark x1="34792" y1="6771" x2="26354" y2="22292"/>
                        <a14:foregroundMark x1="32292" y1="3021" x2="26563" y2="10208"/>
                        <a14:foregroundMark x1="16354" y1="90208" x2="82083" y2="90521"/>
                        <a14:foregroundMark x1="69792" y1="78021" x2="86563" y2="85625"/>
                        <a14:foregroundMark x1="63854" y1="73333" x2="58958" y2="83854"/>
                        <a14:foregroundMark x1="88854" y1="83021" x2="93125" y2="99167"/>
                        <a14:foregroundMark x1="88438" y1="93229" x2="47708" y2="91146"/>
                        <a14:foregroundMark x1="22292" y1="92188" x2="49063" y2="93021"/>
                        <a14:foregroundMark x1="16146" y1="83021" x2="3021" y2="89167"/>
                        <a14:foregroundMark x1="19792" y1="75625" x2="17917" y2="80521"/>
                        <a14:foregroundMark x1="40313" y1="96354" x2="43750" y2="95729"/>
                        <a14:foregroundMark x1="1563" y1="82813" x2="1563" y2="82813"/>
                        <a14:foregroundMark x1="21458" y1="73333" x2="21458" y2="73333"/>
                        <a14:foregroundMark x1="84167" y1="75104" x2="93750" y2="78333"/>
                        <a14:backgroundMark x1="8958" y1="25208" x2="20417" y2="60625"/>
                        <a14:backgroundMark x1="21250" y1="2292" x2="25729" y2="1250"/>
                        <a14:backgroundMark x1="85625" y1="57708" x2="85000" y2="53333"/>
                        <a14:backgroundMark x1="84583" y1="52188" x2="81250" y2="60104"/>
                        <a14:backgroundMark x1="82917" y1="46458" x2="78854" y2="65625"/>
                        <a14:backgroundMark x1="79792" y1="49063" x2="75521" y2="66458"/>
                        <a14:backgroundMark x1="85000" y1="64896" x2="98854" y2="74271"/>
                        <a14:backgroundMark x1="94792" y1="30833" x2="97500" y2="57292"/>
                        <a14:backgroundMark x1="91979" y1="23646" x2="91979" y2="57292"/>
                        <a14:backgroundMark x1="94792" y1="20000" x2="79792" y2="50313"/>
                        <a14:backgroundMark x1="15937" y1="28750" x2="24479" y2="5812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4903" y="856034"/>
            <a:ext cx="1056238" cy="1056238"/>
          </a:xfrm>
          <a:prstGeom prst="rect">
            <a:avLst/>
          </a:prstGeom>
          <a:ln w="38100">
            <a:noFill/>
          </a:ln>
        </p:spPr>
      </p:pic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35208" b="51458" l="13611" r="38194">
                        <a14:foregroundMark x1="18194" y1="49896" x2="31806" y2="50208"/>
                        <a14:foregroundMark x1="18194" y1="48438" x2="16806" y2="49375"/>
                        <a14:foregroundMark x1="16667" y1="49896" x2="16944" y2="50938"/>
                        <a14:foregroundMark x1="19583" y1="50521" x2="32222" y2="51146"/>
                        <a14:backgroundMark x1="19444" y1="46458" x2="19444" y2="46458"/>
                        <a14:backgroundMark x1="33333" y1="46250" x2="38472" y2="51563"/>
                        <a14:backgroundMark x1="16806" y1="46146" x2="11944" y2="47708"/>
                        <a14:backgroundMark x1="16944" y1="47396" x2="20000" y2="46563"/>
                        <a14:backgroundMark x1="20000" y1="46458" x2="20000" y2="4645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3615" t="33201" r="58950" b="48368"/>
          <a:stretch/>
        </p:blipFill>
        <p:spPr>
          <a:xfrm>
            <a:off x="4787724" y="715696"/>
            <a:ext cx="1319626" cy="1196576"/>
          </a:xfrm>
          <a:prstGeom prst="rect">
            <a:avLst/>
          </a:prstGeom>
          <a:ln w="38100">
            <a:noFill/>
          </a:ln>
        </p:spPr>
      </p:pic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9631" b="91598" l="9938" r="100000">
                        <a14:foregroundMark x1="75776" y1="59221" x2="84472" y2="69672"/>
                        <a14:foregroundMark x1="59420" y1="83197" x2="89441" y2="83197"/>
                        <a14:foregroundMark x1="62526" y1="87500" x2="61905" y2="87500"/>
                        <a14:foregroundMark x1="60248" y1="87500" x2="60248" y2="87500"/>
                        <a14:foregroundMark x1="57764" y1="88730" x2="79296" y2="91598"/>
                        <a14:backgroundMark x1="46377" y1="41598" x2="45342" y2="51639"/>
                        <a14:backgroundMark x1="42029" y1="37705" x2="52381" y2="4487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7672" t="12203" b="9999"/>
          <a:stretch/>
        </p:blipFill>
        <p:spPr>
          <a:xfrm>
            <a:off x="856034" y="856034"/>
            <a:ext cx="974036" cy="1056238"/>
          </a:xfrm>
          <a:prstGeom prst="rect">
            <a:avLst/>
          </a:prstGeom>
          <a:ln w="38100">
            <a:noFill/>
          </a:ln>
        </p:spPr>
      </p:pic>
    </p:spTree>
    <p:extLst>
      <p:ext uri="{BB962C8B-B14F-4D97-AF65-F5344CB8AC3E}">
        <p14:creationId xmlns:p14="http://schemas.microsoft.com/office/powerpoint/2010/main" val="15409994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76956" y="817343"/>
            <a:ext cx="41900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75000"/>
              </a:lnSpc>
              <a:defRPr sz="4400" spc="-200">
                <a:gradFill flip="none" rotWithShape="1">
                  <a:gsLst>
                    <a:gs pos="13000">
                      <a:srgbClr val="4EE1E5"/>
                    </a:gs>
                    <a:gs pos="88000">
                      <a:srgbClr val="BBA0F6"/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Cheyenne Sans Black" panose="00000A00000000000000" pitchFamily="2" charset="0"/>
              </a:defRPr>
            </a:lvl1pPr>
          </a:lstStyle>
          <a:p>
            <a:r>
              <a:rPr lang="en-US" sz="6000" dirty="0">
                <a:gradFill flip="none" rotWithShape="1">
                  <a:gsLst>
                    <a:gs pos="17000">
                      <a:srgbClr val="A164DF"/>
                    </a:gs>
                    <a:gs pos="84000">
                      <a:srgbClr val="ED4E50"/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</a:rPr>
              <a:t>Project description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676956" y="2467262"/>
            <a:ext cx="5495834" cy="3946601"/>
            <a:chOff x="495663" y="2436782"/>
            <a:chExt cx="5495834" cy="3946601"/>
          </a:xfrm>
        </p:grpSpPr>
        <p:sp>
          <p:nvSpPr>
            <p:cNvPr id="7" name="Rounded Rectangle 6"/>
            <p:cNvSpPr/>
            <p:nvPr/>
          </p:nvSpPr>
          <p:spPr>
            <a:xfrm>
              <a:off x="495663" y="2436782"/>
              <a:ext cx="5495834" cy="3946601"/>
            </a:xfrm>
            <a:prstGeom prst="roundRect">
              <a:avLst>
                <a:gd name="adj" fmla="val 5438"/>
              </a:avLst>
            </a:prstGeom>
            <a:solidFill>
              <a:schemeClr val="bg1">
                <a:lumMod val="85000"/>
                <a:alpha val="5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04160" y="2719999"/>
              <a:ext cx="3251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Requirement</a:t>
              </a:r>
              <a:endParaRPr 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804160" y="3385330"/>
              <a:ext cx="4632960" cy="2554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 fontAlgn="base">
                <a:buFont typeface="Wingdings" panose="05000000000000000000" pitchFamily="2" charset="2"/>
                <a:buChar char="§"/>
              </a:pPr>
              <a:r>
                <a:rPr lang="en-GB" sz="1600" dirty="0" smtClean="0">
                  <a:latin typeface="SF Pro Display" panose="00000500000000000000" pitchFamily="2" charset="0"/>
                  <a:ea typeface="SF Pro Display" panose="00000500000000000000" pitchFamily="2" charset="0"/>
                </a:rPr>
                <a:t>This </a:t>
              </a:r>
              <a:r>
                <a:rPr lang="en-GB" sz="1600" dirty="0">
                  <a:latin typeface="SF Pro Display" panose="00000500000000000000" pitchFamily="2" charset="0"/>
                  <a:ea typeface="SF Pro Display" panose="00000500000000000000" pitchFamily="2" charset="0"/>
                </a:rPr>
                <a:t>application is a logic expression normalizer using the </a:t>
              </a:r>
              <a:r>
                <a:rPr lang="en-GB" sz="1600" dirty="0" smtClean="0">
                  <a:latin typeface="SF Pro Display" panose="00000500000000000000" pitchFamily="2" charset="0"/>
                  <a:ea typeface="SF Pro Display" panose="00000500000000000000" pitchFamily="2" charset="0"/>
                </a:rPr>
                <a:t>Quine-</a:t>
              </a:r>
              <a:r>
                <a:rPr lang="en-GB" sz="1600" dirty="0" err="1" smtClean="0">
                  <a:latin typeface="SF Pro Display" panose="00000500000000000000" pitchFamily="2" charset="0"/>
                  <a:ea typeface="SF Pro Display" panose="00000500000000000000" pitchFamily="2" charset="0"/>
                </a:rPr>
                <a:t>McCluskey</a:t>
              </a:r>
              <a:r>
                <a:rPr lang="en-GB" sz="1600" dirty="0" smtClean="0">
                  <a:latin typeface="SF Pro Display" panose="00000500000000000000" pitchFamily="2" charset="0"/>
                  <a:ea typeface="SF Pro Display" panose="00000500000000000000" pitchFamily="2" charset="0"/>
                </a:rPr>
                <a:t> </a:t>
              </a:r>
              <a:r>
                <a:rPr lang="en-GB" sz="1600" dirty="0">
                  <a:latin typeface="SF Pro Display" panose="00000500000000000000" pitchFamily="2" charset="0"/>
                  <a:ea typeface="SF Pro Display" panose="00000500000000000000" pitchFamily="2" charset="0"/>
                </a:rPr>
                <a:t>algorithm. It takes a </a:t>
              </a:r>
              <a:r>
                <a:rPr lang="en-GB" sz="1600" dirty="0" smtClean="0">
                  <a:latin typeface="SF Pro Display" panose="00000500000000000000" pitchFamily="2" charset="0"/>
                  <a:ea typeface="SF Pro Display" panose="00000500000000000000" pitchFamily="2" charset="0"/>
                </a:rPr>
                <a:t>Boolean </a:t>
              </a:r>
              <a:r>
                <a:rPr lang="en-GB" sz="1600" dirty="0">
                  <a:latin typeface="SF Pro Display" panose="00000500000000000000" pitchFamily="2" charset="0"/>
                  <a:ea typeface="SF Pro Display" panose="00000500000000000000" pitchFamily="2" charset="0"/>
                </a:rPr>
                <a:t>expression as an input</a:t>
              </a:r>
              <a:r>
                <a:rPr lang="en-GB" sz="1600" dirty="0" smtClean="0">
                  <a:latin typeface="SF Pro Display" panose="00000500000000000000" pitchFamily="2" charset="0"/>
                  <a:ea typeface="SF Pro Display" panose="00000500000000000000" pitchFamily="2" charset="0"/>
                </a:rPr>
                <a:t>.</a:t>
              </a:r>
            </a:p>
            <a:p>
              <a:pPr marL="285750" indent="-285750" fontAlgn="base">
                <a:buFont typeface="Wingdings" panose="05000000000000000000" pitchFamily="2" charset="2"/>
                <a:buChar char="§"/>
              </a:pPr>
              <a:endParaRPr lang="en-GB" sz="1600" dirty="0">
                <a:latin typeface="SF Pro Display" panose="00000500000000000000" pitchFamily="2" charset="0"/>
                <a:ea typeface="SF Pro Display" panose="00000500000000000000" pitchFamily="2" charset="0"/>
              </a:endParaRPr>
            </a:p>
            <a:p>
              <a:pPr marL="285750" indent="-285750" fontAlgn="base">
                <a:buFont typeface="Wingdings" panose="05000000000000000000" pitchFamily="2" charset="2"/>
                <a:buChar char="§"/>
              </a:pPr>
              <a:r>
                <a:rPr lang="en-GB" sz="1600" dirty="0">
                  <a:latin typeface="SF Pro Display" panose="00000500000000000000" pitchFamily="2" charset="0"/>
                  <a:ea typeface="SF Pro Display" panose="00000500000000000000" pitchFamily="2" charset="0"/>
                </a:rPr>
                <a:t>User can choose two cases of input (3 variables or 4 variables expression) and two cases of output (POS or SOP canonical form</a:t>
              </a:r>
              <a:r>
                <a:rPr lang="en-GB" sz="1600" dirty="0" smtClean="0">
                  <a:latin typeface="SF Pro Display" panose="00000500000000000000" pitchFamily="2" charset="0"/>
                  <a:ea typeface="SF Pro Display" panose="00000500000000000000" pitchFamily="2" charset="0"/>
                </a:rPr>
                <a:t>)</a:t>
              </a:r>
            </a:p>
            <a:p>
              <a:pPr marL="285750" indent="-285750" fontAlgn="base">
                <a:buFont typeface="Wingdings" panose="05000000000000000000" pitchFamily="2" charset="2"/>
                <a:buChar char="§"/>
              </a:pPr>
              <a:endParaRPr lang="en-GB" sz="1600" dirty="0">
                <a:latin typeface="SF Pro Display" panose="00000500000000000000" pitchFamily="2" charset="0"/>
                <a:ea typeface="SF Pro Display" panose="00000500000000000000" pitchFamily="2" charset="0"/>
              </a:endParaRPr>
            </a:p>
            <a:p>
              <a:pPr marL="285750" indent="-285750" fontAlgn="base">
                <a:buFont typeface="Wingdings" panose="05000000000000000000" pitchFamily="2" charset="2"/>
                <a:buChar char="§"/>
              </a:pPr>
              <a:r>
                <a:rPr lang="en-GB" sz="1600" dirty="0">
                  <a:latin typeface="SF Pro Display" panose="00000500000000000000" pitchFamily="2" charset="0"/>
                  <a:ea typeface="SF Pro Display" panose="00000500000000000000" pitchFamily="2" charset="0"/>
                </a:rPr>
                <a:t>Application outputs:  The minimal </a:t>
              </a:r>
              <a:r>
                <a:rPr lang="en-GB" sz="1600" dirty="0" smtClean="0">
                  <a:latin typeface="SF Pro Display" panose="00000500000000000000" pitchFamily="2" charset="0"/>
                  <a:ea typeface="SF Pro Display" panose="00000500000000000000" pitchFamily="2" charset="0"/>
                </a:rPr>
                <a:t>Boolean </a:t>
              </a:r>
              <a:r>
                <a:rPr lang="en-GB" sz="1600" dirty="0">
                  <a:latin typeface="SF Pro Display" panose="00000500000000000000" pitchFamily="2" charset="0"/>
                  <a:ea typeface="SF Pro Display" panose="00000500000000000000" pitchFamily="2" charset="0"/>
                </a:rPr>
                <a:t>expression, intermediate columns and PI </a:t>
              </a:r>
              <a:r>
                <a:rPr lang="en-GB" sz="1600" dirty="0" smtClean="0">
                  <a:latin typeface="SF Pro Display" panose="00000500000000000000" pitchFamily="2" charset="0"/>
                  <a:ea typeface="SF Pro Display" panose="00000500000000000000" pitchFamily="2" charset="0"/>
                </a:rPr>
                <a:t>Table</a:t>
              </a:r>
              <a:endParaRPr lang="en-GB" sz="1600" dirty="0">
                <a:latin typeface="SF Pro Display" panose="00000500000000000000" pitchFamily="2" charset="0"/>
                <a:ea typeface="SF Pro Display" panose="000005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640464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 rot="5400000">
            <a:off x="6238987" y="915957"/>
            <a:ext cx="5610385" cy="5117081"/>
          </a:xfrm>
          <a:prstGeom prst="roundRect">
            <a:avLst>
              <a:gd name="adj" fmla="val 3654"/>
            </a:avLst>
          </a:prstGeom>
          <a:solidFill>
            <a:srgbClr val="F4F4F4"/>
          </a:solidFill>
          <a:ln>
            <a:noFill/>
          </a:ln>
          <a:effectLst>
            <a:outerShdw blurRad="190500" dist="38100" dir="5400000" sx="102000" sy="102000" algn="t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 rot="5400000">
            <a:off x="6241900" y="913044"/>
            <a:ext cx="5610385" cy="5122908"/>
          </a:xfrm>
          <a:prstGeom prst="roundRect">
            <a:avLst>
              <a:gd name="adj" fmla="val 3654"/>
            </a:avLst>
          </a:prstGeom>
          <a:solidFill>
            <a:schemeClr val="bg1"/>
          </a:solidFill>
          <a:ln>
            <a:noFill/>
          </a:ln>
          <a:effectLst>
            <a:outerShdw blurRad="190500" dist="38100" dir="5400000" sx="102000" sy="102000" algn="t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`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13405" y="810519"/>
            <a:ext cx="40357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75000"/>
              </a:lnSpc>
              <a:defRPr sz="4400" spc="-200">
                <a:gradFill flip="none" rotWithShape="1">
                  <a:gsLst>
                    <a:gs pos="13000">
                      <a:srgbClr val="4EE1E5"/>
                    </a:gs>
                    <a:gs pos="88000">
                      <a:srgbClr val="BBA0F6"/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Cheyenne Sans Black" panose="00000A00000000000000" pitchFamily="2" charset="0"/>
              </a:defRPr>
            </a:lvl1pPr>
          </a:lstStyle>
          <a:p>
            <a:r>
              <a:rPr lang="en-US" sz="4800" dirty="0" err="1" smtClean="0">
                <a:gradFill flip="none" rotWithShape="1">
                  <a:gsLst>
                    <a:gs pos="17000">
                      <a:srgbClr val="FF9999"/>
                    </a:gs>
                    <a:gs pos="84000">
                      <a:srgbClr val="ED4E50"/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</a:rPr>
              <a:t>Usecase</a:t>
            </a:r>
            <a:r>
              <a:rPr lang="en-US" sz="4800" dirty="0" smtClean="0">
                <a:gradFill flip="none" rotWithShape="1">
                  <a:gsLst>
                    <a:gs pos="17000">
                      <a:srgbClr val="FF9999"/>
                    </a:gs>
                    <a:gs pos="84000">
                      <a:srgbClr val="ED4E50"/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</a:rPr>
              <a:t> Diagram</a:t>
            </a:r>
            <a:endParaRPr lang="en-US" sz="4800" dirty="0">
              <a:gradFill flip="none" rotWithShape="1">
                <a:gsLst>
                  <a:gs pos="17000">
                    <a:srgbClr val="FF9999"/>
                  </a:gs>
                  <a:gs pos="84000">
                    <a:srgbClr val="ED4E50"/>
                  </a:gs>
                </a:gsLst>
                <a:path path="circle">
                  <a:fillToRect r="100000" b="100000"/>
                </a:path>
                <a:tileRect l="-100000" t="-100000"/>
              </a:gra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757757" y="1153111"/>
            <a:ext cx="3412740" cy="5674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Usecase</a:t>
            </a:r>
            <a:r>
              <a:rPr 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Diagram</a:t>
            </a:r>
          </a:p>
        </p:txBody>
      </p:sp>
      <p:pic>
        <p:nvPicPr>
          <p:cNvPr id="1026" name="Picture 2" descr="https://lh4.googleusercontent.com/ZenHRUyKSRfCIHNs_xe4GlSAGOMkNoCNY0J4A4i3HPXxOUdF8NFiCTkZtCYAp_8IJpUOhErJ6oWnTRoVuA8Z-u50sMM7T8oBXErgpsnl0NR5Gc4xREo_rbIi0v3mX9wdi9q2Nea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5736" y="2076361"/>
            <a:ext cx="4261951" cy="3563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602259" y="2413262"/>
            <a:ext cx="5214079" cy="3866426"/>
            <a:chOff x="495663" y="2436782"/>
            <a:chExt cx="5316702" cy="4643371"/>
          </a:xfrm>
        </p:grpSpPr>
        <p:sp>
          <p:nvSpPr>
            <p:cNvPr id="12" name="Rounded Rectangle 11"/>
            <p:cNvSpPr/>
            <p:nvPr/>
          </p:nvSpPr>
          <p:spPr>
            <a:xfrm>
              <a:off x="495663" y="2436782"/>
              <a:ext cx="5316702" cy="4643371"/>
            </a:xfrm>
            <a:prstGeom prst="roundRect">
              <a:avLst>
                <a:gd name="adj" fmla="val 4537"/>
              </a:avLst>
            </a:prstGeom>
            <a:solidFill>
              <a:schemeClr val="bg1">
                <a:lumMod val="85000"/>
                <a:alpha val="5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10965" y="2640799"/>
              <a:ext cx="444657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Normalize 3 variables</a:t>
              </a:r>
              <a:endParaRPr 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10965" y="3403337"/>
              <a:ext cx="4756115" cy="34374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 fontAlgn="base">
                <a:buFont typeface="Wingdings" panose="05000000000000000000" pitchFamily="2" charset="2"/>
                <a:buChar char="§"/>
              </a:pPr>
              <a:r>
                <a:rPr lang="en-GB" dirty="0" smtClean="0">
                  <a:latin typeface="SF Pro Display" panose="00000500000000000000" pitchFamily="2" charset="0"/>
                  <a:ea typeface="SF Pro Display" panose="00000500000000000000" pitchFamily="2" charset="0"/>
                </a:rPr>
                <a:t>The default input screen of application</a:t>
              </a:r>
            </a:p>
            <a:p>
              <a:pPr marL="285750" indent="-285750" fontAlgn="base">
                <a:buFont typeface="Wingdings" panose="05000000000000000000" pitchFamily="2" charset="2"/>
                <a:buChar char="§"/>
              </a:pPr>
              <a:endParaRPr lang="en-GB" dirty="0" smtClean="0">
                <a:latin typeface="SF Pro Display" panose="00000500000000000000" pitchFamily="2" charset="0"/>
                <a:ea typeface="SF Pro Display" panose="00000500000000000000" pitchFamily="2" charset="0"/>
              </a:endParaRPr>
            </a:p>
            <a:p>
              <a:pPr marL="285750" indent="-285750" fontAlgn="base">
                <a:buFont typeface="Wingdings" panose="05000000000000000000" pitchFamily="2" charset="2"/>
                <a:buChar char="§"/>
              </a:pPr>
              <a:r>
                <a:rPr lang="en-GB" dirty="0" smtClean="0">
                  <a:latin typeface="SF Pro Display" panose="00000500000000000000" pitchFamily="2" charset="0"/>
                  <a:ea typeface="SF Pro Display" panose="00000500000000000000" pitchFamily="2" charset="0"/>
                </a:rPr>
                <a:t>Users </a:t>
              </a:r>
              <a:r>
                <a:rPr lang="en-GB" dirty="0">
                  <a:latin typeface="SF Pro Display" panose="00000500000000000000" pitchFamily="2" charset="0"/>
                  <a:ea typeface="SF Pro Display" panose="00000500000000000000" pitchFamily="2" charset="0"/>
                </a:rPr>
                <a:t>can choose the number of variables by </a:t>
              </a:r>
              <a:r>
                <a:rPr lang="en-GB" dirty="0" smtClean="0">
                  <a:latin typeface="SF Pro Display" panose="00000500000000000000" pitchFamily="2" charset="0"/>
                  <a:ea typeface="SF Pro Display" panose="00000500000000000000" pitchFamily="2" charset="0"/>
                </a:rPr>
                <a:t>pressing “3 </a:t>
              </a:r>
              <a:r>
                <a:rPr lang="en-GB" dirty="0">
                  <a:latin typeface="SF Pro Display" panose="00000500000000000000" pitchFamily="2" charset="0"/>
                  <a:ea typeface="SF Pro Display" panose="00000500000000000000" pitchFamily="2" charset="0"/>
                </a:rPr>
                <a:t>Variables” </a:t>
              </a:r>
              <a:r>
                <a:rPr lang="en-GB" dirty="0" smtClean="0">
                  <a:latin typeface="SF Pro Display" panose="00000500000000000000" pitchFamily="2" charset="0"/>
                  <a:ea typeface="SF Pro Display" panose="00000500000000000000" pitchFamily="2" charset="0"/>
                </a:rPr>
                <a:t>or“4 Variables”</a:t>
              </a:r>
            </a:p>
            <a:p>
              <a:pPr fontAlgn="base"/>
              <a:endParaRPr lang="en-GB" dirty="0" smtClean="0">
                <a:latin typeface="SF Pro Display" panose="00000500000000000000" pitchFamily="2" charset="0"/>
                <a:ea typeface="SF Pro Display" panose="00000500000000000000" pitchFamily="2" charset="0"/>
              </a:endParaRPr>
            </a:p>
            <a:p>
              <a:pPr marL="285750" indent="-285750" fontAlgn="base">
                <a:buFont typeface="Wingdings" panose="05000000000000000000" pitchFamily="2" charset="2"/>
                <a:buChar char="§"/>
              </a:pPr>
              <a:r>
                <a:rPr lang="en-GB" dirty="0">
                  <a:latin typeface="SF Pro Display" panose="00000500000000000000" pitchFamily="2" charset="0"/>
                  <a:ea typeface="SF Pro Display" panose="00000500000000000000" pitchFamily="2" charset="0"/>
                </a:rPr>
                <a:t>Users can choose the </a:t>
              </a:r>
              <a:r>
                <a:rPr lang="en-GB" dirty="0" smtClean="0">
                  <a:latin typeface="SF Pro Display" panose="00000500000000000000" pitchFamily="2" charset="0"/>
                  <a:ea typeface="SF Pro Display" panose="00000500000000000000" pitchFamily="2" charset="0"/>
                </a:rPr>
                <a:t>output type by </a:t>
              </a:r>
              <a:r>
                <a:rPr lang="en-GB" dirty="0">
                  <a:latin typeface="SF Pro Display" panose="00000500000000000000" pitchFamily="2" charset="0"/>
                  <a:ea typeface="SF Pro Display" panose="00000500000000000000" pitchFamily="2" charset="0"/>
                </a:rPr>
                <a:t>pressing </a:t>
              </a:r>
              <a:r>
                <a:rPr lang="en-GB" dirty="0" smtClean="0">
                  <a:latin typeface="SF Pro Display" panose="00000500000000000000" pitchFamily="2" charset="0"/>
                  <a:ea typeface="SF Pro Display" panose="00000500000000000000" pitchFamily="2" charset="0"/>
                </a:rPr>
                <a:t>“SOP” or “POS”</a:t>
              </a:r>
              <a:endParaRPr lang="en-GB" dirty="0">
                <a:latin typeface="SF Pro Display" panose="00000500000000000000" pitchFamily="2" charset="0"/>
                <a:ea typeface="SF Pro Display" panose="00000500000000000000" pitchFamily="2" charset="0"/>
              </a:endParaRPr>
            </a:p>
            <a:p>
              <a:pPr marL="285750" indent="-285750" fontAlgn="base">
                <a:buFont typeface="Wingdings" panose="05000000000000000000" pitchFamily="2" charset="2"/>
                <a:buChar char="§"/>
              </a:pPr>
              <a:endParaRPr lang="en-GB" dirty="0" smtClean="0">
                <a:latin typeface="SF Pro Display" panose="00000500000000000000" pitchFamily="2" charset="0"/>
                <a:ea typeface="SF Pro Display" panose="00000500000000000000" pitchFamily="2" charset="0"/>
              </a:endParaRP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GB" dirty="0" smtClean="0">
                  <a:latin typeface="SF Pro Display" panose="00000500000000000000" pitchFamily="2" charset="0"/>
                  <a:ea typeface="SF Pro Display" panose="00000500000000000000" pitchFamily="2" charset="0"/>
                </a:rPr>
                <a:t>User can submit input by pressing “SUBMIT”</a:t>
              </a:r>
              <a:endParaRPr lang="en-GB" dirty="0">
                <a:latin typeface="SF Pro Display" panose="00000500000000000000" pitchFamily="2" charset="0"/>
                <a:ea typeface="SF Pro Display" panose="00000500000000000000" pitchFamily="2" charset="0"/>
              </a:endParaRPr>
            </a:p>
          </p:txBody>
        </p:sp>
      </p:grp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1679" y="945688"/>
            <a:ext cx="4438650" cy="5334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0652" y="798814"/>
            <a:ext cx="2902887" cy="5325163"/>
          </a:xfrm>
          <a:prstGeom prst="rect">
            <a:avLst/>
          </a:prstGeom>
        </p:spPr>
      </p:pic>
      <p:sp>
        <p:nvSpPr>
          <p:cNvPr id="20" name="Rounded Rectangle 19"/>
          <p:cNvSpPr/>
          <p:nvPr/>
        </p:nvSpPr>
        <p:spPr>
          <a:xfrm rot="5400000">
            <a:off x="6244812" y="915956"/>
            <a:ext cx="5610386" cy="5117083"/>
          </a:xfrm>
          <a:prstGeom prst="roundRect">
            <a:avLst>
              <a:gd name="adj" fmla="val 3654"/>
            </a:avLst>
          </a:prstGeom>
          <a:solidFill>
            <a:srgbClr val="EEEEEE"/>
          </a:solidFill>
          <a:ln>
            <a:noFill/>
          </a:ln>
          <a:effectLst>
            <a:outerShdw blurRad="190500" dist="38100" dir="5400000" sx="102000" sy="102000" algn="t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`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8495" y="1133656"/>
            <a:ext cx="4489146" cy="468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1088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13" grpId="0"/>
      <p:bldP spid="2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418643" y="2854613"/>
            <a:ext cx="216780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75000"/>
              </a:lnSpc>
              <a:defRPr sz="4400" spc="-200">
                <a:gradFill flip="none" rotWithShape="1">
                  <a:gsLst>
                    <a:gs pos="13000">
                      <a:srgbClr val="4EE1E5"/>
                    </a:gs>
                    <a:gs pos="88000">
                      <a:srgbClr val="BBA0F6"/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Cheyenne Sans Black" panose="00000A00000000000000" pitchFamily="2" charset="0"/>
              </a:defRPr>
            </a:lvl1pPr>
          </a:lstStyle>
          <a:p>
            <a:r>
              <a:rPr lang="en-US" sz="4000" dirty="0" smtClean="0">
                <a:gradFill flip="none" rotWithShape="1">
                  <a:gsLst>
                    <a:gs pos="17000">
                      <a:srgbClr val="C64DAA"/>
                    </a:gs>
                    <a:gs pos="84000">
                      <a:srgbClr val="3581F5"/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</a:rPr>
              <a:t>Class Diagram</a:t>
            </a:r>
            <a:endParaRPr lang="en-US" sz="4000" dirty="0">
              <a:gradFill flip="none" rotWithShape="1">
                <a:gsLst>
                  <a:gs pos="17000">
                    <a:srgbClr val="C64DAA"/>
                  </a:gs>
                  <a:gs pos="84000">
                    <a:srgbClr val="3581F5"/>
                  </a:gs>
                </a:gsLst>
                <a:path path="circle">
                  <a:fillToRect r="100000" b="100000"/>
                </a:path>
                <a:tileRect l="-100000" t="-100000"/>
              </a:gradFill>
            </a:endParaRPr>
          </a:p>
        </p:txBody>
      </p:sp>
      <p:grpSp>
        <p:nvGrpSpPr>
          <p:cNvPr id="47" name="Group 46"/>
          <p:cNvGrpSpPr/>
          <p:nvPr/>
        </p:nvGrpSpPr>
        <p:grpSpPr>
          <a:xfrm>
            <a:off x="2865120" y="357051"/>
            <a:ext cx="8865048" cy="6165670"/>
            <a:chOff x="4557279" y="634006"/>
            <a:chExt cx="7047601" cy="5533122"/>
          </a:xfrm>
        </p:grpSpPr>
        <p:sp>
          <p:nvSpPr>
            <p:cNvPr id="48" name="Round Same Side Corner Rectangle 47"/>
            <p:cNvSpPr/>
            <p:nvPr/>
          </p:nvSpPr>
          <p:spPr>
            <a:xfrm>
              <a:off x="4557283" y="634006"/>
              <a:ext cx="7047597" cy="661706"/>
            </a:xfrm>
            <a:prstGeom prst="round2SameRect">
              <a:avLst>
                <a:gd name="adj1" fmla="val 20157"/>
                <a:gd name="adj2" fmla="val 0"/>
              </a:avLst>
            </a:prstGeom>
            <a:solidFill>
              <a:srgbClr val="1B1F23"/>
            </a:solidFill>
            <a:ln>
              <a:noFill/>
            </a:ln>
            <a:effectLst>
              <a:outerShdw blurRad="190500" dist="38100" dir="5400000" sx="102000" sy="102000" algn="t" rotWithShape="0">
                <a:prstClr val="black">
                  <a:alpha val="3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ound Same Side Corner Rectangle 48"/>
            <p:cNvSpPr/>
            <p:nvPr/>
          </p:nvSpPr>
          <p:spPr>
            <a:xfrm rot="10800000">
              <a:off x="4557279" y="1295712"/>
              <a:ext cx="7047597" cy="4871416"/>
            </a:xfrm>
            <a:prstGeom prst="round2SameRect">
              <a:avLst>
                <a:gd name="adj1" fmla="val 2866"/>
                <a:gd name="adj2" fmla="val 0"/>
              </a:avLst>
            </a:prstGeom>
            <a:solidFill>
              <a:schemeClr val="bg1"/>
            </a:solidFill>
            <a:ln>
              <a:noFill/>
            </a:ln>
            <a:effectLst>
              <a:outerShdw blurRad="190500" dist="38100" dir="5400000" sx="102000" sy="102000" algn="t" rotWithShape="0">
                <a:prstClr val="black">
                  <a:alpha val="3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4726248" y="703249"/>
              <a:ext cx="4671392" cy="491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General class diagram</a:t>
              </a:r>
              <a:endParaRPr lang="en-US" sz="2800" b="1" dirty="0">
                <a:solidFill>
                  <a:schemeClr val="bg1"/>
                </a:solidFill>
                <a:latin typeface="Cheyenne Sans Black" panose="00000A00000000000000" pitchFamily="2" charset="0"/>
                <a:cs typeface="Segoe UI" panose="020B0502040204020203" pitchFamily="34" charset="0"/>
              </a:endParaRPr>
            </a:p>
          </p:txBody>
        </p:sp>
        <p:cxnSp>
          <p:nvCxnSpPr>
            <p:cNvPr id="51" name="Straight Connector 50"/>
            <p:cNvCxnSpPr/>
            <p:nvPr/>
          </p:nvCxnSpPr>
          <p:spPr>
            <a:xfrm>
              <a:off x="4557279" y="1295712"/>
              <a:ext cx="7047597" cy="0"/>
            </a:xfrm>
            <a:prstGeom prst="line">
              <a:avLst/>
            </a:prstGeom>
            <a:ln w="44450">
              <a:gradFill flip="none" rotWithShape="1">
                <a:gsLst>
                  <a:gs pos="78000">
                    <a:srgbClr val="7030A0"/>
                  </a:gs>
                  <a:gs pos="25000">
                    <a:srgbClr val="0070C0"/>
                  </a:gs>
                </a:gsLst>
                <a:path path="circle">
                  <a:fillToRect l="100000" t="100000"/>
                </a:path>
                <a:tileRect r="-100000" b="-10000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7663" y="1519650"/>
            <a:ext cx="8383392" cy="4701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0055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4293326" y="339632"/>
            <a:ext cx="7262949" cy="6165670"/>
            <a:chOff x="4557279" y="634006"/>
            <a:chExt cx="7047601" cy="5533122"/>
          </a:xfrm>
        </p:grpSpPr>
        <p:sp>
          <p:nvSpPr>
            <p:cNvPr id="9" name="Round Same Side Corner Rectangle 8"/>
            <p:cNvSpPr/>
            <p:nvPr/>
          </p:nvSpPr>
          <p:spPr>
            <a:xfrm>
              <a:off x="4557283" y="634006"/>
              <a:ext cx="7047597" cy="661706"/>
            </a:xfrm>
            <a:prstGeom prst="round2SameRect">
              <a:avLst>
                <a:gd name="adj1" fmla="val 20157"/>
                <a:gd name="adj2" fmla="val 0"/>
              </a:avLst>
            </a:prstGeom>
            <a:solidFill>
              <a:srgbClr val="1B1F23"/>
            </a:solidFill>
            <a:ln>
              <a:noFill/>
            </a:ln>
            <a:effectLst>
              <a:outerShdw blurRad="190500" dist="38100" dir="5400000" sx="102000" sy="102000" algn="t" rotWithShape="0">
                <a:prstClr val="black">
                  <a:alpha val="3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10800000">
              <a:off x="4557279" y="1295712"/>
              <a:ext cx="7047597" cy="4871416"/>
            </a:xfrm>
            <a:prstGeom prst="round2SameRect">
              <a:avLst>
                <a:gd name="adj1" fmla="val 2866"/>
                <a:gd name="adj2" fmla="val 0"/>
              </a:avLst>
            </a:prstGeom>
            <a:solidFill>
              <a:schemeClr val="bg1"/>
            </a:solidFill>
            <a:ln>
              <a:noFill/>
            </a:ln>
            <a:effectLst>
              <a:outerShdw blurRad="190500" dist="38100" dir="5400000" sx="102000" sy="102000" algn="t" rotWithShape="0">
                <a:prstClr val="black">
                  <a:alpha val="3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726248" y="703249"/>
              <a:ext cx="4671392" cy="4695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Package: term</a:t>
              </a:r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4557279" y="1295712"/>
              <a:ext cx="7047597" cy="0"/>
            </a:xfrm>
            <a:prstGeom prst="line">
              <a:avLst/>
            </a:prstGeom>
            <a:ln w="44450">
              <a:gradFill flip="none" rotWithShape="1">
                <a:gsLst>
                  <a:gs pos="78000">
                    <a:srgbClr val="7030A0"/>
                  </a:gs>
                  <a:gs pos="25000">
                    <a:srgbClr val="0070C0"/>
                  </a:gs>
                </a:gsLst>
                <a:path path="circle">
                  <a:fillToRect l="100000" t="100000"/>
                </a:path>
                <a:tileRect r="-100000" b="-10000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74" name="Picture 2" descr="https://lh3.googleusercontent.com/w_9xBJ7jb5SZHV0XmlfHczyDBdprEpCN306kxguDQT8urnau-PK7_NHodkZX60LHMraHsuaQ4pL5u7E01EK_KoUNNr6Bs5ntptI_DvbRvsjfwjPEEVPaQ_4U15oJNFM9itvtvDCZ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61" t="14269" r="3516" b="21715"/>
          <a:stretch/>
        </p:blipFill>
        <p:spPr bwMode="auto">
          <a:xfrm>
            <a:off x="4761721" y="1423232"/>
            <a:ext cx="6620381" cy="4461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627648" y="2828487"/>
            <a:ext cx="3247665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75000"/>
              </a:lnSpc>
              <a:defRPr sz="4400" spc="-200">
                <a:gradFill flip="none" rotWithShape="1">
                  <a:gsLst>
                    <a:gs pos="13000">
                      <a:srgbClr val="4EE1E5"/>
                    </a:gs>
                    <a:gs pos="88000">
                      <a:srgbClr val="BBA0F6"/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Cheyenne Sans Black" panose="00000A00000000000000" pitchFamily="2" charset="0"/>
              </a:defRPr>
            </a:lvl1pPr>
          </a:lstStyle>
          <a:p>
            <a:r>
              <a:rPr lang="en-US" sz="5400" dirty="0" smtClean="0">
                <a:gradFill flip="none" rotWithShape="1">
                  <a:gsLst>
                    <a:gs pos="17000">
                      <a:srgbClr val="C64DAA"/>
                    </a:gs>
                    <a:gs pos="84000">
                      <a:srgbClr val="3581F5"/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</a:rPr>
              <a:t>Class Diagram</a:t>
            </a:r>
            <a:endParaRPr lang="en-US" sz="5400" dirty="0">
              <a:gradFill flip="none" rotWithShape="1">
                <a:gsLst>
                  <a:gs pos="17000">
                    <a:srgbClr val="C64DAA"/>
                  </a:gs>
                  <a:gs pos="84000">
                    <a:srgbClr val="3581F5"/>
                  </a:gs>
                </a:gsLst>
                <a:path path="circle">
                  <a:fillToRect r="100000" b="100000"/>
                </a:path>
                <a:tileRect l="-100000" t="-10000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6925227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46"/>
          <p:cNvGrpSpPr/>
          <p:nvPr/>
        </p:nvGrpSpPr>
        <p:grpSpPr>
          <a:xfrm>
            <a:off x="539931" y="387462"/>
            <a:ext cx="11173098" cy="6125098"/>
            <a:chOff x="4557278" y="634006"/>
            <a:chExt cx="7047602" cy="6125098"/>
          </a:xfrm>
        </p:grpSpPr>
        <p:sp>
          <p:nvSpPr>
            <p:cNvPr id="48" name="Round Same Side Corner Rectangle 47"/>
            <p:cNvSpPr/>
            <p:nvPr/>
          </p:nvSpPr>
          <p:spPr>
            <a:xfrm>
              <a:off x="4557283" y="634006"/>
              <a:ext cx="7047597" cy="661706"/>
            </a:xfrm>
            <a:prstGeom prst="round2SameRect">
              <a:avLst>
                <a:gd name="adj1" fmla="val 17683"/>
                <a:gd name="adj2" fmla="val 0"/>
              </a:avLst>
            </a:prstGeom>
            <a:solidFill>
              <a:srgbClr val="1B1F23"/>
            </a:solidFill>
            <a:ln>
              <a:noFill/>
            </a:ln>
            <a:effectLst>
              <a:outerShdw blurRad="190500" dist="38100" dir="5400000" sx="102000" sy="102000" algn="t" rotWithShape="0">
                <a:prstClr val="black">
                  <a:alpha val="3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ound Same Side Corner Rectangle 48"/>
            <p:cNvSpPr/>
            <p:nvPr/>
          </p:nvSpPr>
          <p:spPr>
            <a:xfrm rot="10800000">
              <a:off x="4557278" y="1295712"/>
              <a:ext cx="7047597" cy="5463392"/>
            </a:xfrm>
            <a:prstGeom prst="round2SameRect">
              <a:avLst>
                <a:gd name="adj1" fmla="val 2182"/>
                <a:gd name="adj2" fmla="val 0"/>
              </a:avLst>
            </a:prstGeom>
            <a:solidFill>
              <a:schemeClr val="bg1"/>
            </a:solidFill>
            <a:ln>
              <a:noFill/>
            </a:ln>
            <a:effectLst>
              <a:outerShdw blurRad="190500" dist="38100" dir="5400000" sx="102000" sy="102000" algn="t" rotWithShape="0">
                <a:prstClr val="black">
                  <a:alpha val="3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4726248" y="703249"/>
              <a:ext cx="46713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solidFill>
                    <a:schemeClr val="bg1"/>
                  </a:solidFill>
                  <a:latin typeface="Cheyenne Sans Black" panose="00000A00000000000000" pitchFamily="2" charset="0"/>
                  <a:cs typeface="Segoe UI" panose="020B0502040204020203" pitchFamily="34" charset="0"/>
                </a:rPr>
                <a:t>Package: table</a:t>
              </a:r>
            </a:p>
          </p:txBody>
        </p:sp>
        <p:cxnSp>
          <p:nvCxnSpPr>
            <p:cNvPr id="51" name="Straight Connector 50"/>
            <p:cNvCxnSpPr/>
            <p:nvPr/>
          </p:nvCxnSpPr>
          <p:spPr>
            <a:xfrm>
              <a:off x="4557279" y="1295712"/>
              <a:ext cx="7047597" cy="0"/>
            </a:xfrm>
            <a:prstGeom prst="line">
              <a:avLst/>
            </a:prstGeom>
            <a:ln w="44450">
              <a:gradFill flip="none" rotWithShape="1">
                <a:gsLst>
                  <a:gs pos="78000">
                    <a:srgbClr val="7030A0"/>
                  </a:gs>
                  <a:gs pos="25000">
                    <a:srgbClr val="0070C0"/>
                  </a:gs>
                </a:gsLst>
                <a:path path="circle">
                  <a:fillToRect l="100000" t="100000"/>
                </a:path>
                <a:tileRect r="-100000" b="-10000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6406"/>
          <a:stretch/>
        </p:blipFill>
        <p:spPr>
          <a:xfrm>
            <a:off x="708222" y="1219200"/>
            <a:ext cx="10014102" cy="5090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9895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4293326" y="339632"/>
            <a:ext cx="7262949" cy="6165670"/>
            <a:chOff x="4557279" y="634006"/>
            <a:chExt cx="7047601" cy="5533122"/>
          </a:xfrm>
        </p:grpSpPr>
        <p:sp>
          <p:nvSpPr>
            <p:cNvPr id="9" name="Round Same Side Corner Rectangle 8"/>
            <p:cNvSpPr/>
            <p:nvPr/>
          </p:nvSpPr>
          <p:spPr>
            <a:xfrm>
              <a:off x="4557283" y="634006"/>
              <a:ext cx="7047597" cy="661706"/>
            </a:xfrm>
            <a:prstGeom prst="round2SameRect">
              <a:avLst>
                <a:gd name="adj1" fmla="val 20157"/>
                <a:gd name="adj2" fmla="val 0"/>
              </a:avLst>
            </a:prstGeom>
            <a:solidFill>
              <a:srgbClr val="1B1F23"/>
            </a:solidFill>
            <a:ln>
              <a:noFill/>
            </a:ln>
            <a:effectLst>
              <a:outerShdw blurRad="190500" dist="38100" dir="5400000" sx="102000" sy="102000" algn="t" rotWithShape="0">
                <a:prstClr val="black">
                  <a:alpha val="3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10800000">
              <a:off x="4557279" y="1295712"/>
              <a:ext cx="7047597" cy="4871416"/>
            </a:xfrm>
            <a:prstGeom prst="round2SameRect">
              <a:avLst>
                <a:gd name="adj1" fmla="val 2866"/>
                <a:gd name="adj2" fmla="val 0"/>
              </a:avLst>
            </a:prstGeom>
            <a:solidFill>
              <a:schemeClr val="bg1"/>
            </a:solidFill>
            <a:ln>
              <a:noFill/>
            </a:ln>
            <a:effectLst>
              <a:outerShdw blurRad="190500" dist="38100" dir="5400000" sx="102000" sy="102000" algn="t" rotWithShape="0">
                <a:prstClr val="black">
                  <a:alpha val="3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726248" y="703249"/>
              <a:ext cx="4671392" cy="4695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Package: screen</a:t>
              </a:r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4557279" y="1295712"/>
              <a:ext cx="7047597" cy="0"/>
            </a:xfrm>
            <a:prstGeom prst="line">
              <a:avLst/>
            </a:prstGeom>
            <a:ln w="44450">
              <a:gradFill flip="none" rotWithShape="1">
                <a:gsLst>
                  <a:gs pos="78000">
                    <a:srgbClr val="7030A0"/>
                  </a:gs>
                  <a:gs pos="25000">
                    <a:srgbClr val="0070C0"/>
                  </a:gs>
                </a:gsLst>
                <a:path path="circle">
                  <a:fillToRect l="100000" t="100000"/>
                </a:path>
                <a:tileRect r="-100000" b="-10000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74" name="Picture 2" descr="https://lh3.googleusercontent.com/w_9xBJ7jb5SZHV0XmlfHczyDBdprEpCN306kxguDQT8urnau-PK7_NHodkZX60LHMraHsuaQ4pL5u7E01EK_KoUNNr6Bs5ntptI_DvbRvsjfwjPEEVPaQ_4U15oJNFM9itvtvDCZ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61" t="14269" r="3516" b="21715"/>
          <a:stretch/>
        </p:blipFill>
        <p:spPr bwMode="auto">
          <a:xfrm>
            <a:off x="4761721" y="1423232"/>
            <a:ext cx="6620381" cy="4461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627648" y="2828487"/>
            <a:ext cx="3247665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75000"/>
              </a:lnSpc>
              <a:defRPr sz="4400" spc="-200">
                <a:gradFill flip="none" rotWithShape="1">
                  <a:gsLst>
                    <a:gs pos="13000">
                      <a:srgbClr val="4EE1E5"/>
                    </a:gs>
                    <a:gs pos="88000">
                      <a:srgbClr val="BBA0F6"/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Cheyenne Sans Black" panose="00000A00000000000000" pitchFamily="2" charset="0"/>
              </a:defRPr>
            </a:lvl1pPr>
          </a:lstStyle>
          <a:p>
            <a:r>
              <a:rPr lang="en-US" sz="5400" dirty="0" smtClean="0">
                <a:gradFill flip="none" rotWithShape="1">
                  <a:gsLst>
                    <a:gs pos="17000">
                      <a:srgbClr val="C64DAA"/>
                    </a:gs>
                    <a:gs pos="84000">
                      <a:srgbClr val="3581F5"/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</a:rPr>
              <a:t>Class Diagram</a:t>
            </a:r>
            <a:endParaRPr lang="en-US" sz="5400" dirty="0">
              <a:gradFill flip="none" rotWithShape="1">
                <a:gsLst>
                  <a:gs pos="17000">
                    <a:srgbClr val="C64DAA"/>
                  </a:gs>
                  <a:gs pos="84000">
                    <a:srgbClr val="3581F5"/>
                  </a:gs>
                </a:gsLst>
                <a:path path="circle">
                  <a:fillToRect r="100000" b="100000"/>
                </a:path>
                <a:tileRect l="-100000" t="-10000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2960958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ounded Rectangle 34"/>
          <p:cNvSpPr/>
          <p:nvPr/>
        </p:nvSpPr>
        <p:spPr>
          <a:xfrm rot="5400000">
            <a:off x="6228785" y="1040120"/>
            <a:ext cx="5081289" cy="5524339"/>
          </a:xfrm>
          <a:prstGeom prst="roundRect">
            <a:avLst>
              <a:gd name="adj" fmla="val 3054"/>
            </a:avLst>
          </a:prstGeom>
          <a:solidFill>
            <a:schemeClr val="bg1"/>
          </a:solidFill>
          <a:ln>
            <a:noFill/>
          </a:ln>
          <a:effectLst>
            <a:outerShdw blurRad="190500" dist="38100" dir="5400000" sx="102000" sy="102000" algn="t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03024" y="440231"/>
            <a:ext cx="36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75000"/>
              </a:lnSpc>
              <a:defRPr sz="4400" spc="-200">
                <a:gradFill flip="none" rotWithShape="1">
                  <a:gsLst>
                    <a:gs pos="13000">
                      <a:srgbClr val="4EE1E5"/>
                    </a:gs>
                    <a:gs pos="88000">
                      <a:srgbClr val="BBA0F6"/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Cheyenne Sans Black" panose="00000A00000000000000" pitchFamily="2" charset="0"/>
              </a:defRPr>
            </a:lvl1pPr>
          </a:lstStyle>
          <a:p>
            <a:r>
              <a:rPr lang="en-US" sz="4800" dirty="0" smtClean="0">
                <a:gradFill flip="none" rotWithShape="1">
                  <a:gsLst>
                    <a:gs pos="17000">
                      <a:srgbClr val="C64DAA"/>
                    </a:gs>
                    <a:gs pos="84000">
                      <a:srgbClr val="3581F5"/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</a:rPr>
              <a:t>Principles</a:t>
            </a:r>
            <a:endParaRPr lang="en-US" sz="4800" dirty="0">
              <a:gradFill flip="none" rotWithShape="1">
                <a:gsLst>
                  <a:gs pos="17000">
                    <a:srgbClr val="C64DAA"/>
                  </a:gs>
                  <a:gs pos="84000">
                    <a:srgbClr val="3581F5"/>
                  </a:gs>
                </a:gsLst>
                <a:path path="circle">
                  <a:fillToRect r="100000" b="100000"/>
                </a:path>
                <a:tileRect l="-100000" t="-100000"/>
              </a:gra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508130" y="1261642"/>
            <a:ext cx="4966696" cy="5081286"/>
            <a:chOff x="409303" y="1203961"/>
            <a:chExt cx="3823063" cy="5327467"/>
          </a:xfrm>
        </p:grpSpPr>
        <p:sp>
          <p:nvSpPr>
            <p:cNvPr id="17" name="TextBox 16"/>
            <p:cNvSpPr txBox="1"/>
            <p:nvPr/>
          </p:nvSpPr>
          <p:spPr>
            <a:xfrm>
              <a:off x="814882" y="2929926"/>
              <a:ext cx="3251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Conclusion</a:t>
              </a:r>
              <a:endParaRPr lang="en-US" sz="2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409303" y="1203961"/>
              <a:ext cx="3823063" cy="5327467"/>
              <a:chOff x="4527458" y="587823"/>
              <a:chExt cx="7047602" cy="5585620"/>
            </a:xfrm>
          </p:grpSpPr>
          <p:sp>
            <p:nvSpPr>
              <p:cNvPr id="11" name="Round Same Side Corner Rectangle 10"/>
              <p:cNvSpPr/>
              <p:nvPr/>
            </p:nvSpPr>
            <p:spPr>
              <a:xfrm>
                <a:off x="4527462" y="587823"/>
                <a:ext cx="7047598" cy="714205"/>
              </a:xfrm>
              <a:prstGeom prst="round2SameRect">
                <a:avLst>
                  <a:gd name="adj1" fmla="val 17683"/>
                  <a:gd name="adj2" fmla="val 0"/>
                </a:avLst>
              </a:prstGeom>
              <a:solidFill>
                <a:schemeClr val="tx1"/>
              </a:solidFill>
              <a:ln>
                <a:noFill/>
              </a:ln>
              <a:effectLst>
                <a:outerShdw blurRad="190500" dist="38100" dir="5400000" sx="102000" sy="102000" algn="t" rotWithShape="0">
                  <a:prstClr val="black">
                    <a:alpha val="3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ound Same Side Corner Rectangle 11"/>
              <p:cNvSpPr/>
              <p:nvPr/>
            </p:nvSpPr>
            <p:spPr>
              <a:xfrm rot="10800000">
                <a:off x="4527458" y="1302027"/>
                <a:ext cx="7047598" cy="4871416"/>
              </a:xfrm>
              <a:prstGeom prst="round2SameRect">
                <a:avLst>
                  <a:gd name="adj1" fmla="val 2813"/>
                  <a:gd name="adj2" fmla="val 0"/>
                </a:avLst>
              </a:prstGeom>
              <a:solidFill>
                <a:srgbClr val="040D21"/>
              </a:solidFill>
              <a:ln>
                <a:noFill/>
              </a:ln>
              <a:effectLst>
                <a:outerShdw blurRad="190500" dist="38100" dir="5400000" sx="102000" sy="102000" algn="t" rotWithShape="0">
                  <a:prstClr val="black">
                    <a:alpha val="3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4662110" y="696799"/>
                <a:ext cx="4087831" cy="4840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Aggregation</a:t>
                </a:r>
                <a:endParaRPr lang="en-US" sz="24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cxnSp>
            <p:nvCxnSpPr>
              <p:cNvPr id="15" name="Straight Connector 14"/>
              <p:cNvCxnSpPr/>
              <p:nvPr/>
            </p:nvCxnSpPr>
            <p:spPr>
              <a:xfrm>
                <a:off x="4527458" y="1302027"/>
                <a:ext cx="7047597" cy="0"/>
              </a:xfrm>
              <a:prstGeom prst="line">
                <a:avLst/>
              </a:prstGeom>
              <a:ln w="44450">
                <a:gradFill flip="none" rotWithShape="1">
                  <a:gsLst>
                    <a:gs pos="78000">
                      <a:srgbClr val="FF9999"/>
                    </a:gs>
                    <a:gs pos="25000">
                      <a:srgbClr val="9EF5D2"/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" name="TextBox 1"/>
            <p:cNvSpPr txBox="1"/>
            <p:nvPr/>
          </p:nvSpPr>
          <p:spPr>
            <a:xfrm>
              <a:off x="551989" y="2115638"/>
              <a:ext cx="3410986" cy="41388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 fontAlgn="base">
                <a:lnSpc>
                  <a:spcPct val="114000"/>
                </a:lnSpc>
                <a:buFont typeface="Wingdings" panose="05000000000000000000" pitchFamily="2" charset="2"/>
                <a:buChar char="§"/>
              </a:pPr>
              <a:r>
                <a:rPr lang="en-GB" sz="1700" dirty="0" smtClean="0">
                  <a:solidFill>
                    <a:schemeClr val="bg1"/>
                  </a:solidFill>
                  <a:latin typeface="SF Pro Display" panose="00000500000000000000" pitchFamily="2" charset="0"/>
                  <a:ea typeface="SF Pro Display" panose="00000500000000000000" pitchFamily="2" charset="0"/>
                </a:rPr>
                <a:t>Object </a:t>
              </a:r>
              <a:r>
                <a:rPr lang="en-GB" sz="1700" dirty="0">
                  <a:solidFill>
                    <a:schemeClr val="bg1"/>
                  </a:solidFill>
                  <a:latin typeface="SF Pro Display" panose="00000500000000000000" pitchFamily="2" charset="0"/>
                  <a:ea typeface="SF Pro Display" panose="00000500000000000000" pitchFamily="2" charset="0"/>
                </a:rPr>
                <a:t>of the </a:t>
              </a:r>
              <a:r>
                <a:rPr lang="en-GB" sz="1700" dirty="0" err="1">
                  <a:solidFill>
                    <a:schemeClr val="bg1"/>
                  </a:solidFill>
                  <a:latin typeface="SF Pro Display" panose="00000500000000000000" pitchFamily="2" charset="0"/>
                  <a:ea typeface="SF Pro Display" panose="00000500000000000000" pitchFamily="2" charset="0"/>
                </a:rPr>
                <a:t>CombinedTerm</a:t>
              </a:r>
              <a:r>
                <a:rPr lang="en-GB" sz="1700" dirty="0">
                  <a:solidFill>
                    <a:schemeClr val="bg1"/>
                  </a:solidFill>
                  <a:latin typeface="SF Pro Display" panose="00000500000000000000" pitchFamily="2" charset="0"/>
                  <a:ea typeface="SF Pro Display" panose="00000500000000000000" pitchFamily="2" charset="0"/>
                </a:rPr>
                <a:t> class contains multiple objects of the </a:t>
              </a:r>
              <a:r>
                <a:rPr lang="en-GB" sz="1700" dirty="0" err="1">
                  <a:solidFill>
                    <a:schemeClr val="bg1"/>
                  </a:solidFill>
                  <a:latin typeface="SF Pro Display" panose="00000500000000000000" pitchFamily="2" charset="0"/>
                  <a:ea typeface="SF Pro Display" panose="00000500000000000000" pitchFamily="2" charset="0"/>
                </a:rPr>
                <a:t>MinTerm</a:t>
              </a:r>
              <a:r>
                <a:rPr lang="en-GB" sz="1700" dirty="0">
                  <a:solidFill>
                    <a:schemeClr val="bg1"/>
                  </a:solidFill>
                  <a:latin typeface="SF Pro Display" panose="00000500000000000000" pitchFamily="2" charset="0"/>
                  <a:ea typeface="SF Pro Display" panose="00000500000000000000" pitchFamily="2" charset="0"/>
                </a:rPr>
                <a:t> class. Object of Group class contains multiple objects of Term class, which means it can be </a:t>
              </a:r>
              <a:r>
                <a:rPr lang="en-GB" sz="1700" dirty="0" err="1">
                  <a:solidFill>
                    <a:schemeClr val="bg1"/>
                  </a:solidFill>
                  <a:latin typeface="SF Pro Display" panose="00000500000000000000" pitchFamily="2" charset="0"/>
                  <a:ea typeface="SF Pro Display" panose="00000500000000000000" pitchFamily="2" charset="0"/>
                </a:rPr>
                <a:t>MinTerm</a:t>
              </a:r>
              <a:r>
                <a:rPr lang="en-GB" sz="1700" dirty="0">
                  <a:solidFill>
                    <a:schemeClr val="bg1"/>
                  </a:solidFill>
                  <a:latin typeface="SF Pro Display" panose="00000500000000000000" pitchFamily="2" charset="0"/>
                  <a:ea typeface="SF Pro Display" panose="00000500000000000000" pitchFamily="2" charset="0"/>
                </a:rPr>
                <a:t> as well as </a:t>
              </a:r>
              <a:r>
                <a:rPr lang="en-GB" sz="1700" dirty="0" err="1" smtClean="0">
                  <a:solidFill>
                    <a:schemeClr val="bg1"/>
                  </a:solidFill>
                  <a:latin typeface="SF Pro Display" panose="00000500000000000000" pitchFamily="2" charset="0"/>
                  <a:ea typeface="SF Pro Display" panose="00000500000000000000" pitchFamily="2" charset="0"/>
                </a:rPr>
                <a:t>CombinedTerm</a:t>
              </a:r>
              <a:endParaRPr lang="en-GB" sz="1700" dirty="0" smtClean="0">
                <a:solidFill>
                  <a:schemeClr val="bg1"/>
                </a:solidFill>
                <a:latin typeface="SF Pro Display" panose="00000500000000000000" pitchFamily="2" charset="0"/>
                <a:ea typeface="SF Pro Display" panose="00000500000000000000" pitchFamily="2" charset="0"/>
              </a:endParaRPr>
            </a:p>
            <a:p>
              <a:pPr marL="285750" indent="-285750" fontAlgn="base">
                <a:lnSpc>
                  <a:spcPct val="114000"/>
                </a:lnSpc>
                <a:buFont typeface="Wingdings" panose="05000000000000000000" pitchFamily="2" charset="2"/>
                <a:buChar char="§"/>
              </a:pPr>
              <a:endParaRPr lang="en-GB" sz="1700" dirty="0">
                <a:solidFill>
                  <a:schemeClr val="bg1"/>
                </a:solidFill>
                <a:latin typeface="SF Pro Display" panose="00000500000000000000" pitchFamily="2" charset="0"/>
                <a:ea typeface="SF Pro Display" panose="00000500000000000000" pitchFamily="2" charset="0"/>
              </a:endParaRPr>
            </a:p>
            <a:p>
              <a:pPr marL="285750" indent="-285750" fontAlgn="base">
                <a:lnSpc>
                  <a:spcPct val="114000"/>
                </a:lnSpc>
                <a:buFont typeface="Wingdings" panose="05000000000000000000" pitchFamily="2" charset="2"/>
                <a:buChar char="§"/>
              </a:pPr>
              <a:r>
                <a:rPr lang="en-GB" sz="1700" dirty="0" err="1">
                  <a:solidFill>
                    <a:schemeClr val="bg1"/>
                  </a:solidFill>
                  <a:latin typeface="SF Pro Display" panose="00000500000000000000" pitchFamily="2" charset="0"/>
                  <a:ea typeface="SF Pro Display" panose="00000500000000000000" pitchFamily="2" charset="0"/>
                </a:rPr>
                <a:t>IntermediateColumnContainer</a:t>
              </a:r>
              <a:r>
                <a:rPr lang="en-GB" sz="1700" dirty="0">
                  <a:solidFill>
                    <a:schemeClr val="bg1"/>
                  </a:solidFill>
                  <a:latin typeface="SF Pro Display" panose="00000500000000000000" pitchFamily="2" charset="0"/>
                  <a:ea typeface="SF Pro Display" panose="00000500000000000000" pitchFamily="2" charset="0"/>
                </a:rPr>
                <a:t> is designed to includes all </a:t>
              </a:r>
              <a:r>
                <a:rPr lang="en-GB" sz="1700" dirty="0" err="1">
                  <a:solidFill>
                    <a:schemeClr val="bg1"/>
                  </a:solidFill>
                  <a:latin typeface="SF Pro Display" panose="00000500000000000000" pitchFamily="2" charset="0"/>
                  <a:ea typeface="SF Pro Display" panose="00000500000000000000" pitchFamily="2" charset="0"/>
                </a:rPr>
                <a:t>IntermediateColumns</a:t>
              </a:r>
              <a:r>
                <a:rPr lang="en-GB" sz="1700" dirty="0">
                  <a:solidFill>
                    <a:schemeClr val="bg1"/>
                  </a:solidFill>
                  <a:latin typeface="SF Pro Display" panose="00000500000000000000" pitchFamily="2" charset="0"/>
                  <a:ea typeface="SF Pro Display" panose="00000500000000000000" pitchFamily="2" charset="0"/>
                </a:rPr>
                <a:t> associating with each step of Quine-</a:t>
              </a:r>
              <a:r>
                <a:rPr lang="en-GB" sz="1700" dirty="0" err="1">
                  <a:solidFill>
                    <a:schemeClr val="bg1"/>
                  </a:solidFill>
                  <a:latin typeface="SF Pro Display" panose="00000500000000000000" pitchFamily="2" charset="0"/>
                  <a:ea typeface="SF Pro Display" panose="00000500000000000000" pitchFamily="2" charset="0"/>
                </a:rPr>
                <a:t>McCluskey</a:t>
              </a:r>
              <a:r>
                <a:rPr lang="en-GB" sz="1700" dirty="0">
                  <a:solidFill>
                    <a:schemeClr val="bg1"/>
                  </a:solidFill>
                  <a:latin typeface="SF Pro Display" panose="00000500000000000000" pitchFamily="2" charset="0"/>
                  <a:ea typeface="SF Pro Display" panose="00000500000000000000" pitchFamily="2" charset="0"/>
                </a:rPr>
                <a:t> algorithm, thus objects of </a:t>
              </a:r>
              <a:r>
                <a:rPr lang="en-GB" sz="1700" dirty="0" err="1">
                  <a:solidFill>
                    <a:schemeClr val="bg1"/>
                  </a:solidFill>
                  <a:latin typeface="SF Pro Display" panose="00000500000000000000" pitchFamily="2" charset="0"/>
                  <a:ea typeface="SF Pro Display" panose="00000500000000000000" pitchFamily="2" charset="0"/>
                </a:rPr>
                <a:t>IntermediateColumnContainer</a:t>
              </a:r>
              <a:r>
                <a:rPr lang="en-GB" sz="1700" dirty="0">
                  <a:solidFill>
                    <a:schemeClr val="bg1"/>
                  </a:solidFill>
                  <a:latin typeface="SF Pro Display" panose="00000500000000000000" pitchFamily="2" charset="0"/>
                  <a:ea typeface="SF Pro Display" panose="00000500000000000000" pitchFamily="2" charset="0"/>
                </a:rPr>
                <a:t> class contains multiple objects of </a:t>
              </a:r>
              <a:r>
                <a:rPr lang="en-GB" sz="1700" dirty="0" err="1">
                  <a:solidFill>
                    <a:schemeClr val="bg1"/>
                  </a:solidFill>
                  <a:latin typeface="SF Pro Display" panose="00000500000000000000" pitchFamily="2" charset="0"/>
                  <a:ea typeface="SF Pro Display" panose="00000500000000000000" pitchFamily="2" charset="0"/>
                </a:rPr>
                <a:t>IntermediateColumn</a:t>
              </a:r>
              <a:r>
                <a:rPr lang="en-GB" sz="1700" dirty="0">
                  <a:solidFill>
                    <a:schemeClr val="bg1"/>
                  </a:solidFill>
                  <a:latin typeface="SF Pro Display" panose="00000500000000000000" pitchFamily="2" charset="0"/>
                  <a:ea typeface="SF Pro Display" panose="00000500000000000000" pitchFamily="2" charset="0"/>
                </a:rPr>
                <a:t> </a:t>
              </a:r>
              <a:r>
                <a:rPr lang="en-GB" sz="1700" dirty="0" smtClean="0">
                  <a:solidFill>
                    <a:schemeClr val="bg1"/>
                  </a:solidFill>
                  <a:latin typeface="SF Pro Display" panose="00000500000000000000" pitchFamily="2" charset="0"/>
                  <a:ea typeface="SF Pro Display" panose="00000500000000000000" pitchFamily="2" charset="0"/>
                </a:rPr>
                <a:t>class</a:t>
              </a:r>
              <a:endParaRPr lang="en-GB" sz="1700" dirty="0">
                <a:solidFill>
                  <a:schemeClr val="bg1"/>
                </a:solidFill>
                <a:latin typeface="SF Pro Display" panose="00000500000000000000" pitchFamily="2" charset="0"/>
                <a:ea typeface="SF Pro Display" panose="00000500000000000000" pitchFamily="2" charset="0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7254911" y="1801110"/>
            <a:ext cx="3977140" cy="1741238"/>
            <a:chOff x="7304146" y="1360778"/>
            <a:chExt cx="3568173" cy="1741238"/>
          </a:xfrm>
        </p:grpSpPr>
        <p:sp>
          <p:nvSpPr>
            <p:cNvPr id="16" name="Rectangle 15"/>
            <p:cNvSpPr/>
            <p:nvPr/>
          </p:nvSpPr>
          <p:spPr>
            <a:xfrm>
              <a:off x="7304146" y="1911360"/>
              <a:ext cx="3568170" cy="1190656"/>
            </a:xfrm>
            <a:prstGeom prst="rect">
              <a:avLst/>
            </a:prstGeom>
            <a:solidFill>
              <a:srgbClr val="FFFFCC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7304146" y="1360778"/>
              <a:ext cx="3568170" cy="550581"/>
            </a:xfrm>
            <a:prstGeom prst="rect">
              <a:avLst/>
            </a:prstGeom>
            <a:solidFill>
              <a:srgbClr val="FFFFCC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  <a:latin typeface="SF Pro Display" panose="00000500000000000000" pitchFamily="2" charset="0"/>
                  <a:ea typeface="SF Pro Display" panose="00000500000000000000" pitchFamily="2" charset="0"/>
                </a:rPr>
                <a:t>CombinedTerm</a:t>
              </a:r>
              <a:endParaRPr lang="en-US" dirty="0">
                <a:solidFill>
                  <a:schemeClr val="tx1"/>
                </a:solidFill>
                <a:latin typeface="SF Pro Display" panose="00000500000000000000" pitchFamily="2" charset="0"/>
                <a:ea typeface="SF Pro Display" panose="00000500000000000000" pitchFamily="2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445832" y="2214299"/>
              <a:ext cx="342648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SF Pro Display" panose="00000500000000000000" pitchFamily="2" charset="0"/>
                  <a:ea typeface="SF Pro Display" panose="00000500000000000000" pitchFamily="2" charset="0"/>
                </a:rPr>
                <a:t>Object</a:t>
              </a:r>
            </a:p>
            <a:p>
              <a:r>
                <a:rPr lang="en-US" sz="1600" dirty="0" smtClean="0">
                  <a:latin typeface="SF Pro Display" panose="00000500000000000000" pitchFamily="2" charset="0"/>
                  <a:ea typeface="SF Pro Display" panose="00000500000000000000" pitchFamily="2" charset="0"/>
                </a:rPr>
                <a:t>- </a:t>
              </a:r>
              <a:r>
                <a:rPr lang="en-US" sz="1600" dirty="0" err="1" smtClean="0">
                  <a:latin typeface="SF Pro Display" panose="00000500000000000000" pitchFamily="2" charset="0"/>
                  <a:ea typeface="SF Pro Display" panose="00000500000000000000" pitchFamily="2" charset="0"/>
                </a:rPr>
                <a:t>minTermList</a:t>
              </a:r>
              <a:r>
                <a:rPr lang="en-US" sz="1600" dirty="0" smtClean="0">
                  <a:latin typeface="SF Pro Display" panose="00000500000000000000" pitchFamily="2" charset="0"/>
                  <a:ea typeface="SF Pro Display" panose="00000500000000000000" pitchFamily="2" charset="0"/>
                </a:rPr>
                <a:t>:  </a:t>
              </a:r>
              <a:r>
                <a:rPr lang="en-US" sz="1600" dirty="0" err="1" smtClean="0">
                  <a:latin typeface="SF Pro Display" panose="00000500000000000000" pitchFamily="2" charset="0"/>
                  <a:ea typeface="SF Pro Display" panose="00000500000000000000" pitchFamily="2" charset="0"/>
                </a:rPr>
                <a:t>ArrayList</a:t>
              </a:r>
              <a:r>
                <a:rPr lang="en-US" sz="1600" dirty="0" smtClean="0">
                  <a:latin typeface="SF Pro Display" panose="00000500000000000000" pitchFamily="2" charset="0"/>
                  <a:ea typeface="SF Pro Display" panose="00000500000000000000" pitchFamily="2" charset="0"/>
                </a:rPr>
                <a:t>&lt;                          &gt;</a:t>
              </a:r>
              <a:endParaRPr lang="en-US" sz="1600" dirty="0">
                <a:latin typeface="SF Pro Display" panose="00000500000000000000" pitchFamily="2" charset="0"/>
                <a:ea typeface="SF Pro Display" panose="00000500000000000000" pitchFamily="2" charset="0"/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7412837" y="4379247"/>
            <a:ext cx="3803804" cy="1422113"/>
            <a:chOff x="7304146" y="3781816"/>
            <a:chExt cx="3568170" cy="1741238"/>
          </a:xfrm>
        </p:grpSpPr>
        <p:sp>
          <p:nvSpPr>
            <p:cNvPr id="32" name="Rectangle 31"/>
            <p:cNvSpPr/>
            <p:nvPr/>
          </p:nvSpPr>
          <p:spPr>
            <a:xfrm>
              <a:off x="7304146" y="4332398"/>
              <a:ext cx="3568170" cy="1190656"/>
            </a:xfrm>
            <a:prstGeom prst="rect">
              <a:avLst/>
            </a:prstGeom>
            <a:solidFill>
              <a:srgbClr val="FFFFCC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7304146" y="3781816"/>
              <a:ext cx="3568170" cy="550581"/>
            </a:xfrm>
            <a:prstGeom prst="rect">
              <a:avLst/>
            </a:prstGeom>
            <a:solidFill>
              <a:srgbClr val="FFFFCC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  <a:latin typeface="SF Pro Display" panose="00000500000000000000" pitchFamily="2" charset="0"/>
                  <a:ea typeface="SF Pro Display" panose="00000500000000000000" pitchFamily="2" charset="0"/>
                </a:rPr>
                <a:t>MinTerm</a:t>
              </a:r>
              <a:endParaRPr lang="en-US" dirty="0">
                <a:solidFill>
                  <a:schemeClr val="tx1"/>
                </a:solidFill>
                <a:latin typeface="SF Pro Display" panose="00000500000000000000" pitchFamily="2" charset="0"/>
                <a:ea typeface="SF Pro Display" panose="00000500000000000000" pitchFamily="2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7445832" y="4635338"/>
              <a:ext cx="3426483" cy="716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SF Pro Display" panose="00000500000000000000" pitchFamily="2" charset="0"/>
                  <a:ea typeface="SF Pro Display" panose="00000500000000000000" pitchFamily="2" charset="0"/>
                </a:rPr>
                <a:t>Object</a:t>
              </a:r>
            </a:p>
            <a:p>
              <a:r>
                <a:rPr lang="en-US" sz="1600" dirty="0" smtClean="0">
                  <a:latin typeface="SF Pro Display" panose="00000500000000000000" pitchFamily="2" charset="0"/>
                  <a:ea typeface="SF Pro Display" panose="00000500000000000000" pitchFamily="2" charset="0"/>
                </a:rPr>
                <a:t>-      </a:t>
              </a:r>
              <a:r>
                <a:rPr lang="en-US" sz="1600" dirty="0" err="1" smtClean="0">
                  <a:latin typeface="SF Pro Display" panose="00000500000000000000" pitchFamily="2" charset="0"/>
                  <a:ea typeface="SF Pro Display" panose="00000500000000000000" pitchFamily="2" charset="0"/>
                </a:rPr>
                <a:t>MinTerm</a:t>
              </a:r>
              <a:r>
                <a:rPr lang="en-US" sz="1600" dirty="0" smtClean="0">
                  <a:latin typeface="SF Pro Display" panose="00000500000000000000" pitchFamily="2" charset="0"/>
                  <a:ea typeface="SF Pro Display" panose="00000500000000000000" pitchFamily="2" charset="0"/>
                </a:rPr>
                <a:t>   : </a:t>
              </a:r>
              <a:r>
                <a:rPr lang="en-US" sz="1600" dirty="0" err="1" smtClean="0">
                  <a:latin typeface="SF Pro Display" panose="00000500000000000000" pitchFamily="2" charset="0"/>
                  <a:ea typeface="SF Pro Display" panose="00000500000000000000" pitchFamily="2" charset="0"/>
                </a:rPr>
                <a:t>ArrayList</a:t>
              </a:r>
              <a:r>
                <a:rPr lang="en-US" sz="1600" dirty="0" smtClean="0">
                  <a:latin typeface="SF Pro Display" panose="00000500000000000000" pitchFamily="2" charset="0"/>
                  <a:ea typeface="SF Pro Display" panose="00000500000000000000" pitchFamily="2" charset="0"/>
                </a:rPr>
                <a:t>&lt;String&gt; </a:t>
              </a:r>
              <a:endParaRPr lang="en-US" sz="1600" dirty="0">
                <a:latin typeface="SF Pro Display" panose="00000500000000000000" pitchFamily="2" charset="0"/>
                <a:ea typeface="SF Pro Display" panose="00000500000000000000" pitchFamily="2" charset="0"/>
              </a:endParaRPr>
            </a:p>
          </p:txBody>
        </p:sp>
      </p:grpSp>
      <p:cxnSp>
        <p:nvCxnSpPr>
          <p:cNvPr id="39" name="Curved Connector 38"/>
          <p:cNvCxnSpPr>
            <a:stCxn id="32" idx="1"/>
            <a:endCxn id="50" idx="1"/>
          </p:cNvCxnSpPr>
          <p:nvPr/>
        </p:nvCxnSpPr>
        <p:spPr>
          <a:xfrm rot="10800000">
            <a:off x="6970717" y="2714239"/>
            <a:ext cx="442120" cy="2600902"/>
          </a:xfrm>
          <a:prstGeom prst="curvedConnector3">
            <a:avLst>
              <a:gd name="adj1" fmla="val 238099"/>
            </a:avLst>
          </a:prstGeom>
          <a:ln w="28575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7894891" y="5368727"/>
            <a:ext cx="950239" cy="314384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  <a:latin typeface="SF Pro Display" panose="00000500000000000000" pitchFamily="2" charset="0"/>
                <a:ea typeface="SF Pro Display" panose="00000500000000000000" pitchFamily="2" charset="0"/>
              </a:rPr>
              <a:t>MinTerm</a:t>
            </a:r>
            <a:endParaRPr lang="en-US" sz="1600" dirty="0">
              <a:solidFill>
                <a:schemeClr val="tx1"/>
              </a:solidFill>
              <a:latin typeface="SF Pro Display" panose="00000500000000000000" pitchFamily="2" charset="0"/>
              <a:ea typeface="SF Pro Display" panose="00000500000000000000" pitchFamily="2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430869" y="3816302"/>
            <a:ext cx="1464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F Pro Display" panose="00000500000000000000" pitchFamily="2" charset="0"/>
                <a:ea typeface="SF Pro Display" panose="00000500000000000000" pitchFamily="2" charset="0"/>
              </a:rPr>
              <a:t>Aggregation</a:t>
            </a:r>
            <a:endParaRPr lang="en-US" dirty="0">
              <a:latin typeface="SF Pro Display" panose="00000500000000000000" pitchFamily="2" charset="0"/>
              <a:ea typeface="SF Pro Display" panose="00000500000000000000" pitchFamily="2" charset="0"/>
            </a:endParaRPr>
          </a:p>
        </p:txBody>
      </p:sp>
      <p:sp>
        <p:nvSpPr>
          <p:cNvPr id="50" name="Diamond 49"/>
          <p:cNvSpPr/>
          <p:nvPr/>
        </p:nvSpPr>
        <p:spPr>
          <a:xfrm>
            <a:off x="6970717" y="2633942"/>
            <a:ext cx="266302" cy="160594"/>
          </a:xfrm>
          <a:prstGeom prst="diamond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280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2.96296E-6 L 0.1543 -0.35602 " pathEditMode="relative" rAng="0" ptsTypes="AA">
                                      <p:cBhvr>
                                        <p:cTn id="6" dur="12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708" y="-178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980</TotalTime>
  <Words>450</Words>
  <Application>Microsoft Office PowerPoint</Application>
  <PresentationFormat>Widescreen</PresentationFormat>
  <Paragraphs>106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Calibri Light</vt:lpstr>
      <vt:lpstr>Cheyenne Sans Black</vt:lpstr>
      <vt:lpstr>Segoe UI</vt:lpstr>
      <vt:lpstr>SF Pro Display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Phạm Dũng</dc:creator>
  <cp:lastModifiedBy>PHAM DINH GIA DUNG 20194428</cp:lastModifiedBy>
  <cp:revision>98</cp:revision>
  <dcterms:created xsi:type="dcterms:W3CDTF">2021-01-18T07:09:34Z</dcterms:created>
  <dcterms:modified xsi:type="dcterms:W3CDTF">2021-05-31T19:13:45Z</dcterms:modified>
</cp:coreProperties>
</file>