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64" r:id="rId6"/>
    <p:sldId id="267" r:id="rId7"/>
    <p:sldId id="259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73493DF-6543-49C9-95E8-BF54391001CD}">
          <p14:sldIdLst>
            <p14:sldId id="262"/>
            <p14:sldId id="261"/>
          </p14:sldIdLst>
        </p14:section>
        <p14:section name="Content" id="{B4897774-1862-4823-9128-B18998152556}">
          <p14:sldIdLst>
            <p14:sldId id="257"/>
            <p14:sldId id="258"/>
            <p14:sldId id="264"/>
            <p14:sldId id="267"/>
            <p14:sldId id="259"/>
            <p14:sldId id="265"/>
            <p14:sldId id="266"/>
          </p14:sldIdLst>
        </p14:section>
        <p14:section name="Ending" id="{13DF6CA8-2219-4742-9F22-215CDC5D1E4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EF5D2"/>
    <a:srgbClr val="3581F5"/>
    <a:srgbClr val="C64DAA"/>
    <a:srgbClr val="040D21"/>
    <a:srgbClr val="FFFFFF"/>
    <a:srgbClr val="FF0000"/>
    <a:srgbClr val="008080"/>
    <a:srgbClr val="3F4A62"/>
    <a:srgbClr val="FD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>
        <p:guide orient="horz" pos="2136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F554-4124-4668-B90F-15D2A1A10ED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5CAA-9556-43DF-940A-592DA82B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45" y="1670211"/>
            <a:ext cx="8773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Object-Oriented Programming</a:t>
            </a:r>
          </a:p>
          <a:p>
            <a:pPr>
              <a:lnSpc>
                <a:spcPct val="80000"/>
              </a:lnSpc>
            </a:pP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Logic Expression Normalizer</a:t>
            </a: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162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739285" y="2229011"/>
            <a:ext cx="877337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The end</a:t>
            </a:r>
          </a:p>
          <a:p>
            <a:pPr>
              <a:lnSpc>
                <a:spcPct val="80000"/>
              </a:lnSpc>
            </a:pPr>
            <a:endParaRPr lang="en-US" sz="5400" dirty="0">
              <a:gradFill flip="none" rotWithShape="1">
                <a:gsLst>
                  <a:gs pos="17000">
                    <a:srgbClr val="FF9999"/>
                  </a:gs>
                  <a:gs pos="84000">
                    <a:srgbClr val="FFC0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FF9999"/>
                    </a:gs>
                    <a:gs pos="84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Thanks</a:t>
            </a:r>
            <a:endParaRPr lang="en-US" sz="5400" dirty="0">
              <a:gradFill flip="none" rotWithShape="1">
                <a:gsLst>
                  <a:gs pos="17000">
                    <a:srgbClr val="FF9999"/>
                  </a:gs>
                  <a:gs pos="84000">
                    <a:srgbClr val="FFC0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1252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87022" y="-710964"/>
            <a:ext cx="54157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Group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gradFill flip="none" rotWithShape="1">
                  <a:gsLst>
                    <a:gs pos="17000">
                      <a:srgbClr val="008080"/>
                    </a:gs>
                    <a:gs pos="84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Members</a:t>
            </a:r>
            <a:endParaRPr lang="en-US" sz="5400" dirty="0">
              <a:gradFill flip="none" rotWithShape="1">
                <a:gsLst>
                  <a:gs pos="17000">
                    <a:srgbClr val="008080"/>
                  </a:gs>
                  <a:gs pos="84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18872" y="337344"/>
            <a:ext cx="3495956" cy="6186408"/>
          </a:xfrm>
          <a:prstGeom prst="roundRect">
            <a:avLst>
              <a:gd name="adj" fmla="val 5844"/>
            </a:avLst>
          </a:prstGeom>
          <a:solidFill>
            <a:srgbClr val="040D2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98881" y="337344"/>
            <a:ext cx="3468563" cy="6186408"/>
            <a:chOff x="704840" y="2419112"/>
            <a:chExt cx="2980748" cy="6186408"/>
          </a:xfrm>
        </p:grpSpPr>
        <p:sp>
          <p:nvSpPr>
            <p:cNvPr id="13" name="Rounded Rectangle 12"/>
            <p:cNvSpPr/>
            <p:nvPr/>
          </p:nvSpPr>
          <p:spPr>
            <a:xfrm>
              <a:off x="704840" y="2419112"/>
              <a:ext cx="2980748" cy="6186408"/>
            </a:xfrm>
            <a:prstGeom prst="roundRect">
              <a:avLst>
                <a:gd name="adj" fmla="val 5844"/>
              </a:avLst>
            </a:prstGeom>
            <a:solidFill>
              <a:srgbClr val="040D2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1187" y="2885555"/>
              <a:ext cx="13678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Phạm Đinh Gia Dũng</a:t>
              </a:r>
              <a:endPara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20194428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8266256" y="337344"/>
            <a:ext cx="3525545" cy="6186408"/>
          </a:xfrm>
          <a:prstGeom prst="roundRect">
            <a:avLst>
              <a:gd name="adj" fmla="val 5844"/>
            </a:avLst>
          </a:prstGeom>
          <a:solidFill>
            <a:srgbClr val="040D2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84699" y="803787"/>
            <a:ext cx="137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Phùng Quốc Việt</a:t>
            </a: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20194428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3262" y="803787"/>
            <a:ext cx="137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Vũ</a:t>
            </a:r>
            <a:r>
              <a:rPr lang="vi-VN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 Việt</a:t>
            </a: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20194428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074" y="2285893"/>
            <a:ext cx="3283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ThreeVariableScreen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ThreeVariableScreenController</a:t>
            </a: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FourVariableScreen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FourVariableScreenController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Output Screen</a:t>
            </a: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5262" y="2285893"/>
            <a:ext cx="32795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Table </a:t>
            </a: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&amp; </a:t>
            </a: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IntermediateColumContainer</a:t>
            </a:r>
            <a:endParaRPr lang="vi-VN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vi-VN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Group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Term &amp; </a:t>
            </a:r>
            <a:r>
              <a:rPr lang="en-US" sz="16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</a:t>
            </a:r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CombinedTerm</a:t>
            </a: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vi-VN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ColumnBlock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03479" y="2285893"/>
            <a:ext cx="327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 Table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PIBlock</a:t>
            </a: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3505" y="710965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674942" y="710964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54080" y="710964"/>
            <a:ext cx="1239035" cy="1201308"/>
          </a:xfrm>
          <a:prstGeom prst="roundRect">
            <a:avLst>
              <a:gd name="adj" fmla="val 95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354" y1="10000" x2="67708" y2="26667"/>
                        <a14:foregroundMark x1="57083" y1="5729" x2="69792" y2="17604"/>
                        <a14:foregroundMark x1="65938" y1="6146" x2="76354" y2="25417"/>
                        <a14:foregroundMark x1="76979" y1="26875" x2="74271" y2="42813"/>
                        <a14:foregroundMark x1="72500" y1="26667" x2="75521" y2="32396"/>
                        <a14:foregroundMark x1="32500" y1="20521" x2="30625" y2="22917"/>
                        <a14:foregroundMark x1="41563" y1="20104" x2="49688" y2="30521"/>
                        <a14:foregroundMark x1="34792" y1="6771" x2="26354" y2="22292"/>
                        <a14:foregroundMark x1="32292" y1="3021" x2="26563" y2="10208"/>
                        <a14:foregroundMark x1="16354" y1="90208" x2="82083" y2="90521"/>
                        <a14:foregroundMark x1="69792" y1="78021" x2="86563" y2="85625"/>
                        <a14:foregroundMark x1="63854" y1="73333" x2="58958" y2="83854"/>
                        <a14:foregroundMark x1="88854" y1="83021" x2="93125" y2="99167"/>
                        <a14:foregroundMark x1="88438" y1="93229" x2="47708" y2="91146"/>
                        <a14:foregroundMark x1="22292" y1="92188" x2="49063" y2="93021"/>
                        <a14:foregroundMark x1="16146" y1="83021" x2="3021" y2="89167"/>
                        <a14:foregroundMark x1="19792" y1="75625" x2="17917" y2="80521"/>
                        <a14:foregroundMark x1="40313" y1="96354" x2="43750" y2="95729"/>
                        <a14:foregroundMark x1="1563" y1="82813" x2="1563" y2="82813"/>
                        <a14:foregroundMark x1="21458" y1="73333" x2="21458" y2="73333"/>
                        <a14:foregroundMark x1="84167" y1="75104" x2="93750" y2="78333"/>
                        <a14:backgroundMark x1="8958" y1="25208" x2="20417" y2="60625"/>
                        <a14:backgroundMark x1="21250" y1="2292" x2="25729" y2="1250"/>
                        <a14:backgroundMark x1="85625" y1="57708" x2="85000" y2="53333"/>
                        <a14:backgroundMark x1="84583" y1="52188" x2="81250" y2="60104"/>
                        <a14:backgroundMark x1="82917" y1="46458" x2="78854" y2="65625"/>
                        <a14:backgroundMark x1="79792" y1="49063" x2="75521" y2="66458"/>
                        <a14:backgroundMark x1="85000" y1="64896" x2="98854" y2="74271"/>
                        <a14:backgroundMark x1="94792" y1="30833" x2="97500" y2="57292"/>
                        <a14:backgroundMark x1="91979" y1="23646" x2="91979" y2="57292"/>
                        <a14:backgroundMark x1="94792" y1="20000" x2="79792" y2="50313"/>
                        <a14:backgroundMark x1="15937" y1="28750" x2="24479" y2="5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46" y="943583"/>
            <a:ext cx="968689" cy="968689"/>
          </a:xfrm>
          <a:prstGeom prst="rect">
            <a:avLst/>
          </a:prstGeom>
          <a:ln w="38100"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208" b="51458" l="13611" r="38194">
                        <a14:foregroundMark x1="18194" y1="49896" x2="31806" y2="50208"/>
                        <a14:foregroundMark x1="18194" y1="48438" x2="16806" y2="49375"/>
                        <a14:foregroundMark x1="16667" y1="49896" x2="16944" y2="50938"/>
                        <a14:foregroundMark x1="19583" y1="50521" x2="32222" y2="51146"/>
                        <a14:backgroundMark x1="19444" y1="46458" x2="19444" y2="46458"/>
                        <a14:backgroundMark x1="33333" y1="46250" x2="38472" y2="51563"/>
                        <a14:backgroundMark x1="16806" y1="46146" x2="11944" y2="47708"/>
                        <a14:backgroundMark x1="16944" y1="47396" x2="20000" y2="46563"/>
                        <a14:backgroundMark x1="20000" y1="46458" x2="20000" y2="4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33201" r="58950" b="48368"/>
          <a:stretch/>
        </p:blipFill>
        <p:spPr>
          <a:xfrm>
            <a:off x="4787724" y="715696"/>
            <a:ext cx="1319626" cy="1196576"/>
          </a:xfrm>
          <a:prstGeom prst="rect">
            <a:avLst/>
          </a:prstGeom>
          <a:ln w="38100"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1" b="91598" l="9938" r="100000">
                        <a14:foregroundMark x1="75776" y1="59221" x2="84472" y2="69672"/>
                        <a14:foregroundMark x1="59420" y1="83197" x2="89441" y2="83197"/>
                        <a14:foregroundMark x1="62526" y1="87500" x2="61905" y2="87500"/>
                        <a14:foregroundMark x1="60248" y1="87500" x2="60248" y2="87500"/>
                        <a14:foregroundMark x1="57764" y1="88730" x2="79296" y2="91598"/>
                        <a14:backgroundMark x1="46377" y1="41598" x2="45342" y2="51639"/>
                        <a14:backgroundMark x1="42029" y1="37705" x2="52381" y2="44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2" t="12203" b="9999"/>
          <a:stretch/>
        </p:blipFill>
        <p:spPr>
          <a:xfrm>
            <a:off x="856034" y="856034"/>
            <a:ext cx="974036" cy="1056238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54099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956" y="817343"/>
            <a:ext cx="419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6000" dirty="0">
                <a:gradFill flip="none" rotWithShape="1">
                  <a:gsLst>
                    <a:gs pos="17000">
                      <a:srgbClr val="A164DF"/>
                    </a:gs>
                    <a:gs pos="84000">
                      <a:srgbClr val="ED4E5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Project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663" y="2436782"/>
            <a:ext cx="5495834" cy="3946601"/>
            <a:chOff x="495663" y="2436782"/>
            <a:chExt cx="5495834" cy="3946601"/>
          </a:xfrm>
        </p:grpSpPr>
        <p:sp>
          <p:nvSpPr>
            <p:cNvPr id="7" name="Rounded Rectangle 6"/>
            <p:cNvSpPr/>
            <p:nvPr/>
          </p:nvSpPr>
          <p:spPr>
            <a:xfrm>
              <a:off x="495663" y="2436782"/>
              <a:ext cx="5495834" cy="3946601"/>
            </a:xfrm>
            <a:prstGeom prst="roundRect">
              <a:avLst>
                <a:gd name="adj" fmla="val 5438"/>
              </a:avLst>
            </a:prstGeom>
            <a:solidFill>
              <a:schemeClr val="bg1">
                <a:lumMod val="85000"/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4160" y="2719999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Requirement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4160" y="3385330"/>
              <a:ext cx="463296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This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application is a logic expression normalizer using the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Quine-</a:t>
              </a:r>
              <a:r>
                <a:rPr lang="en-GB" sz="1600" dirty="0" err="1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McCluskey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algorithm. It takes a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Boolean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expression as an input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.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User can choose two cases of input (3 variables or 4 variables expression) and two cases of output (POS or SOP canonical form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)</a:t>
              </a: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Application outputs:  The minimal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Boolean </a:t>
              </a:r>
              <a:r>
                <a:rPr lang="en-GB" sz="1600" dirty="0">
                  <a:latin typeface="SF Pro Display" panose="00000500000000000000" pitchFamily="2" charset="0"/>
                  <a:ea typeface="SF Pro Display" panose="00000500000000000000" pitchFamily="2" charset="0"/>
                </a:rPr>
                <a:t>expression, intermediate columns and PI </a:t>
              </a:r>
              <a:r>
                <a:rPr lang="en-GB" sz="1600" dirty="0" smtClean="0">
                  <a:latin typeface="SF Pro Display" panose="00000500000000000000" pitchFamily="2" charset="0"/>
                  <a:ea typeface="SF Pro Display" panose="00000500000000000000" pitchFamily="2" charset="0"/>
                </a:rPr>
                <a:t>Table</a:t>
              </a:r>
              <a:endParaRPr lang="en-GB" sz="1600" dirty="0"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5931" y="1210490"/>
            <a:ext cx="4911634" cy="5172895"/>
            <a:chOff x="6635931" y="1210490"/>
            <a:chExt cx="4911634" cy="5172895"/>
          </a:xfrm>
        </p:grpSpPr>
        <p:sp>
          <p:nvSpPr>
            <p:cNvPr id="9" name="Rounded Rectangle 8"/>
            <p:cNvSpPr/>
            <p:nvPr/>
          </p:nvSpPr>
          <p:spPr>
            <a:xfrm rot="5400000">
              <a:off x="6505300" y="1341121"/>
              <a:ext cx="5172895" cy="4911634"/>
            </a:xfrm>
            <a:prstGeom prst="roundRect">
              <a:avLst>
                <a:gd name="adj" fmla="val 3654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5167" y="1656571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Usecase</a:t>
              </a:r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Diagram</a:t>
              </a:r>
            </a:p>
          </p:txBody>
        </p:sp>
        <p:pic>
          <p:nvPicPr>
            <p:cNvPr id="1026" name="Picture 2" descr="https://lh4.googleusercontent.com/ZenHRUyKSRfCIHNs_xe4GlSAGOMkNoCNY0J4A4i3HPXxOUdF8NFiCTkZtCYAp_8IJpUOhErJ6oWnTRoVuA8Z-u50sMM7T8oBXErgpsnl0NR5Gc4xREo_rbIi0v3mX9wdi9q2Nea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088" y="2507828"/>
              <a:ext cx="4060214" cy="328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04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18643" y="2854613"/>
            <a:ext cx="216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40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Class Diagram</a:t>
            </a:r>
            <a:endParaRPr lang="en-US" sz="40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65120" y="357051"/>
            <a:ext cx="8865048" cy="6165670"/>
            <a:chOff x="2865120" y="357051"/>
            <a:chExt cx="8865048" cy="6165670"/>
          </a:xfrm>
        </p:grpSpPr>
        <p:grpSp>
          <p:nvGrpSpPr>
            <p:cNvPr id="47" name="Group 46"/>
            <p:cNvGrpSpPr/>
            <p:nvPr/>
          </p:nvGrpSpPr>
          <p:grpSpPr>
            <a:xfrm>
              <a:off x="2865120" y="357051"/>
              <a:ext cx="8865048" cy="6165670"/>
              <a:chOff x="4557279" y="634006"/>
              <a:chExt cx="7047601" cy="5533122"/>
            </a:xfrm>
          </p:grpSpPr>
          <p:sp>
            <p:nvSpPr>
              <p:cNvPr id="48" name="Round Same Side Corner Rectangle 47"/>
              <p:cNvSpPr/>
              <p:nvPr/>
            </p:nvSpPr>
            <p:spPr>
              <a:xfrm>
                <a:off x="4557283" y="634006"/>
                <a:ext cx="7047597" cy="661706"/>
              </a:xfrm>
              <a:prstGeom prst="round2SameRect">
                <a:avLst>
                  <a:gd name="adj1" fmla="val 20157"/>
                  <a:gd name="adj2" fmla="val 0"/>
                </a:avLst>
              </a:prstGeom>
              <a:solidFill>
                <a:srgbClr val="1B1F23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Same Side Corner Rectangle 48"/>
              <p:cNvSpPr/>
              <p:nvPr/>
            </p:nvSpPr>
            <p:spPr>
              <a:xfrm rot="10800000">
                <a:off x="4557279" y="1295712"/>
                <a:ext cx="7047597" cy="4871416"/>
              </a:xfrm>
              <a:prstGeom prst="round2SameRect">
                <a:avLst>
                  <a:gd name="adj1" fmla="val 286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26248" y="703249"/>
                <a:ext cx="4671392" cy="49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General class diagram</a:t>
                </a:r>
                <a:endParaRPr lang="en-US" sz="2800" b="1" dirty="0">
                  <a:solidFill>
                    <a:schemeClr val="bg1"/>
                  </a:solidFill>
                  <a:latin typeface="Cheyenne Sans Black" panose="00000A00000000000000" pitchFamily="2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557279" y="1295712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7030A0"/>
                    </a:gs>
                    <a:gs pos="25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663" y="1519650"/>
              <a:ext cx="8383392" cy="4701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00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233" y="387462"/>
            <a:ext cx="11285772" cy="6125098"/>
            <a:chOff x="416233" y="387462"/>
            <a:chExt cx="11285772" cy="6125098"/>
          </a:xfrm>
        </p:grpSpPr>
        <p:grpSp>
          <p:nvGrpSpPr>
            <p:cNvPr id="47" name="Group 46"/>
            <p:cNvGrpSpPr/>
            <p:nvPr/>
          </p:nvGrpSpPr>
          <p:grpSpPr>
            <a:xfrm>
              <a:off x="416233" y="387462"/>
              <a:ext cx="11285772" cy="6125098"/>
              <a:chOff x="4557278" y="634006"/>
              <a:chExt cx="7047602" cy="6125098"/>
            </a:xfrm>
          </p:grpSpPr>
          <p:sp>
            <p:nvSpPr>
              <p:cNvPr id="48" name="Round Same Side Corner Rectangle 47"/>
              <p:cNvSpPr/>
              <p:nvPr/>
            </p:nvSpPr>
            <p:spPr>
              <a:xfrm>
                <a:off x="4557283" y="634006"/>
                <a:ext cx="7047597" cy="66170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rgbClr val="1B1F23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Same Side Corner Rectangle 48"/>
              <p:cNvSpPr/>
              <p:nvPr/>
            </p:nvSpPr>
            <p:spPr>
              <a:xfrm rot="10800000">
                <a:off x="4557278" y="1295712"/>
                <a:ext cx="7047597" cy="5463392"/>
              </a:xfrm>
              <a:prstGeom prst="round2SameRect">
                <a:avLst>
                  <a:gd name="adj1" fmla="val 218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26248" y="703249"/>
                <a:ext cx="4671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Cheyenne Sans Black" panose="00000A00000000000000" pitchFamily="2" charset="0"/>
                    <a:cs typeface="Segoe UI" panose="020B0502040204020203" pitchFamily="34" charset="0"/>
                  </a:rPr>
                  <a:t>Package: table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557279" y="1295712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7030A0"/>
                    </a:gs>
                    <a:gs pos="25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lh3.googleusercontent.com/xX1fQhyPAxrEss5ZyEsRpMn9DYvajAENaK12XrU0sseMjrV4WovDp4DiGVkmpxI05AgTTDDedxnTFU0gX4juClU8w40_5TgqA4janqbv3NLAKewjy88fOFLYncETkrs70KE_OE7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8" t="7905" r="7004" b="9094"/>
            <a:stretch/>
          </p:blipFill>
          <p:spPr bwMode="auto">
            <a:xfrm>
              <a:off x="960282" y="1280160"/>
              <a:ext cx="10362644" cy="49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598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93326" y="339632"/>
            <a:ext cx="7262949" cy="6165670"/>
            <a:chOff x="4557279" y="634006"/>
            <a:chExt cx="7047601" cy="5533122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57283" y="634006"/>
              <a:ext cx="7047597" cy="661706"/>
            </a:xfrm>
            <a:prstGeom prst="round2SameRect">
              <a:avLst>
                <a:gd name="adj1" fmla="val 20157"/>
                <a:gd name="adj2" fmla="val 0"/>
              </a:avLst>
            </a:prstGeom>
            <a:solidFill>
              <a:srgbClr val="1B1F23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0800000">
              <a:off x="4557279" y="1295712"/>
              <a:ext cx="7047597" cy="4871416"/>
            </a:xfrm>
            <a:prstGeom prst="round2SameRect">
              <a:avLst>
                <a:gd name="adj1" fmla="val 28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6248" y="703249"/>
              <a:ext cx="4671392" cy="4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Package: term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57279" y="1295712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7030A0"/>
                  </a:gs>
                  <a:gs pos="25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lh3.googleusercontent.com/w_9xBJ7jb5SZHV0XmlfHczyDBdprEpCN306kxguDQT8urnau-PK7_NHodkZX60LHMraHsuaQ4pL5u7E01EK_KoUNNr6Bs5ntptI_DvbRvsjfwjPEEVPaQ_4U15oJNFM9itvtvDC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4269" r="3516" b="21715"/>
          <a:stretch/>
        </p:blipFill>
        <p:spPr bwMode="auto">
          <a:xfrm>
            <a:off x="4761721" y="1423232"/>
            <a:ext cx="6620381" cy="44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7648" y="2828487"/>
            <a:ext cx="32476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sz="5400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Class Diagram</a:t>
            </a:r>
            <a:endParaRPr lang="en-US" sz="5400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252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9" y="575957"/>
            <a:ext cx="47265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OOP Technique</a:t>
            </a:r>
            <a:endParaRPr lang="en-US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365966" y="487680"/>
            <a:ext cx="5390605" cy="5869578"/>
            <a:chOff x="4527458" y="640321"/>
            <a:chExt cx="7047601" cy="5533122"/>
          </a:xfrm>
        </p:grpSpPr>
        <p:sp>
          <p:nvSpPr>
            <p:cNvPr id="21" name="Round Same Side Corner Rectangle 20"/>
            <p:cNvSpPr/>
            <p:nvPr/>
          </p:nvSpPr>
          <p:spPr>
            <a:xfrm>
              <a:off x="4527462" y="640321"/>
              <a:ext cx="7047597" cy="661706"/>
            </a:xfrm>
            <a:prstGeom prst="round2SameRect">
              <a:avLst>
                <a:gd name="adj1" fmla="val 1768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4527458" y="1302027"/>
              <a:ext cx="7047597" cy="4871416"/>
            </a:xfrm>
            <a:prstGeom prst="round2SameRect">
              <a:avLst>
                <a:gd name="adj1" fmla="val 4042"/>
                <a:gd name="adj2" fmla="val 0"/>
              </a:avLst>
            </a:prstGeom>
            <a:solidFill>
              <a:srgbClr val="040D2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427" y="709564"/>
              <a:ext cx="4671392" cy="493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Package: screen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27458" y="1302027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FF9999"/>
                  </a:gs>
                  <a:gs pos="25000">
                    <a:srgbClr val="9EF5D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33410" y="1532709"/>
            <a:ext cx="5431962" cy="4824549"/>
            <a:chOff x="533410" y="1532709"/>
            <a:chExt cx="5431962" cy="4824549"/>
          </a:xfrm>
        </p:grpSpPr>
        <p:sp>
          <p:nvSpPr>
            <p:cNvPr id="17" name="TextBox 16"/>
            <p:cNvSpPr txBox="1"/>
            <p:nvPr/>
          </p:nvSpPr>
          <p:spPr>
            <a:xfrm>
              <a:off x="814882" y="2929926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882" y="3524741"/>
              <a:ext cx="38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Type something here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3410" y="1532709"/>
              <a:ext cx="5431962" cy="4824549"/>
              <a:chOff x="4527458" y="640321"/>
              <a:chExt cx="7047601" cy="5533122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4527462" y="640321"/>
                <a:ext cx="7047597" cy="66170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27458" y="1302027"/>
                <a:ext cx="7047597" cy="4871416"/>
              </a:xfrm>
              <a:prstGeom prst="round2SameRect">
                <a:avLst>
                  <a:gd name="adj1" fmla="val 4042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96426" y="709563"/>
                <a:ext cx="4087833" cy="56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Package: term </a:t>
                </a:r>
                <a:endPara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813481" y="2377575"/>
              <a:ext cx="4871815" cy="37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+mj-lt"/>
                <a:buAutoNum type="arabicPeriod"/>
              </a:pP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Contains an abstract class Term and 2 child classes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and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.</a:t>
              </a:r>
              <a:endPara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342900" indent="-342900">
                <a:lnSpc>
                  <a:spcPct val="120000"/>
                </a:lnSpc>
                <a:buFont typeface="+mj-lt"/>
                <a:buAutoNum type="arabicPeriod"/>
              </a:pP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is </a:t>
              </a:r>
              <a:r>
                <a:rPr lang="en-GB" sz="1400" dirty="0" err="1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: </a:t>
              </a:r>
              <a:r>
                <a:rPr lang="en-GB" sz="1400" dirty="0" err="1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CompareTerm</a:t>
              </a: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is the representation of a matched pair in the intermediate columns. It stores a list of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minterms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as well as the combined binary representation</a:t>
              </a: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.</a:t>
              </a:r>
              <a:endPara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342900" indent="-342900">
                <a:lnSpc>
                  <a:spcPct val="120000"/>
                </a:lnSpc>
                <a:buFont typeface="+mj-lt"/>
                <a:buAutoNum type="arabicPeriod"/>
              </a:pP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Important methods</a:t>
              </a:r>
            </a:p>
            <a:p>
              <a:pPr marL="742950" lvl="1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getBitValues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(): retrieve the binary representation of the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or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(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e.g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[0, 1, 0, 1])</a:t>
              </a:r>
            </a:p>
            <a:p>
              <a:pPr marL="742950" lvl="1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compareTerm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(Term t): return true if one term’s binary representation differs from another by exactly 1 variable, false otherwise</a:t>
              </a:r>
            </a:p>
            <a:p>
              <a:pPr marL="742950" lvl="1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computeBitValues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(): compute the binary representation after combining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44638" y="1452513"/>
            <a:ext cx="4685212" cy="446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14000"/>
              </a:lnSpc>
              <a:buFont typeface="+mj-lt"/>
              <a:buAutoNum type="arabicPeriod"/>
              <a:defRPr sz="140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defRPr>
            </a:lvl1pPr>
            <a:lvl2pPr marL="742950" lvl="1" indent="-285750">
              <a:lnSpc>
                <a:spcPct val="114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defRPr>
            </a:lvl2pPr>
          </a:lstStyle>
          <a:p>
            <a:pPr>
              <a:lnSpc>
                <a:spcPct val="120000"/>
              </a:lnSpc>
            </a:pPr>
            <a:r>
              <a:rPr lang="en-GB" dirty="0"/>
              <a:t>Contain 2 input screen and 2 controller class, 1 output screen with 2 “Block” class, used to populate Intermediate Column and PI Table.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Important methods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 err="1"/>
              <a:t>CreateTruthTable</a:t>
            </a:r>
            <a:r>
              <a:rPr lang="en-GB" dirty="0"/>
              <a:t>():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Populate the </a:t>
            </a:r>
            <a:r>
              <a:rPr lang="en-GB" dirty="0" err="1"/>
              <a:t>TruthTable</a:t>
            </a:r>
            <a:r>
              <a:rPr lang="en-GB" dirty="0"/>
              <a:t> by creating all of the possible binary equivalents of </a:t>
            </a:r>
            <a:r>
              <a:rPr lang="en-GB" dirty="0" err="1"/>
              <a:t>Minterms</a:t>
            </a:r>
            <a:r>
              <a:rPr lang="en-GB" dirty="0"/>
              <a:t> in the form of an array list of “0” &amp; “1”.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Take user input to complete the truth table, depending on the radio button, each binary equivalent will append “0” or “1” to their </a:t>
            </a:r>
            <a:r>
              <a:rPr lang="en-GB" dirty="0" smtClean="0"/>
              <a:t>end.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 smtClean="0"/>
              <a:t>Three/</a:t>
            </a:r>
            <a:r>
              <a:rPr lang="en-GB" dirty="0" err="1" smtClean="0"/>
              <a:t>FourVariableColumnBlock</a:t>
            </a:r>
            <a:r>
              <a:rPr lang="en-GB" dirty="0"/>
              <a:t>():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Populate the output’s Intermediate column tables with the result returned by the </a:t>
            </a:r>
            <a:r>
              <a:rPr lang="en-GB" dirty="0" smtClean="0"/>
              <a:t>algorithm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 err="1" smtClean="0"/>
              <a:t>PIBlock</a:t>
            </a:r>
            <a:r>
              <a:rPr lang="en-GB" dirty="0"/>
              <a:t>():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Populate the output’s </a:t>
            </a:r>
            <a:r>
              <a:rPr lang="en-GB" dirty="0" err="1"/>
              <a:t>PITable</a:t>
            </a:r>
            <a:r>
              <a:rPr lang="en-GB" dirty="0"/>
              <a:t> with the result returned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0170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9302" y="557179"/>
            <a:ext cx="4378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OOP Technique</a:t>
            </a:r>
            <a:endParaRPr lang="en-US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24224" y="428681"/>
            <a:ext cx="6632348" cy="6102747"/>
            <a:chOff x="4527458" y="753572"/>
            <a:chExt cx="7047601" cy="5419871"/>
          </a:xfrm>
        </p:grpSpPr>
        <p:sp>
          <p:nvSpPr>
            <p:cNvPr id="21" name="Round Same Side Corner Rectangle 20"/>
            <p:cNvSpPr/>
            <p:nvPr/>
          </p:nvSpPr>
          <p:spPr>
            <a:xfrm>
              <a:off x="4527462" y="753572"/>
              <a:ext cx="7047597" cy="548454"/>
            </a:xfrm>
            <a:prstGeom prst="round2SameRect">
              <a:avLst>
                <a:gd name="adj1" fmla="val 1768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4527458" y="1302027"/>
              <a:ext cx="7047597" cy="4871416"/>
            </a:xfrm>
            <a:prstGeom prst="round2SameRect">
              <a:avLst>
                <a:gd name="adj1" fmla="val 2137"/>
                <a:gd name="adj2" fmla="val 0"/>
              </a:avLst>
            </a:prstGeom>
            <a:solidFill>
              <a:srgbClr val="040D21"/>
            </a:solidFill>
            <a:ln>
              <a:noFill/>
            </a:ln>
            <a:effectLst>
              <a:outerShdw blurRad="190500" dist="38100" dir="5400000" sx="102000" sy="102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382" y="810198"/>
              <a:ext cx="4671392" cy="43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Important methods</a:t>
              </a:r>
              <a:endPara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27458" y="1302027"/>
              <a:ext cx="7047597" cy="0"/>
            </a:xfrm>
            <a:prstGeom prst="line">
              <a:avLst/>
            </a:prstGeom>
            <a:ln w="44450">
              <a:gradFill flip="none" rotWithShape="1">
                <a:gsLst>
                  <a:gs pos="78000">
                    <a:srgbClr val="FF9999"/>
                  </a:gs>
                  <a:gs pos="25000">
                    <a:srgbClr val="9EF5D2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09303" y="1254033"/>
            <a:ext cx="4251139" cy="5277395"/>
            <a:chOff x="409303" y="1254033"/>
            <a:chExt cx="4251139" cy="5277395"/>
          </a:xfrm>
        </p:grpSpPr>
        <p:sp>
          <p:nvSpPr>
            <p:cNvPr id="17" name="TextBox 16"/>
            <p:cNvSpPr txBox="1"/>
            <p:nvPr/>
          </p:nvSpPr>
          <p:spPr>
            <a:xfrm>
              <a:off x="814882" y="2929926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882" y="3524741"/>
              <a:ext cx="38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Type something here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9303" y="1254033"/>
              <a:ext cx="4251139" cy="5277395"/>
              <a:chOff x="4527458" y="640321"/>
              <a:chExt cx="7047601" cy="5533122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4527462" y="640321"/>
                <a:ext cx="7047597" cy="66170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27458" y="1302027"/>
                <a:ext cx="7047598" cy="4871416"/>
              </a:xfrm>
              <a:prstGeom prst="round2SameRect">
                <a:avLst>
                  <a:gd name="adj1" fmla="val 2813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89184" y="683855"/>
                <a:ext cx="4087832" cy="56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Package: table </a:t>
                </a:r>
                <a:endPara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9005" y="2148159"/>
              <a:ext cx="3871731" cy="402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lnSpc>
                  <a:spcPct val="114000"/>
                </a:lnSpc>
                <a:buFont typeface="+mj-lt"/>
                <a:buAutoNum type="arabicPeriod"/>
                <a:defRPr sz="14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  <a:lvl2pPr marL="742950" lvl="1" indent="-285750">
                <a:lnSpc>
                  <a:spcPct val="114000"/>
                </a:lnSpc>
                <a:buFont typeface="Wingdings" panose="05000000000000000000" pitchFamily="2" charset="2"/>
                <a:buChar char="§"/>
                <a:defRPr sz="14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2pPr>
            </a:lstStyle>
            <a:p>
              <a:r>
                <a:rPr lang="en-GB" dirty="0"/>
                <a:t>Class: “Table” with 3 child classes “</a:t>
              </a:r>
              <a:r>
                <a:rPr lang="en-GB" dirty="0" err="1"/>
                <a:t>TruthTable</a:t>
              </a:r>
              <a:r>
                <a:rPr lang="en-GB" dirty="0"/>
                <a:t>”, “</a:t>
              </a:r>
              <a:r>
                <a:rPr lang="en-GB" dirty="0" err="1"/>
                <a:t>IntermediateColumn</a:t>
              </a:r>
              <a:r>
                <a:rPr lang="en-GB" dirty="0"/>
                <a:t>” &amp; “</a:t>
              </a:r>
              <a:r>
                <a:rPr lang="en-GB" dirty="0" err="1"/>
                <a:t>PITable</a:t>
              </a:r>
              <a:r>
                <a:rPr lang="en-GB" dirty="0"/>
                <a:t>”, “Group”, “</a:t>
              </a:r>
              <a:r>
                <a:rPr lang="en-GB" dirty="0" err="1"/>
                <a:t>IntermediateColumnContainer</a:t>
              </a:r>
              <a:r>
                <a:rPr lang="en-GB" dirty="0"/>
                <a:t>”.</a:t>
              </a:r>
            </a:p>
            <a:p>
              <a:r>
                <a:rPr lang="en-GB" dirty="0"/>
                <a:t>The basic idea is that the logical expression will be stored as a </a:t>
              </a:r>
              <a:r>
                <a:rPr lang="en-GB" dirty="0" err="1"/>
                <a:t>TruthTable</a:t>
              </a:r>
              <a:r>
                <a:rPr lang="en-GB" dirty="0"/>
                <a:t>. </a:t>
              </a:r>
              <a:r>
                <a:rPr lang="en-GB" dirty="0" smtClean="0"/>
                <a:t>This </a:t>
              </a:r>
              <a:r>
                <a:rPr lang="en-GB" dirty="0" err="1"/>
                <a:t>TruthTable</a:t>
              </a:r>
              <a:r>
                <a:rPr lang="en-GB" dirty="0"/>
                <a:t> object will then be used to construct an initial </a:t>
              </a:r>
              <a:r>
                <a:rPr lang="en-GB" dirty="0" err="1"/>
                <a:t>IntermediateTable</a:t>
              </a:r>
              <a:r>
                <a:rPr lang="en-GB" dirty="0"/>
                <a:t>. At this point, all the unchecked terms are PIs (prime </a:t>
              </a:r>
              <a:r>
                <a:rPr lang="en-GB" dirty="0" err="1"/>
                <a:t>implicants</a:t>
              </a:r>
              <a:r>
                <a:rPr lang="en-GB" dirty="0"/>
                <a:t>). These terms will be used to build the PI Table.</a:t>
              </a:r>
            </a:p>
            <a:p>
              <a:r>
                <a:rPr lang="en-GB" dirty="0"/>
                <a:t>The basic idea is that the logical expression will be stored as a </a:t>
              </a:r>
              <a:r>
                <a:rPr lang="en-GB" dirty="0" err="1"/>
                <a:t>TruthTable</a:t>
              </a:r>
              <a:r>
                <a:rPr lang="en-GB" dirty="0"/>
                <a:t>, </a:t>
              </a:r>
              <a:r>
                <a:rPr lang="en-GB" dirty="0" err="1"/>
                <a:t>IntermediateColumn</a:t>
              </a:r>
              <a:r>
                <a:rPr lang="en-GB" dirty="0"/>
                <a:t> &amp; </a:t>
              </a:r>
              <a:r>
                <a:rPr lang="en-GB" dirty="0" err="1"/>
                <a:t>PITable</a:t>
              </a:r>
              <a:r>
                <a:rPr lang="en-GB" dirty="0"/>
                <a:t> will now perform the Quine-</a:t>
              </a:r>
              <a:r>
                <a:rPr lang="en-GB" dirty="0" err="1"/>
                <a:t>McCluskey</a:t>
              </a:r>
              <a:r>
                <a:rPr lang="en-GB" dirty="0"/>
                <a:t> algorithm to simplify the logical expression.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63432" y="1157343"/>
            <a:ext cx="612737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getAllMinTerms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(): get all the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minterms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within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endParaRPr lang="en-GB" sz="14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NegateTable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(): Replace all the “1” entries in the truth table with “0”, and vice versa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next(): generate the next Intermediate Column. This is done by iterating through all elements in each two adjacent groups and calling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compareTerm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 on each pair to check if they are combinable. If they are combinable, the terms are marked as 1 within their corresponding groups.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tt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): construct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from a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. This is done by dividing the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minterms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obtained from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into groups corresponding to the number of “1” in bit-value.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IntermediateColumnContainer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tt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): this will execute the whole intermediate columns building process. It will call next() until no more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can be constructed.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getUnchecked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(): return all the unchecked terms from every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</a:t>
            </a:r>
            <a:endParaRPr lang="en-GB" sz="14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IntermediateColumnContainer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icc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tt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): construct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PITable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from all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IntermediateColumns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and the User-input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TruthTable</a:t>
            </a:r>
            <a:endParaRPr lang="en-GB" sz="1400" dirty="0"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finalResult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(): produce the final simplified expression.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finalResultSOP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 and </a:t>
            </a:r>
            <a:r>
              <a:rPr lang="en-GB" sz="1400" dirty="0" err="1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finalResultPOS</a:t>
            </a:r>
            <a:r>
              <a: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(): convert to SOP and POS canonical form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6835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9302" y="543493"/>
            <a:ext cx="4378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4400" spc="-200">
                <a:gradFill flip="none" rotWithShape="1">
                  <a:gsLst>
                    <a:gs pos="13000">
                      <a:srgbClr val="4EE1E5"/>
                    </a:gs>
                    <a:gs pos="88000">
                      <a:srgbClr val="BBA0F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Cheyenne Sans Black" panose="00000A00000000000000" pitchFamily="2" charset="0"/>
              </a:defRPr>
            </a:lvl1pPr>
          </a:lstStyle>
          <a:p>
            <a:r>
              <a:rPr lang="en-US" dirty="0" smtClean="0">
                <a:gradFill flip="none" rotWithShape="1">
                  <a:gsLst>
                    <a:gs pos="17000">
                      <a:srgbClr val="C64DAA"/>
                    </a:gs>
                    <a:gs pos="84000">
                      <a:srgbClr val="3581F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Principles</a:t>
            </a:r>
            <a:endParaRPr lang="en-US" dirty="0">
              <a:gradFill flip="none" rotWithShape="1">
                <a:gsLst>
                  <a:gs pos="17000">
                    <a:srgbClr val="C64DAA"/>
                  </a:gs>
                  <a:gs pos="84000">
                    <a:srgbClr val="3581F5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7446" y="385255"/>
            <a:ext cx="7151372" cy="2701968"/>
            <a:chOff x="4657446" y="385255"/>
            <a:chExt cx="7151372" cy="2701968"/>
          </a:xfrm>
        </p:grpSpPr>
        <p:grpSp>
          <p:nvGrpSpPr>
            <p:cNvPr id="20" name="Group 19"/>
            <p:cNvGrpSpPr/>
            <p:nvPr/>
          </p:nvGrpSpPr>
          <p:grpSpPr>
            <a:xfrm>
              <a:off x="4657446" y="385255"/>
              <a:ext cx="7151372" cy="2701968"/>
              <a:chOff x="4527458" y="892685"/>
              <a:chExt cx="7047601" cy="2399628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4527462" y="892685"/>
                <a:ext cx="7047597" cy="409341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 rot="10800000">
                <a:off x="4527458" y="1302027"/>
                <a:ext cx="7047597" cy="1990286"/>
              </a:xfrm>
              <a:prstGeom prst="round2SameRect">
                <a:avLst>
                  <a:gd name="adj1" fmla="val 5036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55651" y="912076"/>
                <a:ext cx="46713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Inheritance</a:t>
                </a: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798157" y="999983"/>
              <a:ext cx="6688449" cy="181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lnSpc>
                  <a:spcPct val="114000"/>
                </a:lnSpc>
                <a:defRPr sz="16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400" dirty="0" smtClean="0"/>
                <a:t>Since </a:t>
              </a:r>
              <a:r>
                <a:rPr lang="en-GB" sz="1400" dirty="0" err="1"/>
                <a:t>TruthTable</a:t>
              </a:r>
              <a:r>
                <a:rPr lang="en-GB" sz="1400" dirty="0"/>
                <a:t>, </a:t>
              </a:r>
              <a:r>
                <a:rPr lang="en-GB" sz="1400" dirty="0" err="1"/>
                <a:t>IntermediateColumn</a:t>
              </a:r>
              <a:r>
                <a:rPr lang="en-GB" sz="1400" dirty="0"/>
                <a:t> and </a:t>
              </a:r>
              <a:r>
                <a:rPr lang="en-GB" sz="1400" dirty="0" err="1"/>
                <a:t>PITable</a:t>
              </a:r>
              <a:r>
                <a:rPr lang="en-GB" sz="1400" dirty="0"/>
                <a:t> all have in common attributes </a:t>
              </a:r>
              <a:r>
                <a:rPr lang="en-GB" sz="1400" dirty="0" err="1"/>
                <a:t>rowNames</a:t>
              </a:r>
              <a:r>
                <a:rPr lang="en-GB" sz="1400" dirty="0"/>
                <a:t>, </a:t>
              </a:r>
              <a:r>
                <a:rPr lang="en-GB" sz="1400" dirty="0" err="1"/>
                <a:t>columnNames</a:t>
              </a:r>
              <a:r>
                <a:rPr lang="en-GB" sz="1400" dirty="0"/>
                <a:t>, Values and Size, as well as methods </a:t>
              </a:r>
              <a:r>
                <a:rPr lang="en-GB" sz="1400" dirty="0" err="1"/>
                <a:t>getRowNames</a:t>
              </a:r>
              <a:r>
                <a:rPr lang="en-GB" sz="1400" dirty="0"/>
                <a:t>, </a:t>
              </a:r>
              <a:r>
                <a:rPr lang="en-GB" sz="1400" dirty="0" err="1"/>
                <a:t>getColumnNames</a:t>
              </a:r>
              <a:r>
                <a:rPr lang="en-GB" sz="1400" dirty="0"/>
                <a:t>, </a:t>
              </a:r>
              <a:r>
                <a:rPr lang="en-GB" sz="1400" dirty="0" err="1"/>
                <a:t>getValues</a:t>
              </a:r>
              <a:r>
                <a:rPr lang="en-GB" sz="1400" dirty="0"/>
                <a:t>… We create Table class from which </a:t>
              </a:r>
              <a:r>
                <a:rPr lang="en-GB" sz="1400" dirty="0" err="1"/>
                <a:t>TruthTable</a:t>
              </a:r>
              <a:r>
                <a:rPr lang="en-GB" sz="1400" dirty="0"/>
                <a:t>, </a:t>
              </a:r>
              <a:r>
                <a:rPr lang="en-GB" sz="1400" dirty="0" err="1"/>
                <a:t>IntermediateColumn</a:t>
              </a:r>
              <a:r>
                <a:rPr lang="en-GB" sz="1400" dirty="0"/>
                <a:t> and </a:t>
              </a:r>
              <a:r>
                <a:rPr lang="en-GB" sz="1400" dirty="0" err="1"/>
                <a:t>PITable</a:t>
              </a:r>
              <a:r>
                <a:rPr lang="en-GB" sz="1400" dirty="0"/>
                <a:t> </a:t>
              </a:r>
              <a:r>
                <a:rPr lang="en-GB" sz="1400" dirty="0" smtClean="0"/>
                <a:t>inherit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400" dirty="0"/>
                <a:t>Similarly, </a:t>
              </a:r>
              <a:r>
                <a:rPr lang="en-GB" sz="1400" dirty="0" err="1"/>
                <a:t>MinTerm</a:t>
              </a:r>
              <a:r>
                <a:rPr lang="en-GB" sz="1400" dirty="0"/>
                <a:t> and </a:t>
              </a:r>
              <a:r>
                <a:rPr lang="en-GB" sz="1400" dirty="0" err="1"/>
                <a:t>CombinedTerm</a:t>
              </a:r>
              <a:r>
                <a:rPr lang="en-GB" sz="1400" dirty="0"/>
                <a:t> have in common </a:t>
              </a:r>
              <a:r>
                <a:rPr lang="en-GB" sz="1400" dirty="0" err="1"/>
                <a:t>bitValues</a:t>
              </a:r>
              <a:r>
                <a:rPr lang="en-GB" sz="1400" dirty="0"/>
                <a:t> attribute, we create the Term class from which both of these classes </a:t>
              </a:r>
              <a:r>
                <a:rPr lang="en-GB" sz="1400" dirty="0" smtClean="0"/>
                <a:t>inherit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303" y="1374139"/>
            <a:ext cx="3823063" cy="5157289"/>
            <a:chOff x="409303" y="1374139"/>
            <a:chExt cx="3823063" cy="5157289"/>
          </a:xfrm>
        </p:grpSpPr>
        <p:sp>
          <p:nvSpPr>
            <p:cNvPr id="17" name="TextBox 16"/>
            <p:cNvSpPr txBox="1"/>
            <p:nvPr/>
          </p:nvSpPr>
          <p:spPr>
            <a:xfrm>
              <a:off x="814882" y="2929926"/>
              <a:ext cx="32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9303" y="1374139"/>
              <a:ext cx="3823063" cy="5157289"/>
              <a:chOff x="4527458" y="766247"/>
              <a:chExt cx="7047601" cy="5407196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4527462" y="766247"/>
                <a:ext cx="7047597" cy="535779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27458" y="1302027"/>
                <a:ext cx="7047598" cy="4871416"/>
              </a:xfrm>
              <a:prstGeom prst="round2SameRect">
                <a:avLst>
                  <a:gd name="adj1" fmla="val 2813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62110" y="808132"/>
                <a:ext cx="4087831" cy="41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Aggregation</a:t>
                </a: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551989" y="2115638"/>
              <a:ext cx="3372490" cy="377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Object 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of the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 contains multiple objects of the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class. Object of Group class contains multiple objects of Term class, which means it can be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MinTerm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as well as </a:t>
              </a:r>
              <a:r>
                <a:rPr lang="en-GB" sz="1400" dirty="0" err="1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CombinedTerm</a:t>
              </a:r>
              <a:endParaRPr lang="en-GB" sz="1400" dirty="0" smtClean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endPara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  <a:p>
              <a:pPr marL="285750" indent="-285750" fontAlgn="base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IntermediateColumnContainer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is designed to includes all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IntermediateColumns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associating with each step of Quine-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McCluskey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algorithm, thus objects of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IntermediateColumnContainer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class contains multiple objects of </a:t>
              </a:r>
              <a:r>
                <a:rPr lang="en-GB" sz="1400" dirty="0" err="1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IntermediateColumn</a:t>
              </a:r>
              <a:r>
                <a:rPr lang="en-GB" sz="1400" dirty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 </a:t>
              </a:r>
              <a:r>
                <a:rPr lang="en-GB" sz="1400" dirty="0" smtClean="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rPr>
                <a:t>class</a:t>
              </a:r>
              <a:endParaRPr lang="en-GB" sz="14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57446" y="3451891"/>
            <a:ext cx="7151377" cy="3078283"/>
            <a:chOff x="4657445" y="3453145"/>
            <a:chExt cx="7151377" cy="3078283"/>
          </a:xfrm>
        </p:grpSpPr>
        <p:grpSp>
          <p:nvGrpSpPr>
            <p:cNvPr id="19" name="Group 18"/>
            <p:cNvGrpSpPr/>
            <p:nvPr/>
          </p:nvGrpSpPr>
          <p:grpSpPr>
            <a:xfrm>
              <a:off x="4657445" y="3453145"/>
              <a:ext cx="7151377" cy="3078283"/>
              <a:chOff x="4527458" y="840949"/>
              <a:chExt cx="7047601" cy="2733834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4527462" y="840949"/>
                <a:ext cx="7047597" cy="461076"/>
              </a:xfrm>
              <a:prstGeom prst="round2SameRect">
                <a:avLst>
                  <a:gd name="adj1" fmla="val 17683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10800000">
                <a:off x="4527458" y="1302027"/>
                <a:ext cx="7047597" cy="2272756"/>
              </a:xfrm>
              <a:prstGeom prst="round2SameRect">
                <a:avLst>
                  <a:gd name="adj1" fmla="val 5036"/>
                  <a:gd name="adj2" fmla="val 0"/>
                </a:avLst>
              </a:prstGeom>
              <a:solidFill>
                <a:srgbClr val="040D21"/>
              </a:solidFill>
              <a:ln>
                <a:noFill/>
              </a:ln>
              <a:effectLst>
                <a:outerShdw blurRad="190500" dist="38100" dir="5400000" sx="102000" sy="102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5649" y="893817"/>
                <a:ext cx="46713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Inheritance</a:t>
                </a: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527458" y="1302027"/>
                <a:ext cx="7047597" cy="0"/>
              </a:xfrm>
              <a:prstGeom prst="line">
                <a:avLst/>
              </a:prstGeom>
              <a:ln w="44450">
                <a:gradFill flip="none" rotWithShape="1">
                  <a:gsLst>
                    <a:gs pos="78000">
                      <a:srgbClr val="FF9999"/>
                    </a:gs>
                    <a:gs pos="25000">
                      <a:srgbClr val="9EF5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98156" y="4208292"/>
              <a:ext cx="6688449" cy="205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fontAlgn="base">
                <a:lnSpc>
                  <a:spcPct val="114000"/>
                </a:lnSpc>
                <a:defRPr sz="1600">
                  <a:solidFill>
                    <a:schemeClr val="bg1"/>
                  </a:solidFill>
                  <a:latin typeface="SF Pro Display" panose="00000500000000000000" pitchFamily="2" charset="0"/>
                  <a:ea typeface="SF Pro Display" panose="00000500000000000000" pitchFamily="2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400" dirty="0"/>
                <a:t>In order to construct the screen for each table, we need all the information about rows, columns and values of those tables. Thus, there’s an association between each table with its </a:t>
              </a:r>
              <a:r>
                <a:rPr lang="en-GB" sz="1400" dirty="0" smtClean="0"/>
                <a:t>GUI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sz="1400" dirty="0"/>
                <a:t>Class Term has an abstract method called </a:t>
              </a:r>
              <a:r>
                <a:rPr lang="en-GB" sz="1400" dirty="0" err="1"/>
                <a:t>getName</a:t>
              </a:r>
              <a:r>
                <a:rPr lang="en-GB" sz="1400" dirty="0"/>
                <a:t>(), which is further implemented by its child classes (</a:t>
              </a:r>
              <a:r>
                <a:rPr lang="en-GB" sz="1400" dirty="0" err="1"/>
                <a:t>MinTerm</a:t>
              </a:r>
              <a:r>
                <a:rPr lang="en-GB" sz="1400" dirty="0"/>
                <a:t> and </a:t>
              </a:r>
              <a:r>
                <a:rPr lang="en-GB" sz="1400" dirty="0" err="1"/>
                <a:t>CombinedTerm</a:t>
              </a:r>
              <a:r>
                <a:rPr lang="en-GB" sz="1400" dirty="0"/>
                <a:t>) in different manners. When we iterate through the list of PI to retrieve their names, we call the </a:t>
              </a:r>
              <a:r>
                <a:rPr lang="en-GB" sz="1400" dirty="0" err="1"/>
                <a:t>getName</a:t>
              </a:r>
              <a:r>
                <a:rPr lang="en-GB" sz="1400" dirty="0"/>
                <a:t>() method, and depending on the object’s class, it will execute the corresponding method.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28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867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Cheyenne Sans Black</vt:lpstr>
      <vt:lpstr>Segoe UI</vt:lpstr>
      <vt:lpstr>SF Pro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Dũng</dc:creator>
  <cp:lastModifiedBy>PHAM DINH GIA DUNG 20194428</cp:lastModifiedBy>
  <cp:revision>73</cp:revision>
  <dcterms:created xsi:type="dcterms:W3CDTF">2021-01-18T07:09:34Z</dcterms:created>
  <dcterms:modified xsi:type="dcterms:W3CDTF">2021-05-30T19:08:58Z</dcterms:modified>
</cp:coreProperties>
</file>