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6" y="139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CC7A0-1C21-064E-422B-602E75938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C910E5-5E83-D3EB-CF82-E63C089C3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C557C1-6C9F-3E53-F65B-AD71AA394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A6D1-ED53-423C-BD14-1CB9B4DEA15A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17F22-1F02-9630-1646-F4A066DF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38C80-4C08-E849-E895-F2BD12AE0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BC6E-7310-40B2-A768-E32F8BD65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98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B94A7-7F97-5BDF-66D9-2D0162B0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09C73E-5923-B3F1-7C25-BEDE16335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24E4A9-C15E-9EFF-A025-5256CA16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A6D1-ED53-423C-BD14-1CB9B4DEA15A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78401-8FCD-F4C0-3C91-865F13916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D9E95-2548-D743-E536-C7F66054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BC6E-7310-40B2-A768-E32F8BD65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5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189DC3-85D7-729B-7CB6-F24929BFB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8F4B1D-9B98-E0E8-FB4E-472F9023E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9F7FC-6195-C720-257C-D3BDBE74C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A6D1-ED53-423C-BD14-1CB9B4DEA15A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2B829B-311F-01FB-2D84-F243B0070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B13AB5-DE84-297D-797B-10190D49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BC6E-7310-40B2-A768-E32F8BD65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22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F546A-FA24-AB05-BDAC-E250FDAFF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6A3AA-BF1F-0AF4-E75F-CFA352F6F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17E943-CCD9-29EE-6F7D-9083F87D1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A6D1-ED53-423C-BD14-1CB9B4DEA15A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1DA55-8408-EAA7-13CC-38A7333B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9AF644-0C3F-964B-BE2D-C51A54F3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BC6E-7310-40B2-A768-E32F8BD65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26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B679F-71B2-73FC-06A1-53A9F152A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529361-3F54-4400-CB63-B3FC6C288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7F0D1-092A-62DC-2B10-63ADB4B8F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A6D1-ED53-423C-BD14-1CB9B4DEA15A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86343A-A10F-31E6-77F1-F2ADC3304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A9EB51-531B-3EE2-3E6B-C3C95B8D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BC6E-7310-40B2-A768-E32F8BD65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80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A9637-8AB1-DF63-9AE3-286304083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0E73BA-444C-7C28-635D-D5993F553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AA3275-174C-E4AC-ECE8-5C615C16A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639731-3DE3-898B-4D3F-1192D287E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A6D1-ED53-423C-BD14-1CB9B4DEA15A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E0900D-47CE-0014-1CBD-5DE19898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3239CF-03F8-5E2F-8D86-2FA8446F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BC6E-7310-40B2-A768-E32F8BD65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00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02087-E34C-F834-7AD4-7E686FAB8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AD324A-8165-C84F-496B-92D768230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E1CCDD-9197-DCB2-2A3B-4DA74C9A9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04785C-FACA-EED4-0BEC-F009C268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BE7DE5-CE35-B67D-1D1E-A1189DB7A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4D4DF1-BA7C-AE84-D64F-7B5447C29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A6D1-ED53-423C-BD14-1CB9B4DEA15A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5C1E0D-B43F-49C5-E2C8-9BC394F1F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8D4F4F-4399-D4EF-32D6-3B7365F6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BC6E-7310-40B2-A768-E32F8BD65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722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3776C-43D0-B5B9-5855-EAC3AA32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0A7401-458B-395C-7CA1-B01EDEE0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A6D1-ED53-423C-BD14-1CB9B4DEA15A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E9814E-BCD8-7683-ABDA-7F9D7817D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A793A9-C821-3423-CF36-0B3ED50B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BC6E-7310-40B2-A768-E32F8BD65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94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D3BEEF-B1E2-33E8-F142-92DBB77C5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A6D1-ED53-423C-BD14-1CB9B4DEA15A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BBDF48-A370-B23D-5ED4-91C555FE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4A58BA-914E-0F38-B267-9F1D31F6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BC6E-7310-40B2-A768-E32F8BD65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57DAE-B71A-2357-74FD-9EC0B5070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BE24A8-986F-44E4-AA1E-3F383AAEB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85744F-AA15-BAA8-B87F-81A015829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6337EF-85D9-8019-2E19-4ED9807E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A6D1-ED53-423C-BD14-1CB9B4DEA15A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8D1308-6268-5623-0F56-E9309494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01D59F-FA87-F047-E800-154C951E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BC6E-7310-40B2-A768-E32F8BD65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45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B5294-C07B-FA78-E4FC-7499DDD28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5BA7E0-1B3A-A2C4-570D-BF7070400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027E73-5D4F-03F3-7128-3AE7ED6DD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CDDAEC-D1C1-7A92-DC4E-8768491E8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A6D1-ED53-423C-BD14-1CB9B4DEA15A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E142F0-BC5E-073B-989F-8E7511787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E4CE0B-2649-63AC-D959-37776E24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BC6E-7310-40B2-A768-E32F8BD65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93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50E7DB-1005-B7AF-36E6-94777D119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54648E-BD18-F8AA-B340-64DC90331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B68A8A-80D6-31F0-5D22-0A81977BF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94A6D1-ED53-423C-BD14-1CB9B4DEA15A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28F287-59D3-CD4B-BA2E-90B0C9591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47F00B-84BA-658A-892B-E7613CD53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A8BC6E-7310-40B2-A768-E32F8BD65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6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7F0EEF8-7227-030D-D190-BA55D8BBCCF7}"/>
              </a:ext>
            </a:extLst>
          </p:cNvPr>
          <p:cNvSpPr txBox="1"/>
          <p:nvPr/>
        </p:nvSpPr>
        <p:spPr>
          <a:xfrm>
            <a:off x="3049030" y="-28056542"/>
            <a:ext cx="6098058" cy="62971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Kafka를</a:t>
            </a:r>
            <a:r>
              <a:rPr lang="ko-KR" altLang="en-US" dirty="0"/>
              <a:t> 활용하여 **</a:t>
            </a:r>
            <a:r>
              <a:rPr lang="ko-KR" altLang="en-US" dirty="0" err="1"/>
              <a:t>file-to-file</a:t>
            </a:r>
            <a:r>
              <a:rPr lang="ko-KR" altLang="en-US" dirty="0"/>
              <a:t>**, **</a:t>
            </a:r>
            <a:r>
              <a:rPr lang="ko-KR" altLang="en-US" dirty="0" err="1"/>
              <a:t>file</a:t>
            </a:r>
            <a:r>
              <a:rPr lang="ko-KR" altLang="en-US" dirty="0"/>
              <a:t>-</a:t>
            </a:r>
            <a:r>
              <a:rPr lang="ko-KR" altLang="en-US" dirty="0" err="1"/>
              <a:t>to</a:t>
            </a:r>
            <a:r>
              <a:rPr lang="ko-KR" altLang="en-US" dirty="0"/>
              <a:t>-DB**, **DB-</a:t>
            </a:r>
            <a:r>
              <a:rPr lang="ko-KR" altLang="en-US" dirty="0" err="1"/>
              <a:t>to</a:t>
            </a:r>
            <a:r>
              <a:rPr lang="ko-KR" altLang="en-US" dirty="0"/>
              <a:t>-DB** 연계를 구현할 때는 데이터의 일관성, 성능, 확장성을 고려하여 표준화된 아키텍처와 프로세스를 구축하는 것이 중요합니다. 각 시나리오에 따른 연계 표준 구현 방안을 아래와 같이 제안할 수 있습니다.</a:t>
            </a:r>
          </a:p>
          <a:p>
            <a:endParaRPr lang="ko-KR" altLang="en-US" dirty="0"/>
          </a:p>
          <a:p>
            <a:r>
              <a:rPr lang="ko-KR" altLang="en-US" dirty="0"/>
              <a:t>### 1. **</a:t>
            </a:r>
            <a:r>
              <a:rPr lang="ko-KR" altLang="en-US" dirty="0" err="1"/>
              <a:t>File-to-File</a:t>
            </a:r>
            <a:r>
              <a:rPr lang="ko-KR" altLang="en-US" dirty="0"/>
              <a:t> 연계**</a:t>
            </a:r>
          </a:p>
          <a:p>
            <a:r>
              <a:rPr lang="ko-KR" altLang="en-US" dirty="0"/>
              <a:t>   - **사용 사례**: 데이터 파일을 한 시스템에서 다른 시스템으로 전송하고, 이 과정에서 중간 처리를 수행하고 싶을 때 사용됩니다.</a:t>
            </a:r>
          </a:p>
          <a:p>
            <a:r>
              <a:rPr lang="ko-KR" altLang="en-US" dirty="0"/>
              <a:t>   - **연계 표준**:</a:t>
            </a:r>
          </a:p>
          <a:p>
            <a:r>
              <a:rPr lang="ko-KR" altLang="en-US" dirty="0"/>
              <a:t>     1. **프로듀서 (</a:t>
            </a:r>
            <a:r>
              <a:rPr lang="ko-KR" altLang="en-US" dirty="0" err="1"/>
              <a:t>File</a:t>
            </a:r>
            <a:r>
              <a:rPr lang="ko-KR" altLang="en-US" dirty="0"/>
              <a:t> </a:t>
            </a:r>
            <a:r>
              <a:rPr lang="ko-KR" altLang="en-US" dirty="0" err="1"/>
              <a:t>Ingest</a:t>
            </a:r>
            <a:r>
              <a:rPr lang="ko-KR" altLang="en-US" dirty="0"/>
              <a:t>)**:</a:t>
            </a:r>
          </a:p>
          <a:p>
            <a:r>
              <a:rPr lang="ko-KR" altLang="en-US" dirty="0"/>
              <a:t>        - **</a:t>
            </a:r>
            <a:r>
              <a:rPr lang="ko-KR" altLang="en-US" dirty="0" err="1"/>
              <a:t>Kafka</a:t>
            </a:r>
            <a:r>
              <a:rPr lang="ko-KR" altLang="en-US" dirty="0"/>
              <a:t> </a:t>
            </a:r>
            <a:r>
              <a:rPr lang="ko-KR" altLang="en-US" dirty="0" err="1"/>
              <a:t>Connect</a:t>
            </a:r>
            <a:r>
              <a:rPr lang="ko-KR" altLang="en-US" dirty="0"/>
              <a:t>**의 `</a:t>
            </a:r>
            <a:r>
              <a:rPr lang="ko-KR" altLang="en-US" dirty="0" err="1"/>
              <a:t>FileSourceConnector`를</a:t>
            </a:r>
            <a:r>
              <a:rPr lang="ko-KR" altLang="en-US" dirty="0"/>
              <a:t> 사용하여 파일 시스템에서 파일을 </a:t>
            </a:r>
            <a:r>
              <a:rPr lang="ko-KR" altLang="en-US" dirty="0" err="1"/>
              <a:t>읽어들여</a:t>
            </a:r>
            <a:r>
              <a:rPr lang="ko-KR" altLang="en-US" dirty="0"/>
              <a:t> </a:t>
            </a:r>
            <a:r>
              <a:rPr lang="ko-KR" altLang="en-US" dirty="0" err="1"/>
              <a:t>Kafka</a:t>
            </a:r>
            <a:r>
              <a:rPr lang="ko-KR" altLang="en-US" dirty="0"/>
              <a:t> 토픽으로 전송합니다.</a:t>
            </a:r>
          </a:p>
          <a:p>
            <a:r>
              <a:rPr lang="ko-KR" altLang="en-US" dirty="0"/>
              <a:t>        - **스키마 관리**: 파일의 구조가 정해져 있다면 </a:t>
            </a:r>
            <a:r>
              <a:rPr lang="ko-KR" altLang="en-US" dirty="0" err="1"/>
              <a:t>Avro</a:t>
            </a:r>
            <a:r>
              <a:rPr lang="ko-KR" altLang="en-US" dirty="0"/>
              <a:t>, JSON, </a:t>
            </a:r>
            <a:r>
              <a:rPr lang="ko-KR" altLang="en-US" dirty="0" err="1"/>
              <a:t>Protobuf</a:t>
            </a:r>
            <a:r>
              <a:rPr lang="ko-KR" altLang="en-US" dirty="0"/>
              <a:t> 등의 스키마를 정의하고, </a:t>
            </a:r>
            <a:r>
              <a:rPr lang="ko-KR" altLang="en-US" dirty="0" err="1"/>
              <a:t>Schema</a:t>
            </a:r>
            <a:r>
              <a:rPr lang="ko-KR" altLang="en-US" dirty="0"/>
              <a:t> </a:t>
            </a:r>
            <a:r>
              <a:rPr lang="ko-KR" altLang="en-US" dirty="0" err="1"/>
              <a:t>Registry를</a:t>
            </a:r>
            <a:r>
              <a:rPr lang="ko-KR" altLang="en-US" dirty="0"/>
              <a:t> 사용하여 관리합니다.</a:t>
            </a:r>
          </a:p>
          <a:p>
            <a:r>
              <a:rPr lang="ko-KR" altLang="en-US" dirty="0"/>
              <a:t>        - **파일 처리 방식**: 각 파일을 작은 </a:t>
            </a:r>
            <a:r>
              <a:rPr lang="ko-KR" altLang="en-US" dirty="0" err="1"/>
              <a:t>청크로</a:t>
            </a:r>
            <a:r>
              <a:rPr lang="ko-KR" altLang="en-US" dirty="0"/>
              <a:t> 나누어 </a:t>
            </a:r>
            <a:r>
              <a:rPr lang="ko-KR" altLang="en-US" dirty="0" err="1"/>
              <a:t>Kafka로</a:t>
            </a:r>
            <a:r>
              <a:rPr lang="ko-KR" altLang="en-US" dirty="0"/>
              <a:t> 전송하거나, 전체 파일을 하나의 메시지로 전송할 수 있습니다.</a:t>
            </a:r>
          </a:p>
          <a:p>
            <a:endParaRPr lang="ko-KR" altLang="en-US" dirty="0"/>
          </a:p>
          <a:p>
            <a:r>
              <a:rPr lang="ko-KR" altLang="en-US" dirty="0"/>
              <a:t>     2. **</a:t>
            </a:r>
            <a:r>
              <a:rPr lang="ko-KR" altLang="en-US" dirty="0" err="1"/>
              <a:t>컨슈머</a:t>
            </a:r>
            <a:r>
              <a:rPr lang="ko-KR" altLang="en-US" dirty="0"/>
              <a:t> (</a:t>
            </a:r>
            <a:r>
              <a:rPr lang="ko-KR" altLang="en-US" dirty="0" err="1"/>
              <a:t>File</a:t>
            </a:r>
            <a:r>
              <a:rPr lang="ko-KR" altLang="en-US" dirty="0"/>
              <a:t> </a:t>
            </a:r>
            <a:r>
              <a:rPr lang="ko-KR" altLang="en-US" dirty="0" err="1"/>
              <a:t>Write</a:t>
            </a:r>
            <a:r>
              <a:rPr lang="ko-KR" altLang="en-US" dirty="0"/>
              <a:t>)**:</a:t>
            </a:r>
          </a:p>
          <a:p>
            <a:r>
              <a:rPr lang="ko-KR" altLang="en-US" dirty="0"/>
              <a:t>        - **</a:t>
            </a:r>
            <a:r>
              <a:rPr lang="ko-KR" altLang="en-US" dirty="0" err="1"/>
              <a:t>Kafka</a:t>
            </a:r>
            <a:r>
              <a:rPr lang="ko-KR" altLang="en-US" dirty="0"/>
              <a:t> </a:t>
            </a:r>
            <a:r>
              <a:rPr lang="ko-KR" altLang="en-US" dirty="0" err="1"/>
              <a:t>Connect</a:t>
            </a:r>
            <a:r>
              <a:rPr lang="ko-KR" altLang="en-US" dirty="0"/>
              <a:t>**의 `</a:t>
            </a:r>
            <a:r>
              <a:rPr lang="ko-KR" altLang="en-US" dirty="0" err="1"/>
              <a:t>FileSinkConnector`를</a:t>
            </a:r>
            <a:r>
              <a:rPr lang="ko-KR" altLang="en-US" dirty="0"/>
              <a:t> 사용하여 </a:t>
            </a:r>
            <a:r>
              <a:rPr lang="ko-KR" altLang="en-US" dirty="0" err="1"/>
              <a:t>Kafka</a:t>
            </a:r>
            <a:r>
              <a:rPr lang="ko-KR" altLang="en-US" dirty="0"/>
              <a:t> 토픽에서 데이터를 읽어 파일로 작성합니다.</a:t>
            </a:r>
          </a:p>
          <a:p>
            <a:r>
              <a:rPr lang="ko-KR" altLang="en-US" dirty="0"/>
              <a:t>        - **파일 시스템에 저장**: 각 메시지를 개별 파일로 저장하거나, 여러 메시지를 모아서 하나의 파일로 저장할 수 있습니다.</a:t>
            </a:r>
          </a:p>
          <a:p>
            <a:r>
              <a:rPr lang="ko-KR" altLang="en-US" dirty="0"/>
              <a:t>        - **데이터 처리**: 필요에 따라 데이터 변환 또는 필터링 로직을 </a:t>
            </a:r>
            <a:r>
              <a:rPr lang="ko-KR" altLang="en-US" dirty="0" err="1"/>
              <a:t>Kafka</a:t>
            </a:r>
            <a:r>
              <a:rPr lang="ko-KR" altLang="en-US" dirty="0"/>
              <a:t> </a:t>
            </a:r>
            <a:r>
              <a:rPr lang="ko-KR" altLang="en-US" dirty="0" err="1"/>
              <a:t>Streams</a:t>
            </a:r>
            <a:r>
              <a:rPr lang="ko-KR" altLang="en-US" dirty="0"/>
              <a:t> 또는 </a:t>
            </a:r>
            <a:r>
              <a:rPr lang="ko-KR" altLang="en-US" dirty="0" err="1"/>
              <a:t>KSQL을</a:t>
            </a:r>
            <a:r>
              <a:rPr lang="ko-KR" altLang="en-US" dirty="0"/>
              <a:t> 통해 처리합니다.</a:t>
            </a:r>
          </a:p>
          <a:p>
            <a:endParaRPr lang="ko-KR" altLang="en-US" dirty="0"/>
          </a:p>
          <a:p>
            <a:r>
              <a:rPr lang="ko-KR" altLang="en-US" dirty="0"/>
              <a:t>     3. **모니터링 및 재처리**:</a:t>
            </a:r>
          </a:p>
          <a:p>
            <a:r>
              <a:rPr lang="ko-KR" altLang="en-US" dirty="0"/>
              <a:t>        - **</a:t>
            </a:r>
            <a:r>
              <a:rPr lang="ko-KR" altLang="en-US" dirty="0" err="1"/>
              <a:t>Offset</a:t>
            </a:r>
            <a:r>
              <a:rPr lang="ko-KR" altLang="en-US" dirty="0"/>
              <a:t> 관리**: 메시지 처리 실패 시 재처리할 수 있도록 오프셋을 적절히 관리합니다.</a:t>
            </a:r>
          </a:p>
          <a:p>
            <a:r>
              <a:rPr lang="ko-KR" altLang="en-US" dirty="0"/>
              <a:t>        - **파일 무결성 검증**: 파일 생성 전후의 무결성을 체크하는 로직을 포함하여 데이터 손실이나 오류를 방지합니다.</a:t>
            </a:r>
          </a:p>
          <a:p>
            <a:endParaRPr lang="ko-KR" altLang="en-US" dirty="0"/>
          </a:p>
          <a:p>
            <a:r>
              <a:rPr lang="ko-KR" altLang="en-US" dirty="0"/>
              <a:t>### 2. **</a:t>
            </a:r>
            <a:r>
              <a:rPr lang="ko-KR" altLang="en-US" dirty="0" err="1"/>
              <a:t>File</a:t>
            </a:r>
            <a:r>
              <a:rPr lang="ko-KR" altLang="en-US" dirty="0"/>
              <a:t>-</a:t>
            </a:r>
            <a:r>
              <a:rPr lang="ko-KR" altLang="en-US" dirty="0" err="1"/>
              <a:t>to</a:t>
            </a:r>
            <a:r>
              <a:rPr lang="ko-KR" altLang="en-US" dirty="0"/>
              <a:t>-DB 연계**</a:t>
            </a:r>
          </a:p>
          <a:p>
            <a:r>
              <a:rPr lang="ko-KR" altLang="en-US" dirty="0"/>
              <a:t>   - **사용 사례**: 파일에 저장된 데이터를 읽어 데이터베이스에 적재하는 경우에 사용됩니다.</a:t>
            </a:r>
          </a:p>
          <a:p>
            <a:r>
              <a:rPr lang="ko-KR" altLang="en-US" dirty="0"/>
              <a:t>   - **연계 표준**:</a:t>
            </a:r>
          </a:p>
          <a:p>
            <a:r>
              <a:rPr lang="ko-KR" altLang="en-US" dirty="0"/>
              <a:t>     1. **프로듀서 (</a:t>
            </a:r>
            <a:r>
              <a:rPr lang="ko-KR" altLang="en-US" dirty="0" err="1"/>
              <a:t>File</a:t>
            </a:r>
            <a:r>
              <a:rPr lang="ko-KR" altLang="en-US" dirty="0"/>
              <a:t> </a:t>
            </a:r>
            <a:r>
              <a:rPr lang="ko-KR" altLang="en-US" dirty="0" err="1"/>
              <a:t>Ingest</a:t>
            </a:r>
            <a:r>
              <a:rPr lang="ko-KR" altLang="en-US" dirty="0"/>
              <a:t>)**:</a:t>
            </a:r>
          </a:p>
          <a:p>
            <a:r>
              <a:rPr lang="ko-KR" altLang="en-US" dirty="0"/>
              <a:t>        - `</a:t>
            </a:r>
            <a:r>
              <a:rPr lang="ko-KR" altLang="en-US" dirty="0" err="1"/>
              <a:t>FileSourceConnector`를</a:t>
            </a:r>
            <a:r>
              <a:rPr lang="ko-KR" altLang="en-US" dirty="0"/>
              <a:t> 사용하여 파일을 </a:t>
            </a:r>
            <a:r>
              <a:rPr lang="ko-KR" altLang="en-US" dirty="0" err="1"/>
              <a:t>Kafka로</a:t>
            </a:r>
            <a:r>
              <a:rPr lang="ko-KR" altLang="en-US" dirty="0"/>
              <a:t> 전송합니다.</a:t>
            </a:r>
          </a:p>
          <a:p>
            <a:r>
              <a:rPr lang="ko-KR" altLang="en-US" dirty="0"/>
              <a:t>        - **스키마 관리**: 파일의 구조에 따라 스키마를 정의하고, </a:t>
            </a:r>
            <a:r>
              <a:rPr lang="ko-KR" altLang="en-US" dirty="0" err="1"/>
              <a:t>Schema</a:t>
            </a:r>
            <a:r>
              <a:rPr lang="ko-KR" altLang="en-US" dirty="0"/>
              <a:t> </a:t>
            </a:r>
            <a:r>
              <a:rPr lang="ko-KR" altLang="en-US" dirty="0" err="1"/>
              <a:t>Registry를</a:t>
            </a:r>
            <a:r>
              <a:rPr lang="ko-KR" altLang="en-US" dirty="0"/>
              <a:t> 통해 일관된 데이터 구조를 유지합니다.</a:t>
            </a:r>
          </a:p>
          <a:p>
            <a:endParaRPr lang="ko-KR" altLang="en-US" dirty="0"/>
          </a:p>
          <a:p>
            <a:r>
              <a:rPr lang="ko-KR" altLang="en-US" dirty="0"/>
              <a:t>     2. **</a:t>
            </a:r>
            <a:r>
              <a:rPr lang="ko-KR" altLang="en-US" dirty="0" err="1"/>
              <a:t>컨슈머</a:t>
            </a:r>
            <a:r>
              <a:rPr lang="ko-KR" altLang="en-US" dirty="0"/>
              <a:t> (DB </a:t>
            </a:r>
            <a:r>
              <a:rPr lang="ko-KR" altLang="en-US" dirty="0" err="1"/>
              <a:t>Sink</a:t>
            </a:r>
            <a:r>
              <a:rPr lang="ko-KR" altLang="en-US" dirty="0"/>
              <a:t>)**:</a:t>
            </a:r>
          </a:p>
          <a:p>
            <a:r>
              <a:rPr lang="ko-KR" altLang="en-US" dirty="0"/>
              <a:t>        - **</a:t>
            </a:r>
            <a:r>
              <a:rPr lang="ko-KR" altLang="en-US" dirty="0" err="1"/>
              <a:t>Kafka</a:t>
            </a:r>
            <a:r>
              <a:rPr lang="ko-KR" altLang="en-US" dirty="0"/>
              <a:t> </a:t>
            </a:r>
            <a:r>
              <a:rPr lang="ko-KR" altLang="en-US" dirty="0" err="1"/>
              <a:t>Connect</a:t>
            </a:r>
            <a:r>
              <a:rPr lang="ko-KR" altLang="en-US" dirty="0"/>
              <a:t>**의 `</a:t>
            </a:r>
            <a:r>
              <a:rPr lang="ko-KR" altLang="en-US" dirty="0" err="1"/>
              <a:t>JdbcSinkConnector`를</a:t>
            </a:r>
            <a:r>
              <a:rPr lang="ko-KR" altLang="en-US" dirty="0"/>
              <a:t> 사용하여 </a:t>
            </a:r>
            <a:r>
              <a:rPr lang="ko-KR" altLang="en-US" dirty="0" err="1"/>
              <a:t>Kafka</a:t>
            </a:r>
            <a:r>
              <a:rPr lang="ko-KR" altLang="en-US" dirty="0"/>
              <a:t> 토픽의 데이터를 읽고, 데이터베이스에 삽입합니다.</a:t>
            </a:r>
          </a:p>
          <a:p>
            <a:r>
              <a:rPr lang="ko-KR" altLang="en-US" dirty="0"/>
              <a:t>        - **스키마 매핑**: </a:t>
            </a:r>
            <a:r>
              <a:rPr lang="ko-KR" altLang="en-US" dirty="0" err="1"/>
              <a:t>Kafka</a:t>
            </a:r>
            <a:r>
              <a:rPr lang="ko-KR" altLang="en-US" dirty="0"/>
              <a:t> 메시지의 스키마와 DB 테이블의 스키마를 매핑합니다.</a:t>
            </a:r>
          </a:p>
          <a:p>
            <a:r>
              <a:rPr lang="ko-KR" altLang="en-US" dirty="0"/>
              <a:t>        - **트랜잭션 관리**: 데이터베이스 삽입 작업에서 트랜잭션을 관리하여, 데이터의 일관성을 유지합니다.</a:t>
            </a:r>
          </a:p>
          <a:p>
            <a:r>
              <a:rPr lang="ko-KR" altLang="en-US" dirty="0"/>
              <a:t>        - **대용량 처리**: 대량의 파일 데이터를 효율적으로 처리하기 위해 배치 사이즈 및 </a:t>
            </a:r>
            <a:r>
              <a:rPr lang="ko-KR" altLang="en-US" dirty="0" err="1"/>
              <a:t>커밋</a:t>
            </a:r>
            <a:r>
              <a:rPr lang="ko-KR" altLang="en-US" dirty="0"/>
              <a:t> 간격을 적절히 설정합니다.</a:t>
            </a:r>
          </a:p>
          <a:p>
            <a:endParaRPr lang="ko-KR" altLang="en-US" dirty="0"/>
          </a:p>
          <a:p>
            <a:r>
              <a:rPr lang="ko-KR" altLang="en-US" dirty="0"/>
              <a:t>     3. **오류 처리 및 재처리**:</a:t>
            </a:r>
          </a:p>
          <a:p>
            <a:r>
              <a:rPr lang="ko-KR" altLang="en-US" dirty="0"/>
              <a:t>        - **오프셋 관리**: 처리 중 오류 발생 시, 해당 오프셋에서 재처리할 수 있도록 설정합니다.</a:t>
            </a:r>
          </a:p>
          <a:p>
            <a:r>
              <a:rPr lang="ko-KR" altLang="en-US" dirty="0"/>
              <a:t>        - **데이터 유효성 검사**: 파일에서 읽은 데이터의 유효성을 검증하고, 필요 시 로그에 기록하거나 오류 처리를 위한 알림을 설정합니다.</a:t>
            </a:r>
          </a:p>
          <a:p>
            <a:endParaRPr lang="ko-KR" altLang="en-US" dirty="0"/>
          </a:p>
          <a:p>
            <a:r>
              <a:rPr lang="ko-KR" altLang="en-US" dirty="0"/>
              <a:t>### 3. **DB-</a:t>
            </a:r>
            <a:r>
              <a:rPr lang="ko-KR" altLang="en-US" dirty="0" err="1"/>
              <a:t>to</a:t>
            </a:r>
            <a:r>
              <a:rPr lang="ko-KR" altLang="en-US" dirty="0"/>
              <a:t>-DB 연계**</a:t>
            </a:r>
          </a:p>
          <a:p>
            <a:r>
              <a:rPr lang="ko-KR" altLang="en-US" dirty="0"/>
              <a:t>   - **사용 사례**: 하나의 데이터베이스에서 다른 데이터베이스로 데이터를 실시간으로 동기화하거나, ETL(</a:t>
            </a:r>
            <a:r>
              <a:rPr lang="ko-KR" altLang="en-US" dirty="0" err="1"/>
              <a:t>Extract</a:t>
            </a:r>
            <a:r>
              <a:rPr lang="ko-KR" altLang="en-US" dirty="0"/>
              <a:t>, </a:t>
            </a:r>
            <a:r>
              <a:rPr lang="ko-KR" altLang="en-US" dirty="0" err="1"/>
              <a:t>Transform</a:t>
            </a:r>
            <a:r>
              <a:rPr lang="ko-KR" altLang="en-US" dirty="0"/>
              <a:t>, </a:t>
            </a:r>
            <a:r>
              <a:rPr lang="ko-KR" altLang="en-US" dirty="0" err="1"/>
              <a:t>Load</a:t>
            </a:r>
            <a:r>
              <a:rPr lang="ko-KR" altLang="en-US" dirty="0"/>
              <a:t>) 작업을 수행할 때 사용됩니다.</a:t>
            </a:r>
          </a:p>
          <a:p>
            <a:r>
              <a:rPr lang="ko-KR" altLang="en-US" dirty="0"/>
              <a:t>   - **연계 표준**:</a:t>
            </a:r>
          </a:p>
          <a:p>
            <a:r>
              <a:rPr lang="ko-KR" altLang="en-US" dirty="0"/>
              <a:t>     1. **프로듀서 (DB </a:t>
            </a:r>
            <a:r>
              <a:rPr lang="ko-KR" altLang="en-US" dirty="0" err="1"/>
              <a:t>Source</a:t>
            </a:r>
            <a:r>
              <a:rPr lang="ko-KR" altLang="en-US" dirty="0"/>
              <a:t>)**:</a:t>
            </a:r>
          </a:p>
          <a:p>
            <a:r>
              <a:rPr lang="ko-KR" altLang="en-US" dirty="0"/>
              <a:t>        - **</a:t>
            </a:r>
            <a:r>
              <a:rPr lang="ko-KR" altLang="en-US" dirty="0" err="1"/>
              <a:t>Change</a:t>
            </a:r>
            <a:r>
              <a:rPr lang="ko-KR" altLang="en-US" dirty="0"/>
              <a:t> Data </a:t>
            </a:r>
            <a:r>
              <a:rPr lang="ko-KR" altLang="en-US" dirty="0" err="1"/>
              <a:t>Capture</a:t>
            </a:r>
            <a:r>
              <a:rPr lang="ko-KR" altLang="en-US" dirty="0"/>
              <a:t> (CDC)** 기술을 활용하여, 데이터베이스의 변경 사항을 </a:t>
            </a:r>
            <a:r>
              <a:rPr lang="ko-KR" altLang="en-US" dirty="0" err="1"/>
              <a:t>Kafka로</a:t>
            </a:r>
            <a:r>
              <a:rPr lang="ko-KR" altLang="en-US" dirty="0"/>
              <a:t> 전송합니다.</a:t>
            </a:r>
          </a:p>
          <a:p>
            <a:r>
              <a:rPr lang="ko-KR" altLang="en-US" dirty="0"/>
              <a:t>        - `</a:t>
            </a:r>
            <a:r>
              <a:rPr lang="ko-KR" altLang="en-US" dirty="0" err="1"/>
              <a:t>Debezium`과</a:t>
            </a:r>
            <a:r>
              <a:rPr lang="ko-KR" altLang="en-US" dirty="0"/>
              <a:t> 같은 CDC 도구를 사용하여 데이터베이스의 트랜잭션 로그를 모니터링하고, 변경된 데이터를 </a:t>
            </a:r>
            <a:r>
              <a:rPr lang="ko-KR" altLang="en-US" dirty="0" err="1"/>
              <a:t>Kafka</a:t>
            </a:r>
            <a:r>
              <a:rPr lang="ko-KR" altLang="en-US" dirty="0"/>
              <a:t> 토픽에 게시합니다.</a:t>
            </a:r>
          </a:p>
          <a:p>
            <a:r>
              <a:rPr lang="ko-KR" altLang="en-US" dirty="0"/>
              <a:t>        - **스키마 관리**: DB 스키마와 </a:t>
            </a:r>
            <a:r>
              <a:rPr lang="ko-KR" altLang="en-US" dirty="0" err="1"/>
              <a:t>Kafka</a:t>
            </a:r>
            <a:r>
              <a:rPr lang="ko-KR" altLang="en-US" dirty="0"/>
              <a:t> 스키마를 일치시켜, 데이터의 구조적 일관성을 유지합니다.</a:t>
            </a:r>
          </a:p>
          <a:p>
            <a:endParaRPr lang="ko-KR" altLang="en-US" dirty="0"/>
          </a:p>
          <a:p>
            <a:r>
              <a:rPr lang="ko-KR" altLang="en-US" dirty="0"/>
              <a:t>     2. **</a:t>
            </a:r>
            <a:r>
              <a:rPr lang="ko-KR" altLang="en-US" dirty="0" err="1"/>
              <a:t>컨슈머</a:t>
            </a:r>
            <a:r>
              <a:rPr lang="ko-KR" altLang="en-US" dirty="0"/>
              <a:t> (DB </a:t>
            </a:r>
            <a:r>
              <a:rPr lang="ko-KR" altLang="en-US" dirty="0" err="1"/>
              <a:t>Sink</a:t>
            </a:r>
            <a:r>
              <a:rPr lang="ko-KR" altLang="en-US" dirty="0"/>
              <a:t>)**:</a:t>
            </a:r>
          </a:p>
          <a:p>
            <a:r>
              <a:rPr lang="ko-KR" altLang="en-US" dirty="0"/>
              <a:t>        - **</a:t>
            </a:r>
            <a:r>
              <a:rPr lang="ko-KR" altLang="en-US" dirty="0" err="1"/>
              <a:t>JdbcSinkConnector</a:t>
            </a:r>
            <a:r>
              <a:rPr lang="ko-KR" altLang="en-US" dirty="0"/>
              <a:t>**</a:t>
            </a:r>
            <a:r>
              <a:rPr lang="ko-KR" altLang="en-US" dirty="0" err="1"/>
              <a:t>를</a:t>
            </a:r>
            <a:r>
              <a:rPr lang="ko-KR" altLang="en-US" dirty="0"/>
              <a:t> 사용하여, </a:t>
            </a:r>
            <a:r>
              <a:rPr lang="ko-KR" altLang="en-US" dirty="0" err="1"/>
              <a:t>Kafka</a:t>
            </a:r>
            <a:r>
              <a:rPr lang="ko-KR" altLang="en-US" dirty="0"/>
              <a:t> 토픽에서 읽은 데이터를 타겟 </a:t>
            </a:r>
            <a:r>
              <a:rPr lang="ko-KR" altLang="en-US" dirty="0" err="1"/>
              <a:t>DB에</a:t>
            </a:r>
            <a:r>
              <a:rPr lang="ko-KR" altLang="en-US" dirty="0"/>
              <a:t> 삽입 또는 업데이트합니다.</a:t>
            </a:r>
          </a:p>
          <a:p>
            <a:r>
              <a:rPr lang="ko-KR" altLang="en-US" dirty="0"/>
              <a:t>        - **트랜잭션 관리**: 타겟 </a:t>
            </a:r>
            <a:r>
              <a:rPr lang="ko-KR" altLang="en-US" dirty="0" err="1"/>
              <a:t>DB에</a:t>
            </a:r>
            <a:r>
              <a:rPr lang="ko-KR" altLang="en-US" dirty="0"/>
              <a:t> 데이터를 삽입할 때 트랜잭션 관리가 중요합니다. </a:t>
            </a:r>
            <a:r>
              <a:rPr lang="ko-KR" altLang="en-US" dirty="0" err="1"/>
              <a:t>Kafka의</a:t>
            </a:r>
            <a:r>
              <a:rPr lang="ko-KR" altLang="en-US" dirty="0"/>
              <a:t> 메시지 처리와 DB 삽입을 원자적으로 처리하여 데이터 손실이나 중복을 방지합니다.</a:t>
            </a:r>
          </a:p>
          <a:p>
            <a:r>
              <a:rPr lang="ko-KR" altLang="en-US" dirty="0"/>
              <a:t>        - **대용량 데이터 처리**: 대규모 데이터 이동 시, 배치 사이즈, 동시성 설정, 타임아웃 등을 적절히 조정하여 성능을 최적화합니다.</a:t>
            </a:r>
          </a:p>
          <a:p>
            <a:endParaRPr lang="ko-KR" altLang="en-US" dirty="0"/>
          </a:p>
          <a:p>
            <a:r>
              <a:rPr lang="ko-KR" altLang="en-US" dirty="0"/>
              <a:t>     3. **데이터 유효성 및 무결성 관리**:</a:t>
            </a:r>
          </a:p>
          <a:p>
            <a:r>
              <a:rPr lang="ko-KR" altLang="en-US" dirty="0"/>
              <a:t>        - **데이터 검증**: 데이터가 원본 </a:t>
            </a:r>
            <a:r>
              <a:rPr lang="ko-KR" altLang="en-US" dirty="0" err="1"/>
              <a:t>DB와</a:t>
            </a:r>
            <a:r>
              <a:rPr lang="ko-KR" altLang="en-US" dirty="0"/>
              <a:t> 타겟 DB 간에 정확히 일치하는지 검증합니다.</a:t>
            </a:r>
          </a:p>
          <a:p>
            <a:r>
              <a:rPr lang="ko-KR" altLang="en-US" dirty="0"/>
              <a:t>        - **재처리 메커니즘**: 데이터 동기화 중 실패 시, 오프셋을 관리하여 재처리할 수 있도록 설정합니다.</a:t>
            </a:r>
          </a:p>
          <a:p>
            <a:endParaRPr lang="ko-KR" altLang="en-US" dirty="0"/>
          </a:p>
          <a:p>
            <a:r>
              <a:rPr lang="ko-KR" altLang="en-US" dirty="0"/>
              <a:t>### 공통적인 고려사항</a:t>
            </a:r>
          </a:p>
          <a:p>
            <a:r>
              <a:rPr lang="ko-KR" altLang="en-US" dirty="0"/>
              <a:t>- **보안**: 모든 데이터 전송 과정에서 TLS 암호화를 사용하고, </a:t>
            </a:r>
            <a:r>
              <a:rPr lang="ko-KR" altLang="en-US" dirty="0" err="1"/>
              <a:t>Kafka</a:t>
            </a:r>
            <a:r>
              <a:rPr lang="ko-KR" altLang="en-US" dirty="0"/>
              <a:t> 토픽에 대한 접근 제어를 설정하여 보안을 강화합니다.</a:t>
            </a:r>
          </a:p>
          <a:p>
            <a:r>
              <a:rPr lang="ko-KR" altLang="en-US" dirty="0"/>
              <a:t>- **모니터링**: </a:t>
            </a:r>
            <a:r>
              <a:rPr lang="ko-KR" altLang="en-US" dirty="0" err="1"/>
              <a:t>Kafka</a:t>
            </a:r>
            <a:r>
              <a:rPr lang="ko-KR" altLang="en-US" dirty="0"/>
              <a:t> </a:t>
            </a:r>
            <a:r>
              <a:rPr lang="ko-KR" altLang="en-US" dirty="0" err="1"/>
              <a:t>Connectors와</a:t>
            </a:r>
            <a:r>
              <a:rPr lang="ko-KR" altLang="en-US" dirty="0"/>
              <a:t> </a:t>
            </a:r>
            <a:r>
              <a:rPr lang="ko-KR" altLang="en-US" dirty="0" err="1"/>
              <a:t>Kafka</a:t>
            </a:r>
            <a:r>
              <a:rPr lang="ko-KR" altLang="en-US" dirty="0"/>
              <a:t> </a:t>
            </a:r>
            <a:r>
              <a:rPr lang="ko-KR" altLang="en-US" dirty="0" err="1"/>
              <a:t>Streams의</a:t>
            </a:r>
            <a:r>
              <a:rPr lang="ko-KR" altLang="en-US" dirty="0"/>
              <a:t> 상태를 모니터링하기 위해 </a:t>
            </a:r>
            <a:r>
              <a:rPr lang="ko-KR" altLang="en-US" dirty="0" err="1"/>
              <a:t>Prometheus와</a:t>
            </a:r>
            <a:r>
              <a:rPr lang="ko-KR" altLang="en-US" dirty="0"/>
              <a:t> </a:t>
            </a:r>
            <a:r>
              <a:rPr lang="ko-KR" altLang="en-US" dirty="0" err="1"/>
              <a:t>Grafana를</a:t>
            </a:r>
            <a:r>
              <a:rPr lang="ko-KR" altLang="en-US" dirty="0"/>
              <a:t> 활용합니다. 또한, 로그 관리 시스템(예: ELK 스택)을 사용하여 오류와 예외를 추적합니다.</a:t>
            </a:r>
          </a:p>
          <a:p>
            <a:r>
              <a:rPr lang="ko-KR" altLang="en-US" dirty="0"/>
              <a:t>- **확장성**: </a:t>
            </a:r>
            <a:r>
              <a:rPr lang="ko-KR" altLang="en-US" dirty="0" err="1"/>
              <a:t>Kafka</a:t>
            </a:r>
            <a:r>
              <a:rPr lang="ko-KR" altLang="en-US" dirty="0"/>
              <a:t> 클러스터와 커넥터 인스턴스의 확장성을 고려하여, 데이터 처리량 증가 시에도 원활한 처리가 가능하도록 설계합니다.</a:t>
            </a:r>
          </a:p>
          <a:p>
            <a:r>
              <a:rPr lang="ko-KR" altLang="en-US" dirty="0"/>
              <a:t>- **에러 핸들링**: 처리 중 발생하는 오류를 효율적으로 관리하고, 재처리 또는 대체 경로를 설정하여 데이터 손실을 최소화합니다.</a:t>
            </a:r>
          </a:p>
          <a:p>
            <a:endParaRPr lang="ko-KR" altLang="en-US" dirty="0"/>
          </a:p>
          <a:p>
            <a:r>
              <a:rPr lang="ko-KR" altLang="en-US" dirty="0"/>
              <a:t>### 결론</a:t>
            </a:r>
          </a:p>
          <a:p>
            <a:r>
              <a:rPr lang="ko-KR" altLang="en-US" dirty="0"/>
              <a:t>각 연계 유형(</a:t>
            </a:r>
            <a:r>
              <a:rPr lang="ko-KR" altLang="en-US" dirty="0" err="1"/>
              <a:t>File-to-File</a:t>
            </a:r>
            <a:r>
              <a:rPr lang="ko-KR" altLang="en-US" dirty="0"/>
              <a:t>, </a:t>
            </a:r>
            <a:r>
              <a:rPr lang="ko-KR" altLang="en-US" dirty="0" err="1"/>
              <a:t>File</a:t>
            </a:r>
            <a:r>
              <a:rPr lang="ko-KR" altLang="en-US" dirty="0"/>
              <a:t>-</a:t>
            </a:r>
            <a:r>
              <a:rPr lang="ko-KR" altLang="en-US" dirty="0" err="1"/>
              <a:t>to</a:t>
            </a:r>
            <a:r>
              <a:rPr lang="ko-KR" altLang="en-US" dirty="0"/>
              <a:t>-DB, DB-</a:t>
            </a:r>
            <a:r>
              <a:rPr lang="ko-KR" altLang="en-US" dirty="0" err="1"/>
              <a:t>to</a:t>
            </a:r>
            <a:r>
              <a:rPr lang="ko-KR" altLang="en-US" dirty="0"/>
              <a:t>-DB)</a:t>
            </a:r>
            <a:r>
              <a:rPr lang="ko-KR" altLang="en-US" dirty="0" err="1"/>
              <a:t>에</a:t>
            </a:r>
            <a:r>
              <a:rPr lang="ko-KR" altLang="en-US" dirty="0"/>
              <a:t> 맞는 표준화된 </a:t>
            </a:r>
            <a:r>
              <a:rPr lang="ko-KR" altLang="en-US" dirty="0" err="1"/>
              <a:t>Kafka</a:t>
            </a:r>
            <a:r>
              <a:rPr lang="ko-KR" altLang="en-US" dirty="0"/>
              <a:t> 기반 아키텍처를 도입하면, 데이터의 신뢰성, 확장성, 그리고 유지보수성을 높일 수 있습니다. </a:t>
            </a:r>
            <a:r>
              <a:rPr lang="ko-KR" altLang="en-US" dirty="0" err="1"/>
              <a:t>Kafka</a:t>
            </a:r>
            <a:r>
              <a:rPr lang="ko-KR" altLang="en-US" dirty="0"/>
              <a:t> </a:t>
            </a:r>
            <a:r>
              <a:rPr lang="ko-KR" altLang="en-US" dirty="0" err="1"/>
              <a:t>Connect와</a:t>
            </a:r>
            <a:r>
              <a:rPr lang="ko-KR" altLang="en-US" dirty="0"/>
              <a:t> </a:t>
            </a:r>
            <a:r>
              <a:rPr lang="ko-KR" altLang="en-US" dirty="0" err="1"/>
              <a:t>Kafka</a:t>
            </a:r>
            <a:r>
              <a:rPr lang="ko-KR" altLang="en-US" dirty="0"/>
              <a:t> </a:t>
            </a:r>
            <a:r>
              <a:rPr lang="ko-KR" altLang="en-US" dirty="0" err="1"/>
              <a:t>Streams를</a:t>
            </a:r>
            <a:r>
              <a:rPr lang="ko-KR" altLang="en-US" dirty="0"/>
              <a:t> 활용한 표준화된 접근은 다양한 데이터 소스와 싱크 간의 일관된 데이터 파이프라인을 구축하는 데 매우 효과적입니다.</a:t>
            </a:r>
          </a:p>
          <a:p>
            <a:endParaRPr lang="ko-KR" altLang="en-US" dirty="0"/>
          </a:p>
          <a:p>
            <a:r>
              <a:rPr lang="ko-KR" altLang="en-US" dirty="0"/>
              <a:t>### ~</a:t>
            </a:r>
          </a:p>
          <a:p>
            <a:r>
              <a:rPr lang="ko-KR" altLang="en-US" dirty="0"/>
              <a:t>### ~</a:t>
            </a:r>
          </a:p>
          <a:p>
            <a:r>
              <a:rPr lang="ko-KR" altLang="en-US" dirty="0"/>
              <a:t>### ~</a:t>
            </a:r>
          </a:p>
          <a:p>
            <a:r>
              <a:rPr lang="ko-KR" altLang="en-US" dirty="0" err="1"/>
              <a:t>Kafka</a:t>
            </a:r>
            <a:r>
              <a:rPr lang="ko-KR" altLang="en-US" dirty="0"/>
              <a:t> </a:t>
            </a:r>
            <a:r>
              <a:rPr lang="ko-KR" altLang="en-US" dirty="0" err="1"/>
              <a:t>Connect와</a:t>
            </a:r>
            <a:r>
              <a:rPr lang="ko-KR" altLang="en-US" dirty="0"/>
              <a:t> </a:t>
            </a:r>
            <a:r>
              <a:rPr lang="ko-KR" altLang="en-US" dirty="0" err="1"/>
              <a:t>Kafka</a:t>
            </a:r>
            <a:r>
              <a:rPr lang="ko-KR" altLang="en-US" dirty="0"/>
              <a:t> </a:t>
            </a:r>
            <a:r>
              <a:rPr lang="ko-KR" altLang="en-US" dirty="0" err="1"/>
              <a:t>Streams를</a:t>
            </a:r>
            <a:r>
              <a:rPr lang="ko-KR" altLang="en-US" dirty="0"/>
              <a:t> 활용한 표준화된 접근 방식은 데이터 통합과 실시간 데이터 처리를 </a:t>
            </a:r>
            <a:r>
              <a:rPr lang="ko-KR" altLang="en-US" dirty="0" err="1"/>
              <a:t>표준화하는</a:t>
            </a:r>
            <a:r>
              <a:rPr lang="ko-KR" altLang="en-US" dirty="0"/>
              <a:t> 데 매우 효과적입니다. 이를 통해 다양한 데이터 소스(파일, 데이터베이스 등)와 목적지(다른 파일, 데이터베이스 등) 간의 데이터를 효율적으로 연계할 수 있습니다.</a:t>
            </a:r>
          </a:p>
          <a:p>
            <a:endParaRPr lang="ko-KR" altLang="en-US" dirty="0"/>
          </a:p>
          <a:p>
            <a:r>
              <a:rPr lang="ko-KR" altLang="en-US" dirty="0"/>
              <a:t>### </a:t>
            </a:r>
            <a:r>
              <a:rPr lang="ko-KR" altLang="en-US" dirty="0" err="1"/>
              <a:t>Kafka</a:t>
            </a:r>
            <a:r>
              <a:rPr lang="ko-KR" altLang="en-US" dirty="0"/>
              <a:t> </a:t>
            </a:r>
            <a:r>
              <a:rPr lang="ko-KR" altLang="en-US" dirty="0" err="1"/>
              <a:t>Connect와</a:t>
            </a:r>
            <a:r>
              <a:rPr lang="ko-KR" altLang="en-US" dirty="0"/>
              <a:t> </a:t>
            </a:r>
            <a:r>
              <a:rPr lang="ko-KR" altLang="en-US" dirty="0" err="1"/>
              <a:t>Kafka</a:t>
            </a:r>
            <a:r>
              <a:rPr lang="ko-KR" altLang="en-US" dirty="0"/>
              <a:t> </a:t>
            </a:r>
            <a:r>
              <a:rPr lang="ko-KR" altLang="en-US" dirty="0" err="1"/>
              <a:t>Streams란</a:t>
            </a:r>
            <a:r>
              <a:rPr lang="ko-KR" altLang="en-US" dirty="0"/>
              <a:t>?</a:t>
            </a:r>
          </a:p>
          <a:p>
            <a:r>
              <a:rPr lang="ko-KR" altLang="en-US" dirty="0"/>
              <a:t>- **</a:t>
            </a:r>
            <a:r>
              <a:rPr lang="ko-KR" altLang="en-US" dirty="0" err="1"/>
              <a:t>Kafka</a:t>
            </a:r>
            <a:r>
              <a:rPr lang="ko-KR" altLang="en-US" dirty="0"/>
              <a:t> </a:t>
            </a:r>
            <a:r>
              <a:rPr lang="ko-KR" altLang="en-US" dirty="0" err="1"/>
              <a:t>Connect</a:t>
            </a:r>
            <a:r>
              <a:rPr lang="ko-KR" altLang="en-US" dirty="0"/>
              <a:t>**: 데이터 소스나 목적지와 </a:t>
            </a:r>
            <a:r>
              <a:rPr lang="ko-KR" altLang="en-US" dirty="0" err="1"/>
              <a:t>Kafka를</a:t>
            </a:r>
            <a:r>
              <a:rPr lang="ko-KR" altLang="en-US" dirty="0"/>
              <a:t> 연결해주는 도구입니다. 다양한 데이터베이스, 파일 시스템, 클라우드 스토리지 등과 </a:t>
            </a:r>
            <a:r>
              <a:rPr lang="ko-KR" altLang="en-US" dirty="0" err="1"/>
              <a:t>Kafka</a:t>
            </a:r>
            <a:r>
              <a:rPr lang="ko-KR" altLang="en-US" dirty="0"/>
              <a:t> 간의 데이터를 쉽게 연동할 수 있도록 커넥터(</a:t>
            </a:r>
            <a:r>
              <a:rPr lang="ko-KR" altLang="en-US" dirty="0" err="1"/>
              <a:t>Connectors</a:t>
            </a:r>
            <a:r>
              <a:rPr lang="ko-KR" altLang="en-US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제공합니다. </a:t>
            </a:r>
            <a:r>
              <a:rPr lang="ko-KR" altLang="en-US" dirty="0" err="1"/>
              <a:t>Kafka</a:t>
            </a:r>
            <a:r>
              <a:rPr lang="ko-KR" altLang="en-US" dirty="0"/>
              <a:t> </a:t>
            </a:r>
            <a:r>
              <a:rPr lang="ko-KR" altLang="en-US" dirty="0" err="1"/>
              <a:t>Connect는</a:t>
            </a:r>
            <a:r>
              <a:rPr lang="ko-KR" altLang="en-US" dirty="0"/>
              <a:t> 기본적으로 데이터의 이동과 통합을 처리하는 데 사용됩니다.</a:t>
            </a:r>
          </a:p>
          <a:p>
            <a:endParaRPr lang="ko-KR" altLang="en-US" dirty="0"/>
          </a:p>
          <a:p>
            <a:r>
              <a:rPr lang="ko-KR" altLang="en-US" dirty="0"/>
              <a:t>- **</a:t>
            </a:r>
            <a:r>
              <a:rPr lang="ko-KR" altLang="en-US" dirty="0" err="1"/>
              <a:t>Kafka</a:t>
            </a:r>
            <a:r>
              <a:rPr lang="ko-KR" altLang="en-US" dirty="0"/>
              <a:t> </a:t>
            </a:r>
            <a:r>
              <a:rPr lang="ko-KR" altLang="en-US" dirty="0" err="1"/>
              <a:t>Streams</a:t>
            </a:r>
            <a:r>
              <a:rPr lang="ko-KR" altLang="en-US" dirty="0"/>
              <a:t>**: </a:t>
            </a:r>
            <a:r>
              <a:rPr lang="ko-KR" altLang="en-US" dirty="0" err="1"/>
              <a:t>Kafka에</a:t>
            </a:r>
            <a:r>
              <a:rPr lang="ko-KR" altLang="en-US" dirty="0"/>
              <a:t> 저장된 데이터를 실시간으로 처리할 수 있는 스트림 처리 라이브러리입니다. 데이터를 변환하거나 필터링하는 등 실시간 데이터 처리를 수행할 수 있습니다. </a:t>
            </a:r>
            <a:r>
              <a:rPr lang="ko-KR" altLang="en-US" dirty="0" err="1"/>
              <a:t>Kafka</a:t>
            </a:r>
            <a:r>
              <a:rPr lang="ko-KR" altLang="en-US" dirty="0"/>
              <a:t> </a:t>
            </a:r>
            <a:r>
              <a:rPr lang="ko-KR" altLang="en-US" dirty="0" err="1"/>
              <a:t>Streams는</a:t>
            </a:r>
            <a:r>
              <a:rPr lang="ko-KR" altLang="en-US" dirty="0"/>
              <a:t> 데이터를 가공하고 비즈니스 로직을 적용하는 데 주로 사용됩니다.</a:t>
            </a:r>
          </a:p>
          <a:p>
            <a:endParaRPr lang="ko-KR" altLang="en-US" dirty="0"/>
          </a:p>
          <a:p>
            <a:r>
              <a:rPr lang="ko-KR" altLang="en-US" dirty="0"/>
              <a:t>### 표준화된 접근이란?</a:t>
            </a:r>
          </a:p>
          <a:p>
            <a:r>
              <a:rPr lang="ko-KR" altLang="en-US" dirty="0"/>
              <a:t>표준화된 접근이란 </a:t>
            </a:r>
            <a:r>
              <a:rPr lang="ko-KR" altLang="en-US" dirty="0" err="1"/>
              <a:t>Kafka</a:t>
            </a:r>
            <a:r>
              <a:rPr lang="ko-KR" altLang="en-US" dirty="0"/>
              <a:t> </a:t>
            </a:r>
            <a:r>
              <a:rPr lang="ko-KR" altLang="en-US" dirty="0" err="1"/>
              <a:t>Connect와</a:t>
            </a:r>
            <a:r>
              <a:rPr lang="ko-KR" altLang="en-US" dirty="0"/>
              <a:t> </a:t>
            </a:r>
            <a:r>
              <a:rPr lang="ko-KR" altLang="en-US" dirty="0" err="1"/>
              <a:t>Kafka</a:t>
            </a:r>
            <a:r>
              <a:rPr lang="ko-KR" altLang="en-US" dirty="0"/>
              <a:t> </a:t>
            </a:r>
            <a:r>
              <a:rPr lang="ko-KR" altLang="en-US" dirty="0" err="1"/>
              <a:t>Streams를</a:t>
            </a:r>
            <a:r>
              <a:rPr lang="ko-KR" altLang="en-US" dirty="0"/>
              <a:t> 사용하여 다양한 데이터 연계 작업을 수행할 때 일관된 아키텍처와 프로세스를 구축하는 것입니다. 이를 통해 데이터 통합과 처리가 일관되게 이루어지며, 유지보수와 확장성도 높아집니다.</a:t>
            </a:r>
          </a:p>
          <a:p>
            <a:endParaRPr lang="ko-KR" altLang="en-US" dirty="0"/>
          </a:p>
          <a:p>
            <a:r>
              <a:rPr lang="ko-KR" altLang="en-US" dirty="0"/>
              <a:t>### 예시를 통해 이해해봅시다</a:t>
            </a:r>
          </a:p>
          <a:p>
            <a:endParaRPr lang="ko-KR" altLang="en-US" dirty="0"/>
          </a:p>
          <a:p>
            <a:r>
              <a:rPr lang="ko-KR" altLang="en-US" dirty="0"/>
              <a:t>#### 1. **</a:t>
            </a:r>
            <a:r>
              <a:rPr lang="ko-KR" altLang="en-US" dirty="0" err="1"/>
              <a:t>File</a:t>
            </a:r>
            <a:r>
              <a:rPr lang="ko-KR" altLang="en-US" dirty="0"/>
              <a:t>-</a:t>
            </a:r>
            <a:r>
              <a:rPr lang="ko-KR" altLang="en-US" dirty="0" err="1"/>
              <a:t>to</a:t>
            </a:r>
            <a:r>
              <a:rPr lang="ko-KR" altLang="en-US" dirty="0"/>
              <a:t>-DB 연계**</a:t>
            </a:r>
          </a:p>
          <a:p>
            <a:r>
              <a:rPr lang="ko-KR" altLang="en-US" dirty="0"/>
              <a:t>   - **</a:t>
            </a:r>
            <a:r>
              <a:rPr lang="ko-KR" altLang="en-US" dirty="0" err="1"/>
              <a:t>Kafka</a:t>
            </a:r>
            <a:r>
              <a:rPr lang="ko-KR" altLang="en-US" dirty="0"/>
              <a:t> </a:t>
            </a:r>
            <a:r>
              <a:rPr lang="ko-KR" altLang="en-US" dirty="0" err="1"/>
              <a:t>Connect를</a:t>
            </a:r>
            <a:r>
              <a:rPr lang="ko-KR" altLang="en-US" dirty="0"/>
              <a:t> 사용한 </a:t>
            </a:r>
            <a:r>
              <a:rPr lang="ko-KR" altLang="en-US" dirty="0" err="1"/>
              <a:t>File</a:t>
            </a:r>
            <a:r>
              <a:rPr lang="ko-KR" altLang="en-US" dirty="0"/>
              <a:t> </a:t>
            </a:r>
            <a:r>
              <a:rPr lang="ko-KR" altLang="en-US" dirty="0" err="1"/>
              <a:t>Ingest</a:t>
            </a:r>
            <a:r>
              <a:rPr lang="ko-KR" altLang="en-US" dirty="0"/>
              <a:t>**:</a:t>
            </a:r>
          </a:p>
          <a:p>
            <a:r>
              <a:rPr lang="ko-KR" altLang="en-US" dirty="0"/>
              <a:t>     - 예를 들어, 한 시스템에서 생성된 CSV 파일을 </a:t>
            </a:r>
            <a:r>
              <a:rPr lang="ko-KR" altLang="en-US" dirty="0" err="1"/>
              <a:t>Kafka로</a:t>
            </a:r>
            <a:r>
              <a:rPr lang="ko-KR" altLang="en-US" dirty="0"/>
              <a:t> 전송하려고 합니다. </a:t>
            </a:r>
            <a:r>
              <a:rPr lang="ko-KR" altLang="en-US" dirty="0" err="1"/>
              <a:t>Kafka</a:t>
            </a:r>
            <a:r>
              <a:rPr lang="ko-KR" altLang="en-US" dirty="0"/>
              <a:t> </a:t>
            </a:r>
            <a:r>
              <a:rPr lang="ko-KR" altLang="en-US" dirty="0" err="1"/>
              <a:t>Connect의</a:t>
            </a:r>
            <a:r>
              <a:rPr lang="ko-KR" altLang="en-US" dirty="0"/>
              <a:t> `</a:t>
            </a:r>
            <a:r>
              <a:rPr lang="ko-KR" altLang="en-US" dirty="0" err="1"/>
              <a:t>FileSourceConnector`를</a:t>
            </a:r>
            <a:r>
              <a:rPr lang="ko-KR" altLang="en-US" dirty="0"/>
              <a:t> 사용하여 이 CSV 파일을 읽고, 이를 </a:t>
            </a:r>
            <a:r>
              <a:rPr lang="ko-KR" altLang="en-US" dirty="0" err="1"/>
              <a:t>Kafka</a:t>
            </a:r>
            <a:r>
              <a:rPr lang="ko-KR" altLang="en-US" dirty="0"/>
              <a:t> 토픽으로 전송합니다.</a:t>
            </a:r>
          </a:p>
          <a:p>
            <a:r>
              <a:rPr lang="ko-KR" altLang="en-US" dirty="0"/>
              <a:t>     - 이 과정에서 파일의 구조(스키마)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err="1"/>
              <a:t>Avro</a:t>
            </a:r>
            <a:r>
              <a:rPr lang="ko-KR" altLang="en-US" dirty="0"/>
              <a:t> 또는 </a:t>
            </a:r>
            <a:r>
              <a:rPr lang="ko-KR" altLang="en-US" dirty="0" err="1"/>
              <a:t>JSON으로</a:t>
            </a:r>
            <a:r>
              <a:rPr lang="ko-KR" altLang="en-US" dirty="0"/>
              <a:t> 정의하고, </a:t>
            </a:r>
            <a:r>
              <a:rPr lang="ko-KR" altLang="en-US" dirty="0" err="1"/>
              <a:t>Schema</a:t>
            </a:r>
            <a:r>
              <a:rPr lang="ko-KR" altLang="en-US" dirty="0"/>
              <a:t> </a:t>
            </a:r>
            <a:r>
              <a:rPr lang="ko-KR" altLang="en-US" dirty="0" err="1"/>
              <a:t>Registry를</a:t>
            </a:r>
            <a:r>
              <a:rPr lang="ko-KR" altLang="en-US" dirty="0"/>
              <a:t> 통해 중앙에서 관리할 수 있습니다.</a:t>
            </a:r>
          </a:p>
          <a:p>
            <a:endParaRPr lang="ko-KR" altLang="en-US" dirty="0"/>
          </a:p>
          <a:p>
            <a:r>
              <a:rPr lang="ko-KR" altLang="en-US" dirty="0"/>
              <a:t>   - **</a:t>
            </a:r>
            <a:r>
              <a:rPr lang="ko-KR" altLang="en-US" dirty="0" err="1"/>
              <a:t>Kafka</a:t>
            </a:r>
            <a:r>
              <a:rPr lang="ko-KR" altLang="en-US" dirty="0"/>
              <a:t> </a:t>
            </a:r>
            <a:r>
              <a:rPr lang="ko-KR" altLang="en-US" dirty="0" err="1"/>
              <a:t>Streams를</a:t>
            </a:r>
            <a:r>
              <a:rPr lang="ko-KR" altLang="en-US" dirty="0"/>
              <a:t> 사용한 데이터 변환**:</a:t>
            </a:r>
          </a:p>
          <a:p>
            <a:r>
              <a:rPr lang="ko-KR" altLang="en-US" dirty="0"/>
              <a:t>     - CSV 파일의 데이터를 읽은 후, 이를 데이터베이스에 저장하기 전에 특정 필드를 변환해야 한다고 가정해봅시다. 예를 들어, 날짜 형식을 변환하거나 특정 값을 계산할 수 있습니다.</a:t>
            </a:r>
          </a:p>
          <a:p>
            <a:r>
              <a:rPr lang="ko-KR" altLang="en-US" dirty="0"/>
              <a:t>     - </a:t>
            </a:r>
            <a:r>
              <a:rPr lang="ko-KR" altLang="en-US" dirty="0" err="1"/>
              <a:t>Kafka</a:t>
            </a:r>
            <a:r>
              <a:rPr lang="ko-KR" altLang="en-US" dirty="0"/>
              <a:t> </a:t>
            </a:r>
            <a:r>
              <a:rPr lang="ko-KR" altLang="en-US" dirty="0" err="1"/>
              <a:t>Streams를</a:t>
            </a:r>
            <a:r>
              <a:rPr lang="ko-KR" altLang="en-US" dirty="0"/>
              <a:t> 사용하여 이러한 변환 작업을 수행하고, 변환된 데이터를 새로운 </a:t>
            </a:r>
            <a:r>
              <a:rPr lang="ko-KR" altLang="en-US" dirty="0" err="1"/>
              <a:t>Kafka</a:t>
            </a:r>
            <a:r>
              <a:rPr lang="ko-KR" altLang="en-US" dirty="0"/>
              <a:t> 토픽으로 보냅니다.</a:t>
            </a:r>
          </a:p>
          <a:p>
            <a:endParaRPr lang="ko-KR" altLang="en-US" dirty="0"/>
          </a:p>
          <a:p>
            <a:r>
              <a:rPr lang="ko-KR" altLang="en-US" dirty="0"/>
              <a:t>   - **</a:t>
            </a:r>
            <a:r>
              <a:rPr lang="ko-KR" altLang="en-US" dirty="0" err="1"/>
              <a:t>Kafka</a:t>
            </a:r>
            <a:r>
              <a:rPr lang="ko-KR" altLang="en-US" dirty="0"/>
              <a:t> </a:t>
            </a:r>
            <a:r>
              <a:rPr lang="ko-KR" altLang="en-US" dirty="0" err="1"/>
              <a:t>Connect를</a:t>
            </a:r>
            <a:r>
              <a:rPr lang="ko-KR" altLang="en-US" dirty="0"/>
              <a:t> 사용한 DB </a:t>
            </a:r>
            <a:r>
              <a:rPr lang="ko-KR" altLang="en-US" dirty="0" err="1"/>
              <a:t>Sink</a:t>
            </a:r>
            <a:r>
              <a:rPr lang="ko-KR" altLang="en-US" dirty="0"/>
              <a:t>**:</a:t>
            </a:r>
          </a:p>
          <a:p>
            <a:r>
              <a:rPr lang="ko-KR" altLang="en-US" dirty="0"/>
              <a:t>     - 변환된 데이터를 이제 데이터베이스에 저장해야 합니다. </a:t>
            </a:r>
            <a:r>
              <a:rPr lang="ko-KR" altLang="en-US" dirty="0" err="1"/>
              <a:t>Kafka</a:t>
            </a:r>
            <a:r>
              <a:rPr lang="ko-KR" altLang="en-US" dirty="0"/>
              <a:t> </a:t>
            </a:r>
            <a:r>
              <a:rPr lang="ko-KR" altLang="en-US" dirty="0" err="1"/>
              <a:t>Connect의</a:t>
            </a:r>
            <a:r>
              <a:rPr lang="ko-KR" altLang="en-US" dirty="0"/>
              <a:t> `</a:t>
            </a:r>
            <a:r>
              <a:rPr lang="ko-KR" altLang="en-US" dirty="0" err="1"/>
              <a:t>JdbcSinkConnector`를</a:t>
            </a:r>
            <a:r>
              <a:rPr lang="ko-KR" altLang="en-US" dirty="0"/>
              <a:t> 사용하여 이 데이터를 데이터베이스에 삽입합니다.</a:t>
            </a:r>
          </a:p>
          <a:p>
            <a:r>
              <a:rPr lang="ko-KR" altLang="en-US" dirty="0"/>
              <a:t>     - 이 과정에서 데이터의 스키마와 데이터베이스 테이블 구조를 매핑하고, 삽입 시 트랜잭션 관리를 통해 데이터의 일관성을 유지합니다.</a:t>
            </a:r>
          </a:p>
          <a:p>
            <a:endParaRPr lang="ko-KR" altLang="en-US" dirty="0"/>
          </a:p>
          <a:p>
            <a:r>
              <a:rPr lang="ko-KR" altLang="en-US" dirty="0"/>
              <a:t>#### 2. **DB-</a:t>
            </a:r>
            <a:r>
              <a:rPr lang="ko-KR" altLang="en-US" dirty="0" err="1"/>
              <a:t>to</a:t>
            </a:r>
            <a:r>
              <a:rPr lang="ko-KR" altLang="en-US" dirty="0"/>
              <a:t>-DB 연계**</a:t>
            </a:r>
          </a:p>
          <a:p>
            <a:r>
              <a:rPr lang="ko-KR" altLang="en-US" dirty="0"/>
              <a:t>   - **</a:t>
            </a:r>
            <a:r>
              <a:rPr lang="ko-KR" altLang="en-US" dirty="0" err="1"/>
              <a:t>Kafka</a:t>
            </a:r>
            <a:r>
              <a:rPr lang="ko-KR" altLang="en-US" dirty="0"/>
              <a:t> </a:t>
            </a:r>
            <a:r>
              <a:rPr lang="ko-KR" altLang="en-US" dirty="0" err="1"/>
              <a:t>Connect를</a:t>
            </a:r>
            <a:r>
              <a:rPr lang="ko-KR" altLang="en-US" dirty="0"/>
              <a:t> 사용한 </a:t>
            </a:r>
            <a:r>
              <a:rPr lang="ko-KR" altLang="en-US" dirty="0" err="1"/>
              <a:t>Change</a:t>
            </a:r>
            <a:r>
              <a:rPr lang="ko-KR" altLang="en-US" dirty="0"/>
              <a:t> Data </a:t>
            </a:r>
            <a:r>
              <a:rPr lang="ko-KR" altLang="en-US" dirty="0" err="1"/>
              <a:t>Capture</a:t>
            </a:r>
            <a:r>
              <a:rPr lang="ko-KR" altLang="en-US" dirty="0"/>
              <a:t> (CDC)**:</a:t>
            </a:r>
          </a:p>
          <a:p>
            <a:r>
              <a:rPr lang="ko-KR" altLang="en-US" dirty="0"/>
              <a:t>     - 원본 데이터베이스에서 데이터가 변경될 때마다 이를 </a:t>
            </a:r>
            <a:r>
              <a:rPr lang="ko-KR" altLang="en-US" dirty="0" err="1"/>
              <a:t>Kafka로</a:t>
            </a:r>
            <a:r>
              <a:rPr lang="ko-KR" altLang="en-US" dirty="0"/>
              <a:t> 전송하려고 합니다. `</a:t>
            </a:r>
            <a:r>
              <a:rPr lang="ko-KR" altLang="en-US" dirty="0" err="1"/>
              <a:t>Debezium`과</a:t>
            </a:r>
            <a:r>
              <a:rPr lang="ko-KR" altLang="en-US" dirty="0"/>
              <a:t> 같은 CDC 도구를 </a:t>
            </a:r>
            <a:r>
              <a:rPr lang="ko-KR" altLang="en-US" dirty="0" err="1"/>
              <a:t>Kafka</a:t>
            </a:r>
            <a:r>
              <a:rPr lang="ko-KR" altLang="en-US" dirty="0"/>
              <a:t> </a:t>
            </a:r>
            <a:r>
              <a:rPr lang="ko-KR" altLang="en-US" dirty="0" err="1"/>
              <a:t>Connect와</a:t>
            </a:r>
            <a:r>
              <a:rPr lang="ko-KR" altLang="en-US" dirty="0"/>
              <a:t> 함께 사용하여 데이터베이스의 트랜잭션 로그를 모니터링하고, 변경 사항을 </a:t>
            </a:r>
            <a:r>
              <a:rPr lang="ko-KR" altLang="en-US" dirty="0" err="1"/>
              <a:t>Kafka</a:t>
            </a:r>
            <a:r>
              <a:rPr lang="ko-KR" altLang="en-US" dirty="0"/>
              <a:t> 토픽으로 전송합니다.</a:t>
            </a:r>
          </a:p>
          <a:p>
            <a:endParaRPr lang="ko-KR" altLang="en-US" dirty="0"/>
          </a:p>
          <a:p>
            <a:r>
              <a:rPr lang="ko-KR" altLang="en-US" dirty="0"/>
              <a:t>   - **</a:t>
            </a:r>
            <a:r>
              <a:rPr lang="ko-KR" altLang="en-US" dirty="0" err="1"/>
              <a:t>Kafka</a:t>
            </a:r>
            <a:r>
              <a:rPr lang="ko-KR" altLang="en-US" dirty="0"/>
              <a:t> </a:t>
            </a:r>
            <a:r>
              <a:rPr lang="ko-KR" altLang="en-US" dirty="0" err="1"/>
              <a:t>Streams를</a:t>
            </a:r>
            <a:r>
              <a:rPr lang="ko-KR" altLang="en-US" dirty="0"/>
              <a:t> 사용한 데이터 처리**:</a:t>
            </a:r>
          </a:p>
          <a:p>
            <a:r>
              <a:rPr lang="ko-KR" altLang="en-US" dirty="0"/>
              <a:t>     - 변경된 데이터를 </a:t>
            </a:r>
            <a:r>
              <a:rPr lang="ko-KR" altLang="en-US" dirty="0" err="1"/>
              <a:t>Kafka</a:t>
            </a:r>
            <a:r>
              <a:rPr lang="ko-KR" altLang="en-US" dirty="0"/>
              <a:t> </a:t>
            </a:r>
            <a:r>
              <a:rPr lang="ko-KR" altLang="en-US" dirty="0" err="1"/>
              <a:t>Streams를</a:t>
            </a:r>
            <a:r>
              <a:rPr lang="ko-KR" altLang="en-US" dirty="0"/>
              <a:t> 통해 실시간으로 처리합니다. 예를 들어, 특정 필드의 값에 따라 데이터를 필터링하거나 집계 작업을 수행할 수 있습니다.</a:t>
            </a:r>
          </a:p>
          <a:p>
            <a:endParaRPr lang="ko-KR" altLang="en-US" dirty="0"/>
          </a:p>
          <a:p>
            <a:r>
              <a:rPr lang="ko-KR" altLang="en-US" dirty="0"/>
              <a:t>   - **</a:t>
            </a:r>
            <a:r>
              <a:rPr lang="ko-KR" altLang="en-US" dirty="0" err="1"/>
              <a:t>Kafka</a:t>
            </a:r>
            <a:r>
              <a:rPr lang="ko-KR" altLang="en-US" dirty="0"/>
              <a:t> </a:t>
            </a:r>
            <a:r>
              <a:rPr lang="ko-KR" altLang="en-US" dirty="0" err="1"/>
              <a:t>Connect를</a:t>
            </a:r>
            <a:r>
              <a:rPr lang="ko-KR" altLang="en-US" dirty="0"/>
              <a:t> 사용한 DB </a:t>
            </a:r>
            <a:r>
              <a:rPr lang="ko-KR" altLang="en-US" dirty="0" err="1"/>
              <a:t>Sink</a:t>
            </a:r>
            <a:r>
              <a:rPr lang="ko-KR" altLang="en-US" dirty="0"/>
              <a:t>**:</a:t>
            </a:r>
          </a:p>
          <a:p>
            <a:r>
              <a:rPr lang="ko-KR" altLang="en-US" dirty="0"/>
              <a:t>     - 처리된 데이터를 타겟 데이터베이스로 전송하기 위해, </a:t>
            </a:r>
            <a:r>
              <a:rPr lang="ko-KR" altLang="en-US" dirty="0" err="1"/>
              <a:t>Kafka</a:t>
            </a:r>
            <a:r>
              <a:rPr lang="ko-KR" altLang="en-US" dirty="0"/>
              <a:t> </a:t>
            </a:r>
            <a:r>
              <a:rPr lang="ko-KR" altLang="en-US" dirty="0" err="1"/>
              <a:t>Connect의</a:t>
            </a:r>
            <a:r>
              <a:rPr lang="ko-KR" altLang="en-US" dirty="0"/>
              <a:t> `</a:t>
            </a:r>
            <a:r>
              <a:rPr lang="ko-KR" altLang="en-US" dirty="0" err="1"/>
              <a:t>JdbcSinkConnector`를</a:t>
            </a:r>
            <a:r>
              <a:rPr lang="ko-KR" altLang="en-US" dirty="0"/>
              <a:t> 사용합니다. 데이터베이스로의 전송 과정에서 데이터의 정확성과 일관성을 유지하며 삽입 또는 업데이트 작업을 수행합니다.</a:t>
            </a:r>
          </a:p>
          <a:p>
            <a:endParaRPr lang="ko-KR" altLang="en-US" dirty="0"/>
          </a:p>
          <a:p>
            <a:r>
              <a:rPr lang="ko-KR" altLang="en-US" dirty="0"/>
              <a:t>### 왜 표준화된 접근이 효과적인가?</a:t>
            </a:r>
          </a:p>
          <a:p>
            <a:r>
              <a:rPr lang="ko-KR" altLang="en-US" dirty="0"/>
              <a:t>1. **일관성**: </a:t>
            </a:r>
            <a:r>
              <a:rPr lang="ko-KR" altLang="en-US" dirty="0" err="1"/>
              <a:t>Kafka</a:t>
            </a:r>
            <a:r>
              <a:rPr lang="ko-KR" altLang="en-US" dirty="0"/>
              <a:t> </a:t>
            </a:r>
            <a:r>
              <a:rPr lang="ko-KR" altLang="en-US" dirty="0" err="1"/>
              <a:t>Connect와</a:t>
            </a:r>
            <a:r>
              <a:rPr lang="ko-KR" altLang="en-US" dirty="0"/>
              <a:t> </a:t>
            </a:r>
            <a:r>
              <a:rPr lang="ko-KR" altLang="en-US" dirty="0" err="1"/>
              <a:t>Kafka</a:t>
            </a:r>
            <a:r>
              <a:rPr lang="ko-KR" altLang="en-US" dirty="0"/>
              <a:t> </a:t>
            </a:r>
            <a:r>
              <a:rPr lang="ko-KR" altLang="en-US" dirty="0" err="1"/>
              <a:t>Streams를</a:t>
            </a:r>
            <a:r>
              <a:rPr lang="ko-KR" altLang="en-US" dirty="0"/>
              <a:t> 사용하면 데이터 연계 과정이 표준화됩니다. 각 단계에서 사용되는 도구와 방법이 일관되게 적용되므로, 시스템 전반에 걸쳐 일관된 데이터 흐름을 유지할 수 있습니다.</a:t>
            </a:r>
          </a:p>
          <a:p>
            <a:endParaRPr lang="ko-KR" altLang="en-US" dirty="0"/>
          </a:p>
          <a:p>
            <a:r>
              <a:rPr lang="ko-KR" altLang="en-US" dirty="0"/>
              <a:t>2. **유지보수성**: 표준화된 접근을 통해 복잡한 연계 작업을 쉽게 이해하고 유지할 수 있습니다. 새로운 요구 사항이 생겨도 기존 표준을 기반으로 쉽게 확장하거나 수정할 수 있습니다.</a:t>
            </a:r>
          </a:p>
          <a:p>
            <a:endParaRPr lang="ko-KR" altLang="en-US" dirty="0"/>
          </a:p>
          <a:p>
            <a:r>
              <a:rPr lang="ko-KR" altLang="en-US" dirty="0"/>
              <a:t>3. **확장성**: </a:t>
            </a:r>
            <a:r>
              <a:rPr lang="ko-KR" altLang="en-US" dirty="0" err="1"/>
              <a:t>Kafka의</a:t>
            </a:r>
            <a:r>
              <a:rPr lang="ko-KR" altLang="en-US" dirty="0"/>
              <a:t> 분산 아키텍처와 </a:t>
            </a:r>
            <a:r>
              <a:rPr lang="ko-KR" altLang="en-US" dirty="0" err="1"/>
              <a:t>Kafka</a:t>
            </a:r>
            <a:r>
              <a:rPr lang="ko-KR" altLang="en-US" dirty="0"/>
              <a:t> </a:t>
            </a:r>
            <a:r>
              <a:rPr lang="ko-KR" altLang="en-US" dirty="0" err="1"/>
              <a:t>Connect</a:t>
            </a:r>
            <a:r>
              <a:rPr lang="ko-KR" altLang="en-US" dirty="0"/>
              <a:t>, </a:t>
            </a:r>
            <a:r>
              <a:rPr lang="ko-KR" altLang="en-US" dirty="0" err="1"/>
              <a:t>Streams의</a:t>
            </a:r>
            <a:r>
              <a:rPr lang="ko-KR" altLang="en-US" dirty="0"/>
              <a:t> 스케일링 기능을 활용하면, 데이터의 양이 증가해도 시스템을 확장하여 대응할 수 있습니다.</a:t>
            </a:r>
          </a:p>
          <a:p>
            <a:endParaRPr lang="ko-KR" altLang="en-US" dirty="0"/>
          </a:p>
          <a:p>
            <a:r>
              <a:rPr lang="ko-KR" altLang="en-US" dirty="0"/>
              <a:t>4. **데이터 무결성**: 스키마 관리와 트랜잭션 지원을 통해 데이터의 무결성을 보장할 수 있습니다. 데이터가 여러 시스템 간에 이동하면서 일관성과 정확성이 유지됩니다.</a:t>
            </a:r>
          </a:p>
          <a:p>
            <a:endParaRPr lang="ko-KR" altLang="en-US" dirty="0"/>
          </a:p>
          <a:p>
            <a:r>
              <a:rPr lang="ko-KR" altLang="en-US" dirty="0"/>
              <a:t>### 결론</a:t>
            </a:r>
          </a:p>
          <a:p>
            <a:r>
              <a:rPr lang="ko-KR" altLang="en-US" dirty="0" err="1"/>
              <a:t>Kafka</a:t>
            </a:r>
            <a:r>
              <a:rPr lang="ko-KR" altLang="en-US" dirty="0"/>
              <a:t> </a:t>
            </a:r>
            <a:r>
              <a:rPr lang="ko-KR" altLang="en-US" dirty="0" err="1"/>
              <a:t>Connect와</a:t>
            </a:r>
            <a:r>
              <a:rPr lang="ko-KR" altLang="en-US" dirty="0"/>
              <a:t> </a:t>
            </a:r>
            <a:r>
              <a:rPr lang="ko-KR" altLang="en-US" dirty="0" err="1"/>
              <a:t>Kafka</a:t>
            </a:r>
            <a:r>
              <a:rPr lang="ko-KR" altLang="en-US" dirty="0"/>
              <a:t> </a:t>
            </a:r>
            <a:r>
              <a:rPr lang="ko-KR" altLang="en-US" dirty="0" err="1"/>
              <a:t>Streams를</a:t>
            </a:r>
            <a:r>
              <a:rPr lang="ko-KR" altLang="en-US" dirty="0"/>
              <a:t> 활용한 표준화된 접근은 다양한 데이터 소스와 목적지 간의 연계를 효과적으로 처리할 수 있는 강력한 방법입니다. 파일 시스템, 데이터베이스, 실시간 데이터 처리 등이 필요한 시나리오에서 이 표준화를 통해 데이터 통합의 복잡성을 줄이고, 시스템의 유연성과 확장성을 높일 수 있습니다.</a:t>
            </a:r>
          </a:p>
        </p:txBody>
      </p:sp>
    </p:spTree>
    <p:extLst>
      <p:ext uri="{BB962C8B-B14F-4D97-AF65-F5344CB8AC3E}">
        <p14:creationId xmlns:p14="http://schemas.microsoft.com/office/powerpoint/2010/main" val="406405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1540</Words>
  <Application>Microsoft Office PowerPoint</Application>
  <PresentationFormat>와이드스크린</PresentationFormat>
  <Paragraphs>111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[1학년 2반]노단</dc:creator>
  <cp:lastModifiedBy>[1학년 2반]노단</cp:lastModifiedBy>
  <cp:revision>1</cp:revision>
  <dcterms:created xsi:type="dcterms:W3CDTF">2024-08-12T07:37:20Z</dcterms:created>
  <dcterms:modified xsi:type="dcterms:W3CDTF">2024-08-12T07:37:53Z</dcterms:modified>
</cp:coreProperties>
</file>