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1" autoAdjust="0"/>
    <p:restoredTop sz="94660"/>
  </p:normalViewPr>
  <p:slideViewPr>
    <p:cSldViewPr snapToGrid="0">
      <p:cViewPr varScale="1">
        <p:scale>
          <a:sx n="78" d="100"/>
          <a:sy n="78" d="100"/>
        </p:scale>
        <p:origin x="606" y="24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A7084E-C718-62CC-C03F-8B50B676E8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8AA3530-FECB-7C98-1D6F-ADC1E9CE76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BFBEDB-9BC2-2F58-C081-791A2AEB1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B0F43-DCEF-4327-BDD8-C991101EE611}" type="datetimeFigureOut">
              <a:rPr lang="ko-KR" altLang="en-US" smtClean="0"/>
              <a:t>2024-08-12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17BE89-1F6A-96F1-1200-AEE8F8D46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4EEBDC-752C-D623-9A2F-A7D340C53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890B5-6AB1-4DA8-BD47-D76002D4A6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7905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E9F92F-CADF-B2B9-673A-87E9CCECD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077875C-047F-0DF2-FEED-8368467AF6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302CDF-DF08-FB15-130D-DB72D82A7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B0F43-DCEF-4327-BDD8-C991101EE611}" type="datetimeFigureOut">
              <a:rPr lang="ko-KR" altLang="en-US" smtClean="0"/>
              <a:t>2024-08-12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BFD39F-2331-ADBB-95A3-61A1A9FC0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E83414-C662-627B-EE1C-F4328A74C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890B5-6AB1-4DA8-BD47-D76002D4A6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869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90FB63D-5255-32EC-A556-A3D4307108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967F0AE-7D54-B99E-667C-BD6CA9AA39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B95B6B-FCD6-00AC-D4C2-5BC9A6417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B0F43-DCEF-4327-BDD8-C991101EE611}" type="datetimeFigureOut">
              <a:rPr lang="ko-KR" altLang="en-US" smtClean="0"/>
              <a:t>2024-08-12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FE41BF-A312-9BEE-A8DC-3B6D73716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FBD10C-5F21-5442-955E-BA6372F12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890B5-6AB1-4DA8-BD47-D76002D4A6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5298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B5225B-4EA6-0CF5-1FA5-029E90601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6559FD-0FE4-C5A0-8AC5-880EE94051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3A655B-A81B-F599-7787-4C32DD0E1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B0F43-DCEF-4327-BDD8-C991101EE611}" type="datetimeFigureOut">
              <a:rPr lang="ko-KR" altLang="en-US" smtClean="0"/>
              <a:t>2024-08-12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3953EB-9DB3-1395-8F80-181C00AD3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5F2014-A487-DDD6-47DA-FD71CB6E9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890B5-6AB1-4DA8-BD47-D76002D4A6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1908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85A15B-EA66-7C64-AEDD-4744448F7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60FD28-EF64-1118-332D-5A87F3D2E1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FE5556-493E-171D-905D-4E80EF4C7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B0F43-DCEF-4327-BDD8-C991101EE611}" type="datetimeFigureOut">
              <a:rPr lang="ko-KR" altLang="en-US" smtClean="0"/>
              <a:t>2024-08-12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ADD567-8EBB-787B-C435-28021B9F4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2B966C-B57D-3A45-3AA8-6DCEFC613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890B5-6AB1-4DA8-BD47-D76002D4A6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1667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5FB03C-A4CA-C617-7053-B197AED9B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D30014-0289-FB12-905F-E8C42F0A3B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C6DAB92-47FC-6576-E4D1-043D07D179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5B4FCEC-AD12-14F8-5341-0E4BBDDEA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B0F43-DCEF-4327-BDD8-C991101EE611}" type="datetimeFigureOut">
              <a:rPr lang="ko-KR" altLang="en-US" smtClean="0"/>
              <a:t>2024-08-12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DADC792-EB06-99BA-DE61-EDA997D84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9F60E16-F83B-92EB-2C2E-A5D5A4B77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890B5-6AB1-4DA8-BD47-D76002D4A6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8136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E8B195-1DBE-1100-5E85-85D7C1C3F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AD554E5-D4EC-8954-6A67-687165D4ED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EF03B50-B322-E1CE-1E22-8266A8CE54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F95B0FD-A272-4314-C966-C20E01B79E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33E3F0B-5D07-8767-EA52-9011CDB225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6B3D954-CC55-EBDF-21CF-1BEEFB856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B0F43-DCEF-4327-BDD8-C991101EE611}" type="datetimeFigureOut">
              <a:rPr lang="ko-KR" altLang="en-US" smtClean="0"/>
              <a:t>2024-08-12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5278B93-4FB0-B65C-72E6-105A3BC06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73C7D27-BE28-8BE2-D06B-3E2B18B99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890B5-6AB1-4DA8-BD47-D76002D4A6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6804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A018BD-F145-A0F1-CDA8-446229CB9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9D6BAAB-784A-9BF8-27AA-612442674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B0F43-DCEF-4327-BDD8-C991101EE611}" type="datetimeFigureOut">
              <a:rPr lang="ko-KR" altLang="en-US" smtClean="0"/>
              <a:t>2024-08-12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190F03D-E4CE-A2E2-3C95-A1DA5F7DD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620AB56-3AA7-54A9-4D4B-923921A76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890B5-6AB1-4DA8-BD47-D76002D4A6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4370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B5A0E4F-7D58-3B98-52DC-A47BDC230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B0F43-DCEF-4327-BDD8-C991101EE611}" type="datetimeFigureOut">
              <a:rPr lang="ko-KR" altLang="en-US" smtClean="0"/>
              <a:t>2024-08-12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916D4B2-19F6-5A55-890E-F1170F9E0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12A5797-25DE-1FAF-C69E-B51C4E676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890B5-6AB1-4DA8-BD47-D76002D4A6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5279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A8FEED-0A29-DDB1-293D-FA0F1EC78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059A46-1889-2632-076E-8132E3B7E6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F1C0D28-DE72-A200-82A8-8518494B6D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669A794-8B4E-6527-0EAF-2B09C01E7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B0F43-DCEF-4327-BDD8-C991101EE611}" type="datetimeFigureOut">
              <a:rPr lang="ko-KR" altLang="en-US" smtClean="0"/>
              <a:t>2024-08-12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78B6320-ED36-5682-5C02-46F3EB816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7F4C67B-A315-BBF8-5A04-547C32D4B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890B5-6AB1-4DA8-BD47-D76002D4A6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1407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F0B844-B252-EF01-D714-96F3D93A0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E029D6C-69D9-601D-77F0-E24C85F588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13EE7A6-6D34-228B-DC66-AE4E525F56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6F80EFF-7C4D-9DAB-F063-8F5A82432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B0F43-DCEF-4327-BDD8-C991101EE611}" type="datetimeFigureOut">
              <a:rPr lang="ko-KR" altLang="en-US" smtClean="0"/>
              <a:t>2024-08-12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E641038-07FB-17CE-B831-D8C7BEBB6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5241D5D-54FC-5118-E2F4-C4CBF7615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890B5-6AB1-4DA8-BD47-D76002D4A6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0111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617D60A-1E02-3039-730F-88706312C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6ED8C9A-CE17-C672-1B31-1CC61DC3A3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52B636-8611-8FCE-DBB6-2176BDECA4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EDB0F43-DCEF-4327-BDD8-C991101EE611}" type="datetimeFigureOut">
              <a:rPr lang="ko-KR" altLang="en-US" smtClean="0"/>
              <a:t>2024-08-12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422731-D74D-C5F9-2FFF-8648ED74F3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164766-D5B1-2E19-BEC2-03455DE868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18890B5-6AB1-4DA8-BD47-D76002D4A6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2215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1130BD2-AD09-D69C-E225-7FFFD2135DBA}"/>
              </a:ext>
            </a:extLst>
          </p:cNvPr>
          <p:cNvSpPr txBox="1"/>
          <p:nvPr/>
        </p:nvSpPr>
        <p:spPr>
          <a:xfrm>
            <a:off x="3049030" y="-4373136"/>
            <a:ext cx="6098058" cy="156042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0" i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Outbox Table</a:t>
            </a: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은 </a:t>
            </a:r>
            <a:r>
              <a:rPr lang="ko-KR" altLang="en-US" b="0" i="0" dirty="0" err="1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마이크로서비스</a:t>
            </a: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 아키텍처에서 데이터 일관성과 메시지 전달을 보장하기 위해 사용하는 패턴 중 하나입니다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. </a:t>
            </a: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이 패턴은 주로 </a:t>
            </a:r>
            <a:r>
              <a:rPr lang="ko-KR" altLang="en-US" b="0" i="0" dirty="0" err="1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마이크로서비스</a:t>
            </a: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 간의 통신을 안정적으로 처리하고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, </a:t>
            </a: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데이터베이스의 상태와 메시지 브로커 간의 일관성을 유지하는 데 사용됩니다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.</a:t>
            </a:r>
          </a:p>
          <a:p>
            <a:pPr algn="l"/>
            <a:r>
              <a:rPr lang="en-US" altLang="ko-KR" b="1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Outbox Table </a:t>
            </a:r>
            <a:r>
              <a:rPr lang="ko-KR" altLang="en-US" b="1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패턴의 개념</a:t>
            </a:r>
          </a:p>
          <a:p>
            <a:pPr algn="l"/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Outbox Table </a:t>
            </a: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패턴은 데이터베이스 트랜잭션 내에서 이벤트를 안전하게 저장하고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, </a:t>
            </a: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이후에 메시지 브로커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(</a:t>
            </a: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예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: Apache Kafka, RabbitMQ)</a:t>
            </a: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로 전달할 수 있도록 하는 테이블을 활용합니다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. </a:t>
            </a: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기본 개념은 다음과 같습니다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:</a:t>
            </a:r>
          </a:p>
          <a:p>
            <a:pPr algn="l">
              <a:buFont typeface="+mj-lt"/>
              <a:buAutoNum type="arabicPeriod"/>
            </a:pPr>
            <a:r>
              <a:rPr lang="en-US" altLang="ko-KR" b="1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Outbox </a:t>
            </a:r>
            <a:r>
              <a:rPr lang="ko-KR" altLang="en-US" b="1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테이블 생성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: </a:t>
            </a: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각 </a:t>
            </a:r>
            <a:r>
              <a:rPr lang="ko-KR" altLang="en-US" b="0" i="0" dirty="0" err="1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마이크로서비스는</a:t>
            </a: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 자체 데이터베이스에 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'Outbox'</a:t>
            </a: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라는 특별한 테이블을 생성합니다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. </a:t>
            </a: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이 테이블에는 전송해야 할 이벤트나 메시지에 대한 정보를 저장합니다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ko-KR" altLang="en-US" b="1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트랜잭션 내에서 이벤트 기록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: </a:t>
            </a: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서비스에서 데이터베이스에 어떤 상태 변화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(</a:t>
            </a: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예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: </a:t>
            </a: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주문 생성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, </a:t>
            </a: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결제 완료 등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)</a:t>
            </a: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가 발생할 때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, </a:t>
            </a: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이 변경 사항을 기록하는 데이터베이스 트랜잭션과 동일한 트랜잭션 내에서 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Outbox </a:t>
            </a: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테이블에 이벤트를 기록합니다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. </a:t>
            </a: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이렇게 하면 데이터 변경과 이벤트 기록이 원자적으로 일어납니다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ko-KR" altLang="en-US" b="1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이벤트 전달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: </a:t>
            </a: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별도의 백그라운드 프로세스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(</a:t>
            </a: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또는 트랜잭션 관리 프로세스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)</a:t>
            </a: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가 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Outbox </a:t>
            </a: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테이블을 주기적으로 확인하고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, </a:t>
            </a: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여기에 저장된 이벤트를 메시지 브로커에 전송합니다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. </a:t>
            </a: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성공적으로 전송된 이벤트는 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Outbox </a:t>
            </a: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테이블에서 삭제되거나 전송 상태로 업데이트됩니다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.</a:t>
            </a:r>
          </a:p>
          <a:p>
            <a:pPr algn="l"/>
            <a:r>
              <a:rPr lang="en-US" altLang="ko-KR" b="1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Outbox Table </a:t>
            </a:r>
            <a:r>
              <a:rPr lang="ko-KR" altLang="en-US" b="1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패턴의 장점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1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데이터 일관성 유지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: </a:t>
            </a: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데이터베이스 상태 변경과 이벤트 생성이 동일한 트랜잭션 내에서 이루어지기 때문에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, </a:t>
            </a: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두 작업 간의 일관성이 보장됩니다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. </a:t>
            </a: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메시지를 안전하게 처리할 수 있습니다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1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재처리 가능성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: </a:t>
            </a: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메시지가 브로커로 성공적으로 전달되지 않은 경우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, Outbox </a:t>
            </a: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테이블에 저장된 이벤트를 통해 재처리할 수 있어 메시지 유실을 방지할 수 있습니다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1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데이터베이스와 메시지 브로커 간의 동기화 문제 해결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: </a:t>
            </a: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일반적인 문제인 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"</a:t>
            </a: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트랜잭션 내에서 데이터베이스와 메시지 브로커에 동시에 쓰기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"</a:t>
            </a: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의 어려움을 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Outbox Table</a:t>
            </a: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을 통해 해결할 수 있습니다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.</a:t>
            </a:r>
          </a:p>
          <a:p>
            <a:pPr algn="l"/>
            <a:r>
              <a:rPr lang="en-US" altLang="ko-KR" b="1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Outbox Table </a:t>
            </a:r>
            <a:r>
              <a:rPr lang="ko-KR" altLang="en-US" b="1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패턴의 사용 사례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1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이벤트 소싱</a:t>
            </a:r>
            <a:r>
              <a:rPr lang="en-US" altLang="ko-KR" b="1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(Event Sourcing)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: </a:t>
            </a: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비즈니스 이벤트가 발생할 때마다 이를 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Outbox </a:t>
            </a: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테이블에 기록하고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, </a:t>
            </a: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나중에 이 이벤트를 다른 서비스로 전달하거나 분석 목적으로 사용할 수 있습니다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1" i="0" dirty="0" err="1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마이크로서비스</a:t>
            </a:r>
            <a:r>
              <a:rPr lang="ko-KR" altLang="en-US" b="1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 간의 메시징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: </a:t>
            </a: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하나의 </a:t>
            </a:r>
            <a:r>
              <a:rPr lang="ko-KR" altLang="en-US" b="0" i="0" dirty="0" err="1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마이크로서비스에서</a:t>
            </a: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 발생한 상태 변화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(</a:t>
            </a: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예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: </a:t>
            </a: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주문 완료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)</a:t>
            </a: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를 다른 </a:t>
            </a:r>
            <a:r>
              <a:rPr lang="ko-KR" altLang="en-US" b="0" i="0" dirty="0" err="1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마이크로서비스에</a:t>
            </a: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 전달할 때 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Outbox Table</a:t>
            </a: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을 사용하여 안전하게 메시지를 전달할 수 있습니다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.</a:t>
            </a:r>
          </a:p>
          <a:p>
            <a:pPr algn="l"/>
            <a:r>
              <a:rPr lang="en-US" altLang="ko-KR" b="1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Outbox Table </a:t>
            </a:r>
            <a:r>
              <a:rPr lang="ko-KR" altLang="en-US" b="1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패턴의 한계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1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지연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: Outbox Table</a:t>
            </a: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에 기록된 이벤트가 메시지 브로커로 전송되기까지 약간의 지연이 있을 수 있습니다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1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복잡성 증가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: Outbox Table</a:t>
            </a: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과 이를 관리하는 백그라운드 프로세스를 구현하고 운영해야 하므로 시스템의 복잡성이 증가할 수 있습니다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.</a:t>
            </a:r>
          </a:p>
          <a:p>
            <a:pPr algn="l"/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Outbox Table </a:t>
            </a: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패턴은 </a:t>
            </a:r>
            <a:r>
              <a:rPr lang="ko-KR" altLang="en-US" b="0" i="0" dirty="0" err="1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마이크로서비스</a:t>
            </a: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 아키텍처에서 데이터 일관성과 메시지 전달의 신뢰성을 유지하는 데 중요한 역할을 합니다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. </a:t>
            </a:r>
            <a:r>
              <a:rPr lang="ko-KR" alt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특히 데이터베이스와 메시지 브로커 간의 일관성을 보장하는 것이 중요한 상황에서 유용하게 사용됩니다</a:t>
            </a:r>
            <a:r>
              <a:rPr lang="en-US" altLang="ko-KR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002080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394</Words>
  <Application>Microsoft Office PowerPoint</Application>
  <PresentationFormat>와이드스크린</PresentationFormat>
  <Paragraphs>17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-apple-system</vt:lpstr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[1학년 2반]노단</dc:creator>
  <cp:lastModifiedBy>[1학년 2반]노단</cp:lastModifiedBy>
  <cp:revision>1</cp:revision>
  <dcterms:created xsi:type="dcterms:W3CDTF">2024-08-12T07:33:33Z</dcterms:created>
  <dcterms:modified xsi:type="dcterms:W3CDTF">2024-08-12T07:33:49Z</dcterms:modified>
</cp:coreProperties>
</file>