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9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CF5D-9EF3-DD26-6336-25D22FE6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59C68-FFAE-7592-8AB3-32D2221BE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0A61E-85E5-5767-9302-43A65D94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FFE44-8F4C-A20D-B939-B2BFF366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1EED2-057B-360D-6790-DC576D39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3C85-2EC6-7329-25AE-88504B64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32F9F-1009-3202-A952-CFDAB02E5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ECCF6-A1FF-7B55-BA75-A4C9A71C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C1DE2-D4AB-4075-3834-35B2C3C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1FADA-63B6-6FCD-CADF-4603A7AF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2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4826D9-CB75-7E66-D296-A1880BAE0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C2F06-359A-4D47-44E5-CBFFBD61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A1373-DC8F-E6A4-BA9C-69A1BC1E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19EEB-DE64-2D66-3C0D-A5FAC493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DFB30-455C-EDB6-AB86-82F3D463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FDC1D-19CF-CE24-DA54-413ACE78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BC095-CA0E-D439-B733-A52D1A65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E122F-7A2D-D81B-D974-F54E1B82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E1357-9B6C-028C-34EE-61C85F79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89061-4FEB-0C35-035E-1C5F0901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5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BD428-C5B8-87A6-3DC7-AD649C03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69F81-A4BC-7A46-0181-E22F497B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F4076-ECE4-DDA9-60F0-EEE27E0C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4E445-ACCF-8987-114E-878FBC96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A0698-7EA6-7BDE-179B-1B1C875C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9F394-9727-F95E-CC0C-204D2E0C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5957C-FB2E-9729-795D-9603B0076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92DE6-1BA5-300A-6B2E-F299D7618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B7B15-A5AE-7A25-29F0-69C3D8B8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387AA-33A3-1B6E-9078-9A40F594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1725E-36CF-E1AE-3CBB-0530F013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A7486-5FBC-CFC6-F4E0-E3E373EB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846CD-8D2C-A306-7B57-A54654CA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CA6C6-FEE4-2BCE-DE35-CFED0AD9C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CF7703-B34B-F273-5147-E1915B1E7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C6F11-BE14-DD53-D851-1C18CDC07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8D9872-755D-EDEE-CC94-E314B36C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858092-1071-23F3-562A-8C2B4527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245A03-DF1E-CFBF-05FE-126CA5A4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9568E-CD68-2EEF-23F1-98B44D08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52F865-A016-2F6E-FEEC-AF244A19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012532-DC6B-13DC-2652-FCF7F35E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1B21A-979B-9A36-1802-422AD395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3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2BEC8-67AD-5DD5-A9FF-FAEE7257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D08FD-A696-0D78-9F44-B96996AB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B8E0E-335F-3EAC-15A6-65563347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B2A1-66A4-3BE7-43F3-CBD9EDDC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D319-8E79-ABB6-C5DB-6606E47E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CF7C7-858C-EE24-EE56-39A592DA3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F9A9D-CF6A-AD0C-875D-D0AD0451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2589C-D102-269F-3E4B-A6B4D622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41AE8-DDD3-1138-DE16-7DACFF31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0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461-C435-AD6E-A05F-68813D15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8BD76-F357-B4A2-297C-6D006D91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B978B8-63A2-B60F-547C-2A18F88A2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87FA0-3C94-EDC6-4292-3CE4B258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C7502-443E-E9A5-81D2-3733171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21CE3-6DB4-4B0C-5A52-8BC3E7B7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1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913202-F7AA-E616-0189-8696BD0C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02B62-5BB0-6D9A-0264-603AB79D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5A965-C3AB-2CB1-894B-9DA4B287A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3EC6C-B12A-4844-828D-F07A3EDCD39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8129D-D691-505D-E2E8-B8DA42008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5CA3F-8060-05F4-1D67-AD5A2B71B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C78B9-E1CE-445E-ADE8-413A8A02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2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05916B-0053-CF31-B25B-765B343B371D}"/>
              </a:ext>
            </a:extLst>
          </p:cNvPr>
          <p:cNvSpPr txBox="1"/>
          <p:nvPr/>
        </p:nvSpPr>
        <p:spPr>
          <a:xfrm>
            <a:off x="3049030" y="-18223081"/>
            <a:ext cx="6098058" cy="4330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네, **</a:t>
            </a:r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**는 별도의 서버로 구축해야 합니다.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Registry는</a:t>
            </a:r>
            <a:r>
              <a:rPr lang="ko-KR" altLang="en-US" dirty="0"/>
              <a:t> </a:t>
            </a:r>
            <a:r>
              <a:rPr lang="ko-KR" altLang="en-US" dirty="0" err="1"/>
              <a:t>Kafka</a:t>
            </a:r>
            <a:r>
              <a:rPr lang="ko-KR" altLang="en-US" dirty="0"/>
              <a:t> 클러스터와 독립적으로 동작하며, </a:t>
            </a:r>
            <a:r>
              <a:rPr lang="ko-KR" altLang="en-US" dirty="0" err="1"/>
              <a:t>Kafka와</a:t>
            </a:r>
            <a:r>
              <a:rPr lang="ko-KR" altLang="en-US" dirty="0"/>
              <a:t> 관련된 스키마를 중앙에서 관리하는 역할을 합니다. 이 서비스는 주로 **</a:t>
            </a:r>
            <a:r>
              <a:rPr lang="ko-KR" altLang="en-US" dirty="0" err="1"/>
              <a:t>Confluent</a:t>
            </a:r>
            <a:r>
              <a:rPr lang="ko-KR" altLang="en-US" dirty="0"/>
              <a:t>**에서 제공하는 </a:t>
            </a:r>
            <a:r>
              <a:rPr lang="ko-KR" altLang="en-US" dirty="0" err="1"/>
              <a:t>Kafka</a:t>
            </a:r>
            <a:r>
              <a:rPr lang="ko-KR" altLang="en-US" dirty="0"/>
              <a:t> 배포판에서 사용되며, </a:t>
            </a:r>
            <a:r>
              <a:rPr lang="ko-KR" altLang="en-US" dirty="0" err="1"/>
              <a:t>Avro</a:t>
            </a:r>
            <a:r>
              <a:rPr lang="ko-KR" altLang="en-US" dirty="0"/>
              <a:t>, </a:t>
            </a:r>
            <a:r>
              <a:rPr lang="ko-KR" altLang="en-US" dirty="0" err="1"/>
              <a:t>Protobuf</a:t>
            </a:r>
            <a:r>
              <a:rPr lang="ko-KR" altLang="en-US" dirty="0"/>
              <a:t>, JSON 스키마 등의 데이터를 관리할 수 있습니다.</a:t>
            </a:r>
          </a:p>
          <a:p>
            <a:endParaRPr lang="ko-KR" altLang="en-US" dirty="0"/>
          </a:p>
          <a:p>
            <a:r>
              <a:rPr lang="ko-KR" altLang="en-US" dirty="0"/>
              <a:t>###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Registry의</a:t>
            </a:r>
            <a:r>
              <a:rPr lang="ko-KR" altLang="en-US" dirty="0"/>
              <a:t> 역할</a:t>
            </a:r>
          </a:p>
          <a:p>
            <a:r>
              <a:rPr lang="ko-KR" altLang="en-US" dirty="0"/>
              <a:t>- **스키마 관리**: 데이터가 </a:t>
            </a:r>
            <a:r>
              <a:rPr lang="ko-KR" altLang="en-US" dirty="0" err="1"/>
              <a:t>Kafka</a:t>
            </a:r>
            <a:r>
              <a:rPr lang="ko-KR" altLang="en-US" dirty="0"/>
              <a:t> 토픽으로 전송되기 전에 스키마를 중앙에서 관리하고, 이를 통해 스키마의 </a:t>
            </a:r>
            <a:r>
              <a:rPr lang="ko-KR" altLang="en-US" dirty="0" err="1"/>
              <a:t>버저닝과</a:t>
            </a:r>
            <a:r>
              <a:rPr lang="ko-KR" altLang="en-US" dirty="0"/>
              <a:t> 호환성을 유지합니다.</a:t>
            </a:r>
          </a:p>
          <a:p>
            <a:r>
              <a:rPr lang="ko-KR" altLang="en-US" dirty="0"/>
              <a:t>- **스키마 검증**: </a:t>
            </a:r>
            <a:r>
              <a:rPr lang="ko-KR" altLang="en-US" dirty="0" err="1"/>
              <a:t>Kafka에</a:t>
            </a:r>
            <a:r>
              <a:rPr lang="ko-KR" altLang="en-US" dirty="0"/>
              <a:t> 데이터를 전송하기 전에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통해 스키마의 유효성을 검사하고, 소비자가 데이터를 사용할 때 스키마와 일치하는지 확인합니다.</a:t>
            </a:r>
          </a:p>
          <a:p>
            <a:r>
              <a:rPr lang="ko-KR" altLang="en-US" dirty="0"/>
              <a:t>- **스키마 저장**: 스키마를 영구 저장소(예: </a:t>
            </a:r>
            <a:r>
              <a:rPr lang="ko-KR" altLang="en-US" dirty="0" err="1"/>
              <a:t>Kafka</a:t>
            </a:r>
            <a:r>
              <a:rPr lang="ko-KR" altLang="en-US" dirty="0"/>
              <a:t> 자체, HDFS, JDBC 호환 데이터베이스)</a:t>
            </a:r>
            <a:r>
              <a:rPr lang="ko-KR" altLang="en-US" dirty="0" err="1"/>
              <a:t>에</a:t>
            </a:r>
            <a:r>
              <a:rPr lang="ko-KR" altLang="en-US" dirty="0"/>
              <a:t> 저장하여 스키마의 일관성을 유지합니다.</a:t>
            </a:r>
          </a:p>
          <a:p>
            <a:endParaRPr lang="ko-KR" altLang="en-US" dirty="0"/>
          </a:p>
          <a:p>
            <a:r>
              <a:rPr lang="ko-KR" altLang="en-US" dirty="0"/>
              <a:t>###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서버 구축 방법</a:t>
            </a:r>
          </a:p>
          <a:p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Registry는</a:t>
            </a:r>
            <a:r>
              <a:rPr lang="ko-KR" altLang="en-US" dirty="0"/>
              <a:t> **독립적인 서비스**로, 다음과 같은 방식으로 구축할 수 있습니다:</a:t>
            </a:r>
          </a:p>
          <a:p>
            <a:endParaRPr lang="ko-KR" altLang="en-US" dirty="0"/>
          </a:p>
          <a:p>
            <a:r>
              <a:rPr lang="ko-KR" altLang="en-US" dirty="0"/>
              <a:t>1. **</a:t>
            </a:r>
            <a:r>
              <a:rPr lang="ko-KR" altLang="en-US" dirty="0" err="1"/>
              <a:t>Standalone</a:t>
            </a:r>
            <a:r>
              <a:rPr lang="ko-KR" altLang="en-US" dirty="0"/>
              <a:t> 방식**:</a:t>
            </a:r>
          </a:p>
          <a:p>
            <a:r>
              <a:rPr lang="ko-KR" altLang="en-US" dirty="0"/>
              <a:t>   - 별도의 서버나 컨테이너에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설치하여 운영할 수 있습니다.</a:t>
            </a:r>
          </a:p>
          <a:p>
            <a:r>
              <a:rPr lang="ko-KR" altLang="en-US" dirty="0"/>
              <a:t>   - 이 방법은 소규모 환경에서 쉽게 관리할 수 있는 방식입니다.</a:t>
            </a:r>
          </a:p>
          <a:p>
            <a:endParaRPr lang="ko-KR" altLang="en-US" dirty="0"/>
          </a:p>
          <a:p>
            <a:r>
              <a:rPr lang="ko-KR" altLang="en-US" dirty="0"/>
              <a:t>2. **</a:t>
            </a:r>
            <a:r>
              <a:rPr lang="ko-KR" altLang="en-US" dirty="0" err="1"/>
              <a:t>Docker</a:t>
            </a:r>
            <a:r>
              <a:rPr lang="ko-KR" altLang="en-US" dirty="0"/>
              <a:t> 방식**: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Docker</a:t>
            </a:r>
            <a:r>
              <a:rPr lang="ko-KR" altLang="en-US" dirty="0"/>
              <a:t> 컨테이너를 사용하여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쉽게 배포할 수 있습니다.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Docker</a:t>
            </a:r>
            <a:r>
              <a:rPr lang="ko-KR" altLang="en-US" dirty="0"/>
              <a:t> </a:t>
            </a:r>
            <a:r>
              <a:rPr lang="ko-KR" altLang="en-US" dirty="0" err="1"/>
              <a:t>Compose</a:t>
            </a:r>
            <a:r>
              <a:rPr lang="ko-KR" altLang="en-US" dirty="0"/>
              <a:t> 파일을 통해 </a:t>
            </a:r>
            <a:r>
              <a:rPr lang="ko-KR" altLang="en-US" dirty="0" err="1"/>
              <a:t>Kafka</a:t>
            </a:r>
            <a:r>
              <a:rPr lang="ko-KR" altLang="en-US" dirty="0"/>
              <a:t>, </a:t>
            </a:r>
            <a:r>
              <a:rPr lang="ko-KR" altLang="en-US" dirty="0" err="1"/>
              <a:t>Zookeeper</a:t>
            </a:r>
            <a:r>
              <a:rPr lang="ko-KR" altLang="en-US" dirty="0"/>
              <a:t>,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등을 함께 구성할 수 있습니다.</a:t>
            </a:r>
          </a:p>
          <a:p>
            <a:endParaRPr lang="ko-KR" altLang="en-US" dirty="0"/>
          </a:p>
          <a:p>
            <a:r>
              <a:rPr lang="ko-KR" altLang="en-US" dirty="0"/>
              <a:t>3. **</a:t>
            </a:r>
            <a:r>
              <a:rPr lang="ko-KR" altLang="en-US" dirty="0" err="1"/>
              <a:t>Kubernetes</a:t>
            </a:r>
            <a:r>
              <a:rPr lang="ko-KR" altLang="en-US" dirty="0"/>
              <a:t> 방식**: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Kubernetes</a:t>
            </a:r>
            <a:r>
              <a:rPr lang="ko-KR" altLang="en-US" dirty="0"/>
              <a:t> 클러스터에서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배포하여, 확장성과 안정성을 높일 수 있습니다.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Helm</a:t>
            </a:r>
            <a:r>
              <a:rPr lang="ko-KR" altLang="en-US" dirty="0"/>
              <a:t> 차트를 사용하면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쉽게 배포하고 관리할 수 있습니다.</a:t>
            </a:r>
          </a:p>
          <a:p>
            <a:endParaRPr lang="ko-KR" altLang="en-US" dirty="0"/>
          </a:p>
          <a:p>
            <a:r>
              <a:rPr lang="ko-KR" altLang="en-US" dirty="0"/>
              <a:t>###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설정 예시</a:t>
            </a:r>
          </a:p>
          <a:p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Registry를</a:t>
            </a:r>
            <a:r>
              <a:rPr lang="ko-KR" altLang="en-US" dirty="0"/>
              <a:t> 설정할 때 필요한 기본 설정 파일은 `</a:t>
            </a:r>
            <a:r>
              <a:rPr lang="ko-KR" altLang="en-US" dirty="0" err="1"/>
              <a:t>schema-registry.properties</a:t>
            </a:r>
            <a:r>
              <a:rPr lang="ko-KR" altLang="en-US" dirty="0"/>
              <a:t>` 파일입니다. 예시는 다음과 같습니다:</a:t>
            </a:r>
          </a:p>
          <a:p>
            <a:endParaRPr lang="ko-KR" altLang="en-US" dirty="0"/>
          </a:p>
          <a:p>
            <a:r>
              <a:rPr lang="ko-KR" altLang="en-US" dirty="0"/>
              <a:t>```</a:t>
            </a:r>
            <a:r>
              <a:rPr lang="ko-KR" altLang="en-US" dirty="0" err="1"/>
              <a:t>properties</a:t>
            </a:r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Kafka</a:t>
            </a:r>
            <a:r>
              <a:rPr lang="ko-KR" altLang="en-US" dirty="0"/>
              <a:t> 브로커의 연결 정보</a:t>
            </a:r>
          </a:p>
          <a:p>
            <a:r>
              <a:rPr lang="ko-KR" altLang="en-US" dirty="0" err="1"/>
              <a:t>kafkastore.bootstrap.servers</a:t>
            </a:r>
            <a:r>
              <a:rPr lang="ko-KR" altLang="en-US" dirty="0"/>
              <a:t>=PLAINTEXT://localhost:9092</a:t>
            </a:r>
          </a:p>
          <a:p>
            <a:endParaRPr lang="ko-KR" altLang="en-US" dirty="0"/>
          </a:p>
          <a:p>
            <a:r>
              <a:rPr lang="ko-KR" altLang="en-US" dirty="0"/>
              <a:t># 스키마 정보를 저장할 </a:t>
            </a:r>
            <a:r>
              <a:rPr lang="ko-KR" altLang="en-US" dirty="0" err="1"/>
              <a:t>Kafka</a:t>
            </a:r>
            <a:r>
              <a:rPr lang="ko-KR" altLang="en-US" dirty="0"/>
              <a:t> 주제</a:t>
            </a:r>
          </a:p>
          <a:p>
            <a:r>
              <a:rPr lang="ko-KR" altLang="en-US" dirty="0" err="1"/>
              <a:t>kafkastore.topic</a:t>
            </a:r>
            <a:r>
              <a:rPr lang="ko-KR" altLang="en-US" dirty="0"/>
              <a:t>=_</a:t>
            </a:r>
            <a:r>
              <a:rPr lang="ko-KR" altLang="en-US" dirty="0" err="1"/>
              <a:t>schemas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서버의 호스트와 포트</a:t>
            </a:r>
          </a:p>
          <a:p>
            <a:r>
              <a:rPr lang="ko-KR" altLang="en-US" dirty="0" err="1"/>
              <a:t>listeners</a:t>
            </a:r>
            <a:r>
              <a:rPr lang="ko-KR" altLang="en-US" dirty="0"/>
              <a:t>=http://0.0.0.0:8081</a:t>
            </a:r>
          </a:p>
          <a:p>
            <a:endParaRPr lang="ko-KR" altLang="en-US" dirty="0"/>
          </a:p>
          <a:p>
            <a:r>
              <a:rPr lang="ko-KR" altLang="en-US" dirty="0"/>
              <a:t># 호환성 설정 (</a:t>
            </a:r>
            <a:r>
              <a:rPr lang="ko-KR" altLang="en-US" dirty="0" err="1"/>
              <a:t>ex</a:t>
            </a:r>
            <a:r>
              <a:rPr lang="ko-KR" altLang="en-US" dirty="0"/>
              <a:t>: </a:t>
            </a:r>
            <a:r>
              <a:rPr lang="ko-KR" altLang="en-US" dirty="0" err="1"/>
              <a:t>backward</a:t>
            </a:r>
            <a:r>
              <a:rPr lang="ko-KR" altLang="en-US" dirty="0"/>
              <a:t>, </a:t>
            </a:r>
            <a:r>
              <a:rPr lang="ko-KR" altLang="en-US" dirty="0" err="1"/>
              <a:t>forward</a:t>
            </a:r>
            <a:r>
              <a:rPr lang="ko-KR" altLang="en-US" dirty="0"/>
              <a:t>, </a:t>
            </a:r>
            <a:r>
              <a:rPr lang="ko-KR" altLang="en-US" dirty="0" err="1"/>
              <a:t>full</a:t>
            </a:r>
            <a:r>
              <a:rPr lang="ko-KR" altLang="en-US" dirty="0"/>
              <a:t>, 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compatibility.level</a:t>
            </a:r>
            <a:r>
              <a:rPr lang="ko-KR" altLang="en-US" dirty="0"/>
              <a:t>=</a:t>
            </a:r>
            <a:r>
              <a:rPr lang="ko-KR" altLang="en-US" dirty="0" err="1"/>
              <a:t>backward</a:t>
            </a:r>
            <a:endParaRPr lang="ko-KR" altLang="en-US" dirty="0"/>
          </a:p>
          <a:p>
            <a:r>
              <a:rPr lang="ko-KR" altLang="en-US" dirty="0"/>
              <a:t>```</a:t>
            </a:r>
          </a:p>
          <a:p>
            <a:endParaRPr lang="ko-KR" altLang="en-US" dirty="0"/>
          </a:p>
          <a:p>
            <a:r>
              <a:rPr lang="ko-KR" altLang="en-US" dirty="0"/>
              <a:t>###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서버 시작</a:t>
            </a:r>
          </a:p>
          <a:p>
            <a:r>
              <a:rPr lang="ko-KR" altLang="en-US" dirty="0"/>
              <a:t>설정을 완료한 후,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서버를 시작할 수 있습니다:</a:t>
            </a:r>
          </a:p>
          <a:p>
            <a:endParaRPr lang="ko-KR" altLang="en-US" dirty="0"/>
          </a:p>
          <a:p>
            <a:r>
              <a:rPr lang="ko-KR" altLang="en-US" dirty="0"/>
              <a:t>```</a:t>
            </a:r>
            <a:r>
              <a:rPr lang="ko-KR" altLang="en-US" dirty="0" err="1"/>
              <a:t>bash</a:t>
            </a:r>
            <a:endParaRPr lang="ko-KR" altLang="en-US" dirty="0"/>
          </a:p>
          <a:p>
            <a:r>
              <a:rPr lang="ko-KR" altLang="en-US" dirty="0"/>
              <a:t>./</a:t>
            </a:r>
            <a:r>
              <a:rPr lang="ko-KR" altLang="en-US" dirty="0" err="1"/>
              <a:t>bin</a:t>
            </a:r>
            <a:r>
              <a:rPr lang="ko-KR" altLang="en-US" dirty="0"/>
              <a:t>/</a:t>
            </a:r>
            <a:r>
              <a:rPr lang="ko-KR" altLang="en-US" dirty="0" err="1"/>
              <a:t>schema-registry-start</a:t>
            </a:r>
            <a:r>
              <a:rPr lang="ko-KR" altLang="en-US" dirty="0"/>
              <a:t> ./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schema-registry</a:t>
            </a:r>
            <a:r>
              <a:rPr lang="ko-KR" altLang="en-US" dirty="0"/>
              <a:t>/</a:t>
            </a:r>
            <a:r>
              <a:rPr lang="ko-KR" altLang="en-US" dirty="0" err="1"/>
              <a:t>schema-registry.properties</a:t>
            </a:r>
            <a:endParaRPr lang="ko-KR" altLang="en-US" dirty="0"/>
          </a:p>
          <a:p>
            <a:r>
              <a:rPr lang="ko-KR" altLang="en-US" dirty="0"/>
              <a:t>```</a:t>
            </a:r>
          </a:p>
          <a:p>
            <a:endParaRPr lang="ko-KR" altLang="en-US" dirty="0"/>
          </a:p>
          <a:p>
            <a:r>
              <a:rPr lang="ko-KR" altLang="en-US" dirty="0"/>
              <a:t>###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Registry의</a:t>
            </a:r>
            <a:r>
              <a:rPr lang="ko-KR" altLang="en-US" dirty="0"/>
              <a:t> 운영 고려사항</a:t>
            </a:r>
          </a:p>
          <a:p>
            <a:r>
              <a:rPr lang="ko-KR" altLang="en-US" dirty="0"/>
              <a:t>- **고가용성**: 여러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인스턴스를 </a:t>
            </a:r>
            <a:r>
              <a:rPr lang="ko-KR" altLang="en-US" dirty="0" err="1"/>
              <a:t>클러스터링하여</a:t>
            </a:r>
            <a:r>
              <a:rPr lang="ko-KR" altLang="en-US" dirty="0"/>
              <a:t> 고가용성을 확보할 수 있습니다. 이 경우, 각 인스턴스는 동일한 </a:t>
            </a:r>
            <a:r>
              <a:rPr lang="ko-KR" altLang="en-US" dirty="0" err="1"/>
              <a:t>Kafka</a:t>
            </a:r>
            <a:r>
              <a:rPr lang="ko-KR" altLang="en-US" dirty="0"/>
              <a:t> 클러스터와 연결됩니다.</a:t>
            </a:r>
          </a:p>
          <a:p>
            <a:r>
              <a:rPr lang="ko-KR" altLang="en-US" dirty="0"/>
              <a:t>- **보안**: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서버는 </a:t>
            </a:r>
            <a:r>
              <a:rPr lang="ko-KR" altLang="en-US" dirty="0" err="1"/>
              <a:t>Kafka</a:t>
            </a:r>
            <a:r>
              <a:rPr lang="ko-KR" altLang="en-US" dirty="0"/>
              <a:t> 클러스터와 마찬가지로 TLS 암호화와 SASL 인증을 설정하여 보안을 강화할 수 있습니다.</a:t>
            </a:r>
          </a:p>
          <a:p>
            <a:r>
              <a:rPr lang="ko-KR" altLang="en-US" dirty="0"/>
              <a:t>- **모니터링**: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Registry의</a:t>
            </a:r>
            <a:r>
              <a:rPr lang="ko-KR" altLang="en-US" dirty="0"/>
              <a:t> 상태와 성능을 모니터링하기 위해 </a:t>
            </a:r>
            <a:r>
              <a:rPr lang="ko-KR" altLang="en-US" dirty="0" err="1"/>
              <a:t>Prometheus와</a:t>
            </a:r>
            <a:r>
              <a:rPr lang="ko-KR" altLang="en-US" dirty="0"/>
              <a:t> </a:t>
            </a:r>
            <a:r>
              <a:rPr lang="ko-KR" altLang="en-US" dirty="0" err="1"/>
              <a:t>Grafana</a:t>
            </a:r>
            <a:r>
              <a:rPr lang="ko-KR" altLang="en-US" dirty="0"/>
              <a:t> 같은 도구를 사용할 수 있습니다.</a:t>
            </a:r>
          </a:p>
          <a:p>
            <a:endParaRPr lang="ko-KR" altLang="en-US" dirty="0"/>
          </a:p>
          <a:p>
            <a:r>
              <a:rPr lang="ko-KR" altLang="en-US" dirty="0"/>
              <a:t>### 결론</a:t>
            </a:r>
          </a:p>
          <a:p>
            <a:r>
              <a:rPr lang="ko-KR" altLang="en-US" dirty="0" err="1"/>
              <a:t>Kafka</a:t>
            </a:r>
            <a:r>
              <a:rPr lang="ko-KR" altLang="en-US" dirty="0"/>
              <a:t>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Registry는</a:t>
            </a:r>
            <a:r>
              <a:rPr lang="ko-KR" altLang="en-US" dirty="0"/>
              <a:t> 스키마 관리를 위해 별도로 구축되는 서버이며, 중앙 </a:t>
            </a:r>
            <a:r>
              <a:rPr lang="ko-KR" altLang="en-US" dirty="0" err="1"/>
              <a:t>집중식</a:t>
            </a:r>
            <a:r>
              <a:rPr lang="ko-KR" altLang="en-US" dirty="0"/>
              <a:t> 스키마 관리, 스키마 진화 및 호환성을 지원합니다. 운영 환경에 맞는 배포 방식을 선택하여 안정적으로 운영할 수 있습니다.</a:t>
            </a:r>
          </a:p>
          <a:p>
            <a:r>
              <a:rPr lang="ko-KR" altLang="en-US" dirty="0"/>
              <a:t>  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스키마 검증은 데이터 일관성을 보장하고 데이터 구조의 변경으로 인한 문제를 방지하는 데 중요한 역할을 하지만, 이 과정에서 성능에 영향을 미칠 수 있습니다. 그러나 성능에 미치는 영향은 다양한 요소에 따라 달라질 수 있습니다. 이를 상세히 살펴보겠습니다.</a:t>
            </a:r>
          </a:p>
          <a:p>
            <a:endParaRPr lang="ko-KR" altLang="en-US" dirty="0"/>
          </a:p>
          <a:p>
            <a:r>
              <a:rPr lang="ko-KR" altLang="en-US" dirty="0"/>
              <a:t>### 스키마 검증의 성능 영향</a:t>
            </a:r>
          </a:p>
          <a:p>
            <a:r>
              <a:rPr lang="ko-KR" altLang="en-US" dirty="0"/>
              <a:t>1. **검증의 빈도**:</a:t>
            </a:r>
          </a:p>
          <a:p>
            <a:r>
              <a:rPr lang="ko-KR" altLang="en-US" dirty="0"/>
              <a:t>   - 데이터가 </a:t>
            </a:r>
            <a:r>
              <a:rPr lang="ko-KR" altLang="en-US" dirty="0" err="1"/>
              <a:t>Kafka에</a:t>
            </a:r>
            <a:r>
              <a:rPr lang="ko-KR" altLang="en-US" dirty="0"/>
              <a:t> 전송될 때마다 스키마를 검증해야 하기 때문에, 트래픽이 높은 시스템에서는 검증 과정이 성능 병목이 될 수 있습니다.</a:t>
            </a:r>
          </a:p>
          <a:p>
            <a:r>
              <a:rPr lang="ko-KR" altLang="en-US" dirty="0"/>
              <a:t>   - 특히, 데이터 생성 속도가 매우 빠르거나 대량의 데이터가 동시에 처리될 때, 스키마 검증이 성능에 영향을 줄 가능성이 있습니다.</a:t>
            </a:r>
          </a:p>
          <a:p>
            <a:endParaRPr lang="ko-KR" altLang="en-US" dirty="0"/>
          </a:p>
          <a:p>
            <a:r>
              <a:rPr lang="ko-KR" altLang="en-US" dirty="0"/>
              <a:t>2. **검증 로직의 복잡성**:</a:t>
            </a:r>
          </a:p>
          <a:p>
            <a:r>
              <a:rPr lang="ko-KR" altLang="en-US" dirty="0"/>
              <a:t>   - 스키마 검증은 스키마 레지스트리와의 통신, 스키마의 불러오기, 데이터의 검증 등 여러 단계를 포함합니다.</a:t>
            </a:r>
          </a:p>
          <a:p>
            <a:r>
              <a:rPr lang="ko-KR" altLang="en-US" dirty="0"/>
              <a:t>   - 복잡한 스키마 구조나 빈번한 스키마 변화가 있는 경우, 이 과정에서 추가적인 처리 시간이 소요될 수 있습니다.</a:t>
            </a:r>
          </a:p>
          <a:p>
            <a:endParaRPr lang="ko-KR" altLang="en-US" dirty="0"/>
          </a:p>
          <a:p>
            <a:r>
              <a:rPr lang="ko-KR" altLang="en-US" dirty="0"/>
              <a:t>3. **네트워크 지연**:</a:t>
            </a:r>
          </a:p>
          <a:p>
            <a:r>
              <a:rPr lang="ko-KR" altLang="en-US" dirty="0"/>
              <a:t>   - 스키마 레지스트리는 </a:t>
            </a:r>
            <a:r>
              <a:rPr lang="ko-KR" altLang="en-US" dirty="0" err="1"/>
              <a:t>Kafka</a:t>
            </a:r>
            <a:r>
              <a:rPr lang="ko-KR" altLang="en-US" dirty="0"/>
              <a:t> 클러스터와 별도의 서버로 운영되므로, 레지스트리와의 통신이 네트워크를 통해 이루어집니다. 네트워크 지연이나 레지스트리 서버의 성능 문제가 있을 경우, 검증 과정에서 성능 저하가 발생할 수 있습니다.</a:t>
            </a:r>
          </a:p>
          <a:p>
            <a:endParaRPr lang="ko-KR" altLang="en-US" dirty="0"/>
          </a:p>
          <a:p>
            <a:r>
              <a:rPr lang="ko-KR" altLang="en-US" dirty="0"/>
              <a:t>### 성능 문제를 최소화하기 위한 방법</a:t>
            </a:r>
          </a:p>
          <a:p>
            <a:r>
              <a:rPr lang="ko-KR" altLang="en-US" dirty="0"/>
              <a:t>1. **스키마 </a:t>
            </a:r>
            <a:r>
              <a:rPr lang="ko-KR" altLang="en-US" dirty="0" err="1"/>
              <a:t>캐싱</a:t>
            </a:r>
            <a:r>
              <a:rPr lang="ko-KR" altLang="en-US" dirty="0"/>
              <a:t>**:</a:t>
            </a:r>
          </a:p>
          <a:p>
            <a:r>
              <a:rPr lang="ko-KR" altLang="en-US" dirty="0"/>
              <a:t>   - 스키마 레지스트리에서 스키마를 자주 요청하는 대신, 클라이언트 측에서 스키마를 </a:t>
            </a:r>
            <a:r>
              <a:rPr lang="ko-KR" altLang="en-US" dirty="0" err="1"/>
              <a:t>캐싱하여</a:t>
            </a:r>
            <a:r>
              <a:rPr lang="ko-KR" altLang="en-US" dirty="0"/>
              <a:t> 성능을 개선할 수 있습니다. 이는 스키마 검증 시 네트워크 통신에 따른 지연을 줄이는 데 효과적입니다.</a:t>
            </a:r>
          </a:p>
          <a:p>
            <a:r>
              <a:rPr lang="ko-KR" altLang="en-US" dirty="0"/>
              <a:t>   - 대부분의 </a:t>
            </a:r>
            <a:r>
              <a:rPr lang="ko-KR" altLang="en-US" dirty="0" err="1"/>
              <a:t>Kafka</a:t>
            </a:r>
            <a:r>
              <a:rPr lang="ko-KR" altLang="en-US" dirty="0"/>
              <a:t> 클라이언트 라이브러리는 기본적으로 스키마 </a:t>
            </a:r>
            <a:r>
              <a:rPr lang="ko-KR" altLang="en-US" dirty="0" err="1"/>
              <a:t>캐싱을</a:t>
            </a:r>
            <a:r>
              <a:rPr lang="ko-KR" altLang="en-US" dirty="0"/>
              <a:t> 지원합니다.</a:t>
            </a:r>
          </a:p>
          <a:p>
            <a:endParaRPr lang="ko-KR" altLang="en-US" dirty="0"/>
          </a:p>
          <a:p>
            <a:r>
              <a:rPr lang="ko-KR" altLang="en-US" dirty="0"/>
              <a:t>2. **검증 설정 조정**: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Kafka</a:t>
            </a:r>
            <a:r>
              <a:rPr lang="ko-KR" altLang="en-US" dirty="0"/>
              <a:t> 프로듀서와 </a:t>
            </a:r>
            <a:r>
              <a:rPr lang="ko-KR" altLang="en-US" dirty="0" err="1"/>
              <a:t>컨슈머의</a:t>
            </a:r>
            <a:r>
              <a:rPr lang="ko-KR" altLang="en-US" dirty="0"/>
              <a:t> 설정을 통해 검증 빈도를 조절할 수 있습니다. 예를 들어, 개발 환경에서는 모든 데이터에 대해 엄격한 검증을 수행하지만, 프로덕션 환경에서는 검증을 간소화하거나 선택적으로 수행할 수 있습니다.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3. **병렬 처리**:</a:t>
            </a:r>
          </a:p>
          <a:p>
            <a:r>
              <a:rPr lang="ko-KR" altLang="en-US" dirty="0"/>
              <a:t>   - 스키마 검증 작업을 병렬로 처리하여, 성능 저하를 최소화할 수 있습니다. 이는 특히 대규모 데이터 처리 시스템에서 유용합니다.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4. **레지스트리의 확장성**:</a:t>
            </a:r>
          </a:p>
          <a:p>
            <a:r>
              <a:rPr lang="ko-KR" altLang="en-US" dirty="0"/>
              <a:t>   - </a:t>
            </a:r>
            <a:r>
              <a:rPr lang="ko-KR" altLang="en-US" dirty="0" err="1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Registry</a:t>
            </a:r>
            <a:r>
              <a:rPr lang="ko-KR" altLang="en-US" dirty="0"/>
              <a:t> 자체를 확장하여 고가용성과 성능을 높일 수 있습니다. 예를 들어, 여러 인스턴스를 </a:t>
            </a:r>
            <a:r>
              <a:rPr lang="ko-KR" altLang="en-US" dirty="0" err="1"/>
              <a:t>클러스터링하여</a:t>
            </a:r>
            <a:r>
              <a:rPr lang="ko-KR" altLang="en-US" dirty="0"/>
              <a:t> 부하를 분산할 수 있습니다.</a:t>
            </a:r>
          </a:p>
          <a:p>
            <a:endParaRPr lang="ko-KR" altLang="en-US" dirty="0"/>
          </a:p>
          <a:p>
            <a:r>
              <a:rPr lang="ko-KR" altLang="en-US" dirty="0"/>
              <a:t>### 실제 성능 영향</a:t>
            </a:r>
          </a:p>
          <a:p>
            <a:r>
              <a:rPr lang="ko-KR" altLang="en-US" dirty="0"/>
              <a:t>스키마 검증으로 인한 성능 문제는 대개 시스템의 규모와 설계에 따라 다릅니다. 소규모 시스템에서는 거의 영향을 느끼지 못할 수 있지만, 대규모 고속 처리 시스템에서는 주의가 필요합니다.</a:t>
            </a:r>
          </a:p>
          <a:p>
            <a:endParaRPr lang="ko-KR" altLang="en-US" dirty="0"/>
          </a:p>
          <a:p>
            <a:r>
              <a:rPr lang="ko-KR" altLang="en-US" dirty="0"/>
              <a:t>**결론적으로**, 스키마 검증은 데이터 무결성을 유지하는 데 중요한 역할을 하지만, 이 과정에서 성능 문제가 발생할 가능성도 있습니다. 이를 해결하기 위해 스키마 </a:t>
            </a:r>
            <a:r>
              <a:rPr lang="ko-KR" altLang="en-US" dirty="0" err="1"/>
              <a:t>캐싱</a:t>
            </a:r>
            <a:r>
              <a:rPr lang="ko-KR" altLang="en-US" dirty="0"/>
              <a:t>, 검증 빈도 조정, 레지스트리 확장 등 다양한 최적화 방법을 적용할 수 있습니다. 시스템의 특성과 요구 사항에 따라 이러한 최적화 전략을 적절히 조합하여 성능 문제를 최소화하는 것이 중요합니다.</a:t>
            </a:r>
          </a:p>
        </p:txBody>
      </p:sp>
    </p:spTree>
    <p:extLst>
      <p:ext uri="{BB962C8B-B14F-4D97-AF65-F5344CB8AC3E}">
        <p14:creationId xmlns:p14="http://schemas.microsoft.com/office/powerpoint/2010/main" val="273016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와이드스크린</PresentationFormat>
  <Paragraphs>88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2024-08-12T07:37:00Z</dcterms:created>
  <dcterms:modified xsi:type="dcterms:W3CDTF">2024-08-12T07:37:14Z</dcterms:modified>
</cp:coreProperties>
</file>