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78" d="100"/>
          <a:sy n="78" d="100"/>
        </p:scale>
        <p:origin x="606" y="56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9FC7C2-92AA-5675-90F9-DB73569FF1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15C16A-E254-5E80-5112-5A872F260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87BF16-C9AA-A181-5297-3DA092610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C10B6-BC07-4D55-9163-2D438FAFAE95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A74D5B-681D-15BF-2B05-8CEC54543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EAA5CE-A779-EA25-5D2A-9964F241F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98E49-8EF9-4DFD-8806-B3BF342638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557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5C4DEA-75A9-1926-29C3-7416096E7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AED411-E459-388A-E7C2-7FFFD426EB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345822-F1C9-A810-45AA-12F686629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C10B6-BC07-4D55-9163-2D438FAFAE95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E6CE25-1A6F-AB77-E107-A38128C21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C66EE7-BA66-7890-71E8-8D3BD4123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98E49-8EF9-4DFD-8806-B3BF342638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694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02D84A-F25D-5EE5-A394-93FB80BA44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2D9658-54D1-B8BC-50CD-30A4F5B33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85A376-C491-4F39-906F-729DB9BFA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C10B6-BC07-4D55-9163-2D438FAFAE95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1235CD-8CDC-59E6-3A63-9A4CFDAEB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39CCD0-6E2A-A891-8244-22B2C4F0F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98E49-8EF9-4DFD-8806-B3BF342638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055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0E8421-1497-7E60-3619-884FF3C2A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15DC31-E3AB-0CD8-4FBA-14DFD0469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864A82-78CB-74CF-6EBD-6EAB3787A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C10B6-BC07-4D55-9163-2D438FAFAE95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91FF72-B3A6-F4FE-B573-2DE1D99E7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EE34AF-80C5-F7A8-E6C2-C698EA3E6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98E49-8EF9-4DFD-8806-B3BF342638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625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42176C-386B-C8E9-1BBE-61516E765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DB59E5-3CDE-31E1-E9CD-26D3A90DD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4ED616-408F-A63F-FCC6-C307E41EB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C10B6-BC07-4D55-9163-2D438FAFAE95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479515-8E95-C89A-DB4D-F56BC5389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6EB833-D3C2-2FD0-9FA0-E330478A4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98E49-8EF9-4DFD-8806-B3BF342638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36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FA48A4-1502-6645-7B71-0E7BF04B7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8C4594-631D-E71E-2344-268C6DF954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D7489B-2113-E537-664D-6DBAE9DB0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1D0F24-4072-311A-E6BD-09D55D3A4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C10B6-BC07-4D55-9163-2D438FAFAE95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490221-CF1E-E3A7-2902-97BF0A1E4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9776EA-2103-8D73-ECEF-893E15D74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98E49-8EF9-4DFD-8806-B3BF342638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44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BE76D-D799-69F4-1DC1-FC0CEDC9D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05F3D7-AC6B-43F8-B770-548B60B3B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243DD2-A0CC-4058-673D-AA48923C0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DEE555-1FDD-8D0F-6A17-2A87BB6FD6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59339A2-B986-E485-EC8C-86E24B848B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C5E9EDB-A77B-09AC-28E1-B2D5C371E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C10B6-BC07-4D55-9163-2D438FAFAE95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FC23210-79F2-C169-5D5D-CCC830177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522277C-F29B-B238-8445-74BFA5B41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98E49-8EF9-4DFD-8806-B3BF342638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736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40323-E59F-B323-633A-71A8B8D90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D82E47-D91A-3FA7-312F-F9A8AC714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C10B6-BC07-4D55-9163-2D438FAFAE95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C5B058-E5FD-DE99-EC51-91C290FC4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22D9A2-90D1-2A17-5DDC-1DE347D9E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98E49-8EF9-4DFD-8806-B3BF342638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18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7FA419-E366-D537-B7D6-D27074EBA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C10B6-BC07-4D55-9163-2D438FAFAE95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01F82E-4C68-1929-5A47-D3E0BD69F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6BE3E3-B7E3-DCB1-03E5-5323A44B7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98E49-8EF9-4DFD-8806-B3BF342638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306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153B23-73C7-ED4F-717A-A3A93B3EF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7B6198-FA0A-1A04-E75C-804BA126A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466CFA-86FD-C851-0152-EFC04D52D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49AA1C-A729-5FCE-027D-0E0BC0547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C10B6-BC07-4D55-9163-2D438FAFAE95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8BE219-E499-0CAA-FC5E-005EF71D7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8110FD-187E-F298-5F1D-3914D47CE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98E49-8EF9-4DFD-8806-B3BF342638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526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00DB81-1B3C-6201-90FE-82B3F647B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3089972-0AFB-6408-6AD4-E170AD6934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66B6F4-06B8-4239-FE32-8F9E8EBE3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51C247-A6C6-7D67-680F-B2924CCA6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C10B6-BC07-4D55-9163-2D438FAFAE95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BBC803-7492-B3AF-6DFE-C75365F92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BCB7BD-670E-B9D1-545A-D224929EB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98E49-8EF9-4DFD-8806-B3BF342638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044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820F445-6BE7-A30B-AD18-267BFACA6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0B75FC-0D05-46A8-880A-0A3408649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417C57-D037-9C6E-2232-B0FEA6AC8C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CC10B6-BC07-4D55-9163-2D438FAFAE95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678D7A-B0F0-9F2F-9163-ECF24029AD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3B8C8A-4897-5E72-6845-6DF647FC3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998E49-8EF9-4DFD-8806-B3BF342638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402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5E7992-901D-C718-FAC5-47C14F4049D7}"/>
              </a:ext>
            </a:extLst>
          </p:cNvPr>
          <p:cNvSpPr txBox="1"/>
          <p:nvPr/>
        </p:nvSpPr>
        <p:spPr>
          <a:xfrm>
            <a:off x="3048000" y="-10879297"/>
            <a:ext cx="6096000" cy="286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확장성을 고려한 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Kafka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기반의 연계 표준 내용을 검토하고 문제점을 발견하여 해결 방안을 제시하겠습니다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algn="l"/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연계 표준 검토 내용 및 문제점</a:t>
            </a:r>
          </a:p>
          <a:p>
            <a:pPr algn="l">
              <a:buFont typeface="+mj-lt"/>
              <a:buAutoNum type="arabicPeriod"/>
            </a:pP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주제</a:t>
            </a:r>
            <a:r>
              <a:rPr lang="en-US" altLang="ko-KR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(Topic) </a:t>
            </a: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설계</a:t>
            </a:r>
            <a:endParaRPr lang="ko-KR" altLang="en-US" b="0" i="0" dirty="0">
              <a:solidFill>
                <a:srgbClr val="E6EDF3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문제점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주제가 너무 광범위하거나 세분화되지 않은 경우 특정 주제에 과도한 트래픽이 몰릴 수 있음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해결 방안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주제를 비즈니스 도메인 및 트래픽 패턴에 따라 적절히 분할하여 설계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명확한 네이밍 컨벤션을 수립하여 주제의 목적과 내용을 쉽게 이해할 수 있도록 함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파티션</a:t>
            </a:r>
            <a:r>
              <a:rPr lang="en-US" altLang="ko-KR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(Partition) </a:t>
            </a: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설계</a:t>
            </a:r>
            <a:endParaRPr lang="ko-KR" altLang="en-US" b="0" i="0" dirty="0">
              <a:solidFill>
                <a:srgbClr val="E6EDF3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문제점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파티션 수가 부족하면 병렬 처리가 제한되어 확장성이 떨어짐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반대로 너무 많으면 관리가 어려워지고 오버헤드가 증가할 수 있음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해결 방안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 </a:t>
            </a: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충분한 파티션 수 할당 및 동적 조정</a:t>
            </a:r>
            <a:endParaRPr lang="ko-KR" altLang="en-US" b="0" i="0" dirty="0">
              <a:solidFill>
                <a:srgbClr val="E6EDF3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pPr marL="1143000" lvl="2" indent="-228600" algn="l">
              <a:buFont typeface="+mj-lt"/>
              <a:buAutoNum type="arabicPeriod"/>
            </a:pP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초기 설정 시 충분한 파티션 수를 할당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시스템 초기 설계 단계에서 예상되는 최대 트래픽을 고려하여 충분한 파티션 수를 할당합니다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예를 들어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예상 트래픽이 초당 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1000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건의 주문이라면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10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개의 파티션을 설정하여 각 파티션이 초당 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100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건을 처리하도록 분산할 수 있습니다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1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컨슈머</a:t>
            </a: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그룹</a:t>
            </a:r>
            <a:r>
              <a:rPr lang="en-US" altLang="ko-KR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(Consumer Group) </a:t>
            </a: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관리</a:t>
            </a:r>
            <a:endParaRPr lang="ko-KR" altLang="en-US" b="0" i="0" dirty="0">
              <a:solidFill>
                <a:srgbClr val="E6EDF3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문제점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</a:t>
            </a:r>
            <a:r>
              <a:rPr lang="ko-KR" altLang="en-US" b="0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컨슈머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그룹이 비효율적으로 관리되면 </a:t>
            </a:r>
            <a:r>
              <a:rPr lang="ko-KR" altLang="en-US" b="0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리밸런싱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오버헤드가 발생하고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데이터 처리 성능이 저하될 수 있음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해결 방안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ko-KR" altLang="en-US" b="0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컨슈머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그룹을 필요에 따라 유연하게 구성하고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그룹 내 </a:t>
            </a:r>
            <a:r>
              <a:rPr lang="ko-KR" altLang="en-US" b="0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컨슈머의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수를 적절히 조절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정기적인 </a:t>
            </a:r>
            <a:r>
              <a:rPr lang="ko-KR" altLang="en-US" b="0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리밸런싱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주기와 전략을 설정하여 성능 최적화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데이터 스키마 관리</a:t>
            </a:r>
            <a:endParaRPr lang="ko-KR" altLang="en-US" b="0" i="0" dirty="0">
              <a:solidFill>
                <a:srgbClr val="E6EDF3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문제점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스키마 변화가 빈번하거나 스키마가 불일치할 경우 데이터 처리에 문제가 발생할 수 있음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해결 방안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Schema Registry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를 도입하여 데이터 스키마를 중앙에서 관리하고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스키마 변화에 대한 버전 관리를 체계적으로 수행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스키마 변경 시 호환성을 고려한 설계를 준수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오프셋 관리</a:t>
            </a:r>
            <a:endParaRPr lang="ko-KR" altLang="en-US" b="0" i="0" dirty="0">
              <a:solidFill>
                <a:srgbClr val="E6EDF3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문제점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오프셋 관리가 제대로 되지 않으면 데이터 중복 처리나 누락이 발생할 수 있음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해결 방안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오프셋 저장 방식을 적절히 선택 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(Kafka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내부 저장 또는 외부 저장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).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정기적으로 오프셋 </a:t>
            </a:r>
            <a:r>
              <a:rPr lang="ko-KR" altLang="en-US" b="0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커밋을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수행하고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오프셋 모니터링을 통해 문제를 사전에 감지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모니터링 및 알림</a:t>
            </a:r>
            <a:endParaRPr lang="ko-KR" altLang="en-US" b="0" i="0" dirty="0">
              <a:solidFill>
                <a:srgbClr val="E6EDF3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문제점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모니터링이 부족하면 문제 발생 시 빠르게 대응할 수 없음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해결 방안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Kafka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클러스터와 주제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파티션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컨슈머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그룹에 대한 종합적인 모니터링 체계를 구축 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(e.g., Prometheus, Grafana).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경고 및 알림 시스템을 설정하여 이상 징후 발생 시 즉각적으로 대응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보안</a:t>
            </a:r>
            <a:endParaRPr lang="ko-KR" altLang="en-US" b="0" i="0" dirty="0">
              <a:solidFill>
                <a:srgbClr val="E6EDF3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문제점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보안 설정이 미흡하면 데이터 유출이나 접근 통제가 불가능할 수 있음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해결 방안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Kafka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의 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ACL(Access Control List)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을 활용하여 주제와 파티션에 대한 접근 권한을 세분화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데이터 전송 시 암호화 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(SSL/TLS)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설정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인증 및 권한 부여를 위한 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Kerberos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등의 보안 메커니즘 도입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성능 최적화</a:t>
            </a:r>
            <a:endParaRPr lang="ko-KR" altLang="en-US" b="0" i="0" dirty="0">
              <a:solidFill>
                <a:srgbClr val="E6EDF3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문제점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불필요한 데이터 처리나 비효율적인 설정으로 인해 성능이 저하될 수 있음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해결 방안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데이터 압축 설정 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(e.g., snappy, </a:t>
            </a:r>
            <a:r>
              <a:rPr lang="en-US" altLang="ko-KR" b="0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gzip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)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으로 네트워크 대역폭 절감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적절한 배치 크기 및 타임아웃 설정으로 성능 최적화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하드웨어 리소스 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(CPU,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메모리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디스크 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I/O)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모니터링 및 튜닝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algn="l"/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문제점 발견 및 해결 방안 요약</a:t>
            </a:r>
          </a:p>
          <a:p>
            <a:pPr algn="l">
              <a:buFont typeface="+mj-lt"/>
              <a:buAutoNum type="arabicPeriod"/>
            </a:pP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주제 설계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문제점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과도한 트래픽 집중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해결 방안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주제 분할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명확한 네이밍</a:t>
            </a:r>
          </a:p>
          <a:p>
            <a:pPr algn="l">
              <a:buFont typeface="+mj-lt"/>
              <a:buAutoNum type="arabicPeriod"/>
            </a:pP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파티션 설계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문제점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병렬 처리 제한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관리 오버헤드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해결 방안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충분한 파티션 할당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동적 조정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균등 분산</a:t>
            </a:r>
          </a:p>
          <a:p>
            <a:pPr algn="l">
              <a:buFont typeface="+mj-lt"/>
              <a:buAutoNum type="arabicPeriod"/>
            </a:pPr>
            <a:r>
              <a:rPr lang="ko-KR" altLang="en-US" b="1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컨슈머</a:t>
            </a: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그룹 관리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문제점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</a:t>
            </a:r>
            <a:r>
              <a:rPr lang="ko-KR" altLang="en-US" b="0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리밸런싱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오버헤드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해결 방안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유연한 구성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최적화된 </a:t>
            </a:r>
            <a:r>
              <a:rPr lang="ko-KR" altLang="en-US" b="0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리밸런싱</a:t>
            </a:r>
            <a:endParaRPr lang="ko-KR" altLang="en-US" b="0" i="0" dirty="0">
              <a:solidFill>
                <a:srgbClr val="E6EDF3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데이터 스키마 관리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문제점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스키마 불일치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해결 방안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Schema Registry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도입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버전 관리</a:t>
            </a:r>
          </a:p>
          <a:p>
            <a:pPr algn="l">
              <a:buFont typeface="+mj-lt"/>
              <a:buAutoNum type="arabicPeriod"/>
            </a:pP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오프셋 관리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문제점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데이터 중복 처리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누락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해결 방안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적절한 오프셋 저장 방식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정기적 </a:t>
            </a:r>
            <a:r>
              <a:rPr lang="ko-KR" altLang="en-US" b="0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커밋</a:t>
            </a:r>
            <a:endParaRPr lang="ko-KR" altLang="en-US" b="0" i="0" dirty="0">
              <a:solidFill>
                <a:srgbClr val="E6EDF3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모니터링 및 알림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문제점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문제 대응 부족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해결 방안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종합 모니터링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경고 및 알림 설정</a:t>
            </a:r>
          </a:p>
          <a:p>
            <a:pPr algn="l">
              <a:buFont typeface="+mj-lt"/>
              <a:buAutoNum type="arabicPeriod"/>
            </a:pP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보안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문제점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데이터 유출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접근 통제 불가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해결 방안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ACL,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데이터 암호화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인증 및 권한 부여</a:t>
            </a:r>
          </a:p>
          <a:p>
            <a:pPr algn="l">
              <a:buFont typeface="+mj-lt"/>
              <a:buAutoNum type="arabicPeriod"/>
            </a:pP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성능 최적화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문제점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성능 저하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해결 방안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데이터 압축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배치 크기 및 타임아웃 최적화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하드웨어 리소스 모니터링 및 튜닝</a:t>
            </a:r>
          </a:p>
          <a:p>
            <a:pPr algn="l"/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이러한 문제점과 해결 방안을 통해 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Kafka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기반의 시스템이 확장성과 안정성을 갖추도록 설계할 수 있습니다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7951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635</Words>
  <Application>Microsoft Office PowerPoint</Application>
  <PresentationFormat>와이드스크린</PresentationFormat>
  <Paragraphs>69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-apple-system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[1학년 2반]노단</dc:creator>
  <cp:lastModifiedBy>[1학년 2반]노단</cp:lastModifiedBy>
  <cp:revision>1</cp:revision>
  <dcterms:created xsi:type="dcterms:W3CDTF">2024-08-12T07:25:59Z</dcterms:created>
  <dcterms:modified xsi:type="dcterms:W3CDTF">2024-08-12T07:26:21Z</dcterms:modified>
</cp:coreProperties>
</file>