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6" y="11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9D368-CC54-6EF5-1061-066D7A98C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3F0896-95CB-24E5-A4FB-333640E85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1B557-180D-A92A-148B-B6CAE122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2541-7DBC-48A4-A71D-72DFE655442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B66D4-07AD-42BB-0B5B-57B20088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5BF59-E7BB-27F6-FEE1-3EFEDEF5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A3A0-D1DF-4E63-8DCF-815276126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95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8FAC7-3B1C-F765-5D17-EDB5A37A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C532AE-8B80-12C5-22E8-6ACC7DB36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76BAE-7511-3778-4FFE-F026420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2541-7DBC-48A4-A71D-72DFE655442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F35021-DF03-DCB1-7E4D-F5EA72F3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40679-651B-449F-4194-78B5BF2F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A3A0-D1DF-4E63-8DCF-815276126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5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14BFFE-B633-FF37-AF7A-05148E98E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8E5E9C-3279-624C-6BBF-46D513A32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B12A0-972E-33BC-83B9-C434BF80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2541-7DBC-48A4-A71D-72DFE655442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A1A11-CAC2-7415-1888-BDAC46FF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1D1AE-CEE2-495B-201F-A5A70DE2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A3A0-D1DF-4E63-8DCF-815276126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50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B0269-0B77-860B-67C5-78F40241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9D8E4-E22A-CCB6-9084-1B44EA87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01446-9C8A-A1C8-A633-98DCEF05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2541-7DBC-48A4-A71D-72DFE655442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6D594-C405-D433-F6F0-7DABA505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0D72B-C8E7-599C-2E6E-2E21D94B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A3A0-D1DF-4E63-8DCF-815276126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51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F6994-CF05-1E93-03CD-FF560788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82953-6127-1B5C-5C63-51FEAA9EF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D0429-7557-A1F1-4754-65E6F80C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2541-7DBC-48A4-A71D-72DFE655442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5C378-7193-26AB-17D1-764E9DA7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2925F-D110-72A3-3E26-CDE0C17F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A3A0-D1DF-4E63-8DCF-815276126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4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B750A-3699-D269-BA02-305685B3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1A23B-3AA3-703B-FA3A-7CC10EC40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4F6834-BB79-5912-5B7A-D66CE5CF7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B7F34-47A6-BABD-1FEF-C5C1BDC3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2541-7DBC-48A4-A71D-72DFE655442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C5273E-5B46-C611-924D-6BC6406F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3A726A-C072-065E-C1C5-85942184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A3A0-D1DF-4E63-8DCF-815276126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8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1ADCF-67FC-8D20-3C5A-3B612144F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8FAAF7-8BEE-B6E1-4729-AC8B36633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0F835B-0D4D-F463-630B-A90F6D861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07A4C-609C-23D5-79A2-FED42462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E5E533-0649-9C6E-98C8-5B7646534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6212E3-3B26-AECC-A440-CCAD4441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2541-7DBC-48A4-A71D-72DFE655442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FBA292-BED7-F2BC-CE9B-4F553A00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EBCCFA-8AA3-DF75-F858-3D52913D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A3A0-D1DF-4E63-8DCF-815276126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08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C789A-C9D2-677E-BA39-66FC87F3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109ECE-089A-AF99-D79B-8A43A444D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2541-7DBC-48A4-A71D-72DFE655442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BB328-5C0E-F1E5-A7A0-3CA03292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09560C-F9C5-8FA4-7E70-51597049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A3A0-D1DF-4E63-8DCF-815276126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8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C0406E-2FAE-2A48-C602-D90BEFF5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2541-7DBC-48A4-A71D-72DFE655442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E363AC-007F-5A0F-8B9E-16E953D71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8F8D02-0CC7-A093-19AF-9C6A8916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A3A0-D1DF-4E63-8DCF-815276126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8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C335B-5142-0ED0-A3D3-97070287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32CD2-8435-C3A3-BBB2-75AB7DDDC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DF317D-C757-B14D-33C5-C3CD4E95F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FF5940-0AD1-5C7A-87CD-D2987C84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2541-7DBC-48A4-A71D-72DFE655442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378E93-BD0A-E91B-D362-F5D4B282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54DC3-070F-1737-6511-58E7F034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A3A0-D1DF-4E63-8DCF-815276126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72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5B202-8FD8-E756-EAD7-0211DB26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42E89B-3652-C6C0-13C7-585E707E5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0D5F7A-6377-3B36-6F79-1DE565068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41EB19-8D06-2225-31B9-7246CA2D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2541-7DBC-48A4-A71D-72DFE655442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6C0638-1E69-E496-1C4E-1A71BE7B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4820A0-53D2-E90D-4930-E4853324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A3A0-D1DF-4E63-8DCF-815276126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3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AC945A-0106-FBB9-E6E0-D8212957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42DF3D-5A55-2AE7-476D-91180EAC1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2D438-64FD-3B99-D567-AB2DD81F7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BB2541-7DBC-48A4-A71D-72DFE655442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8D716-F836-BDE9-B6EA-FCEE9BFC9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27477-34F5-4630-6264-1192FD6A3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B2A3A0-D1DF-4E63-8DCF-815276126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5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821990-499F-7B4C-F389-2259B31E6963}"/>
              </a:ext>
            </a:extLst>
          </p:cNvPr>
          <p:cNvSpPr txBox="1"/>
          <p:nvPr/>
        </p:nvSpPr>
        <p:spPr>
          <a:xfrm>
            <a:off x="3048000" y="-22790250"/>
            <a:ext cx="6096000" cy="52445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(DB)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과부하를 해결하기 위한 구체적인 설계와 주요 포인트를 기술하겠습니다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DB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과부하 해결을 위한 설계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1.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 분산 및 </a:t>
            </a: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샤딩</a:t>
            </a:r>
            <a:endParaRPr lang="ko-KR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샤딩</a:t>
            </a: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(Sharding)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데이터를 여러 데이터베이스 서버에 분산하여 저장하는 방식으로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트래픽을 분산하고 단일 데이터베이스의 부하를 줄임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Horizontal Sharding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테이블의 로우를 기준으로 데이터를 나누어 여러 데이터베이스 서버에 분산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Range-based Sharding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특정 범위의 데이터를 기준으로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샤딩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Hash-based Sharding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해시 함수를 사용하여 균등하게 데이터를 분산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2.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읽기 및 쓰기 분리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Master-Slave Replication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쓰기 작업은 마스터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DB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에서 수행하고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읽기 작업은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슬레이브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DB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에서 수행하여 읽기 부하를 분산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Multi-Master Replication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여러 마스터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DB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에서 읽기와 쓰기를 분산 수행하여 성능을 개선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3. </a:t>
            </a: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캐싱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전략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In-memory Caching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Redis, Memcached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를 사용하여 자주 조회되는 데이터를 메모리에 저장하고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DB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접근을 줄임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Query Result Caching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 쿼리 결과를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캐싱하여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동일한 쿼리가 반복될 때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DB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부하를 줄임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4.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 최적화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인덱스 최적화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쿼리 성능을 향상시키기 위해 적절한 인덱스를 설계하고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주기적으로 재구성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쿼리 튜닝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복잡한 쿼리를 단순화하고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쿼리 계획을 최적화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파티셔닝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대용량 테이블을 파티션으로 나누어 관리하고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각 파티션에 대한 접근을 최적화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5.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 클러스터링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Clustering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여러 데이터베이스 인스턴스를 클러스터로 구성하여 트랜잭션 부하를 분산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Galera Cluster, Amazon Aurora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고가용성과 성능을 제공하는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DB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클러스터 솔루션 사용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6.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아키텍처 및 스토리지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Polyglot Persistence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다양한 저장소 기술을 사용하여 데이터 유형별로 최적의 데이터베이스를 선택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RDBMS, NoSQL,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그래프 데이터베이스 등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Archival Strategy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오래된 데이터를 주기적으로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아카이빙하여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활성 데이터베이스의 부하를 줄임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주요 포인트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샤딩</a:t>
            </a: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(Sharding)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샤딩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전략 선택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데이터의 특성과 액세스 패턴을 분석하여 적절한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샤딩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전략 선택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자동 </a:t>
            </a: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샤딩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관리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샤드의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추가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제거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재조정 등을 자동으로 관리하는 시스템 도입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읽기 및 쓰기 분리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Replication Delay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슬레이브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DB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와 마스터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DB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간의 복제 지연을 최소화하는 설정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읽기 부하 분산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읽기 전용 트래픽을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슬레이브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DB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로 균등하게 분산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캐싱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전략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캐시 만료 정책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일관성을 유지하기 위해 적절한 캐시 만료 정책 설정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Cache Warming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서비스 시작 시 자주 사용되는 데이터를 미리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캐싱하여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초기 부하를 완화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 최적화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지속적인 성능 모니터링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쿼리 성능 모니터링 도구를 사용하여 성능 저하 원인 분석 및 최적화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정기적인 인덱스 재구성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데이터베이스의 인덱스를 정기적으로 재구성하여 최적의 상태 유지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 클러스터링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고가용성 구성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클러스터 내 노드 간의 고가용성 구성으로 장애 발생 시 자동으로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페일오버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로드 </a:t>
            </a: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밸런싱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클러스터 내부에서 트랜잭션을 균등하게 분산시키는 로드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밸런서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설정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아키텍처 및 스토리지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 선택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유형과 액세스 패턴에 따라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RDBMS, NoSQL,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그래프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DB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등 최적의 데이터베이스 선택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주기적 </a:t>
            </a: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아카이빙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비활성 데이터를 주기적으로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아카이빙하여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활성 데이터베이스의 부하 감소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예시 설계 구성도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프론트엔드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모바일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UI (React Native)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웹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UI (React.js)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백엔드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서비스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API Gateway (Kong)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인증 서비스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(OAuth 2.0)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각종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마이크로서비스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(Catalog, Order, Payment, User, Notification)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Primary DB (MySQL with master-slave replication)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Read Replica (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슬레이브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DB)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NoSQL DB (MongoDB for catalog and user sessions)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In-memory Cache (Redis)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배치 서버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Batch Processing (Apache Spark)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메시징 시스템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Message Broker (Kafka)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모니터링 및 로깅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Monitoring (Prometheus, Grafana)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Logging (ELK Stack)</a:t>
            </a:r>
          </a:p>
          <a:p>
            <a:pPr algn="l"/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이러한 설계를 통해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e-commerce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시스템의 데이터베이스 과부하를 효과적으로 해결할 수 있으며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트랜잭션 처리 성능을 크게 향상시킬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~</a:t>
            </a:r>
          </a:p>
          <a:p>
            <a:pPr algn="l"/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대량의 트랜잭션이 발생하는 배치 작업은 데이터베이스에 상당한 부하를 줄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이를 해소하기 위해서는 데이터베이스의 성능을 최적화하고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부하를 분산시키며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처리 방식을 개선하는 다양한 전략을 사용할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아래는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DB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부하를 해소하기 위한 몇 가지 주요 방안입니다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1. 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배치 작업의 스케줄링 최적화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비피크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시간대에 작업 수행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데이터베이스가 비교적 한가한 시간대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야간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에 배치 작업을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스케줄링하여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실시간 트랜잭션과의 경쟁을 피할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작업 분할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큰 배치 작업을 여러 작은 작업으로 분할하여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 부하를 분산시킵니다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이때 작업 간 간격을 두어 트랜잭션이 몰리지 않도록 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2. 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 커넥션 관리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커넥션 </a:t>
            </a: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풀링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효율적인 커넥션 관리를 위해 커넥션 풀을 사용하여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배치 작업이 필요로 하는 데이터베이스 커넥션을 재사용합니다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커넥션 수를 제한하여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데이터베이스에 과도한 부하가 걸리지 않도록 조정합니다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적절한 트랜잭션 크기 설정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한 번에 처리하는 트랜잭션의 크기를 적절하게 설정하여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 로그의 과도한 사용이나 잠금 경합을 방지합니다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3. 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분할 및 병렬 처리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</a:t>
            </a: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샤딩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데이터를 논리적으로 분할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샤딩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하여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각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샤드에서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병렬로 처리할 수 있도록 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이는 특히 분산 데이터베이스 시스템에서 효과적입니다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파티셔닝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 테이블을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파티셔닝하여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배치 작업이 특정 파티션에만 집중적으로 이루어지게 하여 성능을 최적화할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병렬 처리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처리 로직을 병렬로 수행하여 전체 작업 시간을 단축하고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 부하를 여러 프로세스에 분산합니다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4. Kafka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와의 통합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Kafka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를 사용한 비동기 처리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배치 작업에서 발생하는 데이터를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Kafka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로 전송하여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데이터베이스에 실시간으로 부하를 주지 않고 비동기적으로 처리합니다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Kafka Connect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Kafka Connect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를 사용하여 배치 데이터가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Kafka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를 통해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스트리밍되면서도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필요한 경우 일정한 간격으로 데이터베이스에 적재될 수 있도록 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이를 통해 데이터베이스에 부하가 집중되는 것을 방지할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Kafka Streams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Kafka Streams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를 사용하여 데이터를 실시간으로 가공하거나 필터링한 후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필요한 데이터만 데이터베이스에 저장합니다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이는 불필요한 데이터 저장을 줄여 데이터베이스의 부하를 감소시킵니다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5. 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인덱스 최적화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필요한 인덱스 추가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배치 작업이 주로 사용하는 쿼리에 맞게 인덱스를 최적화하여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검색 및 업데이트 속도를 높입니다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불필요한 인덱스 제거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인덱스가 너무 많으면 데이터 삽입 및 업데이트 작업 시 부하가 증가하므로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불필요한 인덱스는 제거합니다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6. 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 설정 튜닝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버퍼 캐시 및 메모리 설정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데이터베이스의 버퍼 캐시 크기 및 메모리 설정을 최적화하여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더 많은 데이터를 메모리 내에서 처리할 수 있게 함으로써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부하를 줄입니다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로그 및 체크포인트 설정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배치 작업의 특성에 맞게 로그 기록 및 체크포인트 설정을 조정하여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디스크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를 최적화합니다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7. 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압축 및 </a:t>
            </a: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아카이빙</a:t>
            </a:r>
            <a:endParaRPr lang="ko-KR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압축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배치 작업에서 사용하는 데이터를 압축하여 데이터베이스의 디스크 사용량을 줄입니다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아카이빙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자주 사용되지 않는 데이터를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아카이브하여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배치 작업이 활성 데이터에만 집중될 수 있도록 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8. </a:t>
            </a: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캐싱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및 로드 </a:t>
            </a: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밸런싱</a:t>
            </a:r>
            <a:endParaRPr lang="ko-KR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캐싱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자주 참조되는 데이터를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캐싱하여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데이터베이스의 부하를 줄입니다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Redis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같은 메모리 캐시를 사용하여 빠르게 접근할 수 있는 데이터를 관리합니다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로드 </a:t>
            </a: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밸런싱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여러 데이터베이스 인스턴스 간의 로드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밸런싱을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통해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트랜잭션 부하를 분산시켜 단일 데이터베이스에 가해지는 압력을 줄입니다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9. 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</a:t>
            </a: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웨어하우스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</a:t>
            </a: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웨어하우스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배치 작업의 대량 트랜잭션 처리를 위해 데이터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웨어하우스를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활용합니다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웨어하우스는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대규모 데이터 분석 및 처리를 위한 최적화된 환경을 제공합니다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ETL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프로세스 최적화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ETL(Extract, Transform, Load)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작업을 최적화하여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웨어하우스로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데이터를 효율적으로 적재하고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실시간 쿼리 성능을 개선합니다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10. 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알림 및 모니터링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모니터링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배치 작업과 데이터베이스의 성능을 모니터링하여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병목 현상을 사전에 탐지하고 대응합니다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Prometheus, Grafana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같은 도구를 사용하여 실시간으로 자원 사용률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쿼리 성능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트랜잭션 지연 등을 모니터링합니다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알림 시스템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배치 작업 중 성능 저하나 오류가 발생하면 자동으로 알림을 보내 즉시 조치할 수 있도록 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결론</a:t>
            </a:r>
          </a:p>
          <a:p>
            <a:pPr algn="l"/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배치 작업으로 인한 데이터베이스 부하를 줄이기 위해서는 작업의 스케줄링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분할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병렬 처리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Kafka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와의 통합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인덱스 최적화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 설정 튜닝 등의 다양한 전략을 종합적으로 적용하는 것이 중요합니다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각 전략은 데이터베이스의 특성과 배치 작업의 성격에 맞게 조정되어야 하며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이를 통해 데이터베이스의 성능을 최적화하고 안정성을 유지할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03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1247</Words>
  <Application>Microsoft Office PowerPoint</Application>
  <PresentationFormat>와이드스크린</PresentationFormat>
  <Paragraphs>99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-apple-system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[1학년 2반]노단</dc:creator>
  <cp:lastModifiedBy>[1학년 2반]노단</cp:lastModifiedBy>
  <cp:revision>1</cp:revision>
  <dcterms:created xsi:type="dcterms:W3CDTF">2024-08-12T07:25:14Z</dcterms:created>
  <dcterms:modified xsi:type="dcterms:W3CDTF">2024-08-12T07:25:47Z</dcterms:modified>
</cp:coreProperties>
</file>