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94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5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Segoe WP" panose="020B0502040204020203" pitchFamily="34" charset="0"/>
                <a:cs typeface="Segoe WP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  <a:lvl2pPr>
              <a:defRPr>
                <a:solidFill>
                  <a:srgbClr val="92D050"/>
                </a:solidFill>
              </a:defRPr>
            </a:lvl2pPr>
            <a:lvl3pPr>
              <a:defRPr>
                <a:solidFill>
                  <a:srgbClr val="92D050"/>
                </a:solidFill>
              </a:defRPr>
            </a:lvl3pPr>
            <a:lvl4pPr>
              <a:defRPr>
                <a:solidFill>
                  <a:srgbClr val="92D050"/>
                </a:solidFill>
              </a:defRPr>
            </a:lvl4pPr>
            <a:lvl5pPr>
              <a:defRPr>
                <a:solidFill>
                  <a:srgbClr val="92D0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9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7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1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5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6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A73-5130-4E38-8C1E-6F9D4DCD043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9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18A73-5130-4E38-8C1E-6F9D4DCD043E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4B73A-0EFE-4F9D-A121-49875D54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6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Segoe WP" panose="020B0502040204020203" pitchFamily="34" charset="0"/>
          <a:ea typeface="+mn-ea"/>
          <a:cs typeface="Segoe WP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Segoe WP" panose="020B0502040204020203" pitchFamily="34" charset="0"/>
          <a:ea typeface="+mn-ea"/>
          <a:cs typeface="Segoe WP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Segoe WP" panose="020B0502040204020203" pitchFamily="34" charset="0"/>
          <a:ea typeface="+mn-ea"/>
          <a:cs typeface="Segoe WP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Segoe WP" panose="020B0502040204020203" pitchFamily="34" charset="0"/>
          <a:ea typeface="+mn-ea"/>
          <a:cs typeface="Segoe WP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Segoe WP" panose="020B0502040204020203" pitchFamily="34" charset="0"/>
          <a:ea typeface="+mn-ea"/>
          <a:cs typeface="Segoe WP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983" y="970384"/>
            <a:ext cx="9144000" cy="83975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92D050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Real-time Global Illumination</a:t>
            </a:r>
            <a:endParaRPr lang="en-US" sz="5400" dirty="0">
              <a:solidFill>
                <a:srgbClr val="92D050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9983" y="2081148"/>
            <a:ext cx="9144000" cy="1655762"/>
          </a:xfrm>
        </p:spPr>
        <p:txBody>
          <a:bodyPr/>
          <a:lstStyle/>
          <a:p>
            <a:r>
              <a:rPr lang="en-US" sz="3200" dirty="0" smtClean="0">
                <a:solidFill>
                  <a:srgbClr val="92D050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Introduction to a voxel-based hybrid method</a:t>
            </a:r>
          </a:p>
          <a:p>
            <a:endParaRPr lang="en-US" dirty="0" smtClean="0">
              <a:solidFill>
                <a:srgbClr val="92D050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r>
              <a:rPr lang="en-US" dirty="0" smtClean="0">
                <a:solidFill>
                  <a:srgbClr val="92D050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Che Sun</a:t>
            </a:r>
            <a:endParaRPr lang="en-US" dirty="0">
              <a:solidFill>
                <a:srgbClr val="92D050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Resolving the VPL Shadow Maps Issue by </a:t>
            </a:r>
            <a:r>
              <a:rPr lang="en-US" sz="3200" dirty="0" err="1" smtClean="0"/>
              <a:t>Voxelization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Visibility Tests by Shadow Maps</a:t>
            </a:r>
          </a:p>
          <a:p>
            <a:r>
              <a:rPr lang="en-US" dirty="0" smtClean="0"/>
              <a:t>Visibility Tests by Voxel Grid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11" y="2986802"/>
            <a:ext cx="3671057" cy="3665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023" y="2986801"/>
            <a:ext cx="3671043" cy="366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4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/>
          <a:p>
            <a:r>
              <a:rPr lang="en-US" sz="3200" dirty="0"/>
              <a:t>Resolving the VPL Shadow Maps Issue by </a:t>
            </a:r>
            <a:r>
              <a:rPr lang="en-US" sz="3200" dirty="0" err="1"/>
              <a:t>Voxelization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1012"/>
            <a:ext cx="10515600" cy="5645021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Code Fragment</a:t>
            </a: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AABB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bb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GetTriangleAABB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vPositionWorld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vPositionWorld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vPositionWorld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bbCenter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GetAABBCenter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bb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bbExtension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GetAABBExtension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bb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faceNormalWorld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vNormalWorld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vNormalWorld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vNormalWorld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faceNormalWorld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normalize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faceNormalWorld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mat3</a:t>
            </a:r>
            <a:r>
              <a:rPr lang="pl-PL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matXYZ</a:t>
            </a:r>
            <a:r>
              <a:rPr lang="pl-PL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mat3</a:t>
            </a:r>
            <a:r>
              <a:rPr lang="pl-PL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pl-PL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pl-PL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Y</a:t>
            </a:r>
            <a:r>
              <a:rPr lang="pl-PL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pl-PL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Z</a:t>
            </a:r>
            <a:r>
              <a:rPr lang="pl-PL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pl-PL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NdXYZ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faceNormalWorld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matXYZ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absNdX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NdXYZ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absNdY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NdXYZ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absNdZ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NdXYZ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axis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absNdY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absNdX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axis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absNdZ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absNdY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axis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150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rmAutofit/>
          </a:bodyPr>
          <a:lstStyle/>
          <a:p>
            <a:r>
              <a:rPr lang="en-US" sz="3200" dirty="0"/>
              <a:t>Resolving the VPL Shadow Maps Issue by </a:t>
            </a:r>
            <a:r>
              <a:rPr lang="en-US" sz="3200" dirty="0" err="1"/>
              <a:t>Voxelization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038"/>
            <a:ext cx="10515600" cy="5701003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Code Fragment Continues …</a:t>
            </a: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absNdZ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absNdX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axis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mat4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ProjView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GetAxisViewProjTransforms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axis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bbCenter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bbExtension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gl_in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nn-NO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length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++</a:t>
            </a:r>
            <a:r>
              <a:rPr lang="nn-NO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nn-NO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gPositionWorld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vPositionWorld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gNormalWorld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vNormalWorld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gl_Position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ProjView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gl_in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gl_Position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EmitVertex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EndPrimitive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Path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Robust Method Resolving the Singularity Issue</a:t>
            </a:r>
          </a:p>
          <a:p>
            <a:pPr lvl="1"/>
            <a:r>
              <a:rPr lang="en-US" dirty="0" smtClean="0"/>
              <a:t>Connect the shading path from both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the VPL and Camera</a:t>
            </a:r>
          </a:p>
          <a:p>
            <a:pPr lvl="1"/>
            <a:r>
              <a:rPr lang="en-US" dirty="0" smtClean="0"/>
              <a:t>Importance Sampling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557" y="2905380"/>
            <a:ext cx="3818689" cy="327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5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Rendering Equation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x is the point being shaded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is the outgoing direction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is the incident direction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is the angle between the normal of shading point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technique for numerical integration using random numbers</a:t>
                </a:r>
              </a:p>
              <a:p>
                <a:r>
                  <a:rPr lang="en-US" dirty="0" smtClean="0"/>
                  <a:t>Monte Carlo Estimator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0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State-of-the-art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Monte Carlo Methods</a:t>
            </a:r>
          </a:p>
          <a:p>
            <a:pPr lvl="1"/>
            <a:r>
              <a:rPr lang="en-US" dirty="0" smtClean="0"/>
              <a:t>Many-light based method</a:t>
            </a:r>
          </a:p>
          <a:p>
            <a:pPr lvl="1"/>
            <a:r>
              <a:rPr lang="en-US" dirty="0" err="1" smtClean="0"/>
              <a:t>Voxelization</a:t>
            </a:r>
            <a:r>
              <a:rPr lang="en-US" dirty="0" smtClean="0"/>
              <a:t> based method</a:t>
            </a:r>
          </a:p>
          <a:p>
            <a:pPr lvl="1"/>
            <a:r>
              <a:rPr lang="en-US" dirty="0" smtClean="0"/>
              <a:t>Image-space based method</a:t>
            </a:r>
          </a:p>
          <a:p>
            <a:endParaRPr lang="en-US" dirty="0"/>
          </a:p>
          <a:p>
            <a:r>
              <a:rPr lang="en-US" dirty="0" smtClean="0"/>
              <a:t>Real-time Partial Differential Equation (PDE) based Method</a:t>
            </a:r>
          </a:p>
          <a:p>
            <a:pPr lvl="1"/>
            <a:r>
              <a:rPr lang="en-US" dirty="0" smtClean="0"/>
              <a:t>Numerical PDE solver of diffusion equation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Novel Voxel-based Hybrid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…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Tokuyoshi</a:t>
            </a:r>
            <a:r>
              <a:rPr lang="en-US" dirty="0"/>
              <a:t> 2012] </a:t>
            </a:r>
            <a:r>
              <a:rPr lang="en-US" dirty="0" err="1"/>
              <a:t>Tokuyoshi</a:t>
            </a:r>
            <a:r>
              <a:rPr lang="en-US" dirty="0"/>
              <a:t>, Yusuke, and Shinji Ogaki. "Real-time bidirectional path tracing via </a:t>
            </a:r>
            <a:r>
              <a:rPr lang="en-US" dirty="0" err="1"/>
              <a:t>rasterization</a:t>
            </a:r>
            <a:r>
              <a:rPr lang="en-US" dirty="0"/>
              <a:t>." </a:t>
            </a:r>
            <a:r>
              <a:rPr lang="en-US" i="1" dirty="0"/>
              <a:t>Proceedings of the ACM SIGGRAPH Symposium on Interactive 3D Graphics and Games</a:t>
            </a:r>
            <a:r>
              <a:rPr lang="en-US" dirty="0"/>
              <a:t>. ACM, 2012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Thiedemann</a:t>
            </a:r>
            <a:r>
              <a:rPr lang="en-US" dirty="0"/>
              <a:t>, </a:t>
            </a:r>
            <a:r>
              <a:rPr lang="en-US" dirty="0" err="1"/>
              <a:t>Sinje</a:t>
            </a:r>
            <a:r>
              <a:rPr lang="en-US" dirty="0"/>
              <a:t>, et al. "Voxel-based global illumination." </a:t>
            </a:r>
            <a:r>
              <a:rPr lang="en-US" i="1" dirty="0"/>
              <a:t>Symposium on Interactive 3D Graphics and Games</a:t>
            </a:r>
            <a:r>
              <a:rPr lang="en-US" dirty="0"/>
              <a:t>. ACM, 2011.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[</a:t>
            </a:r>
            <a:r>
              <a:rPr lang="en-US" dirty="0" err="1"/>
              <a:t>Crassin</a:t>
            </a:r>
            <a:r>
              <a:rPr lang="en-US" dirty="0"/>
              <a:t> 2011] </a:t>
            </a:r>
            <a:r>
              <a:rPr lang="en-US" dirty="0" err="1"/>
              <a:t>Crassin</a:t>
            </a:r>
            <a:r>
              <a:rPr lang="en-US" dirty="0"/>
              <a:t>, Cyril, et al. "Interactive indirect illumination using voxel cone tracing." </a:t>
            </a:r>
            <a:r>
              <a:rPr lang="en-US" i="1" dirty="0"/>
              <a:t>Computer Graphics Forum</a:t>
            </a:r>
            <a:r>
              <a:rPr lang="en-US" dirty="0"/>
              <a:t>. Vol. 30. No. 7. Blackwell Publishing Ltd, 2011.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1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074"/>
          </a:xfrm>
        </p:spPr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50" name="Content Placeholder 4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8" y="1187819"/>
            <a:ext cx="9864012" cy="5670181"/>
          </a:xfrm>
        </p:spPr>
      </p:pic>
      <p:sp>
        <p:nvSpPr>
          <p:cNvPr id="51" name="Rounded Rectangle 50"/>
          <p:cNvSpPr/>
          <p:nvPr/>
        </p:nvSpPr>
        <p:spPr>
          <a:xfrm>
            <a:off x="10663723" y="6025629"/>
            <a:ext cx="149290" cy="14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0860055" y="5928631"/>
            <a:ext cx="67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Data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0663723" y="6403319"/>
            <a:ext cx="157065" cy="15862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0860055" y="6297963"/>
            <a:ext cx="121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Algorithm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2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153"/>
          </a:xfrm>
        </p:spPr>
        <p:txBody>
          <a:bodyPr/>
          <a:lstStyle/>
          <a:p>
            <a:r>
              <a:rPr lang="en-US" dirty="0" smtClean="0"/>
              <a:t>Technique Dependency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4278"/>
            <a:ext cx="10441482" cy="5442004"/>
          </a:xfrm>
        </p:spPr>
      </p:pic>
    </p:spTree>
    <p:extLst>
      <p:ext uri="{BB962C8B-B14F-4D97-AF65-F5344CB8AC3E}">
        <p14:creationId xmlns:p14="http://schemas.microsoft.com/office/powerpoint/2010/main" val="22351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830"/>
          </a:xfrm>
        </p:spPr>
        <p:txBody>
          <a:bodyPr/>
          <a:lstStyle/>
          <a:p>
            <a:r>
              <a:rPr lang="en-US" dirty="0" smtClean="0"/>
              <a:t>Real-time Virtual Point Lights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6956"/>
            <a:ext cx="10515600" cy="5439746"/>
          </a:xfrm>
        </p:spPr>
        <p:txBody>
          <a:bodyPr/>
          <a:lstStyle/>
          <a:p>
            <a:r>
              <a:rPr lang="en-US" dirty="0" smtClean="0"/>
              <a:t>Naïve Implementation of Instant </a:t>
            </a:r>
            <a:r>
              <a:rPr lang="en-US" dirty="0" err="1" smtClean="0"/>
              <a:t>Radiosity</a:t>
            </a:r>
            <a:endParaRPr lang="en-US" dirty="0" smtClean="0"/>
          </a:p>
          <a:p>
            <a:pPr lvl="1"/>
            <a:r>
              <a:rPr lang="en-US" dirty="0" smtClean="0"/>
              <a:t>Depends on VPL Shadow Maps (Very slow!)</a:t>
            </a:r>
          </a:p>
          <a:p>
            <a:pPr lvl="1"/>
            <a:r>
              <a:rPr lang="en-US" dirty="0" smtClean="0"/>
              <a:t>Classic Singularity Issue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66" y="2827175"/>
            <a:ext cx="3957736" cy="3957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278" y="2827174"/>
            <a:ext cx="3957737" cy="395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6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7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Resolving the Singularity Issue by Clamping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2310"/>
            <a:ext cx="10515600" cy="5542384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Code Fragment</a:t>
            </a: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indirectColor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0.0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0.0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0.0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VPLCount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++</a:t>
            </a:r>
            <a:r>
              <a:rPr lang="nn-NO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nn-NO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VPL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vpl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VPLBuffer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vpls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WorldNormal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WorldNormal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2.0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incidentDir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PositionWorld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WorldPosition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incidentDir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incidentDir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incidentDir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cos0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0.0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dot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NormalWorld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incidentDir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cos1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0.0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dot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incidentDir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WorldNormal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geometricTerm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cos0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cos1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BounceSingularity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indirectColor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MaterialColor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rgb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Flux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rgb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geometricTerm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indirectColor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indirectColor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D63C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gl_FragData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vec4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indirectColor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19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586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Consolas</vt:lpstr>
      <vt:lpstr>Segoe WP</vt:lpstr>
      <vt:lpstr>Office Theme</vt:lpstr>
      <vt:lpstr>Real-time Global Illumination</vt:lpstr>
      <vt:lpstr>The Rendering Equation</vt:lpstr>
      <vt:lpstr>Monte Carlo Integration</vt:lpstr>
      <vt:lpstr>State-of-the-art</vt:lpstr>
      <vt:lpstr>A Novel Voxel-based Hybrid Method </vt:lpstr>
      <vt:lpstr>System Overview</vt:lpstr>
      <vt:lpstr>Technique Dependency</vt:lpstr>
      <vt:lpstr>Real-time Virtual Point Lights Rendering</vt:lpstr>
      <vt:lpstr>Resolving the Singularity Issue by Clamping</vt:lpstr>
      <vt:lpstr>Resolving the VPL Shadow Maps Issue by Voxelization</vt:lpstr>
      <vt:lpstr>Resolving the VPL Shadow Maps Issue by Voxelization</vt:lpstr>
      <vt:lpstr>Resolving the VPL Shadow Maps Issue by Voxelization</vt:lpstr>
      <vt:lpstr>Bidirectional Path Tracing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Global Illumination</dc:title>
  <dc:creator>孙彻</dc:creator>
  <cp:lastModifiedBy>孙彻</cp:lastModifiedBy>
  <cp:revision>63</cp:revision>
  <dcterms:created xsi:type="dcterms:W3CDTF">2014-12-01T18:59:03Z</dcterms:created>
  <dcterms:modified xsi:type="dcterms:W3CDTF">2014-12-01T22:00:53Z</dcterms:modified>
</cp:coreProperties>
</file>