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Segoe WP" panose="020B0502040204020203" pitchFamily="34" charset="0"/>
                <a:cs typeface="Segoe WP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92D050"/>
                </a:solidFill>
              </a:defRPr>
            </a:lvl2pPr>
            <a:lvl3pPr>
              <a:defRPr>
                <a:solidFill>
                  <a:srgbClr val="92D050"/>
                </a:solidFill>
              </a:defRPr>
            </a:lvl3pPr>
            <a:lvl4pPr>
              <a:defRPr>
                <a:solidFill>
                  <a:srgbClr val="92D050"/>
                </a:solidFill>
              </a:defRPr>
            </a:lvl4pPr>
            <a:lvl5pPr>
              <a:defRPr>
                <a:solidFill>
                  <a:srgbClr val="92D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8A73-5130-4E38-8C1E-6F9D4DCD043E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3" y="970384"/>
            <a:ext cx="9144000" cy="8397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Real-time Global Illumination</a:t>
            </a:r>
            <a:endParaRPr lang="en-US" sz="5400" dirty="0">
              <a:solidFill>
                <a:srgbClr val="92D05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983" y="2081148"/>
            <a:ext cx="9144000" cy="165576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Introduction to a voxel-based hybrid method</a:t>
            </a:r>
          </a:p>
          <a:p>
            <a:endParaRPr lang="en-US" dirty="0" smtClean="0">
              <a:solidFill>
                <a:srgbClr val="92D05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Che Sun</a:t>
            </a:r>
            <a:endParaRPr lang="en-US" dirty="0">
              <a:solidFill>
                <a:schemeClr val="bg1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Resolving the VPL Shadow Maps Issue by </a:t>
            </a:r>
            <a:r>
              <a:rPr lang="en-US" sz="3200" dirty="0" err="1" smtClean="0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 Tests by Shadow Maps</a:t>
            </a:r>
          </a:p>
          <a:p>
            <a:r>
              <a:rPr lang="en-US" dirty="0" smtClean="0"/>
              <a:t>Visibility Tests by Voxel Grid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1" y="2986802"/>
            <a:ext cx="3671057" cy="3665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23" y="2986801"/>
            <a:ext cx="3671043" cy="36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4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r>
              <a:rPr lang="en-US" sz="3200" dirty="0"/>
              <a:t>Resolving the VPL Shadow Maps Issue by </a:t>
            </a:r>
            <a:r>
              <a:rPr lang="en-US" sz="3200" dirty="0" err="1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012"/>
            <a:ext cx="10515600" cy="564502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Code Fragment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AABB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GetTriangleAABB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bbCenter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GetAABBCenter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bbExtension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GetAABBExtension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normalize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mat3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matXYZ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mat3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matXYZ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5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sz="3200" dirty="0"/>
              <a:t>Resolving the VPL Shadow Maps Issue by </a:t>
            </a:r>
            <a:r>
              <a:rPr lang="en-US" sz="3200" dirty="0" err="1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038"/>
            <a:ext cx="10515600" cy="570100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Code Fragment Continues …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mat4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ProjView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GetAxisViewProjTransforms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bbCenter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bbExtension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gl_in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gPositionWorld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gl_Position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ProjView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gl_in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gl_Position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EmitVertex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EndPrimitive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Path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Robust Method Resolving the Singularity Issue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 the shading path from both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the VPL and Camera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Importance Sampling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57" y="2905380"/>
            <a:ext cx="3818689" cy="32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Camera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point being shaded, randomly generate N paths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Shooting rays into original scene is slow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Shooting rays into voxel grid is fast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all points being shaded, randomly generate N paths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Global ray-bundles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Hardware friendly by using GPU rasterizer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0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582"/>
          </a:xfrm>
        </p:spPr>
        <p:txBody>
          <a:bodyPr/>
          <a:lstStyle/>
          <a:p>
            <a:r>
              <a:rPr lang="en-US" dirty="0" smtClean="0"/>
              <a:t>Shooting Rays into Voxel </a:t>
            </a:r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708"/>
            <a:ext cx="10515600" cy="5713046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Code Fragment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hitSomething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index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GetIndex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CurPos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Voxel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hasGeometry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hitSomething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Advance to next voxel.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c1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c2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c3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bits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c1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c2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cmpToAxis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bits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CurPos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Step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CurPos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EndPos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DeltaT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7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Voxel-based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My current implementation of Scene </a:t>
                </a:r>
                <a:r>
                  <a:rPr lang="en-US" dirty="0" err="1"/>
                  <a:t>V</a:t>
                </a:r>
                <a:r>
                  <a:rPr lang="en-US" dirty="0" err="1" smtClean="0"/>
                  <a:t>oxelization</a:t>
                </a:r>
                <a:r>
                  <a:rPr lang="en-US" dirty="0" smtClean="0"/>
                  <a:t>  (65000 triangles)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voxel grid (1.48 </a:t>
                </a:r>
                <a:r>
                  <a:rPr lang="en-US" dirty="0" err="1">
                    <a:solidFill>
                      <a:schemeClr val="bg1"/>
                    </a:solidFill>
                  </a:rPr>
                  <a:t>ms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voxel grid (2.8 </a:t>
                </a:r>
                <a:r>
                  <a:rPr lang="en-US" dirty="0" err="1">
                    <a:solidFill>
                      <a:schemeClr val="bg1"/>
                    </a:solidFill>
                  </a:rPr>
                  <a:t>ms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My current implementation of Ray Marching on GPU</a:t>
                </a:r>
                <a:endParaRPr lang="en-US" dirty="0"/>
              </a:p>
              <a:p>
                <a:pPr lvl="1"/>
                <a:r>
                  <a:rPr lang="en-US" dirty="0" smtClean="0">
                    <a:solidFill>
                      <a:schemeClr val="bg1"/>
                    </a:solidFill>
                  </a:rPr>
                  <a:t>Running on compute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shader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 marching a ray through voxel grid (</a:t>
                </a:r>
                <a:r>
                  <a:rPr lang="en-US" dirty="0">
                    <a:solidFill>
                      <a:schemeClr val="bg1"/>
                    </a:solidFill>
                  </a:rPr>
                  <a:t>0.02 </a:t>
                </a:r>
                <a:r>
                  <a:rPr lang="en-US" dirty="0" err="1">
                    <a:solidFill>
                      <a:schemeClr val="bg1"/>
                    </a:solidFill>
                  </a:rPr>
                  <a:t>ms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04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Real-time Global Ray-bundles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02031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Rasterization</a:t>
            </a:r>
            <a:r>
              <a:rPr lang="en-US" dirty="0" smtClean="0">
                <a:solidFill>
                  <a:schemeClr val="bg1"/>
                </a:solidFill>
              </a:rPr>
              <a:t> of Original Scene (Slow)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Rasterization</a:t>
            </a:r>
            <a:r>
              <a:rPr lang="en-US" dirty="0" smtClean="0">
                <a:solidFill>
                  <a:schemeClr val="bg1"/>
                </a:solidFill>
              </a:rPr>
              <a:t> of Point-based Scene (Fast)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68" y="2351795"/>
            <a:ext cx="7079256" cy="39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Light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Quasi-Monte Carlo Random Walk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Ground truth but slow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Keller, Alexander. "Instant </a:t>
            </a:r>
            <a:r>
              <a:rPr lang="en-US" dirty="0" err="1">
                <a:solidFill>
                  <a:schemeClr val="bg1"/>
                </a:solidFill>
              </a:rPr>
              <a:t>radiosity</a:t>
            </a:r>
            <a:r>
              <a:rPr lang="en-US" dirty="0">
                <a:solidFill>
                  <a:schemeClr val="bg1"/>
                </a:solidFill>
              </a:rPr>
              <a:t>." </a:t>
            </a:r>
            <a:r>
              <a:rPr lang="en-US" i="1" dirty="0">
                <a:solidFill>
                  <a:schemeClr val="bg1"/>
                </a:solidFill>
              </a:rPr>
              <a:t>Proceedings of the 24th annual conference on Computer graphics and interactive techniques</a:t>
            </a:r>
            <a:r>
              <a:rPr lang="en-US" dirty="0">
                <a:solidFill>
                  <a:schemeClr val="bg1"/>
                </a:solidFill>
              </a:rPr>
              <a:t>. ACM Press/Addison-Wesley Publishing Co., 1997.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Reflective Shadow Maps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Approximation but fast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Dachsbacher</a:t>
            </a:r>
            <a:r>
              <a:rPr lang="en-US" dirty="0">
                <a:solidFill>
                  <a:schemeClr val="bg1"/>
                </a:solidFill>
              </a:rPr>
              <a:t>, Carsten, and Marc </a:t>
            </a:r>
            <a:r>
              <a:rPr lang="en-US" dirty="0" err="1">
                <a:solidFill>
                  <a:schemeClr val="bg1"/>
                </a:solidFill>
              </a:rPr>
              <a:t>Stamminger</a:t>
            </a:r>
            <a:r>
              <a:rPr lang="en-US" dirty="0">
                <a:solidFill>
                  <a:schemeClr val="bg1"/>
                </a:solidFill>
              </a:rPr>
              <a:t>. "Reflective shadow maps." </a:t>
            </a:r>
            <a:r>
              <a:rPr lang="en-US" i="1" dirty="0">
                <a:solidFill>
                  <a:schemeClr val="bg1"/>
                </a:solidFill>
              </a:rPr>
              <a:t>Proceedings of the 2005 symposium on Interactive 3D graphics and games</a:t>
            </a:r>
            <a:r>
              <a:rPr lang="en-US" dirty="0">
                <a:solidFill>
                  <a:schemeClr val="bg1"/>
                </a:solidFill>
              </a:rPr>
              <a:t>. ACM, 2005.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0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Advanced </a:t>
            </a:r>
            <a:r>
              <a:rPr lang="en-US" sz="3200" dirty="0" err="1" smtClean="0"/>
              <a:t>Shader</a:t>
            </a:r>
            <a:r>
              <a:rPr lang="en-US" sz="3200" dirty="0" smtClean="0"/>
              <a:t> Programming via </a:t>
            </a:r>
            <a:r>
              <a:rPr lang="en-US" sz="3200" dirty="0" err="1" smtClean="0"/>
              <a:t>Shader</a:t>
            </a:r>
            <a:r>
              <a:rPr lang="en-US" sz="3200" dirty="0" smtClean="0"/>
              <a:t> Model 5.0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560"/>
          </a:xfrm>
        </p:spPr>
        <p:txBody>
          <a:bodyPr>
            <a:normAutofit/>
          </a:bodyPr>
          <a:lstStyle/>
          <a:p>
            <a:r>
              <a:rPr lang="en-US" dirty="0" smtClean="0"/>
              <a:t>OpenGL 4.3 Specification</a:t>
            </a:r>
          </a:p>
          <a:p>
            <a:pPr lvl="1"/>
            <a:r>
              <a:rPr lang="en-US" dirty="0" err="1" smtClean="0"/>
              <a:t>Shaders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bg1"/>
                </a:solidFill>
              </a:rPr>
              <a:t>Vertex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Tesselation</a:t>
            </a:r>
            <a:r>
              <a:rPr lang="en-US" dirty="0">
                <a:solidFill>
                  <a:schemeClr val="bg1"/>
                </a:solidFill>
              </a:rPr>
              <a:t> Control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Tesselation</a:t>
            </a:r>
            <a:r>
              <a:rPr lang="en-US" dirty="0">
                <a:solidFill>
                  <a:schemeClr val="bg1"/>
                </a:solidFill>
              </a:rPr>
              <a:t> Evaluation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Geometry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Fragment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Compute </a:t>
            </a:r>
            <a:r>
              <a:rPr lang="en-US" dirty="0" err="1" smtClean="0">
                <a:solidFill>
                  <a:schemeClr val="bg1"/>
                </a:solidFill>
              </a:rPr>
              <a:t>Shader</a:t>
            </a:r>
            <a:endParaRPr lang="en-US" dirty="0" smtClean="0"/>
          </a:p>
          <a:p>
            <a:pPr lvl="1"/>
            <a:r>
              <a:rPr lang="en-US" dirty="0" smtClean="0"/>
              <a:t>Improved GPU Memory Programming Model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Shader</a:t>
            </a:r>
            <a:r>
              <a:rPr lang="en-US" dirty="0" smtClean="0">
                <a:solidFill>
                  <a:schemeClr val="bg1"/>
                </a:solidFill>
              </a:rPr>
              <a:t> Atomic Operations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GPU Memory Random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ccess Model (Structured Buffer)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Avoid CPU-GPU Interaction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Indirect Command Buffer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5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Rendering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x is the point being shaded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is the outgoing direction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is the incident direction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is the angle between the normal of shading point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 smtClean="0"/>
                  <a:t> is bidirectional reflectance distribution function (BRDF)</a:t>
                </a:r>
                <a:endParaRPr lang="en-US" b="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1 (Building Per-pixel Linked List on GPU)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0123"/>
            <a:ext cx="10515600" cy="55411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uniform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atomic_uint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gpuMemoryAllocator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r32ui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uniform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uimage2D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headPointerImage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std430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gpuMemoryPool2</a:t>
            </a: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ListNode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outBuffer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vec3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normalize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vNormalView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newNodeData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0.5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newHead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atomicCounterIncrement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gpuMemoryAllocator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oldHead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imageAtomicExchange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headPointerImage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ivec2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gl_FragCoord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newHead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ListNode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oldHead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depth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vPositionView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outBuffer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newHead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gl_FragData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0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2 (Gathering Voxels)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292"/>
            <a:ext cx="10515600" cy="581464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std430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primCount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firstIndex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baseVertex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baseInstance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GatheredVoxel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uniform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atomic_uint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gpuMemoryAllocator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uniform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SceneBBMin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SceneBBExtension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gl_GlobalInvocationID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gl_NumWorkGroups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gl_NumWorkGroups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LOCAL_GROUP_DIM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LOCAL_GROUP_DIM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gl_GlobalInvocationID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gl_NumWorkGroups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LOCAL_GROUP_DIM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gl_GlobalInvocationID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voxelSize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SceneBBExtension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gl_NumWorkGroups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LOCAL_GROUP_DIM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voxelWorldPosition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SceneBBMin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gl_GlobalInvocationID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)*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voxelSize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voxelSize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primCount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memoryBarrier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value2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newLocation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atomicCounterIncrement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gpuMemoryAllocator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GatheredVoxel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translation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voxelWorldPosition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newLocation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atomicAdd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primCount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5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6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technique for numerical integration using random numbers</a:t>
                </a:r>
              </a:p>
              <a:p>
                <a:r>
                  <a:rPr lang="en-US" dirty="0" smtClean="0"/>
                  <a:t>Monte Carlo Estimator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integrand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probability density function (PDF)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Monte Carlo Methods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Many-light </a:t>
            </a:r>
            <a:r>
              <a:rPr lang="en-US" dirty="0" smtClean="0">
                <a:solidFill>
                  <a:schemeClr val="bg1"/>
                </a:solidFill>
              </a:rPr>
              <a:t>based method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Voxelization</a:t>
            </a:r>
            <a:r>
              <a:rPr lang="en-US" dirty="0" smtClean="0">
                <a:solidFill>
                  <a:schemeClr val="bg1"/>
                </a:solidFill>
              </a:rPr>
              <a:t> based method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Image-space based method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Real-time </a:t>
            </a:r>
            <a:r>
              <a:rPr lang="en-US" dirty="0" smtClean="0"/>
              <a:t>Partial Differential Equation (PDE) based Method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Numerical PDE solver of diffusion equation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00" y="718525"/>
            <a:ext cx="5261681" cy="31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Novel Voxel-based Hybrid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…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Tokuyoshi</a:t>
            </a:r>
            <a:r>
              <a:rPr lang="en-US" dirty="0">
                <a:solidFill>
                  <a:schemeClr val="bg1"/>
                </a:solidFill>
              </a:rPr>
              <a:t>, Yusuke, and Shinji Ogaki. "Real-time bidirectional path tracing via </a:t>
            </a:r>
            <a:r>
              <a:rPr lang="en-US" dirty="0" err="1">
                <a:solidFill>
                  <a:schemeClr val="bg1"/>
                </a:solidFill>
              </a:rPr>
              <a:t>rasterization</a:t>
            </a:r>
            <a:r>
              <a:rPr lang="en-US" dirty="0">
                <a:solidFill>
                  <a:schemeClr val="bg1"/>
                </a:solidFill>
              </a:rPr>
              <a:t>." </a:t>
            </a:r>
            <a:r>
              <a:rPr lang="en-US" i="1" dirty="0">
                <a:solidFill>
                  <a:schemeClr val="bg1"/>
                </a:solidFill>
              </a:rPr>
              <a:t>Proceedings of the ACM SIGGRAPH Symposium on Interactive 3D Graphics and Games</a:t>
            </a:r>
            <a:r>
              <a:rPr lang="en-US" dirty="0">
                <a:solidFill>
                  <a:schemeClr val="bg1"/>
                </a:solidFill>
              </a:rPr>
              <a:t>. ACM, 2012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Thiedemann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Sinje</a:t>
            </a:r>
            <a:r>
              <a:rPr lang="en-US" dirty="0">
                <a:solidFill>
                  <a:schemeClr val="bg1"/>
                </a:solidFill>
              </a:rPr>
              <a:t>, et al. "Voxel-based global illumination." </a:t>
            </a:r>
            <a:r>
              <a:rPr lang="en-US" i="1" dirty="0">
                <a:solidFill>
                  <a:schemeClr val="bg1"/>
                </a:solidFill>
              </a:rPr>
              <a:t>Symposium on Interactive 3D Graphics and Games</a:t>
            </a:r>
            <a:r>
              <a:rPr lang="en-US" dirty="0">
                <a:solidFill>
                  <a:schemeClr val="bg1"/>
                </a:solidFill>
              </a:rPr>
              <a:t>. ACM, 2011.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Crassin</a:t>
            </a:r>
            <a:r>
              <a:rPr lang="en-US" dirty="0">
                <a:solidFill>
                  <a:schemeClr val="bg1"/>
                </a:solidFill>
              </a:rPr>
              <a:t>, Cyril, et al. "Interactive indirect illumination using voxel cone tracing." </a:t>
            </a:r>
            <a:r>
              <a:rPr lang="en-US" i="1" dirty="0">
                <a:solidFill>
                  <a:schemeClr val="bg1"/>
                </a:solidFill>
              </a:rPr>
              <a:t>Computer Graphics Forum</a:t>
            </a:r>
            <a:r>
              <a:rPr lang="en-US" dirty="0">
                <a:solidFill>
                  <a:schemeClr val="bg1"/>
                </a:solidFill>
              </a:rPr>
              <a:t>. Vol. 30. No. 7. Blackwell Publishing Ltd, 2011.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074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50" name="Content Placeholder 4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" y="1187819"/>
            <a:ext cx="9864012" cy="5670181"/>
          </a:xfrm>
        </p:spPr>
      </p:pic>
      <p:sp>
        <p:nvSpPr>
          <p:cNvPr id="51" name="Rounded Rectangle 50"/>
          <p:cNvSpPr/>
          <p:nvPr/>
        </p:nvSpPr>
        <p:spPr>
          <a:xfrm>
            <a:off x="10663723" y="6025629"/>
            <a:ext cx="149290" cy="14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860055" y="5928631"/>
            <a:ext cx="6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Data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663723" y="6403319"/>
            <a:ext cx="157065" cy="1586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860055" y="6297963"/>
            <a:ext cx="12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Algorithm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US" dirty="0" smtClean="0"/>
              <a:t>Technique Dependency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4278"/>
            <a:ext cx="10441482" cy="5442004"/>
          </a:xfrm>
        </p:spPr>
      </p:pic>
    </p:spTree>
    <p:extLst>
      <p:ext uri="{BB962C8B-B14F-4D97-AF65-F5344CB8AC3E}">
        <p14:creationId xmlns:p14="http://schemas.microsoft.com/office/powerpoint/2010/main" val="22351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en-US" dirty="0" smtClean="0"/>
              <a:t>Real-time Virtual Point Lights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956"/>
            <a:ext cx="10515600" cy="5439746"/>
          </a:xfrm>
        </p:spPr>
        <p:txBody>
          <a:bodyPr/>
          <a:lstStyle/>
          <a:p>
            <a:r>
              <a:rPr lang="en-US" dirty="0" smtClean="0"/>
              <a:t>Naïve Implementation of Instant </a:t>
            </a:r>
            <a:r>
              <a:rPr lang="en-US" dirty="0" err="1" smtClean="0"/>
              <a:t>Radiosity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Depends on VPL Shadow Maps (Very slow!)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Classic Singularity Issue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66" y="2827175"/>
            <a:ext cx="3957736" cy="3957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78" y="2827174"/>
            <a:ext cx="3957737" cy="39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the Singularity Issue by Clamping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554238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Code Fragment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VPLCount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PositionWorld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cos1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geometricTerm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cos1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BounceSingularity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MaterialColor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rgb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Flux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rgb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geometricTerm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gl_FragData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9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1213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Segoe WP</vt:lpstr>
      <vt:lpstr>Office Theme</vt:lpstr>
      <vt:lpstr>Real-time Global Illumination</vt:lpstr>
      <vt:lpstr>The Rendering Equation</vt:lpstr>
      <vt:lpstr>Monte Carlo Integration</vt:lpstr>
      <vt:lpstr>State-of-the-art</vt:lpstr>
      <vt:lpstr>A Novel Voxel-based Hybrid Method </vt:lpstr>
      <vt:lpstr>System Overview</vt:lpstr>
      <vt:lpstr>Technique Dependency</vt:lpstr>
      <vt:lpstr>Real-time Virtual Point Lights Rendering</vt:lpstr>
      <vt:lpstr>Resolving the Singularity Issue by Clamping</vt:lpstr>
      <vt:lpstr>Resolving the VPL Shadow Maps Issue by Voxelization</vt:lpstr>
      <vt:lpstr>Resolving the VPL Shadow Maps Issue by Voxelization</vt:lpstr>
      <vt:lpstr>Resolving the VPL Shadow Maps Issue by Voxelization</vt:lpstr>
      <vt:lpstr>Bidirectional Path Tracing</vt:lpstr>
      <vt:lpstr>Generation of Camera Paths</vt:lpstr>
      <vt:lpstr>Shooting Rays into Voxel Grid</vt:lpstr>
      <vt:lpstr>Performance of Voxel-based technique</vt:lpstr>
      <vt:lpstr>Real-time Global Ray-bundles</vt:lpstr>
      <vt:lpstr>Generation of Light Paths</vt:lpstr>
      <vt:lpstr>Advanced Shader Programming via Shader Model 5.0</vt:lpstr>
      <vt:lpstr>Example 1 (Building Per-pixel Linked List on GPU)</vt:lpstr>
      <vt:lpstr>Example 2 (Gathering Voxels)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Global Illumination</dc:title>
  <dc:creator>孙彻</dc:creator>
  <cp:lastModifiedBy>孙彻</cp:lastModifiedBy>
  <cp:revision>112</cp:revision>
  <dcterms:created xsi:type="dcterms:W3CDTF">2014-12-01T18:59:03Z</dcterms:created>
  <dcterms:modified xsi:type="dcterms:W3CDTF">2014-12-02T16:18:22Z</dcterms:modified>
</cp:coreProperties>
</file>