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2"/>
  </p:notesMasterIdLst>
  <p:sldIdLst>
    <p:sldId id="256" r:id="rId2"/>
    <p:sldId id="258" r:id="rId3"/>
    <p:sldId id="281" r:id="rId4"/>
    <p:sldId id="280" r:id="rId5"/>
    <p:sldId id="269" r:id="rId6"/>
    <p:sldId id="268" r:id="rId7"/>
    <p:sldId id="257" r:id="rId8"/>
    <p:sldId id="282" r:id="rId9"/>
    <p:sldId id="263" r:id="rId10"/>
    <p:sldId id="276" r:id="rId11"/>
    <p:sldId id="264" r:id="rId12"/>
    <p:sldId id="265" r:id="rId13"/>
    <p:sldId id="285" r:id="rId14"/>
    <p:sldId id="266" r:id="rId15"/>
    <p:sldId id="270" r:id="rId16"/>
    <p:sldId id="286" r:id="rId17"/>
    <p:sldId id="283" r:id="rId18"/>
    <p:sldId id="267" r:id="rId19"/>
    <p:sldId id="277" r:id="rId20"/>
    <p:sldId id="259" r:id="rId21"/>
    <p:sldId id="260" r:id="rId22"/>
    <p:sldId id="287" r:id="rId23"/>
    <p:sldId id="284" r:id="rId24"/>
    <p:sldId id="271" r:id="rId25"/>
    <p:sldId id="288" r:id="rId26"/>
    <p:sldId id="272" r:id="rId27"/>
    <p:sldId id="273" r:id="rId28"/>
    <p:sldId id="275" r:id="rId29"/>
    <p:sldId id="278" r:id="rId30"/>
    <p:sldId id="27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83" d="100"/>
          <a:sy n="83" d="100"/>
        </p:scale>
        <p:origin x="643"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A1E0EB-2B0A-4C62-ACF1-F5D3D3DF5BD7}" type="datetimeFigureOut">
              <a:rPr lang="en-GB" smtClean="0"/>
              <a:t>14/06/2019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47731-0AAB-48BA-BEE0-177F5DDA8849}" type="slidenum">
              <a:rPr lang="en-GB" smtClean="0"/>
              <a:t>‹#›</a:t>
            </a:fld>
            <a:endParaRPr lang="en-GB"/>
          </a:p>
        </p:txBody>
      </p:sp>
    </p:spTree>
    <p:extLst>
      <p:ext uri="{BB962C8B-B14F-4D97-AF65-F5344CB8AC3E}">
        <p14:creationId xmlns:p14="http://schemas.microsoft.com/office/powerpoint/2010/main" val="2708907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Write one thing they want to get out of the day on the orange sticky notes</a:t>
            </a:r>
          </a:p>
        </p:txBody>
      </p:sp>
      <p:sp>
        <p:nvSpPr>
          <p:cNvPr id="4" name="Slide Number Placeholder 3"/>
          <p:cNvSpPr>
            <a:spLocks noGrp="1"/>
          </p:cNvSpPr>
          <p:nvPr>
            <p:ph type="sldNum" sz="quarter" idx="10"/>
          </p:nvPr>
        </p:nvSpPr>
        <p:spPr/>
        <p:txBody>
          <a:bodyPr/>
          <a:lstStyle/>
          <a:p>
            <a:fld id="{43247731-0AAB-48BA-BEE0-177F5DDA8849}" type="slidenum">
              <a:rPr lang="en-GB" smtClean="0"/>
              <a:t>2</a:t>
            </a:fld>
            <a:endParaRPr lang="en-GB"/>
          </a:p>
        </p:txBody>
      </p:sp>
    </p:spTree>
    <p:extLst>
      <p:ext uri="{BB962C8B-B14F-4D97-AF65-F5344CB8AC3E}">
        <p14:creationId xmlns:p14="http://schemas.microsoft.com/office/powerpoint/2010/main" val="3981783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For instance, even though two functions might be working correctly for the given inputs, are the right type of objects passed between them for every set of inputs?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Example: two function machines end-to-end, where might the integration be broken given the previous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Ln(x) -&gt; sqrt(x)</a:t>
            </a:r>
          </a:p>
          <a:p>
            <a:endParaRPr lang="en-GB" dirty="0"/>
          </a:p>
        </p:txBody>
      </p:sp>
      <p:sp>
        <p:nvSpPr>
          <p:cNvPr id="4" name="Slide Number Placeholder 3"/>
          <p:cNvSpPr>
            <a:spLocks noGrp="1"/>
          </p:cNvSpPr>
          <p:nvPr>
            <p:ph type="sldNum" sz="quarter" idx="10"/>
          </p:nvPr>
        </p:nvSpPr>
        <p:spPr/>
        <p:txBody>
          <a:bodyPr/>
          <a:lstStyle/>
          <a:p>
            <a:fld id="{43247731-0AAB-48BA-BEE0-177F5DDA8849}" type="slidenum">
              <a:rPr lang="en-GB" smtClean="0"/>
              <a:t>15</a:t>
            </a:fld>
            <a:endParaRPr lang="en-GB"/>
          </a:p>
        </p:txBody>
      </p:sp>
    </p:spTree>
    <p:extLst>
      <p:ext uri="{BB962C8B-B14F-4D97-AF65-F5344CB8AC3E}">
        <p14:creationId xmlns:p14="http://schemas.microsoft.com/office/powerpoint/2010/main" val="3941536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Easy to read / easy to write / easy to maintain (pick two)</a:t>
            </a:r>
          </a:p>
        </p:txBody>
      </p:sp>
      <p:sp>
        <p:nvSpPr>
          <p:cNvPr id="4" name="Slide Number Placeholder 3"/>
          <p:cNvSpPr>
            <a:spLocks noGrp="1"/>
          </p:cNvSpPr>
          <p:nvPr>
            <p:ph type="sldNum" sz="quarter" idx="10"/>
          </p:nvPr>
        </p:nvSpPr>
        <p:spPr/>
        <p:txBody>
          <a:bodyPr/>
          <a:lstStyle/>
          <a:p>
            <a:fld id="{43247731-0AAB-48BA-BEE0-177F5DDA8849}" type="slidenum">
              <a:rPr lang="en-GB" smtClean="0"/>
              <a:t>18</a:t>
            </a:fld>
            <a:endParaRPr lang="en-GB"/>
          </a:p>
        </p:txBody>
      </p:sp>
    </p:spTree>
    <p:extLst>
      <p:ext uri="{BB962C8B-B14F-4D97-AF65-F5344CB8AC3E}">
        <p14:creationId xmlns:p14="http://schemas.microsoft.com/office/powerpoint/2010/main" val="1990917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Open for discussion, what makes code bad? Why is that easier to define than good code?</a:t>
            </a:r>
          </a:p>
        </p:txBody>
      </p:sp>
      <p:sp>
        <p:nvSpPr>
          <p:cNvPr id="4" name="Slide Number Placeholder 3"/>
          <p:cNvSpPr>
            <a:spLocks noGrp="1"/>
          </p:cNvSpPr>
          <p:nvPr>
            <p:ph type="sldNum" sz="quarter" idx="10"/>
          </p:nvPr>
        </p:nvSpPr>
        <p:spPr/>
        <p:txBody>
          <a:bodyPr/>
          <a:lstStyle/>
          <a:p>
            <a:fld id="{43247731-0AAB-48BA-BEE0-177F5DDA8849}" type="slidenum">
              <a:rPr lang="en-GB" smtClean="0"/>
              <a:t>19</a:t>
            </a:fld>
            <a:endParaRPr lang="en-GB"/>
          </a:p>
        </p:txBody>
      </p:sp>
    </p:spTree>
    <p:extLst>
      <p:ext uri="{BB962C8B-B14F-4D97-AF65-F5344CB8AC3E}">
        <p14:creationId xmlns:p14="http://schemas.microsoft.com/office/powerpoint/2010/main" val="549450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easier to define bad code than it is to define good code. The latter is subject specific. Bad code can run extremely fast - but very optimised code can often be worse than slower code for readability. Having said that, most modern languages are designed such that the most obvious way of doing something is also the fastest - in fact this is a guiding philosophy of python.</a:t>
            </a:r>
          </a:p>
          <a:p>
            <a:r>
              <a:rPr lang="en-GB" dirty="0"/>
              <a:t> </a:t>
            </a:r>
          </a:p>
          <a:p>
            <a:r>
              <a:rPr lang="en-GB" dirty="0"/>
              <a:t>How do you review bad code? What are the things that you look out for?</a:t>
            </a:r>
          </a:p>
          <a:p>
            <a:r>
              <a:rPr lang="en-GB" dirty="0"/>
              <a:t> </a:t>
            </a:r>
          </a:p>
          <a:p>
            <a:r>
              <a:rPr lang="en-GB" dirty="0"/>
              <a:t>Here are some examples:</a:t>
            </a:r>
          </a:p>
          <a:p>
            <a:endParaRPr lang="en-GB" dirty="0"/>
          </a:p>
        </p:txBody>
      </p:sp>
      <p:sp>
        <p:nvSpPr>
          <p:cNvPr id="4" name="Slide Number Placeholder 3"/>
          <p:cNvSpPr>
            <a:spLocks noGrp="1"/>
          </p:cNvSpPr>
          <p:nvPr>
            <p:ph type="sldNum" sz="quarter" idx="10"/>
          </p:nvPr>
        </p:nvSpPr>
        <p:spPr/>
        <p:txBody>
          <a:bodyPr/>
          <a:lstStyle/>
          <a:p>
            <a:fld id="{43247731-0AAB-48BA-BEE0-177F5DDA8849}" type="slidenum">
              <a:rPr lang="en-GB" smtClean="0"/>
              <a:t>20</a:t>
            </a:fld>
            <a:endParaRPr lang="en-GB"/>
          </a:p>
        </p:txBody>
      </p:sp>
    </p:spTree>
    <p:extLst>
      <p:ext uri="{BB962C8B-B14F-4D97-AF65-F5344CB8AC3E}">
        <p14:creationId xmlns:p14="http://schemas.microsoft.com/office/powerpoint/2010/main" val="1443591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Exercise here?</a:t>
            </a:r>
          </a:p>
        </p:txBody>
      </p:sp>
      <p:sp>
        <p:nvSpPr>
          <p:cNvPr id="4" name="Slide Number Placeholder 3"/>
          <p:cNvSpPr>
            <a:spLocks noGrp="1"/>
          </p:cNvSpPr>
          <p:nvPr>
            <p:ph type="sldNum" sz="quarter" idx="10"/>
          </p:nvPr>
        </p:nvSpPr>
        <p:spPr/>
        <p:txBody>
          <a:bodyPr/>
          <a:lstStyle/>
          <a:p>
            <a:fld id="{43247731-0AAB-48BA-BEE0-177F5DDA8849}" type="slidenum">
              <a:rPr lang="en-GB" smtClean="0"/>
              <a:t>21</a:t>
            </a:fld>
            <a:endParaRPr lang="en-GB"/>
          </a:p>
        </p:txBody>
      </p:sp>
    </p:spTree>
    <p:extLst>
      <p:ext uri="{BB962C8B-B14F-4D97-AF65-F5344CB8AC3E}">
        <p14:creationId xmlns:p14="http://schemas.microsoft.com/office/powerpoint/2010/main" val="21099005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Can easily see where bugs are introduced.</a:t>
            </a:r>
          </a:p>
        </p:txBody>
      </p:sp>
      <p:sp>
        <p:nvSpPr>
          <p:cNvPr id="4" name="Slide Number Placeholder 3"/>
          <p:cNvSpPr>
            <a:spLocks noGrp="1"/>
          </p:cNvSpPr>
          <p:nvPr>
            <p:ph type="sldNum" sz="quarter" idx="10"/>
          </p:nvPr>
        </p:nvSpPr>
        <p:spPr/>
        <p:txBody>
          <a:bodyPr/>
          <a:lstStyle/>
          <a:p>
            <a:fld id="{43247731-0AAB-48BA-BEE0-177F5DDA8849}" type="slidenum">
              <a:rPr lang="en-GB" smtClean="0"/>
              <a:t>24</a:t>
            </a:fld>
            <a:endParaRPr lang="en-GB"/>
          </a:p>
        </p:txBody>
      </p:sp>
    </p:spTree>
    <p:extLst>
      <p:ext uri="{BB962C8B-B14F-4D97-AF65-F5344CB8AC3E}">
        <p14:creationId xmlns:p14="http://schemas.microsoft.com/office/powerpoint/2010/main" val="2162088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en-GB" dirty="0"/>
              <a:t>What is git?</a:t>
            </a:r>
          </a:p>
          <a:p>
            <a:pPr fontAlgn="ctr"/>
            <a:r>
              <a:rPr lang="en-GB" dirty="0"/>
              <a:t>Issue tracking</a:t>
            </a:r>
          </a:p>
          <a:p>
            <a:pPr fontAlgn="ctr"/>
            <a:endParaRPr lang="en-GB" dirty="0"/>
          </a:p>
          <a:p>
            <a:pPr fontAlgn="ctr"/>
            <a:r>
              <a:rPr lang="en-GB" dirty="0"/>
              <a:t>Go to </a:t>
            </a:r>
            <a:r>
              <a:rPr lang="en-GB" dirty="0" err="1"/>
              <a:t>github</a:t>
            </a:r>
            <a:r>
              <a:rPr lang="en-GB" dirty="0"/>
              <a:t> and show them around</a:t>
            </a:r>
          </a:p>
          <a:p>
            <a:endParaRPr lang="en-GB" dirty="0"/>
          </a:p>
        </p:txBody>
      </p:sp>
      <p:sp>
        <p:nvSpPr>
          <p:cNvPr id="4" name="Slide Number Placeholder 3"/>
          <p:cNvSpPr>
            <a:spLocks noGrp="1"/>
          </p:cNvSpPr>
          <p:nvPr>
            <p:ph type="sldNum" sz="quarter" idx="10"/>
          </p:nvPr>
        </p:nvSpPr>
        <p:spPr/>
        <p:txBody>
          <a:bodyPr/>
          <a:lstStyle/>
          <a:p>
            <a:fld id="{43247731-0AAB-48BA-BEE0-177F5DDA8849}" type="slidenum">
              <a:rPr lang="en-GB" smtClean="0"/>
              <a:t>26</a:t>
            </a:fld>
            <a:endParaRPr lang="en-GB"/>
          </a:p>
        </p:txBody>
      </p:sp>
    </p:spTree>
    <p:extLst>
      <p:ext uri="{BB962C8B-B14F-4D97-AF65-F5344CB8AC3E}">
        <p14:creationId xmlns:p14="http://schemas.microsoft.com/office/powerpoint/2010/main" val="21223330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Git-</a:t>
            </a:r>
            <a:r>
              <a:rPr lang="en-GB" dirty="0" err="1"/>
              <a:t>tionary</a:t>
            </a:r>
            <a:endParaRPr lang="en-GB" dirty="0"/>
          </a:p>
        </p:txBody>
      </p:sp>
      <p:sp>
        <p:nvSpPr>
          <p:cNvPr id="4" name="Slide Number Placeholder 3"/>
          <p:cNvSpPr>
            <a:spLocks noGrp="1"/>
          </p:cNvSpPr>
          <p:nvPr>
            <p:ph type="sldNum" sz="quarter" idx="10"/>
          </p:nvPr>
        </p:nvSpPr>
        <p:spPr/>
        <p:txBody>
          <a:bodyPr/>
          <a:lstStyle/>
          <a:p>
            <a:fld id="{43247731-0AAB-48BA-BEE0-177F5DDA8849}" type="slidenum">
              <a:rPr lang="en-GB" smtClean="0"/>
              <a:t>27</a:t>
            </a:fld>
            <a:endParaRPr lang="en-GB"/>
          </a:p>
        </p:txBody>
      </p:sp>
    </p:spTree>
    <p:extLst>
      <p:ext uri="{BB962C8B-B14F-4D97-AF65-F5344CB8AC3E}">
        <p14:creationId xmlns:p14="http://schemas.microsoft.com/office/powerpoint/2010/main" val="15773679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Things to point out: Branch, Clone or Download, Costs of Reoffending, Issue tracking</a:t>
            </a:r>
          </a:p>
          <a:p>
            <a:endParaRPr lang="en-GB" dirty="0"/>
          </a:p>
        </p:txBody>
      </p:sp>
      <p:sp>
        <p:nvSpPr>
          <p:cNvPr id="4" name="Slide Number Placeholder 3"/>
          <p:cNvSpPr>
            <a:spLocks noGrp="1"/>
          </p:cNvSpPr>
          <p:nvPr>
            <p:ph type="sldNum" sz="quarter" idx="10"/>
          </p:nvPr>
        </p:nvSpPr>
        <p:spPr/>
        <p:txBody>
          <a:bodyPr/>
          <a:lstStyle/>
          <a:p>
            <a:fld id="{43247731-0AAB-48BA-BEE0-177F5DDA8849}" type="slidenum">
              <a:rPr lang="en-GB" smtClean="0"/>
              <a:t>28</a:t>
            </a:fld>
            <a:endParaRPr lang="en-GB"/>
          </a:p>
        </p:txBody>
      </p:sp>
    </p:spTree>
    <p:extLst>
      <p:ext uri="{BB962C8B-B14F-4D97-AF65-F5344CB8AC3E}">
        <p14:creationId xmlns:p14="http://schemas.microsoft.com/office/powerpoint/2010/main" val="876982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start by talking about Quality Assurance and finish by asking what is proportionate. We will then relate this to coding practices.</a:t>
            </a:r>
          </a:p>
          <a:p>
            <a:endParaRPr lang="en-GB" dirty="0"/>
          </a:p>
          <a:p>
            <a:r>
              <a:rPr lang="en-GB" dirty="0"/>
              <a:t>I’m not very good at parties. When I tell people that I’m a government analyst, most people turn off. </a:t>
            </a:r>
          </a:p>
          <a:p>
            <a:r>
              <a:rPr lang="en-GB" dirty="0"/>
              <a:t>When I tell them that I’m really into quality assurance, they definitely do. So I’m very glad that I’m finally in a room where I can talk about QA for hours.</a:t>
            </a:r>
          </a:p>
          <a:p>
            <a:endParaRPr lang="en-GB" dirty="0"/>
          </a:p>
        </p:txBody>
      </p:sp>
      <p:sp>
        <p:nvSpPr>
          <p:cNvPr id="4" name="Slide Number Placeholder 3"/>
          <p:cNvSpPr>
            <a:spLocks noGrp="1"/>
          </p:cNvSpPr>
          <p:nvPr>
            <p:ph type="sldNum" sz="quarter" idx="10"/>
          </p:nvPr>
        </p:nvSpPr>
        <p:spPr/>
        <p:txBody>
          <a:bodyPr/>
          <a:lstStyle/>
          <a:p>
            <a:fld id="{43247731-0AAB-48BA-BEE0-177F5DDA8849}" type="slidenum">
              <a:rPr lang="en-GB" smtClean="0"/>
              <a:t>3</a:t>
            </a:fld>
            <a:endParaRPr lang="en-GB"/>
          </a:p>
        </p:txBody>
      </p:sp>
    </p:spTree>
    <p:extLst>
      <p:ext uri="{BB962C8B-B14F-4D97-AF65-F5344CB8AC3E}">
        <p14:creationId xmlns:p14="http://schemas.microsoft.com/office/powerpoint/2010/main" val="832008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Why do we do QA?</a:t>
            </a:r>
          </a:p>
          <a:p>
            <a:r>
              <a:rPr lang="en-GB" dirty="0"/>
              <a:t>We are only human and we make mistakes</a:t>
            </a:r>
          </a:p>
          <a:p>
            <a:r>
              <a:rPr lang="en-GB" dirty="0"/>
              <a:t>Sometimes these mistakes come from a place of ignorance, or not understanding the question. Sometimes they come from the process or the data, biases that we haven’t understood. Sometimes they come from not checking.</a:t>
            </a:r>
          </a:p>
          <a:p>
            <a:r>
              <a:rPr lang="en-GB" dirty="0"/>
              <a:t>These mistakes can have profound implications both within and outside government.</a:t>
            </a:r>
          </a:p>
          <a:p>
            <a:r>
              <a:rPr lang="en-GB" dirty="0"/>
              <a:t>Ask whether they know the difference between verification vs validation</a:t>
            </a:r>
          </a:p>
        </p:txBody>
      </p:sp>
      <p:sp>
        <p:nvSpPr>
          <p:cNvPr id="4" name="Slide Number Placeholder 3"/>
          <p:cNvSpPr>
            <a:spLocks noGrp="1"/>
          </p:cNvSpPr>
          <p:nvPr>
            <p:ph type="sldNum" sz="quarter" idx="10"/>
          </p:nvPr>
        </p:nvSpPr>
        <p:spPr/>
        <p:txBody>
          <a:bodyPr/>
          <a:lstStyle/>
          <a:p>
            <a:fld id="{43247731-0AAB-48BA-BEE0-177F5DDA8849}" type="slidenum">
              <a:rPr lang="en-GB" smtClean="0"/>
              <a:t>4</a:t>
            </a:fld>
            <a:endParaRPr lang="en-GB"/>
          </a:p>
        </p:txBody>
      </p:sp>
    </p:spTree>
    <p:extLst>
      <p:ext uri="{BB962C8B-B14F-4D97-AF65-F5344CB8AC3E}">
        <p14:creationId xmlns:p14="http://schemas.microsoft.com/office/powerpoint/2010/main" val="3484112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There’s an easy split to make in analysis between routine analysis and bespoke analysis. It’s easier to frame proportionate QA in terms of these two modes of analysis, and identifying risk events with each. </a:t>
            </a:r>
          </a:p>
          <a:p>
            <a:r>
              <a:rPr lang="en-GB" dirty="0"/>
              <a:t>The split really allows us to think about tailoring what QA means – for bespoke models we don’t necessarily need a fully unit-tested model as the peer review should cover this. But on routine outputs do we want to overburden our resources with quality assurance?</a:t>
            </a:r>
          </a:p>
          <a:p>
            <a:r>
              <a:rPr lang="en-GB" dirty="0"/>
              <a:t>How critical is my analysis - use cases? - production analysis tends to be more business critical than exploratory as analysis will be incorporated into the outputs of other customers (e.g. other analytical customers); however exploratory has a greater variance (e.g. bespoke surveys for business cases)</a:t>
            </a:r>
          </a:p>
          <a:p>
            <a:r>
              <a:rPr lang="en-GB" dirty="0"/>
              <a:t>Reputational risk? - if my analysis was wrong what could the effects be?</a:t>
            </a:r>
          </a:p>
          <a:p>
            <a:r>
              <a:rPr lang="en-GB" dirty="0"/>
              <a:t>Reproducibility? - will my analysis have to be reproduced  in the future? What are the events that could cause this? Audit? Academia? Exploratory has a greater need of reproducibility as there is no guarantee that there will be future, comparable publications to measure quality against.</a:t>
            </a:r>
          </a:p>
          <a:p>
            <a:r>
              <a:rPr lang="en-GB" dirty="0"/>
              <a:t> </a:t>
            </a:r>
          </a:p>
          <a:p>
            <a:r>
              <a:rPr lang="en-GB" dirty="0"/>
              <a:t>Question to group: Spreadsheets are much easier to see the internal workings of, but they're much more liable to human error. What is the difference with coding? What are the risk events that might happen?</a:t>
            </a:r>
          </a:p>
          <a:p>
            <a:endParaRPr lang="en-GB" dirty="0"/>
          </a:p>
        </p:txBody>
      </p:sp>
      <p:sp>
        <p:nvSpPr>
          <p:cNvPr id="4" name="Slide Number Placeholder 3"/>
          <p:cNvSpPr>
            <a:spLocks noGrp="1"/>
          </p:cNvSpPr>
          <p:nvPr>
            <p:ph type="sldNum" sz="quarter" idx="10"/>
          </p:nvPr>
        </p:nvSpPr>
        <p:spPr/>
        <p:txBody>
          <a:bodyPr/>
          <a:lstStyle/>
          <a:p>
            <a:fld id="{43247731-0AAB-48BA-BEE0-177F5DDA8849}" type="slidenum">
              <a:rPr lang="en-GB" smtClean="0"/>
              <a:t>5</a:t>
            </a:fld>
            <a:endParaRPr lang="en-GB"/>
          </a:p>
        </p:txBody>
      </p:sp>
    </p:spTree>
    <p:extLst>
      <p:ext uri="{BB962C8B-B14F-4D97-AF65-F5344CB8AC3E}">
        <p14:creationId xmlns:p14="http://schemas.microsoft.com/office/powerpoint/2010/main" val="1659194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Why code over excel? Open question up to floor. Quality assurance procedures in excel are often very manual and rely greatly on whether logs or relevant documentation cover the model adequately.</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for the rest of the presentation we’ll assume that everything you do is in R or Python, and that you’ve never touched Excel in your life. </a:t>
            </a:r>
          </a:p>
        </p:txBody>
      </p:sp>
      <p:sp>
        <p:nvSpPr>
          <p:cNvPr id="4" name="Slide Number Placeholder 3"/>
          <p:cNvSpPr>
            <a:spLocks noGrp="1"/>
          </p:cNvSpPr>
          <p:nvPr>
            <p:ph type="sldNum" sz="quarter" idx="10"/>
          </p:nvPr>
        </p:nvSpPr>
        <p:spPr/>
        <p:txBody>
          <a:bodyPr/>
          <a:lstStyle/>
          <a:p>
            <a:fld id="{43247731-0AAB-48BA-BEE0-177F5DDA8849}" type="slidenum">
              <a:rPr lang="en-GB" smtClean="0"/>
              <a:t>6</a:t>
            </a:fld>
            <a:endParaRPr lang="en-GB"/>
          </a:p>
        </p:txBody>
      </p:sp>
    </p:spTree>
    <p:extLst>
      <p:ext uri="{BB962C8B-B14F-4D97-AF65-F5344CB8AC3E}">
        <p14:creationId xmlns:p14="http://schemas.microsoft.com/office/powerpoint/2010/main" val="768667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Question to group: What is proportionate QA? What are the ends of QA? Split into groups, give them paper and ask them to come up with ideas for types of QA they could perform. Then give them examples and ask which would apply, which would be disproportionate, etc. Give each </a:t>
            </a:r>
          </a:p>
          <a:p>
            <a:endParaRPr lang="en-GB" dirty="0"/>
          </a:p>
          <a:p>
            <a:r>
              <a:rPr lang="en-GB" dirty="0"/>
              <a:t>Key points: Risk management, doesn’t just assure but improves quality.</a:t>
            </a:r>
          </a:p>
          <a:p>
            <a:r>
              <a:rPr lang="en-GB" dirty="0"/>
              <a:t>Main point: Quality assurance is both a way to improve the quality of a product and to manage risk. Reduced risk and higher quality products are undeniably good things.</a:t>
            </a:r>
          </a:p>
        </p:txBody>
      </p:sp>
      <p:sp>
        <p:nvSpPr>
          <p:cNvPr id="4" name="Slide Number Placeholder 3"/>
          <p:cNvSpPr>
            <a:spLocks noGrp="1"/>
          </p:cNvSpPr>
          <p:nvPr>
            <p:ph type="sldNum" sz="quarter" idx="10"/>
          </p:nvPr>
        </p:nvSpPr>
        <p:spPr/>
        <p:txBody>
          <a:bodyPr/>
          <a:lstStyle/>
          <a:p>
            <a:fld id="{43247731-0AAB-48BA-BEE0-177F5DDA8849}" type="slidenum">
              <a:rPr lang="en-GB" smtClean="0"/>
              <a:t>7</a:t>
            </a:fld>
            <a:endParaRPr lang="en-GB"/>
          </a:p>
        </p:txBody>
      </p:sp>
    </p:spTree>
    <p:extLst>
      <p:ext uri="{BB962C8B-B14F-4D97-AF65-F5344CB8AC3E}">
        <p14:creationId xmlns:p14="http://schemas.microsoft.com/office/powerpoint/2010/main" val="258145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DevOps and Continuous Integration – explain these are best practices in the software engineering</a:t>
            </a:r>
          </a:p>
        </p:txBody>
      </p:sp>
      <p:sp>
        <p:nvSpPr>
          <p:cNvPr id="4" name="Slide Number Placeholder 3"/>
          <p:cNvSpPr>
            <a:spLocks noGrp="1"/>
          </p:cNvSpPr>
          <p:nvPr>
            <p:ph type="sldNum" sz="quarter" idx="10"/>
          </p:nvPr>
        </p:nvSpPr>
        <p:spPr/>
        <p:txBody>
          <a:bodyPr/>
          <a:lstStyle/>
          <a:p>
            <a:fld id="{43247731-0AAB-48BA-BEE0-177F5DDA8849}" type="slidenum">
              <a:rPr lang="en-GB" smtClean="0"/>
              <a:t>10</a:t>
            </a:fld>
            <a:endParaRPr lang="en-GB"/>
          </a:p>
        </p:txBody>
      </p:sp>
    </p:spTree>
    <p:extLst>
      <p:ext uri="{BB962C8B-B14F-4D97-AF65-F5344CB8AC3E}">
        <p14:creationId xmlns:p14="http://schemas.microsoft.com/office/powerpoint/2010/main" val="452652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Example: function machines (what are the use cases, what are the tests we could develop, try to get them to agree to an out of line use case), sqrt()</a:t>
            </a:r>
          </a:p>
          <a:p>
            <a:endParaRPr lang="en-GB" dirty="0"/>
          </a:p>
        </p:txBody>
      </p:sp>
      <p:sp>
        <p:nvSpPr>
          <p:cNvPr id="4" name="Slide Number Placeholder 3"/>
          <p:cNvSpPr>
            <a:spLocks noGrp="1"/>
          </p:cNvSpPr>
          <p:nvPr>
            <p:ph type="sldNum" sz="quarter" idx="10"/>
          </p:nvPr>
        </p:nvSpPr>
        <p:spPr/>
        <p:txBody>
          <a:bodyPr/>
          <a:lstStyle/>
          <a:p>
            <a:fld id="{43247731-0AAB-48BA-BEE0-177F5DDA8849}" type="slidenum">
              <a:rPr lang="en-GB" smtClean="0"/>
              <a:t>11</a:t>
            </a:fld>
            <a:endParaRPr lang="en-GB"/>
          </a:p>
        </p:txBody>
      </p:sp>
    </p:spTree>
    <p:extLst>
      <p:ext uri="{BB962C8B-B14F-4D97-AF65-F5344CB8AC3E}">
        <p14:creationId xmlns:p14="http://schemas.microsoft.com/office/powerpoint/2010/main" val="11229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are the basic units, can you think of ways to combine them into more complex tests?</a:t>
            </a:r>
          </a:p>
        </p:txBody>
      </p:sp>
      <p:sp>
        <p:nvSpPr>
          <p:cNvPr id="4" name="Slide Number Placeholder 3"/>
          <p:cNvSpPr>
            <a:spLocks noGrp="1"/>
          </p:cNvSpPr>
          <p:nvPr>
            <p:ph type="sldNum" sz="quarter" idx="10"/>
          </p:nvPr>
        </p:nvSpPr>
        <p:spPr/>
        <p:txBody>
          <a:bodyPr/>
          <a:lstStyle/>
          <a:p>
            <a:fld id="{43247731-0AAB-48BA-BEE0-177F5DDA8849}" type="slidenum">
              <a:rPr lang="en-GB" smtClean="0"/>
              <a:t>13</a:t>
            </a:fld>
            <a:endParaRPr lang="en-GB"/>
          </a:p>
        </p:txBody>
      </p:sp>
    </p:spTree>
    <p:extLst>
      <p:ext uri="{BB962C8B-B14F-4D97-AF65-F5344CB8AC3E}">
        <p14:creationId xmlns:p14="http://schemas.microsoft.com/office/powerpoint/2010/main" val="2304862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BA3D620-E0AE-464D-8404-65FA01F50224}" type="datetime1">
              <a:rPr lang="en-GB" smtClean="0"/>
              <a:t>14/06/2019</a:t>
            </a:fld>
            <a:endParaRPr lang="en-GB"/>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E2CB374-0576-4845-BE90-09AB4B8627D3}" type="slidenum">
              <a:rPr lang="en-GB" smtClean="0"/>
              <a:t>‹#›</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6724577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0DA387-1861-4B6E-88FD-FD93BD8FF4C1}" type="datetime1">
              <a:rPr lang="en-GB" smtClean="0"/>
              <a:t>14/06/2019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E2CB374-0576-4845-BE90-09AB4B8627D3}" type="slidenum">
              <a:rPr lang="en-GB" smtClean="0"/>
              <a:t>‹#›</a:t>
            </a:fld>
            <a:endParaRPr lang="en-GB"/>
          </a:p>
        </p:txBody>
      </p:sp>
    </p:spTree>
    <p:extLst>
      <p:ext uri="{BB962C8B-B14F-4D97-AF65-F5344CB8AC3E}">
        <p14:creationId xmlns:p14="http://schemas.microsoft.com/office/powerpoint/2010/main" val="3315300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2C8EA0-1D6D-47DA-A7A0-0C1AA35AEEF3}" type="datetime1">
              <a:rPr lang="en-GB" smtClean="0"/>
              <a:t>14/06/2019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E2CB374-0576-4845-BE90-09AB4B8627D3}" type="slidenum">
              <a:rPr lang="en-GB" smtClean="0"/>
              <a:t>‹#›</a:t>
            </a:fld>
            <a:endParaRPr lang="en-GB"/>
          </a:p>
        </p:txBody>
      </p:sp>
    </p:spTree>
    <p:extLst>
      <p:ext uri="{BB962C8B-B14F-4D97-AF65-F5344CB8AC3E}">
        <p14:creationId xmlns:p14="http://schemas.microsoft.com/office/powerpoint/2010/main" val="899908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7F872F-0422-417D-97B2-FA9F03CD5583}" type="datetime1">
              <a:rPr lang="en-GB" smtClean="0"/>
              <a:t>14/06/2019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E2CB374-0576-4845-BE90-09AB4B8627D3}" type="slidenum">
              <a:rPr lang="en-GB" smtClean="0"/>
              <a:t>‹#›</a:t>
            </a:fld>
            <a:endParaRPr lang="en-GB"/>
          </a:p>
        </p:txBody>
      </p:sp>
    </p:spTree>
    <p:extLst>
      <p:ext uri="{BB962C8B-B14F-4D97-AF65-F5344CB8AC3E}">
        <p14:creationId xmlns:p14="http://schemas.microsoft.com/office/powerpoint/2010/main" val="2201280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9FFD0B-4AF8-41B1-9FD8-E1F1822B3EAD}" type="datetime1">
              <a:rPr lang="en-GB" smtClean="0"/>
              <a:t>14/06/2019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E2CB374-0576-4845-BE90-09AB4B8627D3}" type="slidenum">
              <a:rPr lang="en-GB" smtClean="0"/>
              <a:t>‹#›</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4760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FE5FFE-D882-4089-B34F-EC52DEF6ED8C}" type="datetime1">
              <a:rPr lang="en-GB" smtClean="0"/>
              <a:t>14/06/2019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E2CB374-0576-4845-BE90-09AB4B8627D3}" type="slidenum">
              <a:rPr lang="en-GB" smtClean="0"/>
              <a:t>‹#›</a:t>
            </a:fld>
            <a:endParaRPr lang="en-GB"/>
          </a:p>
        </p:txBody>
      </p:sp>
    </p:spTree>
    <p:extLst>
      <p:ext uri="{BB962C8B-B14F-4D97-AF65-F5344CB8AC3E}">
        <p14:creationId xmlns:p14="http://schemas.microsoft.com/office/powerpoint/2010/main" val="4118273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5CEB61-B785-4488-B999-38E2DF06FF90}" type="datetime1">
              <a:rPr lang="en-GB" smtClean="0"/>
              <a:t>14/06/2019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E2CB374-0576-4845-BE90-09AB4B8627D3}" type="slidenum">
              <a:rPr lang="en-GB" smtClean="0"/>
              <a:t>‹#›</a:t>
            </a:fld>
            <a:endParaRPr lang="en-GB"/>
          </a:p>
        </p:txBody>
      </p:sp>
    </p:spTree>
    <p:extLst>
      <p:ext uri="{BB962C8B-B14F-4D97-AF65-F5344CB8AC3E}">
        <p14:creationId xmlns:p14="http://schemas.microsoft.com/office/powerpoint/2010/main" val="220632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25BE9A-1DCD-424D-BC50-92424DC69FCC}" type="datetime1">
              <a:rPr lang="en-GB" smtClean="0"/>
              <a:t>14/06/2019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E2CB374-0576-4845-BE90-09AB4B8627D3}" type="slidenum">
              <a:rPr lang="en-GB" smtClean="0"/>
              <a:t>‹#›</a:t>
            </a:fld>
            <a:endParaRPr lang="en-GB"/>
          </a:p>
        </p:txBody>
      </p:sp>
    </p:spTree>
    <p:extLst>
      <p:ext uri="{BB962C8B-B14F-4D97-AF65-F5344CB8AC3E}">
        <p14:creationId xmlns:p14="http://schemas.microsoft.com/office/powerpoint/2010/main" val="1511787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688658-3993-4918-A563-74F7FA0757B9}" type="datetime1">
              <a:rPr lang="en-GB" smtClean="0"/>
              <a:t>14/06/2019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E2CB374-0576-4845-BE90-09AB4B8627D3}" type="slidenum">
              <a:rPr lang="en-GB" smtClean="0"/>
              <a:t>‹#›</a:t>
            </a:fld>
            <a:endParaRPr lang="en-GB"/>
          </a:p>
        </p:txBody>
      </p:sp>
    </p:spTree>
    <p:extLst>
      <p:ext uri="{BB962C8B-B14F-4D97-AF65-F5344CB8AC3E}">
        <p14:creationId xmlns:p14="http://schemas.microsoft.com/office/powerpoint/2010/main" val="2176236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B722FCD-D366-4A2F-8E4A-E1F500C01A4B}" type="datetime1">
              <a:rPr lang="en-GB" smtClean="0"/>
              <a:t>14/06/2019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E2CB374-0576-4845-BE90-09AB4B8627D3}" type="slidenum">
              <a:rPr lang="en-GB" smtClean="0"/>
              <a:t>‹#›</a:t>
            </a:fld>
            <a:endParaRPr lang="en-GB"/>
          </a:p>
        </p:txBody>
      </p:sp>
    </p:spTree>
    <p:extLst>
      <p:ext uri="{BB962C8B-B14F-4D97-AF65-F5344CB8AC3E}">
        <p14:creationId xmlns:p14="http://schemas.microsoft.com/office/powerpoint/2010/main" val="1837638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FA691C5-C74C-45DF-86BF-AB7B28FCA1C7}" type="datetime1">
              <a:rPr lang="en-GB" smtClean="0"/>
              <a:t>14/06/2019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E2CB374-0576-4845-BE90-09AB4B8627D3}" type="slidenum">
              <a:rPr lang="en-GB" smtClean="0"/>
              <a:t>‹#›</a:t>
            </a:fld>
            <a:endParaRPr lang="en-GB"/>
          </a:p>
        </p:txBody>
      </p:sp>
    </p:spTree>
    <p:extLst>
      <p:ext uri="{BB962C8B-B14F-4D97-AF65-F5344CB8AC3E}">
        <p14:creationId xmlns:p14="http://schemas.microsoft.com/office/powerpoint/2010/main" val="870361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6AFA11B-E010-474F-9637-809B4891EC6A}" type="datetime1">
              <a:rPr lang="en-GB" smtClean="0"/>
              <a:t>14/06/2019</a:t>
            </a:fld>
            <a:endParaRPr lang="en-GB"/>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GB"/>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E2CB374-0576-4845-BE90-09AB4B8627D3}" type="slidenum">
              <a:rPr lang="en-GB" smtClean="0"/>
              <a:t>‹#›</a:t>
            </a:fld>
            <a:endParaRPr lang="en-GB"/>
          </a:p>
        </p:txBody>
      </p:sp>
    </p:spTree>
    <p:extLst>
      <p:ext uri="{BB962C8B-B14F-4D97-AF65-F5344CB8AC3E}">
        <p14:creationId xmlns:p14="http://schemas.microsoft.com/office/powerpoint/2010/main" val="100833783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r-pkgs.had.co.nz/tests.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notebooks.azure.com/kim-ward/projects/as-masterclas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84640-4F13-4B6A-9F53-2656603C0C6F}"/>
              </a:ext>
            </a:extLst>
          </p:cNvPr>
          <p:cNvSpPr>
            <a:spLocks noGrp="1"/>
          </p:cNvSpPr>
          <p:nvPr>
            <p:ph type="ctrTitle"/>
          </p:nvPr>
        </p:nvSpPr>
        <p:spPr/>
        <p:txBody>
          <a:bodyPr/>
          <a:lstStyle/>
          <a:p>
            <a:r>
              <a:rPr lang="en-GB" dirty="0"/>
              <a:t>Cracking the Code</a:t>
            </a:r>
          </a:p>
        </p:txBody>
      </p:sp>
      <p:sp>
        <p:nvSpPr>
          <p:cNvPr id="3" name="Subtitle 2">
            <a:extLst>
              <a:ext uri="{FF2B5EF4-FFF2-40B4-BE49-F238E27FC236}">
                <a16:creationId xmlns:a16="http://schemas.microsoft.com/office/drawing/2014/main" id="{89C27893-C4B7-4471-B54A-C30FD81991A7}"/>
              </a:ext>
            </a:extLst>
          </p:cNvPr>
          <p:cNvSpPr>
            <a:spLocks noGrp="1"/>
          </p:cNvSpPr>
          <p:nvPr>
            <p:ph type="subTitle" idx="1"/>
          </p:nvPr>
        </p:nvSpPr>
        <p:spPr/>
        <p:txBody>
          <a:bodyPr/>
          <a:lstStyle/>
          <a:p>
            <a:r>
              <a:rPr lang="en-GB" dirty="0"/>
              <a:t>How to ensure your assurance endures</a:t>
            </a:r>
          </a:p>
        </p:txBody>
      </p:sp>
    </p:spTree>
    <p:extLst>
      <p:ext uri="{BB962C8B-B14F-4D97-AF65-F5344CB8AC3E}">
        <p14:creationId xmlns:p14="http://schemas.microsoft.com/office/powerpoint/2010/main" val="628019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C35310-216B-4AA2-99B4-7215DB7BE7B7}"/>
              </a:ext>
            </a:extLst>
          </p:cNvPr>
          <p:cNvSpPr>
            <a:spLocks noGrp="1"/>
          </p:cNvSpPr>
          <p:nvPr>
            <p:ph idx="1"/>
          </p:nvPr>
        </p:nvSpPr>
        <p:spPr>
          <a:xfrm>
            <a:off x="1261872" y="1340662"/>
            <a:ext cx="8595360" cy="4351337"/>
          </a:xfrm>
        </p:spPr>
        <p:txBody>
          <a:bodyPr>
            <a:normAutofit/>
          </a:bodyPr>
          <a:lstStyle/>
          <a:p>
            <a:pPr marL="0" indent="0" algn="ctr">
              <a:buNone/>
            </a:pPr>
            <a:r>
              <a:rPr lang="en-GB" sz="3200" i="1" dirty="0"/>
              <a:t>“An effective testing regime removes much of the difficulty of peer review and allows for non-experts in the coding language to help review code. Automatic testing is fundamental to DevOps and other Continuous Integration pipelines; these development practices have allowed for the rise of companies like Google, Facebook, Amazon and Apple.”</a:t>
            </a:r>
          </a:p>
          <a:p>
            <a:endParaRPr lang="en-GB" sz="3200" i="1" dirty="0"/>
          </a:p>
        </p:txBody>
      </p:sp>
      <p:sp>
        <p:nvSpPr>
          <p:cNvPr id="2" name="Slide Number Placeholder 1">
            <a:extLst>
              <a:ext uri="{FF2B5EF4-FFF2-40B4-BE49-F238E27FC236}">
                <a16:creationId xmlns:a16="http://schemas.microsoft.com/office/drawing/2014/main" id="{199ECC47-B121-4B3A-B518-D608AFBE423A}"/>
              </a:ext>
            </a:extLst>
          </p:cNvPr>
          <p:cNvSpPr>
            <a:spLocks noGrp="1"/>
          </p:cNvSpPr>
          <p:nvPr>
            <p:ph type="sldNum" sz="quarter" idx="12"/>
          </p:nvPr>
        </p:nvSpPr>
        <p:spPr/>
        <p:txBody>
          <a:bodyPr>
            <a:normAutofit lnSpcReduction="10000"/>
          </a:bodyPr>
          <a:lstStyle/>
          <a:p>
            <a:fld id="{3E2CB374-0576-4845-BE90-09AB4B8627D3}" type="slidenum">
              <a:rPr lang="en-GB" smtClean="0"/>
              <a:t>10</a:t>
            </a:fld>
            <a:endParaRPr lang="en-GB"/>
          </a:p>
        </p:txBody>
      </p:sp>
    </p:spTree>
    <p:extLst>
      <p:ext uri="{BB962C8B-B14F-4D97-AF65-F5344CB8AC3E}">
        <p14:creationId xmlns:p14="http://schemas.microsoft.com/office/powerpoint/2010/main" val="3361710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F98A3-CF1A-4C1D-A9F7-1310F40D7E83}"/>
              </a:ext>
            </a:extLst>
          </p:cNvPr>
          <p:cNvSpPr>
            <a:spLocks noGrp="1"/>
          </p:cNvSpPr>
          <p:nvPr>
            <p:ph type="title"/>
          </p:nvPr>
        </p:nvSpPr>
        <p:spPr>
          <a:xfrm>
            <a:off x="1261872" y="365760"/>
            <a:ext cx="9692640" cy="1325562"/>
          </a:xfrm>
        </p:spPr>
        <p:txBody>
          <a:bodyPr/>
          <a:lstStyle/>
          <a:p>
            <a:r>
              <a:rPr lang="en-GB" b="1" dirty="0">
                <a:solidFill>
                  <a:schemeClr val="accent1"/>
                </a:solidFill>
              </a:rPr>
              <a:t>Unit testing</a:t>
            </a:r>
          </a:p>
        </p:txBody>
      </p:sp>
      <p:sp>
        <p:nvSpPr>
          <p:cNvPr id="3" name="Content Placeholder 2">
            <a:extLst>
              <a:ext uri="{FF2B5EF4-FFF2-40B4-BE49-F238E27FC236}">
                <a16:creationId xmlns:a16="http://schemas.microsoft.com/office/drawing/2014/main" id="{3CFF4613-8E35-422B-A438-ABC4E911E33C}"/>
              </a:ext>
            </a:extLst>
          </p:cNvPr>
          <p:cNvSpPr>
            <a:spLocks noGrp="1"/>
          </p:cNvSpPr>
          <p:nvPr>
            <p:ph idx="1"/>
          </p:nvPr>
        </p:nvSpPr>
        <p:spPr>
          <a:xfrm>
            <a:off x="1261872" y="1828800"/>
            <a:ext cx="4826508" cy="4351337"/>
          </a:xfrm>
        </p:spPr>
        <p:txBody>
          <a:bodyPr>
            <a:normAutofit/>
          </a:bodyPr>
          <a:lstStyle/>
          <a:p>
            <a:r>
              <a:rPr lang="en-GB" dirty="0"/>
              <a:t>Unit testing is the cornerstone of modern software development. </a:t>
            </a:r>
          </a:p>
          <a:p>
            <a:r>
              <a:rPr lang="en-GB" dirty="0"/>
              <a:t>Unit tests look at the smallest units of code (e.g. one function / one class / one method) and ask whether the known output is calculated for a known input.</a:t>
            </a:r>
          </a:p>
          <a:p>
            <a:r>
              <a:rPr lang="en-GB" dirty="0"/>
              <a:t>If all tests are passing then all of the cases </a:t>
            </a:r>
            <a:r>
              <a:rPr lang="en-GB" i="1" dirty="0"/>
              <a:t>that are tested for </a:t>
            </a:r>
            <a:r>
              <a:rPr lang="en-GB" dirty="0"/>
              <a:t>will work. This removes a lot of the burden of review.</a:t>
            </a:r>
          </a:p>
          <a:p>
            <a:endParaRPr lang="en-GB" dirty="0"/>
          </a:p>
        </p:txBody>
      </p:sp>
      <p:pic>
        <p:nvPicPr>
          <p:cNvPr id="4" name="Picture 2" descr="Image result for function machines">
            <a:extLst>
              <a:ext uri="{FF2B5EF4-FFF2-40B4-BE49-F238E27FC236}">
                <a16:creationId xmlns:a16="http://schemas.microsoft.com/office/drawing/2014/main" id="{779FC819-BE09-4F92-9965-781F54D2DC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386" t="12504"/>
          <a:stretch/>
        </p:blipFill>
        <p:spPr bwMode="auto">
          <a:xfrm>
            <a:off x="6499669" y="2179002"/>
            <a:ext cx="4454843" cy="346694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3810084C-A4CA-4A26-97CF-097D5E25FC13}"/>
              </a:ext>
            </a:extLst>
          </p:cNvPr>
          <p:cNvSpPr>
            <a:spLocks noGrp="1"/>
          </p:cNvSpPr>
          <p:nvPr>
            <p:ph type="sldNum" sz="quarter" idx="12"/>
          </p:nvPr>
        </p:nvSpPr>
        <p:spPr/>
        <p:txBody>
          <a:bodyPr>
            <a:normAutofit lnSpcReduction="10000"/>
          </a:bodyPr>
          <a:lstStyle/>
          <a:p>
            <a:fld id="{3E2CB374-0576-4845-BE90-09AB4B8627D3}" type="slidenum">
              <a:rPr lang="en-GB" smtClean="0"/>
              <a:t>11</a:t>
            </a:fld>
            <a:endParaRPr lang="en-GB"/>
          </a:p>
        </p:txBody>
      </p:sp>
    </p:spTree>
    <p:extLst>
      <p:ext uri="{BB962C8B-B14F-4D97-AF65-F5344CB8AC3E}">
        <p14:creationId xmlns:p14="http://schemas.microsoft.com/office/powerpoint/2010/main" val="604242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A65D8-FBB7-43A1-9152-0BB1D023562A}"/>
              </a:ext>
            </a:extLst>
          </p:cNvPr>
          <p:cNvSpPr>
            <a:spLocks noGrp="1"/>
          </p:cNvSpPr>
          <p:nvPr>
            <p:ph type="title"/>
          </p:nvPr>
        </p:nvSpPr>
        <p:spPr/>
        <p:txBody>
          <a:bodyPr/>
          <a:lstStyle/>
          <a:p>
            <a:r>
              <a:rPr lang="en-GB" b="1" dirty="0">
                <a:solidFill>
                  <a:schemeClr val="accent1"/>
                </a:solidFill>
              </a:rPr>
              <a:t>Unit testing in R</a:t>
            </a:r>
          </a:p>
        </p:txBody>
      </p:sp>
      <p:sp>
        <p:nvSpPr>
          <p:cNvPr id="3" name="Content Placeholder 2">
            <a:extLst>
              <a:ext uri="{FF2B5EF4-FFF2-40B4-BE49-F238E27FC236}">
                <a16:creationId xmlns:a16="http://schemas.microsoft.com/office/drawing/2014/main" id="{05718EA3-6844-447A-B604-AED44B9A81F6}"/>
              </a:ext>
            </a:extLst>
          </p:cNvPr>
          <p:cNvSpPr>
            <a:spLocks noGrp="1"/>
          </p:cNvSpPr>
          <p:nvPr>
            <p:ph idx="1"/>
          </p:nvPr>
        </p:nvSpPr>
        <p:spPr>
          <a:xfrm>
            <a:off x="1268178" y="1828800"/>
            <a:ext cx="4094469" cy="4351337"/>
          </a:xfrm>
        </p:spPr>
        <p:txBody>
          <a:bodyPr/>
          <a:lstStyle/>
          <a:p>
            <a:r>
              <a:rPr lang="en-GB" dirty="0"/>
              <a:t>What do tests look like? In R?</a:t>
            </a:r>
          </a:p>
          <a:p>
            <a:r>
              <a:rPr lang="en-GB" dirty="0" err="1">
                <a:hlinkClick r:id="rId2"/>
              </a:rPr>
              <a:t>Testthat</a:t>
            </a:r>
            <a:endParaRPr lang="en-GB" dirty="0"/>
          </a:p>
          <a:p>
            <a:endParaRPr lang="en-GB" dirty="0"/>
          </a:p>
          <a:p>
            <a:endParaRPr lang="en-GB" dirty="0"/>
          </a:p>
        </p:txBody>
      </p:sp>
      <p:pic>
        <p:nvPicPr>
          <p:cNvPr id="4" name="Picture 3">
            <a:extLst>
              <a:ext uri="{FF2B5EF4-FFF2-40B4-BE49-F238E27FC236}">
                <a16:creationId xmlns:a16="http://schemas.microsoft.com/office/drawing/2014/main" id="{20A7CAEC-1030-4AF7-80F3-62AC35EA9A4F}"/>
              </a:ext>
            </a:extLst>
          </p:cNvPr>
          <p:cNvPicPr>
            <a:picLocks noChangeAspect="1"/>
          </p:cNvPicPr>
          <p:nvPr/>
        </p:nvPicPr>
        <p:blipFill rotWithShape="1">
          <a:blip r:embed="rId3"/>
          <a:srcRect l="33586" t="56059" r="10656" b="1977"/>
          <a:stretch/>
        </p:blipFill>
        <p:spPr>
          <a:xfrm>
            <a:off x="4868390" y="1097279"/>
            <a:ext cx="6263996" cy="5303521"/>
          </a:xfrm>
          <a:prstGeom prst="rect">
            <a:avLst/>
          </a:prstGeom>
        </p:spPr>
      </p:pic>
      <p:sp>
        <p:nvSpPr>
          <p:cNvPr id="5" name="Slide Number Placeholder 4">
            <a:extLst>
              <a:ext uri="{FF2B5EF4-FFF2-40B4-BE49-F238E27FC236}">
                <a16:creationId xmlns:a16="http://schemas.microsoft.com/office/drawing/2014/main" id="{9ED01872-302B-4E6F-8FCA-6DC363525B98}"/>
              </a:ext>
            </a:extLst>
          </p:cNvPr>
          <p:cNvSpPr>
            <a:spLocks noGrp="1"/>
          </p:cNvSpPr>
          <p:nvPr>
            <p:ph type="sldNum" sz="quarter" idx="12"/>
          </p:nvPr>
        </p:nvSpPr>
        <p:spPr/>
        <p:txBody>
          <a:bodyPr>
            <a:normAutofit lnSpcReduction="10000"/>
          </a:bodyPr>
          <a:lstStyle/>
          <a:p>
            <a:fld id="{3E2CB374-0576-4845-BE90-09AB4B8627D3}" type="slidenum">
              <a:rPr lang="en-GB" smtClean="0"/>
              <a:t>12</a:t>
            </a:fld>
            <a:endParaRPr lang="en-GB"/>
          </a:p>
        </p:txBody>
      </p:sp>
    </p:spTree>
    <p:extLst>
      <p:ext uri="{BB962C8B-B14F-4D97-AF65-F5344CB8AC3E}">
        <p14:creationId xmlns:p14="http://schemas.microsoft.com/office/powerpoint/2010/main" val="181033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xEl>
                                              <p:pRg st="1" end="1"/>
                                            </p:txEl>
                                          </p:spTgt>
                                        </p:tgtEl>
                                      </p:cBhvr>
                                      <p:by x="400000" y="4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3372A-4A18-44D9-B41C-892A4798A25B}"/>
              </a:ext>
            </a:extLst>
          </p:cNvPr>
          <p:cNvSpPr>
            <a:spLocks noGrp="1"/>
          </p:cNvSpPr>
          <p:nvPr>
            <p:ph type="title"/>
          </p:nvPr>
        </p:nvSpPr>
        <p:spPr/>
        <p:txBody>
          <a:bodyPr/>
          <a:lstStyle/>
          <a:p>
            <a:r>
              <a:rPr lang="en-GB" b="1" dirty="0">
                <a:solidFill>
                  <a:schemeClr val="accent1"/>
                </a:solidFill>
              </a:rPr>
              <a:t>Types of test</a:t>
            </a:r>
          </a:p>
        </p:txBody>
      </p:sp>
      <p:sp>
        <p:nvSpPr>
          <p:cNvPr id="3" name="Content Placeholder 2">
            <a:extLst>
              <a:ext uri="{FF2B5EF4-FFF2-40B4-BE49-F238E27FC236}">
                <a16:creationId xmlns:a16="http://schemas.microsoft.com/office/drawing/2014/main" id="{60BDED26-BECD-4EC3-8E54-1F442801AE6F}"/>
              </a:ext>
            </a:extLst>
          </p:cNvPr>
          <p:cNvSpPr>
            <a:spLocks noGrp="1"/>
          </p:cNvSpPr>
          <p:nvPr>
            <p:ph idx="1"/>
          </p:nvPr>
        </p:nvSpPr>
        <p:spPr/>
        <p:txBody>
          <a:bodyPr/>
          <a:lstStyle/>
          <a:p>
            <a:r>
              <a:rPr lang="en-GB" dirty="0"/>
              <a:t>Is true/false?</a:t>
            </a:r>
          </a:p>
          <a:p>
            <a:r>
              <a:rPr lang="en-GB" dirty="0"/>
              <a:t>Is error?</a:t>
            </a:r>
          </a:p>
          <a:p>
            <a:r>
              <a:rPr lang="en-GB" dirty="0"/>
              <a:t>Is almost?</a:t>
            </a:r>
          </a:p>
          <a:p>
            <a:r>
              <a:rPr lang="en-GB" dirty="0"/>
              <a:t>Is equal?</a:t>
            </a:r>
          </a:p>
          <a:p>
            <a:r>
              <a:rPr lang="en-GB" dirty="0"/>
              <a:t>Is match (</a:t>
            </a:r>
            <a:r>
              <a:rPr lang="en-GB" dirty="0" err="1"/>
              <a:t>RegEx</a:t>
            </a:r>
            <a:r>
              <a:rPr lang="en-GB" dirty="0"/>
              <a:t>)?</a:t>
            </a:r>
          </a:p>
          <a:p>
            <a:r>
              <a:rPr lang="en-GB" dirty="0"/>
              <a:t>Is member?</a:t>
            </a:r>
          </a:p>
        </p:txBody>
      </p:sp>
      <p:sp>
        <p:nvSpPr>
          <p:cNvPr id="4" name="Slide Number Placeholder 3">
            <a:extLst>
              <a:ext uri="{FF2B5EF4-FFF2-40B4-BE49-F238E27FC236}">
                <a16:creationId xmlns:a16="http://schemas.microsoft.com/office/drawing/2014/main" id="{A604264D-01D5-432D-BC07-DBFB317EDFA7}"/>
              </a:ext>
            </a:extLst>
          </p:cNvPr>
          <p:cNvSpPr>
            <a:spLocks noGrp="1"/>
          </p:cNvSpPr>
          <p:nvPr>
            <p:ph type="sldNum" sz="quarter" idx="12"/>
          </p:nvPr>
        </p:nvSpPr>
        <p:spPr/>
        <p:txBody>
          <a:bodyPr>
            <a:normAutofit lnSpcReduction="10000"/>
          </a:bodyPr>
          <a:lstStyle/>
          <a:p>
            <a:fld id="{3E2CB374-0576-4845-BE90-09AB4B8627D3}" type="slidenum">
              <a:rPr lang="en-GB" smtClean="0"/>
              <a:t>13</a:t>
            </a:fld>
            <a:endParaRPr lang="en-GB"/>
          </a:p>
        </p:txBody>
      </p:sp>
    </p:spTree>
    <p:extLst>
      <p:ext uri="{BB962C8B-B14F-4D97-AF65-F5344CB8AC3E}">
        <p14:creationId xmlns:p14="http://schemas.microsoft.com/office/powerpoint/2010/main" val="2739650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B28B4-5DC5-432C-889F-762D653BCAB8}"/>
              </a:ext>
            </a:extLst>
          </p:cNvPr>
          <p:cNvSpPr>
            <a:spLocks noGrp="1"/>
          </p:cNvSpPr>
          <p:nvPr>
            <p:ph type="title"/>
          </p:nvPr>
        </p:nvSpPr>
        <p:spPr/>
        <p:txBody>
          <a:bodyPr/>
          <a:lstStyle/>
          <a:p>
            <a:r>
              <a:rPr lang="en-GB" b="1" dirty="0">
                <a:solidFill>
                  <a:schemeClr val="accent1"/>
                </a:solidFill>
              </a:rPr>
              <a:t>Unit testing in python / SQL / SAS</a:t>
            </a:r>
          </a:p>
        </p:txBody>
      </p:sp>
      <p:sp>
        <p:nvSpPr>
          <p:cNvPr id="3" name="Content Placeholder 2">
            <a:extLst>
              <a:ext uri="{FF2B5EF4-FFF2-40B4-BE49-F238E27FC236}">
                <a16:creationId xmlns:a16="http://schemas.microsoft.com/office/drawing/2014/main" id="{63DC77D6-A292-4BCA-8840-D29D8DA2981A}"/>
              </a:ext>
            </a:extLst>
          </p:cNvPr>
          <p:cNvSpPr>
            <a:spLocks noGrp="1"/>
          </p:cNvSpPr>
          <p:nvPr>
            <p:ph idx="1"/>
          </p:nvPr>
        </p:nvSpPr>
        <p:spPr/>
        <p:txBody>
          <a:bodyPr/>
          <a:lstStyle/>
          <a:p>
            <a:r>
              <a:rPr lang="en-GB" dirty="0"/>
              <a:t>In Python? </a:t>
            </a:r>
          </a:p>
          <a:p>
            <a:pPr lvl="1"/>
            <a:r>
              <a:rPr lang="en-GB" dirty="0" err="1"/>
              <a:t>Pytest</a:t>
            </a:r>
            <a:endParaRPr lang="en-GB" dirty="0"/>
          </a:p>
          <a:p>
            <a:r>
              <a:rPr lang="en-GB" dirty="0"/>
              <a:t>SQL? </a:t>
            </a:r>
          </a:p>
          <a:p>
            <a:pPr lvl="1"/>
            <a:r>
              <a:rPr lang="en-GB" dirty="0"/>
              <a:t>Views</a:t>
            </a:r>
          </a:p>
          <a:p>
            <a:r>
              <a:rPr lang="en-GB" dirty="0"/>
              <a:t>SAS? </a:t>
            </a:r>
          </a:p>
          <a:p>
            <a:pPr lvl="1"/>
            <a:r>
              <a:rPr lang="en-GB" dirty="0"/>
              <a:t>Change code into R</a:t>
            </a:r>
          </a:p>
        </p:txBody>
      </p:sp>
      <p:sp>
        <p:nvSpPr>
          <p:cNvPr id="4" name="Slide Number Placeholder 3">
            <a:extLst>
              <a:ext uri="{FF2B5EF4-FFF2-40B4-BE49-F238E27FC236}">
                <a16:creationId xmlns:a16="http://schemas.microsoft.com/office/drawing/2014/main" id="{8C0B1E91-8628-4242-8D28-9C32EBE6C327}"/>
              </a:ext>
            </a:extLst>
          </p:cNvPr>
          <p:cNvSpPr>
            <a:spLocks noGrp="1"/>
          </p:cNvSpPr>
          <p:nvPr>
            <p:ph type="sldNum" sz="quarter" idx="12"/>
          </p:nvPr>
        </p:nvSpPr>
        <p:spPr/>
        <p:txBody>
          <a:bodyPr>
            <a:normAutofit lnSpcReduction="10000"/>
          </a:bodyPr>
          <a:lstStyle/>
          <a:p>
            <a:fld id="{3E2CB374-0576-4845-BE90-09AB4B8627D3}" type="slidenum">
              <a:rPr lang="en-GB" smtClean="0"/>
              <a:t>14</a:t>
            </a:fld>
            <a:endParaRPr lang="en-GB"/>
          </a:p>
        </p:txBody>
      </p:sp>
    </p:spTree>
    <p:extLst>
      <p:ext uri="{BB962C8B-B14F-4D97-AF65-F5344CB8AC3E}">
        <p14:creationId xmlns:p14="http://schemas.microsoft.com/office/powerpoint/2010/main" val="488689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C4065-0EE3-4176-AA7C-00BF5A292BF2}"/>
              </a:ext>
            </a:extLst>
          </p:cNvPr>
          <p:cNvSpPr>
            <a:spLocks noGrp="1"/>
          </p:cNvSpPr>
          <p:nvPr>
            <p:ph type="title"/>
          </p:nvPr>
        </p:nvSpPr>
        <p:spPr>
          <a:xfrm>
            <a:off x="1261872" y="365760"/>
            <a:ext cx="9692640" cy="1325562"/>
          </a:xfrm>
        </p:spPr>
        <p:txBody>
          <a:bodyPr/>
          <a:lstStyle/>
          <a:p>
            <a:r>
              <a:rPr lang="en-GB" b="1" dirty="0">
                <a:solidFill>
                  <a:schemeClr val="accent1"/>
                </a:solidFill>
              </a:rPr>
              <a:t>Integration testing</a:t>
            </a:r>
          </a:p>
        </p:txBody>
      </p:sp>
      <p:sp>
        <p:nvSpPr>
          <p:cNvPr id="3" name="Content Placeholder 2">
            <a:extLst>
              <a:ext uri="{FF2B5EF4-FFF2-40B4-BE49-F238E27FC236}">
                <a16:creationId xmlns:a16="http://schemas.microsoft.com/office/drawing/2014/main" id="{1F01AA5F-339B-4236-9EF2-54B5B8FF1E43}"/>
              </a:ext>
            </a:extLst>
          </p:cNvPr>
          <p:cNvSpPr>
            <a:spLocks noGrp="1"/>
          </p:cNvSpPr>
          <p:nvPr>
            <p:ph idx="1"/>
          </p:nvPr>
        </p:nvSpPr>
        <p:spPr>
          <a:xfrm>
            <a:off x="1261872" y="1828800"/>
            <a:ext cx="5070157" cy="4351337"/>
          </a:xfrm>
        </p:spPr>
        <p:txBody>
          <a:bodyPr/>
          <a:lstStyle/>
          <a:p>
            <a:r>
              <a:rPr lang="en-GB" dirty="0"/>
              <a:t>Like unit testing but focussing on the interactions of multiple units in a module. </a:t>
            </a:r>
          </a:p>
          <a:p>
            <a:r>
              <a:rPr lang="en-GB" dirty="0"/>
              <a:t>Achieved in the same way as unit testing for many languages.</a:t>
            </a:r>
          </a:p>
        </p:txBody>
      </p:sp>
      <p:pic>
        <p:nvPicPr>
          <p:cNvPr id="4" name="Picture 2" descr="Image result for function machines">
            <a:extLst>
              <a:ext uri="{FF2B5EF4-FFF2-40B4-BE49-F238E27FC236}">
                <a16:creationId xmlns:a16="http://schemas.microsoft.com/office/drawing/2014/main" id="{8D0126BD-FFFD-47B5-9160-4B38B3564D7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386" t="12504"/>
          <a:stretch/>
        </p:blipFill>
        <p:spPr bwMode="auto">
          <a:xfrm>
            <a:off x="6332029" y="372262"/>
            <a:ext cx="4454843" cy="3466941"/>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752D1749-589C-4593-A76B-2B6AD3FE148B}"/>
              </a:ext>
            </a:extLst>
          </p:cNvPr>
          <p:cNvGrpSpPr/>
          <p:nvPr/>
        </p:nvGrpSpPr>
        <p:grpSpPr>
          <a:xfrm>
            <a:off x="7365301" y="3219046"/>
            <a:ext cx="2507171" cy="3466941"/>
            <a:chOff x="6652069" y="2331402"/>
            <a:chExt cx="2507171" cy="3466941"/>
          </a:xfrm>
        </p:grpSpPr>
        <p:pic>
          <p:nvPicPr>
            <p:cNvPr id="5" name="Picture 2" descr="Image result for function machines">
              <a:extLst>
                <a:ext uri="{FF2B5EF4-FFF2-40B4-BE49-F238E27FC236}">
                  <a16:creationId xmlns:a16="http://schemas.microsoft.com/office/drawing/2014/main" id="{1EC5BA1B-9664-4710-9502-E6F02F68CAD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386" t="12504" r="40491"/>
            <a:stretch/>
          </p:blipFill>
          <p:spPr bwMode="auto">
            <a:xfrm>
              <a:off x="6652069" y="2331402"/>
              <a:ext cx="2507171" cy="346694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499C5E19-9158-43F6-8699-254D74DD3DF5}"/>
                </a:ext>
              </a:extLst>
            </p:cNvPr>
            <p:cNvSpPr/>
            <p:nvPr/>
          </p:nvSpPr>
          <p:spPr>
            <a:xfrm>
              <a:off x="7467600" y="2453640"/>
              <a:ext cx="762000" cy="3041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 name="Rectangle 7">
            <a:extLst>
              <a:ext uri="{FF2B5EF4-FFF2-40B4-BE49-F238E27FC236}">
                <a16:creationId xmlns:a16="http://schemas.microsoft.com/office/drawing/2014/main" id="{AC0B723B-F213-414E-ADF8-7C8DE1CCAF54}"/>
              </a:ext>
            </a:extLst>
          </p:cNvPr>
          <p:cNvSpPr/>
          <p:nvPr/>
        </p:nvSpPr>
        <p:spPr>
          <a:xfrm>
            <a:off x="8770620" y="3002221"/>
            <a:ext cx="2057400" cy="7890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Slide Number Placeholder 8">
            <a:extLst>
              <a:ext uri="{FF2B5EF4-FFF2-40B4-BE49-F238E27FC236}">
                <a16:creationId xmlns:a16="http://schemas.microsoft.com/office/drawing/2014/main" id="{A6C711CB-88C7-4E39-8988-10EF7F63CD79}"/>
              </a:ext>
            </a:extLst>
          </p:cNvPr>
          <p:cNvSpPr>
            <a:spLocks noGrp="1"/>
          </p:cNvSpPr>
          <p:nvPr>
            <p:ph type="sldNum" sz="quarter" idx="12"/>
          </p:nvPr>
        </p:nvSpPr>
        <p:spPr/>
        <p:txBody>
          <a:bodyPr>
            <a:normAutofit lnSpcReduction="10000"/>
          </a:bodyPr>
          <a:lstStyle/>
          <a:p>
            <a:fld id="{3E2CB374-0576-4845-BE90-09AB4B8627D3}" type="slidenum">
              <a:rPr lang="en-GB" smtClean="0"/>
              <a:t>15</a:t>
            </a:fld>
            <a:endParaRPr lang="en-GB"/>
          </a:p>
        </p:txBody>
      </p:sp>
    </p:spTree>
    <p:extLst>
      <p:ext uri="{BB962C8B-B14F-4D97-AF65-F5344CB8AC3E}">
        <p14:creationId xmlns:p14="http://schemas.microsoft.com/office/powerpoint/2010/main" val="2393770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4485-75C9-43A8-900B-1577E0BAAE52}"/>
              </a:ext>
            </a:extLst>
          </p:cNvPr>
          <p:cNvSpPr>
            <a:spLocks noGrp="1"/>
          </p:cNvSpPr>
          <p:nvPr>
            <p:ph type="title"/>
          </p:nvPr>
        </p:nvSpPr>
        <p:spPr/>
        <p:txBody>
          <a:bodyPr/>
          <a:lstStyle/>
          <a:p>
            <a:r>
              <a:rPr lang="en-GB" b="1" dirty="0">
                <a:solidFill>
                  <a:schemeClr val="accent1"/>
                </a:solidFill>
              </a:rPr>
              <a:t>Exercise</a:t>
            </a:r>
          </a:p>
        </p:txBody>
      </p:sp>
      <p:sp>
        <p:nvSpPr>
          <p:cNvPr id="3" name="Content Placeholder 2">
            <a:extLst>
              <a:ext uri="{FF2B5EF4-FFF2-40B4-BE49-F238E27FC236}">
                <a16:creationId xmlns:a16="http://schemas.microsoft.com/office/drawing/2014/main" id="{41A1A337-3BB6-452C-AD5E-147B4C0CF184}"/>
              </a:ext>
            </a:extLst>
          </p:cNvPr>
          <p:cNvSpPr>
            <a:spLocks noGrp="1"/>
          </p:cNvSpPr>
          <p:nvPr>
            <p:ph idx="1"/>
          </p:nvPr>
        </p:nvSpPr>
        <p:spPr/>
        <p:txBody>
          <a:bodyPr/>
          <a:lstStyle/>
          <a:p>
            <a:r>
              <a:rPr lang="en-GB" dirty="0"/>
              <a:t>Go to </a:t>
            </a:r>
            <a:r>
              <a:rPr lang="en-GB" u="sng" dirty="0">
                <a:hlinkClick r:id="rId2"/>
              </a:rPr>
              <a:t>https://notebooks.azure.com/kim-ward/projects/as-masterclass</a:t>
            </a:r>
            <a:endParaRPr lang="en-GB" u="sng" dirty="0"/>
          </a:p>
          <a:p>
            <a:r>
              <a:rPr lang="en-GB" dirty="0"/>
              <a:t>Create an account</a:t>
            </a:r>
          </a:p>
          <a:p>
            <a:r>
              <a:rPr lang="en-GB" dirty="0"/>
              <a:t>Clone it to your projects to use the notebooks</a:t>
            </a:r>
          </a:p>
          <a:p>
            <a:endParaRPr lang="en-GB" dirty="0">
              <a:highlight>
                <a:srgbClr val="FFFF00"/>
              </a:highlight>
            </a:endParaRPr>
          </a:p>
        </p:txBody>
      </p:sp>
      <p:sp>
        <p:nvSpPr>
          <p:cNvPr id="4" name="Slide Number Placeholder 3">
            <a:extLst>
              <a:ext uri="{FF2B5EF4-FFF2-40B4-BE49-F238E27FC236}">
                <a16:creationId xmlns:a16="http://schemas.microsoft.com/office/drawing/2014/main" id="{4C9F9BD2-3F84-4596-949E-1E3D38E679F7}"/>
              </a:ext>
            </a:extLst>
          </p:cNvPr>
          <p:cNvSpPr>
            <a:spLocks noGrp="1"/>
          </p:cNvSpPr>
          <p:nvPr>
            <p:ph type="sldNum" sz="quarter" idx="12"/>
          </p:nvPr>
        </p:nvSpPr>
        <p:spPr/>
        <p:txBody>
          <a:bodyPr>
            <a:normAutofit lnSpcReduction="10000"/>
          </a:bodyPr>
          <a:lstStyle/>
          <a:p>
            <a:fld id="{3E2CB374-0576-4845-BE90-09AB4B8627D3}" type="slidenum">
              <a:rPr lang="en-GB" smtClean="0"/>
              <a:t>16</a:t>
            </a:fld>
            <a:endParaRPr lang="en-GB"/>
          </a:p>
        </p:txBody>
      </p:sp>
    </p:spTree>
    <p:extLst>
      <p:ext uri="{BB962C8B-B14F-4D97-AF65-F5344CB8AC3E}">
        <p14:creationId xmlns:p14="http://schemas.microsoft.com/office/powerpoint/2010/main" val="3699735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D69AC2-B056-481A-AB39-CEBB120C1221}"/>
              </a:ext>
            </a:extLst>
          </p:cNvPr>
          <p:cNvSpPr>
            <a:spLocks noGrp="1"/>
          </p:cNvSpPr>
          <p:nvPr>
            <p:ph type="title"/>
          </p:nvPr>
        </p:nvSpPr>
        <p:spPr/>
        <p:txBody>
          <a:bodyPr/>
          <a:lstStyle/>
          <a:p>
            <a:r>
              <a:rPr lang="en-GB" dirty="0"/>
              <a:t>Reviewing</a:t>
            </a:r>
          </a:p>
        </p:txBody>
      </p:sp>
      <p:sp>
        <p:nvSpPr>
          <p:cNvPr id="5" name="Text Placeholder 4">
            <a:extLst>
              <a:ext uri="{FF2B5EF4-FFF2-40B4-BE49-F238E27FC236}">
                <a16:creationId xmlns:a16="http://schemas.microsoft.com/office/drawing/2014/main" id="{9BB137A6-DC8C-4D86-A196-A4C8B0D979C8}"/>
              </a:ext>
            </a:extLst>
          </p:cNvPr>
          <p:cNvSpPr>
            <a:spLocks noGrp="1"/>
          </p:cNvSpPr>
          <p:nvPr>
            <p:ph type="body" idx="1"/>
          </p:nvPr>
        </p:nvSpPr>
        <p:spPr/>
        <p:txBody>
          <a:bodyPr/>
          <a:lstStyle/>
          <a:p>
            <a:endParaRPr lang="en-GB"/>
          </a:p>
        </p:txBody>
      </p:sp>
      <p:sp>
        <p:nvSpPr>
          <p:cNvPr id="2" name="Slide Number Placeholder 1">
            <a:extLst>
              <a:ext uri="{FF2B5EF4-FFF2-40B4-BE49-F238E27FC236}">
                <a16:creationId xmlns:a16="http://schemas.microsoft.com/office/drawing/2014/main" id="{A9DBABC9-40AB-41C7-9844-936760107098}"/>
              </a:ext>
            </a:extLst>
          </p:cNvPr>
          <p:cNvSpPr>
            <a:spLocks noGrp="1"/>
          </p:cNvSpPr>
          <p:nvPr>
            <p:ph type="sldNum" sz="quarter" idx="12"/>
          </p:nvPr>
        </p:nvSpPr>
        <p:spPr/>
        <p:txBody>
          <a:bodyPr>
            <a:normAutofit lnSpcReduction="10000"/>
          </a:bodyPr>
          <a:lstStyle/>
          <a:p>
            <a:fld id="{3E2CB374-0576-4845-BE90-09AB4B8627D3}" type="slidenum">
              <a:rPr lang="en-GB" smtClean="0"/>
              <a:t>17</a:t>
            </a:fld>
            <a:endParaRPr lang="en-GB"/>
          </a:p>
        </p:txBody>
      </p:sp>
    </p:spTree>
    <p:extLst>
      <p:ext uri="{BB962C8B-B14F-4D97-AF65-F5344CB8AC3E}">
        <p14:creationId xmlns:p14="http://schemas.microsoft.com/office/powerpoint/2010/main" val="1406844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44E3A-DD11-4796-95FD-62F8F375FC78}"/>
              </a:ext>
            </a:extLst>
          </p:cNvPr>
          <p:cNvSpPr>
            <a:spLocks noGrp="1"/>
          </p:cNvSpPr>
          <p:nvPr>
            <p:ph type="title"/>
          </p:nvPr>
        </p:nvSpPr>
        <p:spPr>
          <a:xfrm>
            <a:off x="334772" y="365760"/>
            <a:ext cx="9692640" cy="1325562"/>
          </a:xfrm>
        </p:spPr>
        <p:txBody>
          <a:bodyPr/>
          <a:lstStyle/>
          <a:p>
            <a:r>
              <a:rPr lang="en-GB" b="1" dirty="0">
                <a:solidFill>
                  <a:schemeClr val="accent1"/>
                </a:solidFill>
              </a:rPr>
              <a:t>Reviewing 101</a:t>
            </a:r>
          </a:p>
        </p:txBody>
      </p:sp>
      <p:sp>
        <p:nvSpPr>
          <p:cNvPr id="3" name="Content Placeholder 2">
            <a:extLst>
              <a:ext uri="{FF2B5EF4-FFF2-40B4-BE49-F238E27FC236}">
                <a16:creationId xmlns:a16="http://schemas.microsoft.com/office/drawing/2014/main" id="{B12C0CBE-90B5-4D40-84DE-14210787B0B3}"/>
              </a:ext>
            </a:extLst>
          </p:cNvPr>
          <p:cNvSpPr>
            <a:spLocks noGrp="1"/>
          </p:cNvSpPr>
          <p:nvPr>
            <p:ph idx="1"/>
          </p:nvPr>
        </p:nvSpPr>
        <p:spPr>
          <a:xfrm>
            <a:off x="334772" y="2627183"/>
            <a:ext cx="4417033" cy="651136"/>
          </a:xfrm>
        </p:spPr>
        <p:txBody>
          <a:bodyPr>
            <a:normAutofit/>
          </a:bodyPr>
          <a:lstStyle/>
          <a:p>
            <a:pPr marL="0" indent="0">
              <a:buNone/>
            </a:pPr>
            <a:r>
              <a:rPr lang="en-GB" dirty="0"/>
              <a:t>Review code with a checklist:</a:t>
            </a:r>
          </a:p>
          <a:p>
            <a:endParaRPr lang="en-GB" dirty="0"/>
          </a:p>
        </p:txBody>
      </p:sp>
      <p:pic>
        <p:nvPicPr>
          <p:cNvPr id="4" name="Picture 2" descr="Code Quality">
            <a:extLst>
              <a:ext uri="{FF2B5EF4-FFF2-40B4-BE49-F238E27FC236}">
                <a16:creationId xmlns:a16="http://schemas.microsoft.com/office/drawing/2014/main" id="{9F3D4BD1-F13F-4B4D-92BB-070CE91F1B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4570" y="487"/>
            <a:ext cx="7528858" cy="262492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BBC53234-E271-42A8-9E8E-F5E1FF7E6872}"/>
              </a:ext>
            </a:extLst>
          </p:cNvPr>
          <p:cNvSpPr txBox="1">
            <a:spLocks/>
          </p:cNvSpPr>
          <p:nvPr/>
        </p:nvSpPr>
        <p:spPr>
          <a:xfrm>
            <a:off x="334772" y="3086100"/>
            <a:ext cx="6699596" cy="358774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buFont typeface="Wingdings" panose="05000000000000000000" pitchFamily="2" charset="2"/>
              <a:buChar char="q"/>
            </a:pPr>
            <a:r>
              <a:rPr lang="en-GB" dirty="0"/>
              <a:t>Am I able to understand the code easily?</a:t>
            </a:r>
          </a:p>
          <a:p>
            <a:pPr>
              <a:buFont typeface="Wingdings" panose="05000000000000000000" pitchFamily="2" charset="2"/>
              <a:buChar char="q"/>
            </a:pPr>
            <a:r>
              <a:rPr lang="en-GB" dirty="0"/>
              <a:t>Is the code written following the coding standards/guidelines?</a:t>
            </a:r>
          </a:p>
          <a:p>
            <a:pPr>
              <a:buFont typeface="Wingdings" panose="05000000000000000000" pitchFamily="2" charset="2"/>
              <a:buChar char="q"/>
            </a:pPr>
            <a:r>
              <a:rPr lang="en-GB" dirty="0"/>
              <a:t>Is the same code duplicated more than twice?</a:t>
            </a:r>
          </a:p>
          <a:p>
            <a:pPr>
              <a:buFont typeface="Wingdings" panose="05000000000000000000" pitchFamily="2" charset="2"/>
              <a:buChar char="q"/>
            </a:pPr>
            <a:r>
              <a:rPr lang="en-GB" dirty="0"/>
              <a:t>Can I unit test / debug the code easily to find the root cause?</a:t>
            </a:r>
          </a:p>
          <a:p>
            <a:pPr>
              <a:buFont typeface="Wingdings" panose="05000000000000000000" pitchFamily="2" charset="2"/>
              <a:buChar char="q"/>
            </a:pPr>
            <a:r>
              <a:rPr lang="en-GB" dirty="0"/>
              <a:t>Is this function or class too big? If yes, does this unit have too many responsibilities?</a:t>
            </a:r>
          </a:p>
          <a:p>
            <a:pPr>
              <a:buFont typeface="Wingdings" panose="05000000000000000000" pitchFamily="2" charset="2"/>
              <a:buChar char="q"/>
            </a:pPr>
            <a:r>
              <a:rPr lang="en-GB" dirty="0"/>
              <a:t>Does it throw informative errors if misused?</a:t>
            </a:r>
          </a:p>
          <a:p>
            <a:endParaRPr lang="en-GB" dirty="0"/>
          </a:p>
        </p:txBody>
      </p:sp>
      <p:sp>
        <p:nvSpPr>
          <p:cNvPr id="6" name="Slide Number Placeholder 5">
            <a:extLst>
              <a:ext uri="{FF2B5EF4-FFF2-40B4-BE49-F238E27FC236}">
                <a16:creationId xmlns:a16="http://schemas.microsoft.com/office/drawing/2014/main" id="{E59EBA4B-23A9-41C5-B27C-530660481913}"/>
              </a:ext>
            </a:extLst>
          </p:cNvPr>
          <p:cNvSpPr>
            <a:spLocks noGrp="1"/>
          </p:cNvSpPr>
          <p:nvPr>
            <p:ph type="sldNum" sz="quarter" idx="12"/>
          </p:nvPr>
        </p:nvSpPr>
        <p:spPr/>
        <p:txBody>
          <a:bodyPr>
            <a:normAutofit lnSpcReduction="10000"/>
          </a:bodyPr>
          <a:lstStyle/>
          <a:p>
            <a:fld id="{3E2CB374-0576-4845-BE90-09AB4B8627D3}" type="slidenum">
              <a:rPr lang="en-GB" smtClean="0"/>
              <a:t>18</a:t>
            </a:fld>
            <a:endParaRPr lang="en-GB"/>
          </a:p>
        </p:txBody>
      </p:sp>
    </p:spTree>
    <p:extLst>
      <p:ext uri="{BB962C8B-B14F-4D97-AF65-F5344CB8AC3E}">
        <p14:creationId xmlns:p14="http://schemas.microsoft.com/office/powerpoint/2010/main" val="4097414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987305-34A7-4F95-9489-3713FF28B20D}"/>
              </a:ext>
            </a:extLst>
          </p:cNvPr>
          <p:cNvSpPr>
            <a:spLocks noGrp="1"/>
          </p:cNvSpPr>
          <p:nvPr>
            <p:ph idx="1"/>
          </p:nvPr>
        </p:nvSpPr>
        <p:spPr>
          <a:xfrm>
            <a:off x="1261872" y="1856509"/>
            <a:ext cx="6044092" cy="4351337"/>
          </a:xfrm>
        </p:spPr>
        <p:txBody>
          <a:bodyPr/>
          <a:lstStyle/>
          <a:p>
            <a:r>
              <a:rPr lang="en-GB" dirty="0"/>
              <a:t>What makes code bad?</a:t>
            </a:r>
          </a:p>
        </p:txBody>
      </p:sp>
      <p:sp>
        <p:nvSpPr>
          <p:cNvPr id="5" name="Title 1">
            <a:extLst>
              <a:ext uri="{FF2B5EF4-FFF2-40B4-BE49-F238E27FC236}">
                <a16:creationId xmlns:a16="http://schemas.microsoft.com/office/drawing/2014/main" id="{76DC9684-887C-4BFC-A123-A39F22F1A7FC}"/>
              </a:ext>
            </a:extLst>
          </p:cNvPr>
          <p:cNvSpPr>
            <a:spLocks noGrp="1"/>
          </p:cNvSpPr>
          <p:nvPr>
            <p:ph type="title"/>
          </p:nvPr>
        </p:nvSpPr>
        <p:spPr/>
        <p:txBody>
          <a:bodyPr/>
          <a:lstStyle/>
          <a:p>
            <a:r>
              <a:rPr lang="en-GB" b="1" dirty="0">
                <a:solidFill>
                  <a:schemeClr val="accent1"/>
                </a:solidFill>
              </a:rPr>
              <a:t>The dictionary of bad code</a:t>
            </a:r>
          </a:p>
        </p:txBody>
      </p:sp>
      <p:pic>
        <p:nvPicPr>
          <p:cNvPr id="1026" name="Picture 2" descr="Image result for comics code smell">
            <a:extLst>
              <a:ext uri="{FF2B5EF4-FFF2-40B4-BE49-F238E27FC236}">
                <a16:creationId xmlns:a16="http://schemas.microsoft.com/office/drawing/2014/main" id="{4640333F-2625-42D6-B722-F05744568A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2422" y="1028541"/>
            <a:ext cx="3372090" cy="515077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593EB8C8-95B3-459E-84F7-018333BF0A8F}"/>
              </a:ext>
            </a:extLst>
          </p:cNvPr>
          <p:cNvSpPr>
            <a:spLocks noGrp="1"/>
          </p:cNvSpPr>
          <p:nvPr>
            <p:ph type="sldNum" sz="quarter" idx="12"/>
          </p:nvPr>
        </p:nvSpPr>
        <p:spPr/>
        <p:txBody>
          <a:bodyPr>
            <a:normAutofit lnSpcReduction="10000"/>
          </a:bodyPr>
          <a:lstStyle/>
          <a:p>
            <a:fld id="{3E2CB374-0576-4845-BE90-09AB4B8627D3}" type="slidenum">
              <a:rPr lang="en-GB" smtClean="0"/>
              <a:t>19</a:t>
            </a:fld>
            <a:endParaRPr lang="en-GB"/>
          </a:p>
        </p:txBody>
      </p:sp>
    </p:spTree>
    <p:extLst>
      <p:ext uri="{BB962C8B-B14F-4D97-AF65-F5344CB8AC3E}">
        <p14:creationId xmlns:p14="http://schemas.microsoft.com/office/powerpoint/2010/main" val="1421667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6314-611C-4514-9983-1072FAF7BD88}"/>
              </a:ext>
            </a:extLst>
          </p:cNvPr>
          <p:cNvSpPr>
            <a:spLocks noGrp="1"/>
          </p:cNvSpPr>
          <p:nvPr>
            <p:ph type="title"/>
          </p:nvPr>
        </p:nvSpPr>
        <p:spPr>
          <a:xfrm>
            <a:off x="1261872" y="421907"/>
            <a:ext cx="9692640" cy="1325562"/>
          </a:xfrm>
        </p:spPr>
        <p:txBody>
          <a:bodyPr/>
          <a:lstStyle/>
          <a:p>
            <a:r>
              <a:rPr lang="en-GB" b="1" dirty="0">
                <a:solidFill>
                  <a:schemeClr val="accent1"/>
                </a:solidFill>
              </a:rPr>
              <a:t>Housekeeping</a:t>
            </a:r>
          </a:p>
        </p:txBody>
      </p:sp>
      <p:sp>
        <p:nvSpPr>
          <p:cNvPr id="3" name="Content Placeholder 2">
            <a:extLst>
              <a:ext uri="{FF2B5EF4-FFF2-40B4-BE49-F238E27FC236}">
                <a16:creationId xmlns:a16="http://schemas.microsoft.com/office/drawing/2014/main" id="{F5E01382-56EC-468B-9D2D-CD93770236F8}"/>
              </a:ext>
            </a:extLst>
          </p:cNvPr>
          <p:cNvSpPr>
            <a:spLocks noGrp="1"/>
          </p:cNvSpPr>
          <p:nvPr>
            <p:ph idx="1"/>
          </p:nvPr>
        </p:nvSpPr>
        <p:spPr/>
        <p:txBody>
          <a:bodyPr>
            <a:normAutofit fontScale="92500" lnSpcReduction="20000"/>
          </a:bodyPr>
          <a:lstStyle/>
          <a:p>
            <a:r>
              <a:rPr lang="en-GB" dirty="0"/>
              <a:t>Toilets</a:t>
            </a:r>
          </a:p>
          <a:p>
            <a:r>
              <a:rPr lang="en-GB" dirty="0"/>
              <a:t>Structure of the session:</a:t>
            </a:r>
          </a:p>
          <a:p>
            <a:pPr lvl="1"/>
            <a:r>
              <a:rPr lang="en-GB" dirty="0"/>
              <a:t>1. Proportionate QA </a:t>
            </a:r>
          </a:p>
          <a:p>
            <a:pPr lvl="2"/>
            <a:r>
              <a:rPr lang="en-GB" dirty="0"/>
              <a:t>Group practice</a:t>
            </a:r>
          </a:p>
          <a:p>
            <a:pPr lvl="1"/>
            <a:r>
              <a:rPr lang="en-GB" dirty="0"/>
              <a:t>2. Testing</a:t>
            </a:r>
          </a:p>
          <a:p>
            <a:pPr lvl="2"/>
            <a:r>
              <a:rPr lang="en-GB" dirty="0"/>
              <a:t>Unit testing practice</a:t>
            </a:r>
          </a:p>
          <a:p>
            <a:pPr lvl="1"/>
            <a:r>
              <a:rPr lang="en-GB" dirty="0"/>
              <a:t>BREAK</a:t>
            </a:r>
          </a:p>
          <a:p>
            <a:pPr lvl="1"/>
            <a:r>
              <a:rPr lang="en-GB" dirty="0"/>
              <a:t>3. Reviewing</a:t>
            </a:r>
          </a:p>
          <a:p>
            <a:pPr lvl="2"/>
            <a:r>
              <a:rPr lang="en-GB" dirty="0"/>
              <a:t>Bad code practice</a:t>
            </a:r>
          </a:p>
          <a:p>
            <a:pPr lvl="1"/>
            <a:r>
              <a:rPr lang="en-GB" dirty="0"/>
              <a:t>4. Version control and GitHub</a:t>
            </a:r>
          </a:p>
          <a:p>
            <a:pPr lvl="1"/>
            <a:endParaRPr lang="en-GB" dirty="0"/>
          </a:p>
          <a:p>
            <a:r>
              <a:rPr lang="en-GB" dirty="0"/>
              <a:t>Your facilitators are:</a:t>
            </a:r>
          </a:p>
          <a:p>
            <a:pPr lvl="1"/>
            <a:r>
              <a:rPr lang="en-GB" dirty="0"/>
              <a:t>Alexander Newton (GSS </a:t>
            </a:r>
            <a:r>
              <a:rPr lang="en-GB" dirty="0" err="1"/>
              <a:t>FSer</a:t>
            </a:r>
            <a:r>
              <a:rPr lang="en-GB" dirty="0"/>
              <a:t>, MOJ)</a:t>
            </a:r>
          </a:p>
          <a:p>
            <a:pPr lvl="1"/>
            <a:r>
              <a:rPr lang="en-GB" dirty="0"/>
              <a:t>Kim Ward (GSS </a:t>
            </a:r>
            <a:r>
              <a:rPr lang="en-GB" dirty="0" err="1"/>
              <a:t>FSer</a:t>
            </a:r>
            <a:r>
              <a:rPr lang="en-GB" dirty="0"/>
              <a:t>, ONS)</a:t>
            </a:r>
          </a:p>
          <a:p>
            <a:pPr lvl="1"/>
            <a:r>
              <a:rPr lang="en-GB" dirty="0"/>
              <a:t>Olivia Podmore (GSS </a:t>
            </a:r>
            <a:r>
              <a:rPr lang="en-GB" dirty="0" err="1"/>
              <a:t>FSer</a:t>
            </a:r>
            <a:r>
              <a:rPr lang="en-GB" dirty="0"/>
              <a:t>, DIT)</a:t>
            </a:r>
          </a:p>
          <a:p>
            <a:pPr lvl="1"/>
            <a:r>
              <a:rPr lang="en-GB" dirty="0"/>
              <a:t>Aimee North (GSS </a:t>
            </a:r>
            <a:r>
              <a:rPr lang="en-GB" dirty="0" err="1"/>
              <a:t>FSer</a:t>
            </a:r>
            <a:r>
              <a:rPr lang="en-GB" dirty="0"/>
              <a:t>, DWP)</a:t>
            </a:r>
          </a:p>
        </p:txBody>
      </p:sp>
      <p:sp>
        <p:nvSpPr>
          <p:cNvPr id="4" name="Slide Number Placeholder 3">
            <a:extLst>
              <a:ext uri="{FF2B5EF4-FFF2-40B4-BE49-F238E27FC236}">
                <a16:creationId xmlns:a16="http://schemas.microsoft.com/office/drawing/2014/main" id="{FCAF640C-4AE0-42B3-9ADE-0A899226B0BC}"/>
              </a:ext>
            </a:extLst>
          </p:cNvPr>
          <p:cNvSpPr>
            <a:spLocks noGrp="1"/>
          </p:cNvSpPr>
          <p:nvPr>
            <p:ph type="sldNum" sz="quarter" idx="12"/>
          </p:nvPr>
        </p:nvSpPr>
        <p:spPr/>
        <p:txBody>
          <a:bodyPr>
            <a:normAutofit lnSpcReduction="10000"/>
          </a:bodyPr>
          <a:lstStyle/>
          <a:p>
            <a:fld id="{3E2CB374-0576-4845-BE90-09AB4B8627D3}" type="slidenum">
              <a:rPr lang="en-GB" smtClean="0"/>
              <a:t>2</a:t>
            </a:fld>
            <a:endParaRPr lang="en-GB"/>
          </a:p>
        </p:txBody>
      </p:sp>
    </p:spTree>
    <p:extLst>
      <p:ext uri="{BB962C8B-B14F-4D97-AF65-F5344CB8AC3E}">
        <p14:creationId xmlns:p14="http://schemas.microsoft.com/office/powerpoint/2010/main" val="183630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75EC4-CFB3-41A9-90BA-06F89581D041}"/>
              </a:ext>
            </a:extLst>
          </p:cNvPr>
          <p:cNvSpPr>
            <a:spLocks noGrp="1"/>
          </p:cNvSpPr>
          <p:nvPr>
            <p:ph type="title"/>
          </p:nvPr>
        </p:nvSpPr>
        <p:spPr/>
        <p:txBody>
          <a:bodyPr/>
          <a:lstStyle/>
          <a:p>
            <a:r>
              <a:rPr lang="en-GB" b="1" dirty="0">
                <a:solidFill>
                  <a:schemeClr val="accent1"/>
                </a:solidFill>
              </a:rPr>
              <a:t>The dictionary of bad code</a:t>
            </a:r>
          </a:p>
        </p:txBody>
      </p:sp>
      <p:sp>
        <p:nvSpPr>
          <p:cNvPr id="3" name="Content Placeholder 2">
            <a:extLst>
              <a:ext uri="{FF2B5EF4-FFF2-40B4-BE49-F238E27FC236}">
                <a16:creationId xmlns:a16="http://schemas.microsoft.com/office/drawing/2014/main" id="{48907836-49EF-4C22-91B3-1199E4D24284}"/>
              </a:ext>
            </a:extLst>
          </p:cNvPr>
          <p:cNvSpPr>
            <a:spLocks noGrp="1"/>
          </p:cNvSpPr>
          <p:nvPr>
            <p:ph idx="1"/>
          </p:nvPr>
        </p:nvSpPr>
        <p:spPr/>
        <p:txBody>
          <a:bodyPr>
            <a:normAutofit/>
          </a:bodyPr>
          <a:lstStyle/>
          <a:p>
            <a:pPr marL="0" indent="0">
              <a:buNone/>
            </a:pPr>
            <a:r>
              <a:rPr lang="en-GB" dirty="0"/>
              <a:t>The bad code checklist:</a:t>
            </a:r>
          </a:p>
          <a:p>
            <a:pPr>
              <a:buFont typeface="Wingdings" panose="05000000000000000000" pitchFamily="2" charset="2"/>
              <a:buChar char="q"/>
            </a:pPr>
            <a:r>
              <a:rPr lang="en-GB" dirty="0"/>
              <a:t>Bad code is unreadable, not commented and difficult to understand. </a:t>
            </a:r>
          </a:p>
          <a:p>
            <a:pPr>
              <a:buFont typeface="Wingdings" panose="05000000000000000000" pitchFamily="2" charset="2"/>
              <a:buChar char="q"/>
            </a:pPr>
            <a:r>
              <a:rPr lang="en-GB" dirty="0"/>
              <a:t>Bad code is not unit tested. </a:t>
            </a:r>
          </a:p>
          <a:p>
            <a:pPr>
              <a:buFont typeface="Wingdings" panose="05000000000000000000" pitchFamily="2" charset="2"/>
              <a:buChar char="q"/>
            </a:pPr>
            <a:r>
              <a:rPr lang="en-GB" dirty="0"/>
              <a:t>Bad code is easy to break. </a:t>
            </a:r>
          </a:p>
          <a:p>
            <a:pPr>
              <a:buFont typeface="Wingdings" panose="05000000000000000000" pitchFamily="2" charset="2"/>
              <a:buChar char="q"/>
            </a:pPr>
            <a:r>
              <a:rPr lang="en-GB" dirty="0"/>
              <a:t>Bad code is undocumented. </a:t>
            </a:r>
          </a:p>
          <a:p>
            <a:pPr>
              <a:buFont typeface="Wingdings" panose="05000000000000000000" pitchFamily="2" charset="2"/>
              <a:buChar char="q"/>
            </a:pPr>
            <a:r>
              <a:rPr lang="en-GB" dirty="0"/>
              <a:t>Bad code has no version control so it is difficult to follow why decisions have been made or where errors were introduced into the code. </a:t>
            </a:r>
          </a:p>
          <a:p>
            <a:pPr>
              <a:buFont typeface="Wingdings" panose="05000000000000000000" pitchFamily="2" charset="2"/>
              <a:buChar char="q"/>
            </a:pPr>
            <a:r>
              <a:rPr lang="en-GB" dirty="0"/>
              <a:t>Bad code does not deal with edge cases. </a:t>
            </a:r>
          </a:p>
          <a:p>
            <a:pPr>
              <a:buFont typeface="Wingdings" panose="05000000000000000000" pitchFamily="2" charset="2"/>
              <a:buChar char="q"/>
            </a:pPr>
            <a:r>
              <a:rPr lang="en-GB" dirty="0"/>
              <a:t>Bad code does not manage its dependencies. </a:t>
            </a:r>
          </a:p>
          <a:p>
            <a:pPr>
              <a:buFont typeface="Wingdings" panose="05000000000000000000" pitchFamily="2" charset="2"/>
              <a:buChar char="q"/>
            </a:pPr>
            <a:r>
              <a:rPr lang="en-GB" dirty="0"/>
              <a:t>Bad code does not follow the DRY principle.</a:t>
            </a:r>
          </a:p>
          <a:p>
            <a:endParaRPr lang="en-GB" dirty="0"/>
          </a:p>
        </p:txBody>
      </p:sp>
      <p:sp>
        <p:nvSpPr>
          <p:cNvPr id="4" name="Slide Number Placeholder 3">
            <a:extLst>
              <a:ext uri="{FF2B5EF4-FFF2-40B4-BE49-F238E27FC236}">
                <a16:creationId xmlns:a16="http://schemas.microsoft.com/office/drawing/2014/main" id="{918B3F8D-B5A8-4402-B386-6D8B3F1A49E7}"/>
              </a:ext>
            </a:extLst>
          </p:cNvPr>
          <p:cNvSpPr>
            <a:spLocks noGrp="1"/>
          </p:cNvSpPr>
          <p:nvPr>
            <p:ph type="sldNum" sz="quarter" idx="12"/>
          </p:nvPr>
        </p:nvSpPr>
        <p:spPr/>
        <p:txBody>
          <a:bodyPr>
            <a:normAutofit lnSpcReduction="10000"/>
          </a:bodyPr>
          <a:lstStyle/>
          <a:p>
            <a:fld id="{3E2CB374-0576-4845-BE90-09AB4B8627D3}" type="slidenum">
              <a:rPr lang="en-GB" smtClean="0"/>
              <a:t>20</a:t>
            </a:fld>
            <a:endParaRPr lang="en-GB"/>
          </a:p>
        </p:txBody>
      </p:sp>
    </p:spTree>
    <p:extLst>
      <p:ext uri="{BB962C8B-B14F-4D97-AF65-F5344CB8AC3E}">
        <p14:creationId xmlns:p14="http://schemas.microsoft.com/office/powerpoint/2010/main" val="2623025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E05DCD-3C4E-4C3B-B4F4-6F9D1064358E}"/>
              </a:ext>
            </a:extLst>
          </p:cNvPr>
          <p:cNvSpPr>
            <a:spLocks noGrp="1"/>
          </p:cNvSpPr>
          <p:nvPr>
            <p:ph idx="1"/>
          </p:nvPr>
        </p:nvSpPr>
        <p:spPr>
          <a:xfrm>
            <a:off x="471055" y="1256146"/>
            <a:ext cx="10788072" cy="4351337"/>
          </a:xfrm>
        </p:spPr>
        <p:txBody>
          <a:bodyPr>
            <a:normAutofit fontScale="85000" lnSpcReduction="10000"/>
          </a:bodyPr>
          <a:lstStyle/>
          <a:p>
            <a:pPr marL="0" indent="0">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solidFill>
                  <a:srgbClr val="D73A49"/>
                </a:solidFill>
                <a:latin typeface="Consolas" panose="020B0609020204030204" pitchFamily="49" charset="0"/>
                <a:ea typeface="Times New Roman" panose="02020603050405020304" pitchFamily="18" charset="0"/>
                <a:cs typeface="Consolas" panose="020B0609020204030204" pitchFamily="49" charset="0"/>
              </a:rPr>
              <a:t>import</a:t>
            </a: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 pandas </a:t>
            </a:r>
            <a:r>
              <a:rPr lang="en-GB" dirty="0">
                <a:solidFill>
                  <a:srgbClr val="D73A49"/>
                </a:solidFill>
                <a:latin typeface="Consolas" panose="020B0609020204030204" pitchFamily="49" charset="0"/>
                <a:ea typeface="Times New Roman" panose="02020603050405020304" pitchFamily="18" charset="0"/>
                <a:cs typeface="Consolas" panose="020B0609020204030204" pitchFamily="49" charset="0"/>
              </a:rPr>
              <a:t>as</a:t>
            </a: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 </a:t>
            </a:r>
            <a:r>
              <a:rPr lang="en-GB" dirty="0" err="1">
                <a:solidFill>
                  <a:srgbClr val="24292E"/>
                </a:solidFill>
                <a:latin typeface="Consolas" panose="020B0609020204030204" pitchFamily="49" charset="0"/>
                <a:ea typeface="Times New Roman" panose="02020603050405020304" pitchFamily="18" charset="0"/>
                <a:cs typeface="Consolas" panose="020B0609020204030204" pitchFamily="49" charset="0"/>
              </a:rPr>
              <a:t>pd</a:t>
            </a:r>
            <a:br>
              <a:rPr lang="en-GB" sz="2800" dirty="0">
                <a:solidFill>
                  <a:srgbClr val="24292E"/>
                </a:solidFill>
                <a:latin typeface="Calibri" panose="020F0502020204030204" pitchFamily="34" charset="0"/>
                <a:ea typeface="Times New Roman" panose="02020603050405020304" pitchFamily="18" charset="0"/>
                <a:cs typeface="Times New Roman" panose="02020603050405020304" pitchFamily="18" charset="0"/>
              </a:rPr>
            </a:br>
            <a:br>
              <a:rPr lang="en-GB" sz="2800" dirty="0">
                <a:latin typeface="Calibri" panose="020F0502020204030204" pitchFamily="34" charset="0"/>
                <a:ea typeface="Times New Roman" panose="02020603050405020304" pitchFamily="18" charset="0"/>
                <a:cs typeface="Times New Roman" panose="02020603050405020304" pitchFamily="18" charset="0"/>
              </a:rPr>
            </a:b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df1 </a:t>
            </a:r>
            <a:r>
              <a:rPr lang="en-GB" dirty="0">
                <a:solidFill>
                  <a:srgbClr val="D73A49"/>
                </a:solidFill>
                <a:latin typeface="Consolas" panose="020B0609020204030204" pitchFamily="49" charset="0"/>
                <a:ea typeface="Times New Roman" panose="02020603050405020304" pitchFamily="18" charset="0"/>
                <a:cs typeface="Consolas" panose="020B0609020204030204" pitchFamily="49" charset="0"/>
              </a:rPr>
              <a:t>=</a:t>
            </a: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 </a:t>
            </a:r>
            <a:r>
              <a:rPr lang="en-GB" dirty="0" err="1">
                <a:solidFill>
                  <a:srgbClr val="24292E"/>
                </a:solidFill>
                <a:latin typeface="Consolas" panose="020B0609020204030204" pitchFamily="49" charset="0"/>
                <a:ea typeface="Times New Roman" panose="02020603050405020304" pitchFamily="18" charset="0"/>
                <a:cs typeface="Consolas" panose="020B0609020204030204" pitchFamily="49" charset="0"/>
              </a:rPr>
              <a:t>pd.read_csv</a:t>
            </a: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a:t>
            </a:r>
            <a:r>
              <a:rPr lang="en-GB" dirty="0">
                <a:solidFill>
                  <a:srgbClr val="032F62"/>
                </a:solidFill>
                <a:latin typeface="Consolas" panose="020B0609020204030204" pitchFamily="49" charset="0"/>
                <a:ea typeface="Times New Roman" panose="02020603050405020304" pitchFamily="18" charset="0"/>
                <a:cs typeface="Consolas" panose="020B0609020204030204" pitchFamily="49" charset="0"/>
              </a:rPr>
              <a:t>"users/amp45/python/</a:t>
            </a:r>
            <a:r>
              <a:rPr lang="en-GB" dirty="0" err="1">
                <a:solidFill>
                  <a:srgbClr val="032F62"/>
                </a:solidFill>
                <a:latin typeface="Consolas" panose="020B0609020204030204" pitchFamily="49" charset="0"/>
                <a:ea typeface="Times New Roman" panose="02020603050405020304" pitchFamily="18" charset="0"/>
                <a:cs typeface="Consolas" panose="020B0609020204030204" pitchFamily="49" charset="0"/>
              </a:rPr>
              <a:t>current_code</a:t>
            </a:r>
            <a:r>
              <a:rPr lang="en-GB" dirty="0">
                <a:solidFill>
                  <a:srgbClr val="032F62"/>
                </a:solidFill>
                <a:latin typeface="Consolas" panose="020B0609020204030204" pitchFamily="49" charset="0"/>
                <a:ea typeface="Times New Roman" panose="02020603050405020304" pitchFamily="18" charset="0"/>
                <a:cs typeface="Consolas" panose="020B0609020204030204" pitchFamily="49" charset="0"/>
              </a:rPr>
              <a:t>/</a:t>
            </a:r>
            <a:r>
              <a:rPr lang="en-GB" dirty="0" err="1">
                <a:solidFill>
                  <a:srgbClr val="032F62"/>
                </a:solidFill>
                <a:latin typeface="Consolas" panose="020B0609020204030204" pitchFamily="49" charset="0"/>
                <a:ea typeface="Times New Roman" panose="02020603050405020304" pitchFamily="18" charset="0"/>
                <a:cs typeface="Consolas" panose="020B0609020204030204" pitchFamily="49" charset="0"/>
              </a:rPr>
              <a:t>input_data</a:t>
            </a:r>
            <a:r>
              <a:rPr lang="en-GB" dirty="0">
                <a:solidFill>
                  <a:srgbClr val="032F62"/>
                </a:solidFill>
                <a:latin typeface="Consolas" panose="020B0609020204030204" pitchFamily="49" charset="0"/>
                <a:ea typeface="Times New Roman" panose="02020603050405020304" pitchFamily="18" charset="0"/>
                <a:cs typeface="Consolas" panose="020B0609020204030204" pitchFamily="49" charset="0"/>
              </a:rPr>
              <a:t>/census/online_returns.csv"</a:t>
            </a: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a:t>
            </a:r>
            <a:br>
              <a:rPr lang="en-GB" sz="2800" dirty="0">
                <a:latin typeface="Calibri" panose="020F0502020204030204" pitchFamily="34" charset="0"/>
                <a:ea typeface="Times New Roman" panose="02020603050405020304" pitchFamily="18" charset="0"/>
                <a:cs typeface="Times New Roman" panose="02020603050405020304" pitchFamily="18" charset="0"/>
              </a:rPr>
            </a:b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df2 </a:t>
            </a:r>
            <a:r>
              <a:rPr lang="en-GB" dirty="0">
                <a:solidFill>
                  <a:srgbClr val="D73A49"/>
                </a:solidFill>
                <a:latin typeface="Consolas" panose="020B0609020204030204" pitchFamily="49" charset="0"/>
                <a:ea typeface="Times New Roman" panose="02020603050405020304" pitchFamily="18" charset="0"/>
                <a:cs typeface="Consolas" panose="020B0609020204030204" pitchFamily="49" charset="0"/>
              </a:rPr>
              <a:t>=</a:t>
            </a: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 </a:t>
            </a:r>
            <a:r>
              <a:rPr lang="en-GB" dirty="0" err="1">
                <a:solidFill>
                  <a:srgbClr val="24292E"/>
                </a:solidFill>
                <a:latin typeface="Consolas" panose="020B0609020204030204" pitchFamily="49" charset="0"/>
                <a:ea typeface="Times New Roman" panose="02020603050405020304" pitchFamily="18" charset="0"/>
                <a:cs typeface="Consolas" panose="020B0609020204030204" pitchFamily="49" charset="0"/>
              </a:rPr>
              <a:t>pd.read_csv</a:t>
            </a: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a:t>
            </a:r>
            <a:r>
              <a:rPr lang="en-GB" dirty="0">
                <a:solidFill>
                  <a:srgbClr val="032F62"/>
                </a:solidFill>
                <a:latin typeface="Consolas" panose="020B0609020204030204" pitchFamily="49" charset="0"/>
                <a:ea typeface="Times New Roman" panose="02020603050405020304" pitchFamily="18" charset="0"/>
                <a:cs typeface="Consolas" panose="020B0609020204030204" pitchFamily="49" charset="0"/>
              </a:rPr>
              <a:t>"users/amp45/python/</a:t>
            </a:r>
            <a:r>
              <a:rPr lang="en-GB" dirty="0" err="1">
                <a:solidFill>
                  <a:srgbClr val="032F62"/>
                </a:solidFill>
                <a:latin typeface="Consolas" panose="020B0609020204030204" pitchFamily="49" charset="0"/>
                <a:ea typeface="Times New Roman" panose="02020603050405020304" pitchFamily="18" charset="0"/>
                <a:cs typeface="Consolas" panose="020B0609020204030204" pitchFamily="49" charset="0"/>
              </a:rPr>
              <a:t>current_code</a:t>
            </a:r>
            <a:r>
              <a:rPr lang="en-GB" dirty="0">
                <a:solidFill>
                  <a:srgbClr val="032F62"/>
                </a:solidFill>
                <a:latin typeface="Consolas" panose="020B0609020204030204" pitchFamily="49" charset="0"/>
                <a:ea typeface="Times New Roman" panose="02020603050405020304" pitchFamily="18" charset="0"/>
                <a:cs typeface="Consolas" panose="020B0609020204030204" pitchFamily="49" charset="0"/>
              </a:rPr>
              <a:t>/</a:t>
            </a:r>
            <a:r>
              <a:rPr lang="en-GB" dirty="0" err="1">
                <a:solidFill>
                  <a:srgbClr val="032F62"/>
                </a:solidFill>
                <a:latin typeface="Consolas" panose="020B0609020204030204" pitchFamily="49" charset="0"/>
                <a:ea typeface="Times New Roman" panose="02020603050405020304" pitchFamily="18" charset="0"/>
                <a:cs typeface="Consolas" panose="020B0609020204030204" pitchFamily="49" charset="0"/>
              </a:rPr>
              <a:t>input_data</a:t>
            </a:r>
            <a:r>
              <a:rPr lang="en-GB" dirty="0">
                <a:solidFill>
                  <a:srgbClr val="032F62"/>
                </a:solidFill>
                <a:latin typeface="Consolas" panose="020B0609020204030204" pitchFamily="49" charset="0"/>
                <a:ea typeface="Times New Roman" panose="02020603050405020304" pitchFamily="18" charset="0"/>
                <a:cs typeface="Consolas" panose="020B0609020204030204" pitchFamily="49" charset="0"/>
              </a:rPr>
              <a:t>/census/paper_returns.csv"</a:t>
            </a: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a:t>
            </a:r>
            <a:br>
              <a:rPr lang="en-GB" sz="2800" dirty="0">
                <a:latin typeface="Calibri" panose="020F0502020204030204" pitchFamily="34" charset="0"/>
                <a:ea typeface="Times New Roman" panose="02020603050405020304" pitchFamily="18" charset="0"/>
                <a:cs typeface="Times New Roman" panose="02020603050405020304" pitchFamily="18" charset="0"/>
              </a:rPr>
            </a:b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df3 </a:t>
            </a:r>
            <a:r>
              <a:rPr lang="en-GB" dirty="0">
                <a:solidFill>
                  <a:srgbClr val="D73A49"/>
                </a:solidFill>
                <a:latin typeface="Consolas" panose="020B0609020204030204" pitchFamily="49" charset="0"/>
                <a:ea typeface="Times New Roman" panose="02020603050405020304" pitchFamily="18" charset="0"/>
                <a:cs typeface="Consolas" panose="020B0609020204030204" pitchFamily="49" charset="0"/>
              </a:rPr>
              <a:t>=</a:t>
            </a: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 </a:t>
            </a:r>
            <a:r>
              <a:rPr lang="en-GB" dirty="0" err="1">
                <a:solidFill>
                  <a:srgbClr val="24292E"/>
                </a:solidFill>
                <a:latin typeface="Consolas" panose="020B0609020204030204" pitchFamily="49" charset="0"/>
                <a:ea typeface="Times New Roman" panose="02020603050405020304" pitchFamily="18" charset="0"/>
                <a:cs typeface="Consolas" panose="020B0609020204030204" pitchFamily="49" charset="0"/>
              </a:rPr>
              <a:t>pd.read_csv</a:t>
            </a: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a:t>
            </a:r>
            <a:r>
              <a:rPr lang="en-GB" dirty="0">
                <a:solidFill>
                  <a:srgbClr val="032F62"/>
                </a:solidFill>
                <a:latin typeface="Consolas" panose="020B0609020204030204" pitchFamily="49" charset="0"/>
                <a:ea typeface="Times New Roman" panose="02020603050405020304" pitchFamily="18" charset="0"/>
                <a:cs typeface="Consolas" panose="020B0609020204030204" pitchFamily="49" charset="0"/>
              </a:rPr>
              <a:t>"users/amp45/python/</a:t>
            </a:r>
            <a:r>
              <a:rPr lang="en-GB" dirty="0" err="1">
                <a:solidFill>
                  <a:srgbClr val="032F62"/>
                </a:solidFill>
                <a:latin typeface="Consolas" panose="020B0609020204030204" pitchFamily="49" charset="0"/>
                <a:ea typeface="Times New Roman" panose="02020603050405020304" pitchFamily="18" charset="0"/>
                <a:cs typeface="Consolas" panose="020B0609020204030204" pitchFamily="49" charset="0"/>
              </a:rPr>
              <a:t>current_code</a:t>
            </a:r>
            <a:r>
              <a:rPr lang="en-GB" dirty="0">
                <a:solidFill>
                  <a:srgbClr val="032F62"/>
                </a:solidFill>
                <a:latin typeface="Consolas" panose="020B0609020204030204" pitchFamily="49" charset="0"/>
                <a:ea typeface="Times New Roman" panose="02020603050405020304" pitchFamily="18" charset="0"/>
                <a:cs typeface="Consolas" panose="020B0609020204030204" pitchFamily="49" charset="0"/>
              </a:rPr>
              <a:t>/</a:t>
            </a:r>
            <a:r>
              <a:rPr lang="en-GB" dirty="0" err="1">
                <a:solidFill>
                  <a:srgbClr val="032F62"/>
                </a:solidFill>
                <a:latin typeface="Consolas" panose="020B0609020204030204" pitchFamily="49" charset="0"/>
                <a:ea typeface="Times New Roman" panose="02020603050405020304" pitchFamily="18" charset="0"/>
                <a:cs typeface="Consolas" panose="020B0609020204030204" pitchFamily="49" charset="0"/>
              </a:rPr>
              <a:t>input_data</a:t>
            </a:r>
            <a:r>
              <a:rPr lang="en-GB" dirty="0">
                <a:solidFill>
                  <a:srgbClr val="032F62"/>
                </a:solidFill>
                <a:latin typeface="Consolas" panose="020B0609020204030204" pitchFamily="49" charset="0"/>
                <a:ea typeface="Times New Roman" panose="02020603050405020304" pitchFamily="18" charset="0"/>
                <a:cs typeface="Consolas" panose="020B0609020204030204" pitchFamily="49" charset="0"/>
              </a:rPr>
              <a:t>/census/total_returns.csv"</a:t>
            </a: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a:t>
            </a:r>
            <a:b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b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df2[</a:t>
            </a:r>
            <a:r>
              <a:rPr lang="en-GB" dirty="0">
                <a:solidFill>
                  <a:srgbClr val="032F62"/>
                </a:solidFill>
                <a:latin typeface="Consolas" panose="020B0609020204030204" pitchFamily="49" charset="0"/>
                <a:ea typeface="Times New Roman" panose="02020603050405020304" pitchFamily="18" charset="0"/>
                <a:cs typeface="Consolas" panose="020B0609020204030204" pitchFamily="49" charset="0"/>
              </a:rPr>
              <a:t>'sum'</a:t>
            </a: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 </a:t>
            </a:r>
            <a:r>
              <a:rPr lang="en-GB" dirty="0">
                <a:solidFill>
                  <a:srgbClr val="D73A49"/>
                </a:solidFill>
                <a:latin typeface="Consolas" panose="020B0609020204030204" pitchFamily="49" charset="0"/>
                <a:ea typeface="Times New Roman" panose="02020603050405020304" pitchFamily="18" charset="0"/>
                <a:cs typeface="Consolas" panose="020B0609020204030204" pitchFamily="49" charset="0"/>
              </a:rPr>
              <a:t>=</a:t>
            </a: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 df2[</a:t>
            </a:r>
            <a:r>
              <a:rPr lang="en-GB" dirty="0">
                <a:solidFill>
                  <a:srgbClr val="032F62"/>
                </a:solidFill>
                <a:latin typeface="Consolas" panose="020B0609020204030204" pitchFamily="49" charset="0"/>
                <a:ea typeface="Times New Roman" panose="02020603050405020304" pitchFamily="18" charset="0"/>
                <a:cs typeface="Consolas" panose="020B0609020204030204" pitchFamily="49" charset="0"/>
              </a:rPr>
              <a:t>'</a:t>
            </a:r>
            <a:r>
              <a:rPr lang="en-GB" dirty="0" err="1">
                <a:solidFill>
                  <a:srgbClr val="032F62"/>
                </a:solidFill>
                <a:latin typeface="Consolas" panose="020B0609020204030204" pitchFamily="49" charset="0"/>
                <a:ea typeface="Times New Roman" panose="02020603050405020304" pitchFamily="18" charset="0"/>
                <a:cs typeface="Consolas" panose="020B0609020204030204" pitchFamily="49" charset="0"/>
              </a:rPr>
              <a:t>england</a:t>
            </a:r>
            <a:r>
              <a:rPr lang="en-GB" dirty="0">
                <a:solidFill>
                  <a:srgbClr val="032F62"/>
                </a:solidFill>
                <a:latin typeface="Consolas" panose="020B0609020204030204" pitchFamily="49" charset="0"/>
                <a:ea typeface="Times New Roman" panose="02020603050405020304" pitchFamily="18" charset="0"/>
                <a:cs typeface="Consolas" panose="020B0609020204030204" pitchFamily="49" charset="0"/>
              </a:rPr>
              <a:t>'</a:t>
            </a: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 </a:t>
            </a:r>
            <a:r>
              <a:rPr lang="en-GB" dirty="0">
                <a:solidFill>
                  <a:srgbClr val="D73A49"/>
                </a:solidFill>
                <a:latin typeface="Consolas" panose="020B0609020204030204" pitchFamily="49" charset="0"/>
                <a:ea typeface="Times New Roman" panose="02020603050405020304" pitchFamily="18" charset="0"/>
                <a:cs typeface="Consolas" panose="020B0609020204030204" pitchFamily="49" charset="0"/>
              </a:rPr>
              <a:t>+</a:t>
            </a: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 df2[</a:t>
            </a:r>
            <a:r>
              <a:rPr lang="en-GB" dirty="0">
                <a:solidFill>
                  <a:srgbClr val="032F62"/>
                </a:solidFill>
                <a:latin typeface="Consolas" panose="020B0609020204030204" pitchFamily="49" charset="0"/>
                <a:ea typeface="Times New Roman" panose="02020603050405020304" pitchFamily="18" charset="0"/>
                <a:cs typeface="Consolas" panose="020B0609020204030204" pitchFamily="49" charset="0"/>
              </a:rPr>
              <a:t>'wales’</a:t>
            </a: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a:t>
            </a:r>
            <a:br>
              <a:rPr lang="en-GB" sz="2800" dirty="0">
                <a:latin typeface="Calibri" panose="020F0502020204030204" pitchFamily="34" charset="0"/>
                <a:ea typeface="Times New Roman" panose="02020603050405020304" pitchFamily="18" charset="0"/>
                <a:cs typeface="Times New Roman" panose="02020603050405020304" pitchFamily="18" charset="0"/>
              </a:rPr>
            </a:b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df1[</a:t>
            </a:r>
            <a:r>
              <a:rPr lang="en-GB" dirty="0">
                <a:solidFill>
                  <a:srgbClr val="032F62"/>
                </a:solidFill>
                <a:latin typeface="Consolas" panose="020B0609020204030204" pitchFamily="49" charset="0"/>
                <a:ea typeface="Times New Roman" panose="02020603050405020304" pitchFamily="18" charset="0"/>
                <a:cs typeface="Consolas" panose="020B0609020204030204" pitchFamily="49" charset="0"/>
              </a:rPr>
              <a:t>'sum'</a:t>
            </a: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 </a:t>
            </a:r>
            <a:r>
              <a:rPr lang="en-GB" dirty="0">
                <a:solidFill>
                  <a:srgbClr val="D73A49"/>
                </a:solidFill>
                <a:latin typeface="Consolas" panose="020B0609020204030204" pitchFamily="49" charset="0"/>
                <a:ea typeface="Times New Roman" panose="02020603050405020304" pitchFamily="18" charset="0"/>
                <a:cs typeface="Consolas" panose="020B0609020204030204" pitchFamily="49" charset="0"/>
              </a:rPr>
              <a:t>=</a:t>
            </a: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 df1[</a:t>
            </a:r>
            <a:r>
              <a:rPr lang="en-GB" dirty="0">
                <a:solidFill>
                  <a:srgbClr val="032F62"/>
                </a:solidFill>
                <a:latin typeface="Consolas" panose="020B0609020204030204" pitchFamily="49" charset="0"/>
                <a:ea typeface="Times New Roman" panose="02020603050405020304" pitchFamily="18" charset="0"/>
                <a:cs typeface="Consolas" panose="020B0609020204030204" pitchFamily="49" charset="0"/>
              </a:rPr>
              <a:t>'</a:t>
            </a:r>
            <a:r>
              <a:rPr lang="en-GB" dirty="0" err="1">
                <a:solidFill>
                  <a:srgbClr val="032F62"/>
                </a:solidFill>
                <a:latin typeface="Consolas" panose="020B0609020204030204" pitchFamily="49" charset="0"/>
                <a:ea typeface="Times New Roman" panose="02020603050405020304" pitchFamily="18" charset="0"/>
                <a:cs typeface="Consolas" panose="020B0609020204030204" pitchFamily="49" charset="0"/>
              </a:rPr>
              <a:t>england</a:t>
            </a:r>
            <a:r>
              <a:rPr lang="en-GB" dirty="0">
                <a:solidFill>
                  <a:srgbClr val="032F62"/>
                </a:solidFill>
                <a:latin typeface="Consolas" panose="020B0609020204030204" pitchFamily="49" charset="0"/>
                <a:ea typeface="Times New Roman" panose="02020603050405020304" pitchFamily="18" charset="0"/>
                <a:cs typeface="Consolas" panose="020B0609020204030204" pitchFamily="49" charset="0"/>
              </a:rPr>
              <a:t>'</a:t>
            </a: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 </a:t>
            </a:r>
            <a:r>
              <a:rPr lang="en-GB" dirty="0">
                <a:solidFill>
                  <a:srgbClr val="D73A49"/>
                </a:solidFill>
                <a:latin typeface="Consolas" panose="020B0609020204030204" pitchFamily="49" charset="0"/>
                <a:ea typeface="Times New Roman" panose="02020603050405020304" pitchFamily="18" charset="0"/>
                <a:cs typeface="Consolas" panose="020B0609020204030204" pitchFamily="49" charset="0"/>
              </a:rPr>
              <a:t>+</a:t>
            </a: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 df1[</a:t>
            </a:r>
            <a:r>
              <a:rPr lang="en-GB" dirty="0">
                <a:solidFill>
                  <a:srgbClr val="032F62"/>
                </a:solidFill>
                <a:latin typeface="Consolas" panose="020B0609020204030204" pitchFamily="49" charset="0"/>
                <a:ea typeface="Times New Roman" panose="02020603050405020304" pitchFamily="18" charset="0"/>
                <a:cs typeface="Consolas" panose="020B0609020204030204" pitchFamily="49" charset="0"/>
              </a:rPr>
              <a:t>'wales’</a:t>
            </a: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a:t>
            </a:r>
            <a:b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b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df3[</a:t>
            </a:r>
            <a:r>
              <a:rPr lang="en-GB" dirty="0">
                <a:solidFill>
                  <a:srgbClr val="032F62"/>
                </a:solidFill>
                <a:latin typeface="Consolas" panose="020B0609020204030204" pitchFamily="49" charset="0"/>
                <a:ea typeface="Times New Roman" panose="02020603050405020304" pitchFamily="18" charset="0"/>
                <a:cs typeface="Consolas" panose="020B0609020204030204" pitchFamily="49" charset="0"/>
              </a:rPr>
              <a:t>'sum'</a:t>
            </a: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 </a:t>
            </a:r>
            <a:r>
              <a:rPr lang="en-GB" dirty="0">
                <a:solidFill>
                  <a:srgbClr val="D73A49"/>
                </a:solidFill>
                <a:latin typeface="Consolas" panose="020B0609020204030204" pitchFamily="49" charset="0"/>
                <a:ea typeface="Times New Roman" panose="02020603050405020304" pitchFamily="18" charset="0"/>
                <a:cs typeface="Consolas" panose="020B0609020204030204" pitchFamily="49" charset="0"/>
              </a:rPr>
              <a:t>=</a:t>
            </a: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 df3[</a:t>
            </a:r>
            <a:r>
              <a:rPr lang="en-GB" dirty="0">
                <a:solidFill>
                  <a:srgbClr val="032F62"/>
                </a:solidFill>
                <a:latin typeface="Consolas" panose="020B0609020204030204" pitchFamily="49" charset="0"/>
                <a:ea typeface="Times New Roman" panose="02020603050405020304" pitchFamily="18" charset="0"/>
                <a:cs typeface="Consolas" panose="020B0609020204030204" pitchFamily="49" charset="0"/>
              </a:rPr>
              <a:t>'</a:t>
            </a:r>
            <a:r>
              <a:rPr lang="en-GB" dirty="0" err="1">
                <a:solidFill>
                  <a:srgbClr val="032F62"/>
                </a:solidFill>
                <a:latin typeface="Consolas" panose="020B0609020204030204" pitchFamily="49" charset="0"/>
                <a:ea typeface="Times New Roman" panose="02020603050405020304" pitchFamily="18" charset="0"/>
                <a:cs typeface="Consolas" panose="020B0609020204030204" pitchFamily="49" charset="0"/>
              </a:rPr>
              <a:t>england</a:t>
            </a:r>
            <a:r>
              <a:rPr lang="en-GB" dirty="0">
                <a:solidFill>
                  <a:srgbClr val="032F62"/>
                </a:solidFill>
                <a:latin typeface="Consolas" panose="020B0609020204030204" pitchFamily="49" charset="0"/>
                <a:ea typeface="Times New Roman" panose="02020603050405020304" pitchFamily="18" charset="0"/>
                <a:cs typeface="Consolas" panose="020B0609020204030204" pitchFamily="49" charset="0"/>
              </a:rPr>
              <a:t>'</a:t>
            </a: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 </a:t>
            </a:r>
            <a:r>
              <a:rPr lang="en-GB" dirty="0">
                <a:solidFill>
                  <a:srgbClr val="D73A49"/>
                </a:solidFill>
                <a:latin typeface="Consolas" panose="020B0609020204030204" pitchFamily="49" charset="0"/>
                <a:ea typeface="Times New Roman" panose="02020603050405020304" pitchFamily="18" charset="0"/>
                <a:cs typeface="Consolas" panose="020B0609020204030204" pitchFamily="49" charset="0"/>
              </a:rPr>
              <a:t>+</a:t>
            </a: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 df3[</a:t>
            </a:r>
            <a:r>
              <a:rPr lang="en-GB" dirty="0">
                <a:solidFill>
                  <a:srgbClr val="032F62"/>
                </a:solidFill>
                <a:latin typeface="Consolas" panose="020B0609020204030204" pitchFamily="49" charset="0"/>
                <a:ea typeface="Times New Roman" panose="02020603050405020304" pitchFamily="18" charset="0"/>
                <a:cs typeface="Consolas" panose="020B0609020204030204" pitchFamily="49" charset="0"/>
              </a:rPr>
              <a:t>'wales’</a:t>
            </a: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a:t>
            </a:r>
          </a:p>
          <a:p>
            <a:pPr marL="0" indent="0">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solidFill>
                  <a:schemeClr val="accent4"/>
                </a:solidFill>
                <a:latin typeface="Consolas" panose="020B0609020204030204" pitchFamily="49" charset="0"/>
                <a:ea typeface="Times New Roman" panose="02020603050405020304" pitchFamily="18" charset="0"/>
                <a:cs typeface="Consolas" panose="020B0609020204030204" pitchFamily="49" charset="0"/>
              </a:rPr>
              <a:t>#TODO – fix the bug here</a:t>
            </a:r>
            <a:b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b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df4 </a:t>
            </a:r>
            <a:r>
              <a:rPr lang="en-GB" dirty="0">
                <a:solidFill>
                  <a:srgbClr val="D73A49"/>
                </a:solidFill>
                <a:latin typeface="Consolas" panose="020B0609020204030204" pitchFamily="49" charset="0"/>
                <a:ea typeface="Times New Roman" panose="02020603050405020304" pitchFamily="18" charset="0"/>
                <a:cs typeface="Consolas" panose="020B0609020204030204" pitchFamily="49" charset="0"/>
              </a:rPr>
              <a:t>=</a:t>
            </a: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 </a:t>
            </a:r>
            <a:r>
              <a:rPr lang="en-GB" dirty="0" err="1">
                <a:solidFill>
                  <a:srgbClr val="24292E"/>
                </a:solidFill>
                <a:latin typeface="Consolas" panose="020B0609020204030204" pitchFamily="49" charset="0"/>
                <a:ea typeface="Times New Roman" panose="02020603050405020304" pitchFamily="18" charset="0"/>
                <a:cs typeface="Consolas" panose="020B0609020204030204" pitchFamily="49" charset="0"/>
              </a:rPr>
              <a:t>pd.read_csv</a:t>
            </a: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a:t>
            </a:r>
            <a:r>
              <a:rPr lang="en-GB" dirty="0">
                <a:solidFill>
                  <a:srgbClr val="032F62"/>
                </a:solidFill>
                <a:latin typeface="Consolas" panose="020B0609020204030204" pitchFamily="49" charset="0"/>
                <a:ea typeface="Times New Roman" panose="02020603050405020304" pitchFamily="18" charset="0"/>
                <a:cs typeface="Consolas" panose="020B0609020204030204" pitchFamily="49" charset="0"/>
              </a:rPr>
              <a:t>"users/amp45/python/</a:t>
            </a:r>
            <a:r>
              <a:rPr lang="en-GB" dirty="0" err="1">
                <a:solidFill>
                  <a:srgbClr val="032F62"/>
                </a:solidFill>
                <a:latin typeface="Consolas" panose="020B0609020204030204" pitchFamily="49" charset="0"/>
                <a:ea typeface="Times New Roman" panose="02020603050405020304" pitchFamily="18" charset="0"/>
                <a:cs typeface="Consolas" panose="020B0609020204030204" pitchFamily="49" charset="0"/>
              </a:rPr>
              <a:t>current_code</a:t>
            </a:r>
            <a:r>
              <a:rPr lang="en-GB" dirty="0">
                <a:solidFill>
                  <a:srgbClr val="032F62"/>
                </a:solidFill>
                <a:latin typeface="Consolas" panose="020B0609020204030204" pitchFamily="49" charset="0"/>
                <a:ea typeface="Times New Roman" panose="02020603050405020304" pitchFamily="18" charset="0"/>
                <a:cs typeface="Consolas" panose="020B0609020204030204" pitchFamily="49" charset="0"/>
              </a:rPr>
              <a:t>/</a:t>
            </a:r>
            <a:r>
              <a:rPr lang="en-GB" dirty="0" err="1">
                <a:solidFill>
                  <a:srgbClr val="032F62"/>
                </a:solidFill>
                <a:latin typeface="Consolas" panose="020B0609020204030204" pitchFamily="49" charset="0"/>
                <a:ea typeface="Times New Roman" panose="02020603050405020304" pitchFamily="18" charset="0"/>
                <a:cs typeface="Consolas" panose="020B0609020204030204" pitchFamily="49" charset="0"/>
              </a:rPr>
              <a:t>input_data</a:t>
            </a:r>
            <a:r>
              <a:rPr lang="en-GB" dirty="0">
                <a:solidFill>
                  <a:srgbClr val="032F62"/>
                </a:solidFill>
                <a:latin typeface="Consolas" panose="020B0609020204030204" pitchFamily="49" charset="0"/>
                <a:ea typeface="Times New Roman" panose="02020603050405020304" pitchFamily="18" charset="0"/>
                <a:cs typeface="Consolas" panose="020B0609020204030204" pitchFamily="49" charset="0"/>
              </a:rPr>
              <a:t>/population/2011_sample.csv"</a:t>
            </a: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a:t>
            </a:r>
            <a:b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b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df4 </a:t>
            </a:r>
            <a:r>
              <a:rPr lang="en-GB" dirty="0">
                <a:solidFill>
                  <a:srgbClr val="D73A49"/>
                </a:solidFill>
                <a:latin typeface="Consolas" panose="020B0609020204030204" pitchFamily="49" charset="0"/>
                <a:ea typeface="Times New Roman" panose="02020603050405020304" pitchFamily="18" charset="0"/>
                <a:cs typeface="Consolas" panose="020B0609020204030204" pitchFamily="49" charset="0"/>
              </a:rPr>
              <a:t>=</a:t>
            </a: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 </a:t>
            </a:r>
            <a:r>
              <a:rPr lang="en-GB" dirty="0" err="1">
                <a:solidFill>
                  <a:srgbClr val="24292E"/>
                </a:solidFill>
                <a:latin typeface="Consolas" panose="020B0609020204030204" pitchFamily="49" charset="0"/>
                <a:ea typeface="Times New Roman" panose="02020603050405020304" pitchFamily="18" charset="0"/>
                <a:cs typeface="Consolas" panose="020B0609020204030204" pitchFamily="49" charset="0"/>
              </a:rPr>
              <a:t>pd.read_csv</a:t>
            </a: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a:t>
            </a:r>
            <a:r>
              <a:rPr lang="en-GB" dirty="0">
                <a:solidFill>
                  <a:srgbClr val="032F62"/>
                </a:solidFill>
                <a:latin typeface="Consolas" panose="020B0609020204030204" pitchFamily="49" charset="0"/>
                <a:ea typeface="Times New Roman" panose="02020603050405020304" pitchFamily="18" charset="0"/>
                <a:cs typeface="Consolas" panose="020B0609020204030204" pitchFamily="49" charset="0"/>
              </a:rPr>
              <a:t>"users/amp45/python/</a:t>
            </a:r>
            <a:r>
              <a:rPr lang="en-GB" dirty="0" err="1">
                <a:solidFill>
                  <a:srgbClr val="032F62"/>
                </a:solidFill>
                <a:latin typeface="Consolas" panose="020B0609020204030204" pitchFamily="49" charset="0"/>
                <a:ea typeface="Times New Roman" panose="02020603050405020304" pitchFamily="18" charset="0"/>
                <a:cs typeface="Consolas" panose="020B0609020204030204" pitchFamily="49" charset="0"/>
              </a:rPr>
              <a:t>current_code</a:t>
            </a:r>
            <a:r>
              <a:rPr lang="en-GB" dirty="0">
                <a:solidFill>
                  <a:srgbClr val="032F62"/>
                </a:solidFill>
                <a:latin typeface="Consolas" panose="020B0609020204030204" pitchFamily="49" charset="0"/>
                <a:ea typeface="Times New Roman" panose="02020603050405020304" pitchFamily="18" charset="0"/>
                <a:cs typeface="Consolas" panose="020B0609020204030204" pitchFamily="49" charset="0"/>
              </a:rPr>
              <a:t>/</a:t>
            </a:r>
            <a:r>
              <a:rPr lang="en-GB" dirty="0" err="1">
                <a:solidFill>
                  <a:srgbClr val="032F62"/>
                </a:solidFill>
                <a:latin typeface="Consolas" panose="020B0609020204030204" pitchFamily="49" charset="0"/>
                <a:ea typeface="Times New Roman" panose="02020603050405020304" pitchFamily="18" charset="0"/>
                <a:cs typeface="Consolas" panose="020B0609020204030204" pitchFamily="49" charset="0"/>
              </a:rPr>
              <a:t>input_data</a:t>
            </a:r>
            <a:r>
              <a:rPr lang="en-GB" dirty="0">
                <a:solidFill>
                  <a:srgbClr val="032F62"/>
                </a:solidFill>
                <a:latin typeface="Consolas" panose="020B0609020204030204" pitchFamily="49" charset="0"/>
                <a:ea typeface="Times New Roman" panose="02020603050405020304" pitchFamily="18" charset="0"/>
                <a:cs typeface="Consolas" panose="020B0609020204030204" pitchFamily="49" charset="0"/>
              </a:rPr>
              <a:t>/population/2021_estimates.csv"</a:t>
            </a: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 </a:t>
            </a:r>
            <a:r>
              <a:rPr lang="en-GB" dirty="0">
                <a:solidFill>
                  <a:srgbClr val="D73A49"/>
                </a:solidFill>
                <a:latin typeface="Consolas" panose="020B0609020204030204" pitchFamily="49" charset="0"/>
                <a:ea typeface="Times New Roman" panose="02020603050405020304" pitchFamily="18" charset="0"/>
                <a:cs typeface="Consolas" panose="020B0609020204030204" pitchFamily="49" charset="0"/>
              </a:rPr>
              <a:t>/</a:t>
            </a: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 df4</a:t>
            </a:r>
            <a:br>
              <a:rPr lang="en-GB" sz="2800" dirty="0">
                <a:latin typeface="Calibri" panose="020F0502020204030204" pitchFamily="34" charset="0"/>
                <a:ea typeface="Times New Roman" panose="02020603050405020304" pitchFamily="18" charset="0"/>
                <a:cs typeface="Times New Roman" panose="02020603050405020304" pitchFamily="18" charset="0"/>
              </a:rPr>
            </a:b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df2[</a:t>
            </a:r>
            <a:r>
              <a:rPr lang="en-GB" dirty="0">
                <a:solidFill>
                  <a:srgbClr val="032F62"/>
                </a:solidFill>
                <a:latin typeface="Consolas" panose="020B0609020204030204" pitchFamily="49" charset="0"/>
                <a:ea typeface="Times New Roman" panose="02020603050405020304" pitchFamily="18" charset="0"/>
                <a:cs typeface="Consolas" panose="020B0609020204030204" pitchFamily="49" charset="0"/>
              </a:rPr>
              <a:t>'2021'</a:t>
            </a: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 </a:t>
            </a:r>
            <a:r>
              <a:rPr lang="en-GB" dirty="0">
                <a:solidFill>
                  <a:srgbClr val="D73A49"/>
                </a:solidFill>
                <a:latin typeface="Consolas" panose="020B0609020204030204" pitchFamily="49" charset="0"/>
                <a:ea typeface="Times New Roman" panose="02020603050405020304" pitchFamily="18" charset="0"/>
                <a:cs typeface="Consolas" panose="020B0609020204030204" pitchFamily="49" charset="0"/>
              </a:rPr>
              <a:t>=</a:t>
            </a: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 df2[</a:t>
            </a:r>
            <a:r>
              <a:rPr lang="en-GB" dirty="0">
                <a:solidFill>
                  <a:srgbClr val="032F62"/>
                </a:solidFill>
                <a:latin typeface="Consolas" panose="020B0609020204030204" pitchFamily="49" charset="0"/>
                <a:ea typeface="Times New Roman" panose="02020603050405020304" pitchFamily="18" charset="0"/>
                <a:cs typeface="Consolas" panose="020B0609020204030204" pitchFamily="49" charset="0"/>
              </a:rPr>
              <a:t>'sum'</a:t>
            </a: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 </a:t>
            </a:r>
            <a:r>
              <a:rPr lang="en-GB" dirty="0">
                <a:solidFill>
                  <a:srgbClr val="D73A49"/>
                </a:solidFill>
                <a:latin typeface="Consolas" panose="020B0609020204030204" pitchFamily="49" charset="0"/>
                <a:ea typeface="Times New Roman" panose="02020603050405020304" pitchFamily="18" charset="0"/>
                <a:cs typeface="Consolas" panose="020B0609020204030204" pitchFamily="49" charset="0"/>
              </a:rPr>
              <a:t>*</a:t>
            </a: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 df4</a:t>
            </a:r>
            <a:b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b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df2.to_csv(</a:t>
            </a:r>
            <a:r>
              <a:rPr lang="en-GB" dirty="0">
                <a:solidFill>
                  <a:srgbClr val="032F62"/>
                </a:solidFill>
                <a:latin typeface="Consolas" panose="020B0609020204030204" pitchFamily="49" charset="0"/>
                <a:ea typeface="Times New Roman" panose="02020603050405020304" pitchFamily="18" charset="0"/>
                <a:cs typeface="Consolas" panose="020B0609020204030204" pitchFamily="49" charset="0"/>
              </a:rPr>
              <a:t>"users/amp45/python/</a:t>
            </a:r>
            <a:r>
              <a:rPr lang="en-GB" dirty="0" err="1">
                <a:solidFill>
                  <a:srgbClr val="032F62"/>
                </a:solidFill>
                <a:latin typeface="Consolas" panose="020B0609020204030204" pitchFamily="49" charset="0"/>
                <a:ea typeface="Times New Roman" panose="02020603050405020304" pitchFamily="18" charset="0"/>
                <a:cs typeface="Consolas" panose="020B0609020204030204" pitchFamily="49" charset="0"/>
              </a:rPr>
              <a:t>current_code</a:t>
            </a:r>
            <a:r>
              <a:rPr lang="en-GB" dirty="0">
                <a:solidFill>
                  <a:srgbClr val="032F62"/>
                </a:solidFill>
                <a:latin typeface="Consolas" panose="020B0609020204030204" pitchFamily="49" charset="0"/>
                <a:ea typeface="Times New Roman" panose="02020603050405020304" pitchFamily="18" charset="0"/>
                <a:cs typeface="Consolas" panose="020B0609020204030204" pitchFamily="49" charset="0"/>
              </a:rPr>
              <a:t>/</a:t>
            </a:r>
            <a:r>
              <a:rPr lang="en-GB" dirty="0" err="1">
                <a:solidFill>
                  <a:srgbClr val="032F62"/>
                </a:solidFill>
                <a:latin typeface="Consolas" panose="020B0609020204030204" pitchFamily="49" charset="0"/>
                <a:ea typeface="Times New Roman" panose="02020603050405020304" pitchFamily="18" charset="0"/>
                <a:cs typeface="Consolas" panose="020B0609020204030204" pitchFamily="49" charset="0"/>
              </a:rPr>
              <a:t>input_data</a:t>
            </a:r>
            <a:r>
              <a:rPr lang="en-GB" dirty="0">
                <a:solidFill>
                  <a:srgbClr val="032F62"/>
                </a:solidFill>
                <a:latin typeface="Consolas" panose="020B0609020204030204" pitchFamily="49" charset="0"/>
                <a:ea typeface="Times New Roman" panose="02020603050405020304" pitchFamily="18" charset="0"/>
                <a:cs typeface="Consolas" panose="020B0609020204030204" pitchFamily="49" charset="0"/>
              </a:rPr>
              <a:t>/census/paper_returns_2021.csv"</a:t>
            </a: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a:t>
            </a:r>
            <a:br>
              <a:rPr lang="en-GB" sz="2800" dirty="0">
                <a:latin typeface="Calibri" panose="020F0502020204030204" pitchFamily="34" charset="0"/>
                <a:ea typeface="Times New Roman" panose="02020603050405020304" pitchFamily="18" charset="0"/>
                <a:cs typeface="Times New Roman" panose="02020603050405020304" pitchFamily="18" charset="0"/>
              </a:rPr>
            </a:b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df3[</a:t>
            </a:r>
            <a:r>
              <a:rPr lang="en-GB" dirty="0">
                <a:solidFill>
                  <a:srgbClr val="032F62"/>
                </a:solidFill>
                <a:latin typeface="Consolas" panose="020B0609020204030204" pitchFamily="49" charset="0"/>
                <a:ea typeface="Times New Roman" panose="02020603050405020304" pitchFamily="18" charset="0"/>
                <a:cs typeface="Consolas" panose="020B0609020204030204" pitchFamily="49" charset="0"/>
              </a:rPr>
              <a:t>'2021'</a:t>
            </a: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 </a:t>
            </a:r>
            <a:r>
              <a:rPr lang="en-GB" dirty="0">
                <a:solidFill>
                  <a:srgbClr val="D73A49"/>
                </a:solidFill>
                <a:latin typeface="Consolas" panose="020B0609020204030204" pitchFamily="49" charset="0"/>
                <a:ea typeface="Times New Roman" panose="02020603050405020304" pitchFamily="18" charset="0"/>
                <a:cs typeface="Consolas" panose="020B0609020204030204" pitchFamily="49" charset="0"/>
              </a:rPr>
              <a:t>=</a:t>
            </a: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 df3[</a:t>
            </a:r>
            <a:r>
              <a:rPr lang="en-GB" dirty="0">
                <a:solidFill>
                  <a:srgbClr val="032F62"/>
                </a:solidFill>
                <a:latin typeface="Consolas" panose="020B0609020204030204" pitchFamily="49" charset="0"/>
                <a:ea typeface="Times New Roman" panose="02020603050405020304" pitchFamily="18" charset="0"/>
                <a:cs typeface="Consolas" panose="020B0609020204030204" pitchFamily="49" charset="0"/>
              </a:rPr>
              <a:t>'sum'</a:t>
            </a: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 </a:t>
            </a:r>
            <a:r>
              <a:rPr lang="en-GB" dirty="0">
                <a:solidFill>
                  <a:srgbClr val="D73A49"/>
                </a:solidFill>
                <a:latin typeface="Consolas" panose="020B0609020204030204" pitchFamily="49" charset="0"/>
                <a:ea typeface="Times New Roman" panose="02020603050405020304" pitchFamily="18" charset="0"/>
                <a:cs typeface="Consolas" panose="020B0609020204030204" pitchFamily="49" charset="0"/>
              </a:rPr>
              <a:t>*</a:t>
            </a: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 df4</a:t>
            </a:r>
            <a:b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b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df1.to_csv(</a:t>
            </a:r>
            <a:r>
              <a:rPr lang="en-GB" dirty="0">
                <a:solidFill>
                  <a:srgbClr val="032F62"/>
                </a:solidFill>
                <a:latin typeface="Consolas" panose="020B0609020204030204" pitchFamily="49" charset="0"/>
                <a:ea typeface="Times New Roman" panose="02020603050405020304" pitchFamily="18" charset="0"/>
                <a:cs typeface="Consolas" panose="020B0609020204030204" pitchFamily="49" charset="0"/>
              </a:rPr>
              <a:t>"users/amp45/python/</a:t>
            </a:r>
            <a:r>
              <a:rPr lang="en-GB" dirty="0" err="1">
                <a:solidFill>
                  <a:srgbClr val="032F62"/>
                </a:solidFill>
                <a:latin typeface="Consolas" panose="020B0609020204030204" pitchFamily="49" charset="0"/>
                <a:ea typeface="Times New Roman" panose="02020603050405020304" pitchFamily="18" charset="0"/>
                <a:cs typeface="Consolas" panose="020B0609020204030204" pitchFamily="49" charset="0"/>
              </a:rPr>
              <a:t>current_code</a:t>
            </a:r>
            <a:r>
              <a:rPr lang="en-GB" dirty="0">
                <a:solidFill>
                  <a:srgbClr val="032F62"/>
                </a:solidFill>
                <a:latin typeface="Consolas" panose="020B0609020204030204" pitchFamily="49" charset="0"/>
                <a:ea typeface="Times New Roman" panose="02020603050405020304" pitchFamily="18" charset="0"/>
                <a:cs typeface="Consolas" panose="020B0609020204030204" pitchFamily="49" charset="0"/>
              </a:rPr>
              <a:t>/</a:t>
            </a:r>
            <a:r>
              <a:rPr lang="en-GB" dirty="0" err="1">
                <a:solidFill>
                  <a:srgbClr val="032F62"/>
                </a:solidFill>
                <a:latin typeface="Consolas" panose="020B0609020204030204" pitchFamily="49" charset="0"/>
                <a:ea typeface="Times New Roman" panose="02020603050405020304" pitchFamily="18" charset="0"/>
                <a:cs typeface="Consolas" panose="020B0609020204030204" pitchFamily="49" charset="0"/>
              </a:rPr>
              <a:t>input_data</a:t>
            </a:r>
            <a:r>
              <a:rPr lang="en-GB" dirty="0">
                <a:solidFill>
                  <a:srgbClr val="032F62"/>
                </a:solidFill>
                <a:latin typeface="Consolas" panose="020B0609020204030204" pitchFamily="49" charset="0"/>
                <a:ea typeface="Times New Roman" panose="02020603050405020304" pitchFamily="18" charset="0"/>
                <a:cs typeface="Consolas" panose="020B0609020204030204" pitchFamily="49" charset="0"/>
              </a:rPr>
              <a:t>/census/online_returns_2021.csv"</a:t>
            </a: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a:t>
            </a:r>
            <a:br>
              <a:rPr lang="en-GB" sz="2800" dirty="0">
                <a:latin typeface="Calibri" panose="020F0502020204030204" pitchFamily="34" charset="0"/>
                <a:ea typeface="Times New Roman" panose="02020603050405020304" pitchFamily="18" charset="0"/>
                <a:cs typeface="Times New Roman" panose="02020603050405020304" pitchFamily="18" charset="0"/>
              </a:rPr>
            </a:b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df3.to_csv(</a:t>
            </a:r>
            <a:r>
              <a:rPr lang="en-GB" dirty="0">
                <a:solidFill>
                  <a:srgbClr val="032F62"/>
                </a:solidFill>
                <a:latin typeface="Consolas" panose="020B0609020204030204" pitchFamily="49" charset="0"/>
                <a:ea typeface="Times New Roman" panose="02020603050405020304" pitchFamily="18" charset="0"/>
                <a:cs typeface="Consolas" panose="020B0609020204030204" pitchFamily="49" charset="0"/>
              </a:rPr>
              <a:t>"users/amp45/python/</a:t>
            </a:r>
            <a:r>
              <a:rPr lang="en-GB" dirty="0" err="1">
                <a:solidFill>
                  <a:srgbClr val="032F62"/>
                </a:solidFill>
                <a:latin typeface="Consolas" panose="020B0609020204030204" pitchFamily="49" charset="0"/>
                <a:ea typeface="Times New Roman" panose="02020603050405020304" pitchFamily="18" charset="0"/>
                <a:cs typeface="Consolas" panose="020B0609020204030204" pitchFamily="49" charset="0"/>
              </a:rPr>
              <a:t>current_code</a:t>
            </a:r>
            <a:r>
              <a:rPr lang="en-GB" dirty="0">
                <a:solidFill>
                  <a:srgbClr val="032F62"/>
                </a:solidFill>
                <a:latin typeface="Consolas" panose="020B0609020204030204" pitchFamily="49" charset="0"/>
                <a:ea typeface="Times New Roman" panose="02020603050405020304" pitchFamily="18" charset="0"/>
                <a:cs typeface="Consolas" panose="020B0609020204030204" pitchFamily="49" charset="0"/>
              </a:rPr>
              <a:t>/</a:t>
            </a:r>
            <a:r>
              <a:rPr lang="en-GB" dirty="0" err="1">
                <a:solidFill>
                  <a:srgbClr val="032F62"/>
                </a:solidFill>
                <a:latin typeface="Consolas" panose="020B0609020204030204" pitchFamily="49" charset="0"/>
                <a:ea typeface="Times New Roman" panose="02020603050405020304" pitchFamily="18" charset="0"/>
                <a:cs typeface="Consolas" panose="020B0609020204030204" pitchFamily="49" charset="0"/>
              </a:rPr>
              <a:t>input_data</a:t>
            </a:r>
            <a:r>
              <a:rPr lang="en-GB" dirty="0">
                <a:solidFill>
                  <a:srgbClr val="032F62"/>
                </a:solidFill>
                <a:latin typeface="Consolas" panose="020B0609020204030204" pitchFamily="49" charset="0"/>
                <a:ea typeface="Times New Roman" panose="02020603050405020304" pitchFamily="18" charset="0"/>
                <a:cs typeface="Consolas" panose="020B0609020204030204" pitchFamily="49" charset="0"/>
              </a:rPr>
              <a:t>/census/total_returns_2021.csv"</a:t>
            </a:r>
            <a:r>
              <a:rPr lang="en-GB" dirty="0">
                <a:solidFill>
                  <a:srgbClr val="24292E"/>
                </a:solidFill>
                <a:latin typeface="Consolas" panose="020B0609020204030204" pitchFamily="49" charset="0"/>
                <a:ea typeface="Times New Roman" panose="02020603050405020304" pitchFamily="18" charset="0"/>
                <a:cs typeface="Consolas" panose="020B0609020204030204" pitchFamily="49" charset="0"/>
              </a:rPr>
              <a:t>)</a:t>
            </a:r>
            <a:endParaRPr lang="en-GB" sz="2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1E260B2-0A51-45AA-9DAD-6BAC0BD0E7CD}"/>
              </a:ext>
            </a:extLst>
          </p:cNvPr>
          <p:cNvSpPr>
            <a:spLocks noGrp="1"/>
          </p:cNvSpPr>
          <p:nvPr>
            <p:ph type="sldNum" sz="quarter" idx="12"/>
          </p:nvPr>
        </p:nvSpPr>
        <p:spPr/>
        <p:txBody>
          <a:bodyPr>
            <a:normAutofit lnSpcReduction="10000"/>
          </a:bodyPr>
          <a:lstStyle/>
          <a:p>
            <a:fld id="{3E2CB374-0576-4845-BE90-09AB4B8627D3}" type="slidenum">
              <a:rPr lang="en-GB" smtClean="0"/>
              <a:t>21</a:t>
            </a:fld>
            <a:endParaRPr lang="en-GB"/>
          </a:p>
        </p:txBody>
      </p:sp>
    </p:spTree>
    <p:extLst>
      <p:ext uri="{BB962C8B-B14F-4D97-AF65-F5344CB8AC3E}">
        <p14:creationId xmlns:p14="http://schemas.microsoft.com/office/powerpoint/2010/main" val="3831607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552CD-F6D2-49BD-9938-B28FCD66B96B}"/>
              </a:ext>
            </a:extLst>
          </p:cNvPr>
          <p:cNvSpPr>
            <a:spLocks noGrp="1"/>
          </p:cNvSpPr>
          <p:nvPr>
            <p:ph type="title"/>
          </p:nvPr>
        </p:nvSpPr>
        <p:spPr/>
        <p:txBody>
          <a:bodyPr/>
          <a:lstStyle/>
          <a:p>
            <a:r>
              <a:rPr lang="en-GB" b="1" dirty="0">
                <a:solidFill>
                  <a:schemeClr val="accent1"/>
                </a:solidFill>
              </a:rPr>
              <a:t>Exercise</a:t>
            </a:r>
          </a:p>
        </p:txBody>
      </p:sp>
      <p:sp>
        <p:nvSpPr>
          <p:cNvPr id="3" name="Content Placeholder 2">
            <a:extLst>
              <a:ext uri="{FF2B5EF4-FFF2-40B4-BE49-F238E27FC236}">
                <a16:creationId xmlns:a16="http://schemas.microsoft.com/office/drawing/2014/main" id="{7C66F7EF-130B-40E4-AEC8-8CFD8D822F0E}"/>
              </a:ext>
            </a:extLst>
          </p:cNvPr>
          <p:cNvSpPr>
            <a:spLocks noGrp="1"/>
          </p:cNvSpPr>
          <p:nvPr>
            <p:ph idx="1"/>
          </p:nvPr>
        </p:nvSpPr>
        <p:spPr/>
        <p:txBody>
          <a:bodyPr/>
          <a:lstStyle/>
          <a:p>
            <a:r>
              <a:rPr lang="en-GB" dirty="0"/>
              <a:t>Go to</a:t>
            </a:r>
            <a:endParaRPr lang="en-GB" dirty="0">
              <a:highlight>
                <a:srgbClr val="FFFF00"/>
              </a:highlight>
            </a:endParaRPr>
          </a:p>
          <a:p>
            <a:endParaRPr lang="en-GB" dirty="0"/>
          </a:p>
        </p:txBody>
      </p:sp>
      <p:sp>
        <p:nvSpPr>
          <p:cNvPr id="4" name="Slide Number Placeholder 3">
            <a:extLst>
              <a:ext uri="{FF2B5EF4-FFF2-40B4-BE49-F238E27FC236}">
                <a16:creationId xmlns:a16="http://schemas.microsoft.com/office/drawing/2014/main" id="{CEC30B88-3CD2-4D4D-931E-28CA22D2EAB5}"/>
              </a:ext>
            </a:extLst>
          </p:cNvPr>
          <p:cNvSpPr>
            <a:spLocks noGrp="1"/>
          </p:cNvSpPr>
          <p:nvPr>
            <p:ph type="sldNum" sz="quarter" idx="12"/>
          </p:nvPr>
        </p:nvSpPr>
        <p:spPr/>
        <p:txBody>
          <a:bodyPr>
            <a:normAutofit lnSpcReduction="10000"/>
          </a:bodyPr>
          <a:lstStyle/>
          <a:p>
            <a:fld id="{3E2CB374-0576-4845-BE90-09AB4B8627D3}" type="slidenum">
              <a:rPr lang="en-GB" smtClean="0"/>
              <a:t>22</a:t>
            </a:fld>
            <a:endParaRPr lang="en-GB"/>
          </a:p>
        </p:txBody>
      </p:sp>
    </p:spTree>
    <p:extLst>
      <p:ext uri="{BB962C8B-B14F-4D97-AF65-F5344CB8AC3E}">
        <p14:creationId xmlns:p14="http://schemas.microsoft.com/office/powerpoint/2010/main" val="2142920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3A598-AD0C-4DA8-AD5F-CF6F447BD9A1}"/>
              </a:ext>
            </a:extLst>
          </p:cNvPr>
          <p:cNvSpPr>
            <a:spLocks noGrp="1"/>
          </p:cNvSpPr>
          <p:nvPr>
            <p:ph type="title"/>
          </p:nvPr>
        </p:nvSpPr>
        <p:spPr/>
        <p:txBody>
          <a:bodyPr/>
          <a:lstStyle/>
          <a:p>
            <a:r>
              <a:rPr lang="en-GB" dirty="0"/>
              <a:t>Version Control</a:t>
            </a:r>
          </a:p>
        </p:txBody>
      </p:sp>
      <p:sp>
        <p:nvSpPr>
          <p:cNvPr id="5" name="Text Placeholder 4">
            <a:extLst>
              <a:ext uri="{FF2B5EF4-FFF2-40B4-BE49-F238E27FC236}">
                <a16:creationId xmlns:a16="http://schemas.microsoft.com/office/drawing/2014/main" id="{5E3939C2-63A8-4879-A684-7B73A46E3250}"/>
              </a:ext>
            </a:extLst>
          </p:cNvPr>
          <p:cNvSpPr>
            <a:spLocks noGrp="1"/>
          </p:cNvSpPr>
          <p:nvPr>
            <p:ph type="body" idx="1"/>
          </p:nvPr>
        </p:nvSpPr>
        <p:spPr/>
        <p:txBody>
          <a:bodyPr/>
          <a:lstStyle/>
          <a:p>
            <a:endParaRPr lang="en-GB" dirty="0"/>
          </a:p>
        </p:txBody>
      </p:sp>
      <p:sp>
        <p:nvSpPr>
          <p:cNvPr id="2" name="Slide Number Placeholder 1">
            <a:extLst>
              <a:ext uri="{FF2B5EF4-FFF2-40B4-BE49-F238E27FC236}">
                <a16:creationId xmlns:a16="http://schemas.microsoft.com/office/drawing/2014/main" id="{BB38DF8C-C7FC-4C1C-9FF4-82D55A1B1CDF}"/>
              </a:ext>
            </a:extLst>
          </p:cNvPr>
          <p:cNvSpPr>
            <a:spLocks noGrp="1"/>
          </p:cNvSpPr>
          <p:nvPr>
            <p:ph type="sldNum" sz="quarter" idx="12"/>
          </p:nvPr>
        </p:nvSpPr>
        <p:spPr/>
        <p:txBody>
          <a:bodyPr>
            <a:normAutofit lnSpcReduction="10000"/>
          </a:bodyPr>
          <a:lstStyle/>
          <a:p>
            <a:fld id="{3E2CB374-0576-4845-BE90-09AB4B8627D3}" type="slidenum">
              <a:rPr lang="en-GB" smtClean="0"/>
              <a:t>23</a:t>
            </a:fld>
            <a:endParaRPr lang="en-GB"/>
          </a:p>
        </p:txBody>
      </p:sp>
    </p:spTree>
    <p:extLst>
      <p:ext uri="{BB962C8B-B14F-4D97-AF65-F5344CB8AC3E}">
        <p14:creationId xmlns:p14="http://schemas.microsoft.com/office/powerpoint/2010/main" val="1858480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18B3B-FEA7-417E-AE37-88FC0406B820}"/>
              </a:ext>
            </a:extLst>
          </p:cNvPr>
          <p:cNvSpPr>
            <a:spLocks noGrp="1"/>
          </p:cNvSpPr>
          <p:nvPr>
            <p:ph type="title"/>
          </p:nvPr>
        </p:nvSpPr>
        <p:spPr/>
        <p:txBody>
          <a:bodyPr/>
          <a:lstStyle/>
          <a:p>
            <a:r>
              <a:rPr lang="en-GB" b="1" dirty="0">
                <a:solidFill>
                  <a:schemeClr val="accent1"/>
                </a:solidFill>
              </a:rPr>
              <a:t>Version control 101</a:t>
            </a:r>
          </a:p>
        </p:txBody>
      </p:sp>
      <p:sp>
        <p:nvSpPr>
          <p:cNvPr id="3" name="Content Placeholder 2">
            <a:extLst>
              <a:ext uri="{FF2B5EF4-FFF2-40B4-BE49-F238E27FC236}">
                <a16:creationId xmlns:a16="http://schemas.microsoft.com/office/drawing/2014/main" id="{4099D8D6-1398-4DCB-A106-44A4FEA972A6}"/>
              </a:ext>
            </a:extLst>
          </p:cNvPr>
          <p:cNvSpPr>
            <a:spLocks noGrp="1"/>
          </p:cNvSpPr>
          <p:nvPr>
            <p:ph idx="1"/>
          </p:nvPr>
        </p:nvSpPr>
        <p:spPr>
          <a:xfrm>
            <a:off x="1261872" y="1828800"/>
            <a:ext cx="5404399" cy="4351337"/>
          </a:xfrm>
        </p:spPr>
        <p:txBody>
          <a:bodyPr>
            <a:normAutofit/>
          </a:bodyPr>
          <a:lstStyle/>
          <a:p>
            <a:r>
              <a:rPr lang="en-GB" dirty="0"/>
              <a:t>Why version control? </a:t>
            </a:r>
          </a:p>
          <a:p>
            <a:r>
              <a:rPr lang="en-GB" dirty="0"/>
              <a:t>Which risk does this solve?</a:t>
            </a:r>
          </a:p>
          <a:p>
            <a:endParaRPr lang="en-GB" dirty="0"/>
          </a:p>
        </p:txBody>
      </p:sp>
      <p:sp>
        <p:nvSpPr>
          <p:cNvPr id="4" name="Slide Number Placeholder 3">
            <a:extLst>
              <a:ext uri="{FF2B5EF4-FFF2-40B4-BE49-F238E27FC236}">
                <a16:creationId xmlns:a16="http://schemas.microsoft.com/office/drawing/2014/main" id="{85CDCA9C-0461-43D1-B7E8-9EC5A89EA531}"/>
              </a:ext>
            </a:extLst>
          </p:cNvPr>
          <p:cNvSpPr>
            <a:spLocks noGrp="1"/>
          </p:cNvSpPr>
          <p:nvPr>
            <p:ph type="sldNum" sz="quarter" idx="12"/>
          </p:nvPr>
        </p:nvSpPr>
        <p:spPr/>
        <p:txBody>
          <a:bodyPr>
            <a:normAutofit lnSpcReduction="10000"/>
          </a:bodyPr>
          <a:lstStyle/>
          <a:p>
            <a:fld id="{3E2CB374-0576-4845-BE90-09AB4B8627D3}" type="slidenum">
              <a:rPr lang="en-GB" smtClean="0"/>
              <a:t>24</a:t>
            </a:fld>
            <a:endParaRPr lang="en-GB"/>
          </a:p>
        </p:txBody>
      </p:sp>
      <p:pic>
        <p:nvPicPr>
          <p:cNvPr id="2050" name="Picture 2" descr="Image result for version control comic">
            <a:extLst>
              <a:ext uri="{FF2B5EF4-FFF2-40B4-BE49-F238E27FC236}">
                <a16:creationId xmlns:a16="http://schemas.microsoft.com/office/drawing/2014/main" id="{A28B07AE-5831-4864-83ED-8D15FB5B9F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9218" y="741504"/>
            <a:ext cx="4078975" cy="543863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837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9511D7-72AE-4C50-8257-FC68F3CD59D4}"/>
              </a:ext>
            </a:extLst>
          </p:cNvPr>
          <p:cNvSpPr>
            <a:spLocks noGrp="1"/>
          </p:cNvSpPr>
          <p:nvPr>
            <p:ph idx="1"/>
          </p:nvPr>
        </p:nvSpPr>
        <p:spPr>
          <a:xfrm>
            <a:off x="1261872" y="1828800"/>
            <a:ext cx="4681728" cy="4351337"/>
          </a:xfrm>
        </p:spPr>
        <p:txBody>
          <a:bodyPr>
            <a:normAutofit/>
          </a:bodyPr>
          <a:lstStyle/>
          <a:p>
            <a:r>
              <a:rPr lang="en-GB" dirty="0"/>
              <a:t>Version control allows you to see which bits of the code have been quality assured. </a:t>
            </a:r>
          </a:p>
          <a:p>
            <a:r>
              <a:rPr lang="en-GB" dirty="0"/>
              <a:t>It facilitates a safe coding workflow where drastic changes can be reverted. </a:t>
            </a:r>
          </a:p>
          <a:p>
            <a:r>
              <a:rPr lang="en-GB" dirty="0"/>
              <a:t>Allows commentary on decisions to be built into the coding.</a:t>
            </a:r>
          </a:p>
          <a:p>
            <a:r>
              <a:rPr lang="en-GB" dirty="0"/>
              <a:t>Allows code to be repurposed for similar projects.</a:t>
            </a:r>
          </a:p>
          <a:p>
            <a:r>
              <a:rPr lang="en-GB" dirty="0"/>
              <a:t>If you have code to deal with a specific dataset then those functions can be transferred to a new project.</a:t>
            </a:r>
          </a:p>
          <a:p>
            <a:endParaRPr lang="en-GB" dirty="0"/>
          </a:p>
        </p:txBody>
      </p:sp>
      <p:sp>
        <p:nvSpPr>
          <p:cNvPr id="4" name="Slide Number Placeholder 3">
            <a:extLst>
              <a:ext uri="{FF2B5EF4-FFF2-40B4-BE49-F238E27FC236}">
                <a16:creationId xmlns:a16="http://schemas.microsoft.com/office/drawing/2014/main" id="{AB2AC418-5633-4BD5-A8BC-37EAB3E2D383}"/>
              </a:ext>
            </a:extLst>
          </p:cNvPr>
          <p:cNvSpPr>
            <a:spLocks noGrp="1"/>
          </p:cNvSpPr>
          <p:nvPr>
            <p:ph type="sldNum" sz="quarter" idx="12"/>
          </p:nvPr>
        </p:nvSpPr>
        <p:spPr/>
        <p:txBody>
          <a:bodyPr>
            <a:normAutofit lnSpcReduction="10000"/>
          </a:bodyPr>
          <a:lstStyle/>
          <a:p>
            <a:fld id="{3E2CB374-0576-4845-BE90-09AB4B8627D3}" type="slidenum">
              <a:rPr lang="en-GB" smtClean="0"/>
              <a:t>25</a:t>
            </a:fld>
            <a:endParaRPr lang="en-GB"/>
          </a:p>
        </p:txBody>
      </p:sp>
      <p:sp>
        <p:nvSpPr>
          <p:cNvPr id="5" name="Title 1">
            <a:extLst>
              <a:ext uri="{FF2B5EF4-FFF2-40B4-BE49-F238E27FC236}">
                <a16:creationId xmlns:a16="http://schemas.microsoft.com/office/drawing/2014/main" id="{4A766AFA-421B-4783-981A-D265ED807457}"/>
              </a:ext>
            </a:extLst>
          </p:cNvPr>
          <p:cNvSpPr>
            <a:spLocks noGrp="1"/>
          </p:cNvSpPr>
          <p:nvPr>
            <p:ph type="title"/>
          </p:nvPr>
        </p:nvSpPr>
        <p:spPr/>
        <p:txBody>
          <a:bodyPr/>
          <a:lstStyle/>
          <a:p>
            <a:r>
              <a:rPr lang="en-GB" b="1" dirty="0">
                <a:solidFill>
                  <a:schemeClr val="accent1"/>
                </a:solidFill>
              </a:rPr>
              <a:t>Version control 101</a:t>
            </a:r>
          </a:p>
        </p:txBody>
      </p:sp>
      <p:pic>
        <p:nvPicPr>
          <p:cNvPr id="6" name="Picture 2" descr="Image result for version control comic">
            <a:extLst>
              <a:ext uri="{FF2B5EF4-FFF2-40B4-BE49-F238E27FC236}">
                <a16:creationId xmlns:a16="http://schemas.microsoft.com/office/drawing/2014/main" id="{8E219703-70D6-41FB-86B0-68D9DFD2F8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9218" y="741504"/>
            <a:ext cx="4078975" cy="543863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300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5981D-14E6-496C-A19E-5462AEB44AE9}"/>
              </a:ext>
            </a:extLst>
          </p:cNvPr>
          <p:cNvSpPr>
            <a:spLocks noGrp="1"/>
          </p:cNvSpPr>
          <p:nvPr>
            <p:ph type="title"/>
          </p:nvPr>
        </p:nvSpPr>
        <p:spPr/>
        <p:txBody>
          <a:bodyPr/>
          <a:lstStyle/>
          <a:p>
            <a:r>
              <a:rPr lang="en-GB" b="1" dirty="0">
                <a:solidFill>
                  <a:schemeClr val="accent1"/>
                </a:solidFill>
              </a:rPr>
              <a:t>Git and GitHub</a:t>
            </a:r>
          </a:p>
        </p:txBody>
      </p:sp>
      <p:sp>
        <p:nvSpPr>
          <p:cNvPr id="3" name="Content Placeholder 2">
            <a:extLst>
              <a:ext uri="{FF2B5EF4-FFF2-40B4-BE49-F238E27FC236}">
                <a16:creationId xmlns:a16="http://schemas.microsoft.com/office/drawing/2014/main" id="{C9C1B846-F951-4ED4-A393-15C38AFBF8C7}"/>
              </a:ext>
            </a:extLst>
          </p:cNvPr>
          <p:cNvSpPr>
            <a:spLocks noGrp="1"/>
          </p:cNvSpPr>
          <p:nvPr>
            <p:ph idx="1"/>
          </p:nvPr>
        </p:nvSpPr>
        <p:spPr>
          <a:xfrm>
            <a:off x="1261872" y="1828800"/>
            <a:ext cx="4824603" cy="4351337"/>
          </a:xfrm>
        </p:spPr>
        <p:txBody>
          <a:bodyPr>
            <a:normAutofit/>
          </a:bodyPr>
          <a:lstStyle/>
          <a:p>
            <a:r>
              <a:rPr lang="en-GB" dirty="0"/>
              <a:t>Tools have developed to fulfil this version control, the most renowned of which is git. </a:t>
            </a:r>
          </a:p>
          <a:p>
            <a:r>
              <a:rPr lang="en-GB" dirty="0"/>
              <a:t>Several project management tools have developed such as </a:t>
            </a:r>
            <a:r>
              <a:rPr lang="en-GB" dirty="0" err="1"/>
              <a:t>github</a:t>
            </a:r>
            <a:r>
              <a:rPr lang="en-GB" dirty="0"/>
              <a:t>, </a:t>
            </a:r>
            <a:r>
              <a:rPr lang="en-GB" dirty="0" err="1"/>
              <a:t>gitlab</a:t>
            </a:r>
            <a:r>
              <a:rPr lang="en-GB" dirty="0"/>
              <a:t> and bitbucket. What does a good workflow look like?</a:t>
            </a:r>
          </a:p>
          <a:p>
            <a:r>
              <a:rPr lang="en-GB" dirty="0"/>
              <a:t>Issue tracker allows you to specify QA issues that appear and attach them to the solutions.</a:t>
            </a:r>
          </a:p>
          <a:p>
            <a:r>
              <a:rPr lang="en-GB" dirty="0"/>
              <a:t>Issue tracker also allows decisions and discussions to be tracked.</a:t>
            </a:r>
          </a:p>
        </p:txBody>
      </p:sp>
      <p:pic>
        <p:nvPicPr>
          <p:cNvPr id="4" name="Picture 12" descr="Image result for version control comic">
            <a:extLst>
              <a:ext uri="{FF2B5EF4-FFF2-40B4-BE49-F238E27FC236}">
                <a16:creationId xmlns:a16="http://schemas.microsoft.com/office/drawing/2014/main" id="{4AB1E5EE-516B-4214-9D46-972D04AB01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2909" y="966020"/>
            <a:ext cx="3513342" cy="511031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594319DC-6B19-456D-925B-FE2BD7088E15}"/>
              </a:ext>
            </a:extLst>
          </p:cNvPr>
          <p:cNvSpPr>
            <a:spLocks noGrp="1"/>
          </p:cNvSpPr>
          <p:nvPr>
            <p:ph type="sldNum" sz="quarter" idx="12"/>
          </p:nvPr>
        </p:nvSpPr>
        <p:spPr/>
        <p:txBody>
          <a:bodyPr>
            <a:normAutofit lnSpcReduction="10000"/>
          </a:bodyPr>
          <a:lstStyle/>
          <a:p>
            <a:fld id="{3E2CB374-0576-4845-BE90-09AB4B8627D3}" type="slidenum">
              <a:rPr lang="en-GB" smtClean="0"/>
              <a:t>26</a:t>
            </a:fld>
            <a:endParaRPr lang="en-GB"/>
          </a:p>
        </p:txBody>
      </p:sp>
    </p:spTree>
    <p:extLst>
      <p:ext uri="{BB962C8B-B14F-4D97-AF65-F5344CB8AC3E}">
        <p14:creationId xmlns:p14="http://schemas.microsoft.com/office/powerpoint/2010/main" val="2292371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6" name="Picture 10" descr="Related image">
            <a:extLst>
              <a:ext uri="{FF2B5EF4-FFF2-40B4-BE49-F238E27FC236}">
                <a16:creationId xmlns:a16="http://schemas.microsoft.com/office/drawing/2014/main" id="{9394D563-25A8-48B2-87B0-76C4413801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3358" y="0"/>
            <a:ext cx="7593840" cy="335078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E0628B1E-EF1C-469E-9D99-02885DA14B0B}"/>
              </a:ext>
            </a:extLst>
          </p:cNvPr>
          <p:cNvSpPr/>
          <p:nvPr/>
        </p:nvSpPr>
        <p:spPr>
          <a:xfrm>
            <a:off x="1613180" y="3103126"/>
            <a:ext cx="7244016" cy="3754874"/>
          </a:xfrm>
          <a:prstGeom prst="rect">
            <a:avLst/>
          </a:prstGeom>
        </p:spPr>
        <p:txBody>
          <a:bodyPr wrap="square">
            <a:spAutoFit/>
          </a:bodyPr>
          <a:lstStyle/>
          <a:p>
            <a:pPr marL="285750" indent="-285750">
              <a:buFont typeface="Arial" panose="020B0604020202020204" pitchFamily="34" charset="0"/>
              <a:buChar char="•"/>
            </a:pPr>
            <a:r>
              <a:rPr lang="en-GB" sz="1400" b="1" dirty="0"/>
              <a:t>Repository – </a:t>
            </a:r>
            <a:r>
              <a:rPr lang="en-GB" sz="1400" dirty="0"/>
              <a:t>the project in git</a:t>
            </a:r>
            <a:endParaRPr lang="en-GB" sz="1400" b="1" dirty="0"/>
          </a:p>
          <a:p>
            <a:pPr marL="285750" indent="-285750">
              <a:buFont typeface="Arial" panose="020B0604020202020204" pitchFamily="34" charset="0"/>
              <a:buChar char="•"/>
            </a:pPr>
            <a:endParaRPr lang="en-GB" sz="1400" b="1" dirty="0"/>
          </a:p>
          <a:p>
            <a:pPr marL="285750" indent="-285750">
              <a:buFont typeface="Arial" panose="020B0604020202020204" pitchFamily="34" charset="0"/>
              <a:buChar char="•"/>
            </a:pPr>
            <a:r>
              <a:rPr lang="en-GB" sz="1400" b="1" dirty="0"/>
              <a:t>Branch</a:t>
            </a:r>
            <a:r>
              <a:rPr lang="en-GB" sz="1400" dirty="0"/>
              <a:t> - within a repository an offshoot that might come back to be merged into the master or "main" branch</a:t>
            </a:r>
            <a:br>
              <a:rPr lang="en-GB" sz="1400" dirty="0"/>
            </a:br>
            <a:endParaRPr lang="en-GB" sz="1400" dirty="0"/>
          </a:p>
          <a:p>
            <a:pPr marL="285750" indent="-285750">
              <a:buFont typeface="Arial" panose="020B0604020202020204" pitchFamily="34" charset="0"/>
              <a:buChar char="•"/>
            </a:pPr>
            <a:r>
              <a:rPr lang="en-GB" sz="1400" b="1" dirty="0"/>
              <a:t>Fork</a:t>
            </a:r>
            <a:r>
              <a:rPr lang="en-GB" sz="1400" dirty="0"/>
              <a:t> - someone clones a repository to repurpose/rewrite the code</a:t>
            </a:r>
            <a:br>
              <a:rPr lang="en-GB" sz="1400" dirty="0"/>
            </a:br>
            <a:endParaRPr lang="en-GB" sz="1400" dirty="0"/>
          </a:p>
          <a:p>
            <a:pPr marL="285750" indent="-285750">
              <a:buFont typeface="Arial" panose="020B0604020202020204" pitchFamily="34" charset="0"/>
              <a:buChar char="•"/>
            </a:pPr>
            <a:r>
              <a:rPr lang="en-GB" sz="1400" b="1" dirty="0"/>
              <a:t>Merge</a:t>
            </a:r>
            <a:r>
              <a:rPr lang="en-GB" sz="1400" dirty="0"/>
              <a:t> - when you bring two branches together</a:t>
            </a:r>
            <a:br>
              <a:rPr lang="en-GB" sz="1400" dirty="0"/>
            </a:br>
            <a:endParaRPr lang="en-GB" sz="1400" dirty="0"/>
          </a:p>
          <a:p>
            <a:pPr marL="285750" indent="-285750">
              <a:buFont typeface="Arial" panose="020B0604020202020204" pitchFamily="34" charset="0"/>
              <a:buChar char="•"/>
            </a:pPr>
            <a:r>
              <a:rPr lang="en-GB" sz="1400" b="1" dirty="0"/>
              <a:t>Diff</a:t>
            </a:r>
            <a:r>
              <a:rPr lang="en-GB" sz="1400" dirty="0"/>
              <a:t> - comparing the difference between two different branches or commits</a:t>
            </a:r>
            <a:br>
              <a:rPr lang="en-GB" sz="1400" dirty="0"/>
            </a:br>
            <a:endParaRPr lang="en-GB" sz="1400" dirty="0"/>
          </a:p>
          <a:p>
            <a:pPr marL="285750" indent="-285750">
              <a:buFont typeface="Arial" panose="020B0604020202020204" pitchFamily="34" charset="0"/>
              <a:buChar char="•"/>
            </a:pPr>
            <a:r>
              <a:rPr lang="en-GB" sz="1400" b="1" dirty="0"/>
              <a:t>Commit</a:t>
            </a:r>
            <a:r>
              <a:rPr lang="en-GB" sz="1400" dirty="0"/>
              <a:t> - a step along a branch saying "this is how things were at this point“</a:t>
            </a:r>
            <a:br>
              <a:rPr lang="en-GB" sz="1400" dirty="0"/>
            </a:br>
            <a:endParaRPr lang="en-GB" sz="1400" dirty="0"/>
          </a:p>
          <a:p>
            <a:pPr marL="285750" indent="-285750">
              <a:buFont typeface="Arial" panose="020B0604020202020204" pitchFamily="34" charset="0"/>
              <a:buChar char="•"/>
            </a:pPr>
            <a:r>
              <a:rPr lang="en-GB" sz="1400" b="1" dirty="0"/>
              <a:t>Push</a:t>
            </a:r>
            <a:r>
              <a:rPr lang="en-GB" sz="1400" dirty="0"/>
              <a:t> - when you take your commits from your local repository and push it to the remote repo (e.g. </a:t>
            </a:r>
            <a:r>
              <a:rPr lang="en-GB" sz="1400" dirty="0" err="1"/>
              <a:t>github</a:t>
            </a:r>
            <a:r>
              <a:rPr lang="en-GB" sz="1400" dirty="0"/>
              <a:t>)</a:t>
            </a:r>
            <a:br>
              <a:rPr lang="en-GB" sz="1400" dirty="0"/>
            </a:br>
            <a:endParaRPr lang="en-GB" sz="1400" dirty="0"/>
          </a:p>
          <a:p>
            <a:pPr marL="285750" indent="-285750">
              <a:buFont typeface="Arial" panose="020B0604020202020204" pitchFamily="34" charset="0"/>
              <a:buChar char="•"/>
            </a:pPr>
            <a:r>
              <a:rPr lang="en-GB" sz="1400" b="1" dirty="0"/>
              <a:t>Pull</a:t>
            </a:r>
            <a:r>
              <a:rPr lang="en-GB" sz="1400" dirty="0"/>
              <a:t> - when you get the repository in its latest form from git</a:t>
            </a:r>
          </a:p>
        </p:txBody>
      </p:sp>
      <p:sp>
        <p:nvSpPr>
          <p:cNvPr id="2" name="Slide Number Placeholder 1">
            <a:extLst>
              <a:ext uri="{FF2B5EF4-FFF2-40B4-BE49-F238E27FC236}">
                <a16:creationId xmlns:a16="http://schemas.microsoft.com/office/drawing/2014/main" id="{9BB0DFE3-255A-48BD-A7AF-41DD551C18E5}"/>
              </a:ext>
            </a:extLst>
          </p:cNvPr>
          <p:cNvSpPr>
            <a:spLocks noGrp="1"/>
          </p:cNvSpPr>
          <p:nvPr>
            <p:ph type="sldNum" sz="quarter" idx="12"/>
          </p:nvPr>
        </p:nvSpPr>
        <p:spPr/>
        <p:txBody>
          <a:bodyPr>
            <a:normAutofit lnSpcReduction="10000"/>
          </a:bodyPr>
          <a:lstStyle/>
          <a:p>
            <a:fld id="{3E2CB374-0576-4845-BE90-09AB4B8627D3}" type="slidenum">
              <a:rPr lang="en-GB" smtClean="0"/>
              <a:t>27</a:t>
            </a:fld>
            <a:endParaRPr lang="en-GB"/>
          </a:p>
        </p:txBody>
      </p:sp>
    </p:spTree>
    <p:extLst>
      <p:ext uri="{BB962C8B-B14F-4D97-AF65-F5344CB8AC3E}">
        <p14:creationId xmlns:p14="http://schemas.microsoft.com/office/powerpoint/2010/main" val="1664818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455A3-85ED-49C4-BDCA-82975266D9A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8F66BD0-8FE6-4B3D-A90B-BD22F14EC0DF}"/>
              </a:ext>
            </a:extLst>
          </p:cNvPr>
          <p:cNvSpPr>
            <a:spLocks noGrp="1"/>
          </p:cNvSpPr>
          <p:nvPr>
            <p:ph idx="1"/>
          </p:nvPr>
        </p:nvSpPr>
        <p:spPr>
          <a:xfrm>
            <a:off x="1261872" y="5108053"/>
            <a:ext cx="8595360" cy="1384504"/>
          </a:xfrm>
        </p:spPr>
        <p:txBody>
          <a:bodyPr/>
          <a:lstStyle/>
          <a:p>
            <a:r>
              <a:rPr lang="en-GB" dirty="0"/>
              <a:t>This is GitHub!</a:t>
            </a:r>
          </a:p>
          <a:p>
            <a:endParaRPr lang="en-GB" dirty="0"/>
          </a:p>
        </p:txBody>
      </p:sp>
      <p:pic>
        <p:nvPicPr>
          <p:cNvPr id="4" name="Picture 3">
            <a:extLst>
              <a:ext uri="{FF2B5EF4-FFF2-40B4-BE49-F238E27FC236}">
                <a16:creationId xmlns:a16="http://schemas.microsoft.com/office/drawing/2014/main" id="{CBC81BE7-8135-4E51-858B-91BF4E3ADAED}"/>
              </a:ext>
            </a:extLst>
          </p:cNvPr>
          <p:cNvPicPr>
            <a:picLocks noChangeAspect="1"/>
          </p:cNvPicPr>
          <p:nvPr/>
        </p:nvPicPr>
        <p:blipFill rotWithShape="1">
          <a:blip r:embed="rId3"/>
          <a:srcRect t="7888" b="49000"/>
          <a:stretch/>
        </p:blipFill>
        <p:spPr>
          <a:xfrm>
            <a:off x="1" y="0"/>
            <a:ext cx="11300460" cy="4795633"/>
          </a:xfrm>
          <a:prstGeom prst="rect">
            <a:avLst/>
          </a:prstGeom>
        </p:spPr>
      </p:pic>
      <p:sp>
        <p:nvSpPr>
          <p:cNvPr id="5" name="Slide Number Placeholder 4">
            <a:extLst>
              <a:ext uri="{FF2B5EF4-FFF2-40B4-BE49-F238E27FC236}">
                <a16:creationId xmlns:a16="http://schemas.microsoft.com/office/drawing/2014/main" id="{E466C5FA-E15C-4D43-A333-3198E5BF83C4}"/>
              </a:ext>
            </a:extLst>
          </p:cNvPr>
          <p:cNvSpPr>
            <a:spLocks noGrp="1"/>
          </p:cNvSpPr>
          <p:nvPr>
            <p:ph type="sldNum" sz="quarter" idx="12"/>
          </p:nvPr>
        </p:nvSpPr>
        <p:spPr/>
        <p:txBody>
          <a:bodyPr>
            <a:normAutofit lnSpcReduction="10000"/>
          </a:bodyPr>
          <a:lstStyle/>
          <a:p>
            <a:fld id="{3E2CB374-0576-4845-BE90-09AB4B8627D3}" type="slidenum">
              <a:rPr lang="en-GB" smtClean="0"/>
              <a:t>28</a:t>
            </a:fld>
            <a:endParaRPr lang="en-GB"/>
          </a:p>
        </p:txBody>
      </p:sp>
    </p:spTree>
    <p:extLst>
      <p:ext uri="{BB962C8B-B14F-4D97-AF65-F5344CB8AC3E}">
        <p14:creationId xmlns:p14="http://schemas.microsoft.com/office/powerpoint/2010/main" val="3714521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F99E1-E1FB-43CD-A142-F030F84E7DBE}"/>
              </a:ext>
            </a:extLst>
          </p:cNvPr>
          <p:cNvSpPr>
            <a:spLocks noGrp="1"/>
          </p:cNvSpPr>
          <p:nvPr>
            <p:ph type="title"/>
          </p:nvPr>
        </p:nvSpPr>
        <p:spPr/>
        <p:txBody>
          <a:bodyPr/>
          <a:lstStyle/>
          <a:p>
            <a:r>
              <a:rPr lang="en-GB" b="1" dirty="0">
                <a:solidFill>
                  <a:schemeClr val="accent1"/>
                </a:solidFill>
              </a:rPr>
              <a:t>Test-driven development</a:t>
            </a:r>
          </a:p>
        </p:txBody>
      </p:sp>
      <p:sp>
        <p:nvSpPr>
          <p:cNvPr id="3" name="Content Placeholder 2">
            <a:extLst>
              <a:ext uri="{FF2B5EF4-FFF2-40B4-BE49-F238E27FC236}">
                <a16:creationId xmlns:a16="http://schemas.microsoft.com/office/drawing/2014/main" id="{BFBFB394-C6BB-488F-B06E-88AFA6BCD51D}"/>
              </a:ext>
            </a:extLst>
          </p:cNvPr>
          <p:cNvSpPr>
            <a:spLocks noGrp="1"/>
          </p:cNvSpPr>
          <p:nvPr>
            <p:ph idx="1"/>
          </p:nvPr>
        </p:nvSpPr>
        <p:spPr>
          <a:xfrm>
            <a:off x="1261872" y="1828800"/>
            <a:ext cx="5546122" cy="4351337"/>
          </a:xfrm>
        </p:spPr>
        <p:txBody>
          <a:bodyPr/>
          <a:lstStyle/>
          <a:p>
            <a:r>
              <a:rPr lang="en-GB" dirty="0"/>
              <a:t>Write the tests first and then the function that fulfils the tests.</a:t>
            </a:r>
          </a:p>
          <a:p>
            <a:r>
              <a:rPr lang="en-GB" dirty="0"/>
              <a:t>Similarly, write the issue first and then write the code that fills the issue - this way everyone knows exactly what needs to be done next.</a:t>
            </a:r>
          </a:p>
          <a:p>
            <a:r>
              <a:rPr lang="en-GB" dirty="0"/>
              <a:t>Pull requests allow for quality assurance procedures to be recorded to the correct version and attached to specific issues.</a:t>
            </a:r>
          </a:p>
          <a:p>
            <a:pPr fontAlgn="ctr"/>
            <a:r>
              <a:rPr lang="en-GB" dirty="0"/>
              <a:t>Effective use of git(hub/lab) and decoupled code – reviews can be performed whilst code is still being written!</a:t>
            </a:r>
          </a:p>
          <a:p>
            <a:endParaRPr lang="en-GB" dirty="0"/>
          </a:p>
        </p:txBody>
      </p:sp>
      <p:sp>
        <p:nvSpPr>
          <p:cNvPr id="4" name="Slide Number Placeholder 3">
            <a:extLst>
              <a:ext uri="{FF2B5EF4-FFF2-40B4-BE49-F238E27FC236}">
                <a16:creationId xmlns:a16="http://schemas.microsoft.com/office/drawing/2014/main" id="{35D5720C-61C3-4EBD-8010-4860A6D8A760}"/>
              </a:ext>
            </a:extLst>
          </p:cNvPr>
          <p:cNvSpPr>
            <a:spLocks noGrp="1"/>
          </p:cNvSpPr>
          <p:nvPr>
            <p:ph type="sldNum" sz="quarter" idx="12"/>
          </p:nvPr>
        </p:nvSpPr>
        <p:spPr/>
        <p:txBody>
          <a:bodyPr>
            <a:normAutofit lnSpcReduction="10000"/>
          </a:bodyPr>
          <a:lstStyle/>
          <a:p>
            <a:fld id="{3E2CB374-0576-4845-BE90-09AB4B8627D3}" type="slidenum">
              <a:rPr lang="en-GB" smtClean="0"/>
              <a:t>29</a:t>
            </a:fld>
            <a:endParaRPr lang="en-GB"/>
          </a:p>
        </p:txBody>
      </p:sp>
    </p:spTree>
    <p:extLst>
      <p:ext uri="{BB962C8B-B14F-4D97-AF65-F5344CB8AC3E}">
        <p14:creationId xmlns:p14="http://schemas.microsoft.com/office/powerpoint/2010/main" val="2029091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5137C6-5062-419F-8508-0C3596596735}"/>
              </a:ext>
            </a:extLst>
          </p:cNvPr>
          <p:cNvSpPr>
            <a:spLocks noGrp="1"/>
          </p:cNvSpPr>
          <p:nvPr>
            <p:ph type="title"/>
          </p:nvPr>
        </p:nvSpPr>
        <p:spPr/>
        <p:txBody>
          <a:bodyPr/>
          <a:lstStyle/>
          <a:p>
            <a:r>
              <a:rPr lang="en-GB" dirty="0"/>
              <a:t>Proportionate QA</a:t>
            </a:r>
          </a:p>
        </p:txBody>
      </p:sp>
      <p:sp>
        <p:nvSpPr>
          <p:cNvPr id="5" name="Text Placeholder 4">
            <a:extLst>
              <a:ext uri="{FF2B5EF4-FFF2-40B4-BE49-F238E27FC236}">
                <a16:creationId xmlns:a16="http://schemas.microsoft.com/office/drawing/2014/main" id="{32589AB5-F818-4784-BD1E-F4B42D63D9E8}"/>
              </a:ext>
            </a:extLst>
          </p:cNvPr>
          <p:cNvSpPr>
            <a:spLocks noGrp="1"/>
          </p:cNvSpPr>
          <p:nvPr>
            <p:ph type="body" idx="1"/>
          </p:nvPr>
        </p:nvSpPr>
        <p:spPr/>
        <p:txBody>
          <a:bodyPr/>
          <a:lstStyle/>
          <a:p>
            <a:endParaRPr lang="en-GB"/>
          </a:p>
        </p:txBody>
      </p:sp>
      <p:sp>
        <p:nvSpPr>
          <p:cNvPr id="2" name="Slide Number Placeholder 1">
            <a:extLst>
              <a:ext uri="{FF2B5EF4-FFF2-40B4-BE49-F238E27FC236}">
                <a16:creationId xmlns:a16="http://schemas.microsoft.com/office/drawing/2014/main" id="{2C14D1A3-D74C-4FFF-83A0-F7D7CFCBEE5A}"/>
              </a:ext>
            </a:extLst>
          </p:cNvPr>
          <p:cNvSpPr>
            <a:spLocks noGrp="1"/>
          </p:cNvSpPr>
          <p:nvPr>
            <p:ph type="sldNum" sz="quarter" idx="12"/>
          </p:nvPr>
        </p:nvSpPr>
        <p:spPr/>
        <p:txBody>
          <a:bodyPr>
            <a:normAutofit lnSpcReduction="10000"/>
          </a:bodyPr>
          <a:lstStyle/>
          <a:p>
            <a:fld id="{3E2CB374-0576-4845-BE90-09AB4B8627D3}" type="slidenum">
              <a:rPr lang="en-GB" smtClean="0"/>
              <a:t>3</a:t>
            </a:fld>
            <a:endParaRPr lang="en-GB"/>
          </a:p>
        </p:txBody>
      </p:sp>
    </p:spTree>
    <p:extLst>
      <p:ext uri="{BB962C8B-B14F-4D97-AF65-F5344CB8AC3E}">
        <p14:creationId xmlns:p14="http://schemas.microsoft.com/office/powerpoint/2010/main" val="4477005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E3915-BB4A-4A13-A8EA-F92620903911}"/>
              </a:ext>
            </a:extLst>
          </p:cNvPr>
          <p:cNvSpPr>
            <a:spLocks noGrp="1"/>
          </p:cNvSpPr>
          <p:nvPr>
            <p:ph type="title"/>
          </p:nvPr>
        </p:nvSpPr>
        <p:spPr/>
        <p:txBody>
          <a:bodyPr/>
          <a:lstStyle/>
          <a:p>
            <a:r>
              <a:rPr lang="en-GB" b="1" dirty="0">
                <a:solidFill>
                  <a:schemeClr val="accent1"/>
                </a:solidFill>
              </a:rPr>
              <a:t>Bringing it all together</a:t>
            </a:r>
          </a:p>
        </p:txBody>
      </p:sp>
      <p:sp>
        <p:nvSpPr>
          <p:cNvPr id="3" name="Content Placeholder 2">
            <a:extLst>
              <a:ext uri="{FF2B5EF4-FFF2-40B4-BE49-F238E27FC236}">
                <a16:creationId xmlns:a16="http://schemas.microsoft.com/office/drawing/2014/main" id="{C5E687C4-A9D0-42B2-83F7-04E875CAAC18}"/>
              </a:ext>
            </a:extLst>
          </p:cNvPr>
          <p:cNvSpPr>
            <a:spLocks noGrp="1"/>
          </p:cNvSpPr>
          <p:nvPr>
            <p:ph idx="1"/>
          </p:nvPr>
        </p:nvSpPr>
        <p:spPr>
          <a:xfrm>
            <a:off x="1261872" y="1828800"/>
            <a:ext cx="5221478" cy="4351337"/>
          </a:xfrm>
        </p:spPr>
        <p:txBody>
          <a:bodyPr/>
          <a:lstStyle/>
          <a:p>
            <a:r>
              <a:rPr lang="en-GB" dirty="0"/>
              <a:t>Bringing it all together: writing tests for some bad code and pushing your commits to </a:t>
            </a:r>
            <a:r>
              <a:rPr lang="en-GB" dirty="0" err="1"/>
              <a:t>github</a:t>
            </a:r>
            <a:r>
              <a:rPr lang="en-GB" dirty="0"/>
              <a:t>!</a:t>
            </a:r>
          </a:p>
          <a:p>
            <a:endParaRPr lang="en-GB" dirty="0"/>
          </a:p>
        </p:txBody>
      </p:sp>
      <p:sp>
        <p:nvSpPr>
          <p:cNvPr id="4" name="Slide Number Placeholder 3">
            <a:extLst>
              <a:ext uri="{FF2B5EF4-FFF2-40B4-BE49-F238E27FC236}">
                <a16:creationId xmlns:a16="http://schemas.microsoft.com/office/drawing/2014/main" id="{B5E38156-8E66-4636-964E-726A353CB7D3}"/>
              </a:ext>
            </a:extLst>
          </p:cNvPr>
          <p:cNvSpPr>
            <a:spLocks noGrp="1"/>
          </p:cNvSpPr>
          <p:nvPr>
            <p:ph type="sldNum" sz="quarter" idx="12"/>
          </p:nvPr>
        </p:nvSpPr>
        <p:spPr/>
        <p:txBody>
          <a:bodyPr>
            <a:normAutofit lnSpcReduction="10000"/>
          </a:bodyPr>
          <a:lstStyle/>
          <a:p>
            <a:fld id="{3E2CB374-0576-4845-BE90-09AB4B8627D3}" type="slidenum">
              <a:rPr lang="en-GB" smtClean="0"/>
              <a:t>30</a:t>
            </a:fld>
            <a:endParaRPr lang="en-GB"/>
          </a:p>
        </p:txBody>
      </p:sp>
    </p:spTree>
    <p:extLst>
      <p:ext uri="{BB962C8B-B14F-4D97-AF65-F5344CB8AC3E}">
        <p14:creationId xmlns:p14="http://schemas.microsoft.com/office/powerpoint/2010/main" val="1209661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ECC645C-488A-44F9-ADE5-A15446105F69}"/>
              </a:ext>
            </a:extLst>
          </p:cNvPr>
          <p:cNvPicPr>
            <a:picLocks noChangeAspect="1"/>
          </p:cNvPicPr>
          <p:nvPr/>
        </p:nvPicPr>
        <p:blipFill rotWithShape="1">
          <a:blip r:embed="rId3"/>
          <a:srcRect l="56837" r="6308" b="32550"/>
          <a:stretch/>
        </p:blipFill>
        <p:spPr>
          <a:xfrm>
            <a:off x="728656" y="172343"/>
            <a:ext cx="8665369" cy="6549921"/>
          </a:xfrm>
          <a:prstGeom prst="rect">
            <a:avLst/>
          </a:prstGeom>
        </p:spPr>
      </p:pic>
      <p:sp>
        <p:nvSpPr>
          <p:cNvPr id="2" name="Rectangle 1">
            <a:extLst>
              <a:ext uri="{FF2B5EF4-FFF2-40B4-BE49-F238E27FC236}">
                <a16:creationId xmlns:a16="http://schemas.microsoft.com/office/drawing/2014/main" id="{400E48EA-71F5-45D5-8EBA-9566A038E537}"/>
              </a:ext>
            </a:extLst>
          </p:cNvPr>
          <p:cNvSpPr/>
          <p:nvPr/>
        </p:nvSpPr>
        <p:spPr>
          <a:xfrm>
            <a:off x="8858250" y="6089650"/>
            <a:ext cx="698500" cy="6921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lide Number Placeholder 2">
            <a:extLst>
              <a:ext uri="{FF2B5EF4-FFF2-40B4-BE49-F238E27FC236}">
                <a16:creationId xmlns:a16="http://schemas.microsoft.com/office/drawing/2014/main" id="{86826549-D2E6-41D7-847A-C6F893AD1D57}"/>
              </a:ext>
            </a:extLst>
          </p:cNvPr>
          <p:cNvSpPr>
            <a:spLocks noGrp="1"/>
          </p:cNvSpPr>
          <p:nvPr>
            <p:ph type="sldNum" sz="quarter" idx="12"/>
          </p:nvPr>
        </p:nvSpPr>
        <p:spPr/>
        <p:txBody>
          <a:bodyPr>
            <a:normAutofit lnSpcReduction="10000"/>
          </a:bodyPr>
          <a:lstStyle/>
          <a:p>
            <a:fld id="{3E2CB374-0576-4845-BE90-09AB4B8627D3}" type="slidenum">
              <a:rPr lang="en-GB" smtClean="0"/>
              <a:t>4</a:t>
            </a:fld>
            <a:endParaRPr lang="en-GB"/>
          </a:p>
        </p:txBody>
      </p:sp>
      <p:pic>
        <p:nvPicPr>
          <p:cNvPr id="1026" name="Picture 2" descr="https://upload.wikimedia.org/wikipedia/en/2/28/Deweytruman12.jpg">
            <a:extLst>
              <a:ext uri="{FF2B5EF4-FFF2-40B4-BE49-F238E27FC236}">
                <a16:creationId xmlns:a16="http://schemas.microsoft.com/office/drawing/2014/main" id="{44FFFF92-F932-4115-8425-EEEF90B0B8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39516" y="3650357"/>
            <a:ext cx="3514725" cy="25908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84DD4FA-B124-4B28-9AEF-1F684C0F1456}"/>
              </a:ext>
            </a:extLst>
          </p:cNvPr>
          <p:cNvSpPr/>
          <p:nvPr/>
        </p:nvSpPr>
        <p:spPr>
          <a:xfrm>
            <a:off x="7488716" y="1244600"/>
            <a:ext cx="2150583" cy="1460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6590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AB9C2-3B5B-47F8-9E9A-FD6950810918}"/>
              </a:ext>
            </a:extLst>
          </p:cNvPr>
          <p:cNvSpPr>
            <a:spLocks noGrp="1"/>
          </p:cNvSpPr>
          <p:nvPr>
            <p:ph type="title"/>
          </p:nvPr>
        </p:nvSpPr>
        <p:spPr/>
        <p:txBody>
          <a:bodyPr/>
          <a:lstStyle/>
          <a:p>
            <a:r>
              <a:rPr lang="en-GB" b="1" dirty="0">
                <a:solidFill>
                  <a:schemeClr val="accent1"/>
                </a:solidFill>
              </a:rPr>
              <a:t>Thinking about QA</a:t>
            </a:r>
          </a:p>
        </p:txBody>
      </p:sp>
      <p:graphicFrame>
        <p:nvGraphicFramePr>
          <p:cNvPr id="4" name="Table 3">
            <a:extLst>
              <a:ext uri="{FF2B5EF4-FFF2-40B4-BE49-F238E27FC236}">
                <a16:creationId xmlns:a16="http://schemas.microsoft.com/office/drawing/2014/main" id="{E83B8FE3-7B33-4D6E-94A3-8199A33BD19D}"/>
              </a:ext>
            </a:extLst>
          </p:cNvPr>
          <p:cNvGraphicFramePr>
            <a:graphicFrameLocks noGrp="1"/>
          </p:cNvGraphicFramePr>
          <p:nvPr>
            <p:extLst>
              <p:ext uri="{D42A27DB-BD31-4B8C-83A1-F6EECF244321}">
                <p14:modId xmlns:p14="http://schemas.microsoft.com/office/powerpoint/2010/main" val="3399155876"/>
              </p:ext>
            </p:extLst>
          </p:nvPr>
        </p:nvGraphicFramePr>
        <p:xfrm>
          <a:off x="1261872" y="2408766"/>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683849562"/>
                    </a:ext>
                  </a:extLst>
                </a:gridCol>
                <a:gridCol w="4064000">
                  <a:extLst>
                    <a:ext uri="{9D8B030D-6E8A-4147-A177-3AD203B41FA5}">
                      <a16:colId xmlns:a16="http://schemas.microsoft.com/office/drawing/2014/main" val="282889423"/>
                    </a:ext>
                  </a:extLst>
                </a:gridCol>
              </a:tblGrid>
              <a:tr h="370840">
                <a:tc>
                  <a:txBody>
                    <a:bodyPr/>
                    <a:lstStyle/>
                    <a:p>
                      <a:r>
                        <a:rPr lang="en-GB" dirty="0"/>
                        <a:t>Routine </a:t>
                      </a:r>
                      <a:r>
                        <a:rPr lang="en-GB" sz="900" dirty="0"/>
                        <a:t>(stats bulletins, MI dashboards…)</a:t>
                      </a:r>
                    </a:p>
                  </a:txBody>
                  <a:tcPr/>
                </a:tc>
                <a:tc>
                  <a:txBody>
                    <a:bodyPr/>
                    <a:lstStyle/>
                    <a:p>
                      <a:r>
                        <a:rPr lang="en-GB" dirty="0"/>
                        <a:t>Bespoke </a:t>
                      </a:r>
                      <a:r>
                        <a:rPr lang="en-GB" sz="900" dirty="0"/>
                        <a:t>(research reports, business case models…)</a:t>
                      </a:r>
                      <a:endParaRPr lang="en-GB" dirty="0"/>
                    </a:p>
                  </a:txBody>
                  <a:tcPr/>
                </a:tc>
                <a:extLst>
                  <a:ext uri="{0D108BD9-81ED-4DB2-BD59-A6C34878D82A}">
                    <a16:rowId xmlns:a16="http://schemas.microsoft.com/office/drawing/2014/main" val="28576058"/>
                  </a:ext>
                </a:extLst>
              </a:tr>
              <a:tr h="370840">
                <a:tc>
                  <a:txBody>
                    <a:bodyPr/>
                    <a:lstStyle/>
                    <a:p>
                      <a:r>
                        <a:rPr lang="en-GB" dirty="0"/>
                        <a:t>Predetermined outputs</a:t>
                      </a:r>
                    </a:p>
                  </a:txBody>
                  <a:tcPr/>
                </a:tc>
                <a:tc>
                  <a:txBody>
                    <a:bodyPr/>
                    <a:lstStyle/>
                    <a:p>
                      <a:r>
                        <a:rPr lang="en-GB" dirty="0"/>
                        <a:t>Outputs defined through iteration</a:t>
                      </a:r>
                    </a:p>
                  </a:txBody>
                  <a:tcPr/>
                </a:tc>
                <a:extLst>
                  <a:ext uri="{0D108BD9-81ED-4DB2-BD59-A6C34878D82A}">
                    <a16:rowId xmlns:a16="http://schemas.microsoft.com/office/drawing/2014/main" val="3100830402"/>
                  </a:ext>
                </a:extLst>
              </a:tr>
              <a:tr h="370840">
                <a:tc>
                  <a:txBody>
                    <a:bodyPr/>
                    <a:lstStyle/>
                    <a:p>
                      <a:r>
                        <a:rPr lang="en-GB" dirty="0"/>
                        <a:t>Expected frequency</a:t>
                      </a:r>
                    </a:p>
                  </a:txBody>
                  <a:tcPr/>
                </a:tc>
                <a:tc>
                  <a:txBody>
                    <a:bodyPr/>
                    <a:lstStyle/>
                    <a:p>
                      <a:r>
                        <a:rPr lang="en-GB" dirty="0"/>
                        <a:t>Might only be produced once</a:t>
                      </a:r>
                    </a:p>
                  </a:txBody>
                  <a:tcPr/>
                </a:tc>
                <a:extLst>
                  <a:ext uri="{0D108BD9-81ED-4DB2-BD59-A6C34878D82A}">
                    <a16:rowId xmlns:a16="http://schemas.microsoft.com/office/drawing/2014/main" val="3190604078"/>
                  </a:ext>
                </a:extLst>
              </a:tr>
              <a:tr h="370840">
                <a:tc>
                  <a:txBody>
                    <a:bodyPr/>
                    <a:lstStyle/>
                    <a:p>
                      <a:r>
                        <a:rPr lang="en-GB" dirty="0"/>
                        <a:t>Range of known users</a:t>
                      </a:r>
                    </a:p>
                  </a:txBody>
                  <a:tcPr/>
                </a:tc>
                <a:tc>
                  <a:txBody>
                    <a:bodyPr/>
                    <a:lstStyle/>
                    <a:p>
                      <a:r>
                        <a:rPr lang="en-GB" sz="1200" dirty="0"/>
                        <a:t>Small group of known users, larger unknown group</a:t>
                      </a:r>
                    </a:p>
                  </a:txBody>
                  <a:tcPr anchor="ctr"/>
                </a:tc>
                <a:extLst>
                  <a:ext uri="{0D108BD9-81ED-4DB2-BD59-A6C34878D82A}">
                    <a16:rowId xmlns:a16="http://schemas.microsoft.com/office/drawing/2014/main" val="2100735446"/>
                  </a:ext>
                </a:extLst>
              </a:tr>
              <a:tr h="370840">
                <a:tc>
                  <a:txBody>
                    <a:bodyPr/>
                    <a:lstStyle/>
                    <a:p>
                      <a:r>
                        <a:rPr lang="en-GB" dirty="0"/>
                        <a:t>Established methodology</a:t>
                      </a:r>
                    </a:p>
                  </a:txBody>
                  <a:tcPr/>
                </a:tc>
                <a:tc>
                  <a:txBody>
                    <a:bodyPr/>
                    <a:lstStyle/>
                    <a:p>
                      <a:r>
                        <a:rPr lang="en-GB" dirty="0"/>
                        <a:t>Bespoke to specific needs</a:t>
                      </a:r>
                    </a:p>
                  </a:txBody>
                  <a:tcPr/>
                </a:tc>
                <a:extLst>
                  <a:ext uri="{0D108BD9-81ED-4DB2-BD59-A6C34878D82A}">
                    <a16:rowId xmlns:a16="http://schemas.microsoft.com/office/drawing/2014/main" val="25313223"/>
                  </a:ext>
                </a:extLst>
              </a:tr>
            </a:tbl>
          </a:graphicData>
        </a:graphic>
      </p:graphicFrame>
      <p:sp>
        <p:nvSpPr>
          <p:cNvPr id="5" name="Content Placeholder 4">
            <a:extLst>
              <a:ext uri="{FF2B5EF4-FFF2-40B4-BE49-F238E27FC236}">
                <a16:creationId xmlns:a16="http://schemas.microsoft.com/office/drawing/2014/main" id="{940878D0-FEB3-4C24-9645-AB9BCE55B87C}"/>
              </a:ext>
            </a:extLst>
          </p:cNvPr>
          <p:cNvSpPr>
            <a:spLocks noGrp="1"/>
          </p:cNvSpPr>
          <p:nvPr>
            <p:ph idx="1"/>
          </p:nvPr>
        </p:nvSpPr>
        <p:spPr>
          <a:xfrm>
            <a:off x="1261872" y="1746250"/>
            <a:ext cx="8595360" cy="4400550"/>
          </a:xfrm>
        </p:spPr>
        <p:txBody>
          <a:bodyPr/>
          <a:lstStyle/>
          <a:p>
            <a:r>
              <a:rPr lang="en-GB" dirty="0"/>
              <a:t>What kind of analyses do we do?</a:t>
            </a:r>
          </a:p>
          <a:p>
            <a:endParaRPr lang="en-GB" dirty="0"/>
          </a:p>
          <a:p>
            <a:endParaRPr lang="en-GB" dirty="0"/>
          </a:p>
          <a:p>
            <a:endParaRPr lang="en-GB" dirty="0"/>
          </a:p>
          <a:p>
            <a:endParaRPr lang="en-GB" dirty="0"/>
          </a:p>
          <a:p>
            <a:endParaRPr lang="en-GB" dirty="0"/>
          </a:p>
          <a:p>
            <a:r>
              <a:rPr lang="en-GB" dirty="0"/>
              <a:t>What types of quality assurance should we be thinking about?</a:t>
            </a:r>
          </a:p>
          <a:p>
            <a:pPr lvl="1"/>
            <a:r>
              <a:rPr lang="en-GB" dirty="0"/>
              <a:t>What are the risk events with each analysis?</a:t>
            </a:r>
          </a:p>
          <a:p>
            <a:pPr lvl="1"/>
            <a:r>
              <a:rPr lang="en-GB" dirty="0"/>
              <a:t>What is the cost of the quality assurance we’re doing?</a:t>
            </a:r>
          </a:p>
          <a:p>
            <a:pPr lvl="1"/>
            <a:endParaRPr lang="en-GB" dirty="0"/>
          </a:p>
          <a:p>
            <a:endParaRPr lang="en-GB" dirty="0"/>
          </a:p>
          <a:p>
            <a:endParaRPr lang="en-GB" dirty="0"/>
          </a:p>
        </p:txBody>
      </p:sp>
      <p:sp>
        <p:nvSpPr>
          <p:cNvPr id="3" name="Slide Number Placeholder 2">
            <a:extLst>
              <a:ext uri="{FF2B5EF4-FFF2-40B4-BE49-F238E27FC236}">
                <a16:creationId xmlns:a16="http://schemas.microsoft.com/office/drawing/2014/main" id="{7D7EF65F-4CC2-4E87-A683-51DC7432E8D3}"/>
              </a:ext>
            </a:extLst>
          </p:cNvPr>
          <p:cNvSpPr>
            <a:spLocks noGrp="1"/>
          </p:cNvSpPr>
          <p:nvPr>
            <p:ph type="sldNum" sz="quarter" idx="12"/>
          </p:nvPr>
        </p:nvSpPr>
        <p:spPr/>
        <p:txBody>
          <a:bodyPr>
            <a:normAutofit lnSpcReduction="10000"/>
          </a:bodyPr>
          <a:lstStyle/>
          <a:p>
            <a:fld id="{3E2CB374-0576-4845-BE90-09AB4B8627D3}" type="slidenum">
              <a:rPr lang="en-GB" smtClean="0"/>
              <a:t>5</a:t>
            </a:fld>
            <a:endParaRPr lang="en-GB"/>
          </a:p>
        </p:txBody>
      </p:sp>
    </p:spTree>
    <p:extLst>
      <p:ext uri="{BB962C8B-B14F-4D97-AF65-F5344CB8AC3E}">
        <p14:creationId xmlns:p14="http://schemas.microsoft.com/office/powerpoint/2010/main" val="472198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89AEFE-18D1-4183-80DA-5E65BE582232}"/>
              </a:ext>
            </a:extLst>
          </p:cNvPr>
          <p:cNvPicPr>
            <a:picLocks noChangeAspect="1"/>
          </p:cNvPicPr>
          <p:nvPr/>
        </p:nvPicPr>
        <p:blipFill rotWithShape="1">
          <a:blip r:embed="rId3"/>
          <a:srcRect l="20637" t="57313" r="4568" b="4017"/>
          <a:stretch/>
        </p:blipFill>
        <p:spPr>
          <a:xfrm>
            <a:off x="1261872" y="2420815"/>
            <a:ext cx="7947092" cy="4044462"/>
          </a:xfrm>
          <a:prstGeom prst="rect">
            <a:avLst/>
          </a:prstGeom>
        </p:spPr>
      </p:pic>
      <p:sp>
        <p:nvSpPr>
          <p:cNvPr id="2" name="Title 1">
            <a:extLst>
              <a:ext uri="{FF2B5EF4-FFF2-40B4-BE49-F238E27FC236}">
                <a16:creationId xmlns:a16="http://schemas.microsoft.com/office/drawing/2014/main" id="{14B5C45B-12DC-4151-97C9-64BD44B84CB6}"/>
              </a:ext>
            </a:extLst>
          </p:cNvPr>
          <p:cNvSpPr>
            <a:spLocks noGrp="1"/>
          </p:cNvSpPr>
          <p:nvPr>
            <p:ph type="title"/>
          </p:nvPr>
        </p:nvSpPr>
        <p:spPr/>
        <p:txBody>
          <a:bodyPr/>
          <a:lstStyle/>
          <a:p>
            <a:r>
              <a:rPr lang="en-GB" b="1" dirty="0">
                <a:solidFill>
                  <a:schemeClr val="accent1"/>
                </a:solidFill>
              </a:rPr>
              <a:t>I used to Excel but now I’m in another class</a:t>
            </a:r>
          </a:p>
        </p:txBody>
      </p:sp>
      <p:sp>
        <p:nvSpPr>
          <p:cNvPr id="3" name="Content Placeholder 2">
            <a:extLst>
              <a:ext uri="{FF2B5EF4-FFF2-40B4-BE49-F238E27FC236}">
                <a16:creationId xmlns:a16="http://schemas.microsoft.com/office/drawing/2014/main" id="{306E0D70-9560-4222-ADB1-DBEC6EBF932C}"/>
              </a:ext>
            </a:extLst>
          </p:cNvPr>
          <p:cNvSpPr>
            <a:spLocks noGrp="1"/>
          </p:cNvSpPr>
          <p:nvPr>
            <p:ph idx="1"/>
          </p:nvPr>
        </p:nvSpPr>
        <p:spPr/>
        <p:txBody>
          <a:bodyPr/>
          <a:lstStyle/>
          <a:p>
            <a:r>
              <a:rPr lang="en-GB" dirty="0"/>
              <a:t>Why code?</a:t>
            </a:r>
          </a:p>
          <a:p>
            <a:endParaRPr lang="en-GB" dirty="0"/>
          </a:p>
        </p:txBody>
      </p:sp>
      <p:pic>
        <p:nvPicPr>
          <p:cNvPr id="4" name="Picture 3">
            <a:extLst>
              <a:ext uri="{FF2B5EF4-FFF2-40B4-BE49-F238E27FC236}">
                <a16:creationId xmlns:a16="http://schemas.microsoft.com/office/drawing/2014/main" id="{4A121872-A01D-4BF7-AB78-C0CC8710D274}"/>
              </a:ext>
            </a:extLst>
          </p:cNvPr>
          <p:cNvPicPr>
            <a:picLocks noChangeAspect="1"/>
          </p:cNvPicPr>
          <p:nvPr/>
        </p:nvPicPr>
        <p:blipFill rotWithShape="1">
          <a:blip r:embed="rId4"/>
          <a:srcRect l="20216" t="57413" r="5240" b="1795"/>
          <a:stretch/>
        </p:blipFill>
        <p:spPr>
          <a:xfrm>
            <a:off x="1261872" y="2420815"/>
            <a:ext cx="7508123" cy="4044462"/>
          </a:xfrm>
          <a:prstGeom prst="rect">
            <a:avLst/>
          </a:prstGeom>
        </p:spPr>
      </p:pic>
      <p:sp>
        <p:nvSpPr>
          <p:cNvPr id="6" name="Slide Number Placeholder 5">
            <a:extLst>
              <a:ext uri="{FF2B5EF4-FFF2-40B4-BE49-F238E27FC236}">
                <a16:creationId xmlns:a16="http://schemas.microsoft.com/office/drawing/2014/main" id="{C3B00D80-4AA8-4DDF-A5AD-28C20F8BF41C}"/>
              </a:ext>
            </a:extLst>
          </p:cNvPr>
          <p:cNvSpPr>
            <a:spLocks noGrp="1"/>
          </p:cNvSpPr>
          <p:nvPr>
            <p:ph type="sldNum" sz="quarter" idx="12"/>
          </p:nvPr>
        </p:nvSpPr>
        <p:spPr/>
        <p:txBody>
          <a:bodyPr>
            <a:normAutofit lnSpcReduction="10000"/>
          </a:bodyPr>
          <a:lstStyle/>
          <a:p>
            <a:fld id="{3E2CB374-0576-4845-BE90-09AB4B8627D3}" type="slidenum">
              <a:rPr lang="en-GB" smtClean="0"/>
              <a:t>6</a:t>
            </a:fld>
            <a:endParaRPr lang="en-GB"/>
          </a:p>
        </p:txBody>
      </p:sp>
    </p:spTree>
    <p:extLst>
      <p:ext uri="{BB962C8B-B14F-4D97-AF65-F5344CB8AC3E}">
        <p14:creationId xmlns:p14="http://schemas.microsoft.com/office/powerpoint/2010/main" val="3656850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B7C8F-6FD7-415C-B262-8E54C8320CD3}"/>
              </a:ext>
            </a:extLst>
          </p:cNvPr>
          <p:cNvSpPr>
            <a:spLocks noGrp="1"/>
          </p:cNvSpPr>
          <p:nvPr>
            <p:ph type="title"/>
          </p:nvPr>
        </p:nvSpPr>
        <p:spPr/>
        <p:txBody>
          <a:bodyPr/>
          <a:lstStyle/>
          <a:p>
            <a:r>
              <a:rPr lang="en-GB" b="1" dirty="0">
                <a:solidFill>
                  <a:schemeClr val="accent1"/>
                </a:solidFill>
              </a:rPr>
              <a:t>Proportionate QA </a:t>
            </a:r>
          </a:p>
        </p:txBody>
      </p:sp>
      <p:sp>
        <p:nvSpPr>
          <p:cNvPr id="3" name="Content Placeholder 2">
            <a:extLst>
              <a:ext uri="{FF2B5EF4-FFF2-40B4-BE49-F238E27FC236}">
                <a16:creationId xmlns:a16="http://schemas.microsoft.com/office/drawing/2014/main" id="{BC00C5EE-ADC8-4FB9-B7EE-7316A5D3BAC8}"/>
              </a:ext>
            </a:extLst>
          </p:cNvPr>
          <p:cNvSpPr>
            <a:spLocks noGrp="1"/>
          </p:cNvSpPr>
          <p:nvPr>
            <p:ph idx="1"/>
          </p:nvPr>
        </p:nvSpPr>
        <p:spPr>
          <a:xfrm>
            <a:off x="1261872" y="1828800"/>
            <a:ext cx="4014978" cy="4351337"/>
          </a:xfrm>
        </p:spPr>
        <p:txBody>
          <a:bodyPr>
            <a:normAutofit/>
          </a:bodyPr>
          <a:lstStyle/>
          <a:p>
            <a:r>
              <a:rPr lang="en-GB" dirty="0"/>
              <a:t>What is the purpose of QA? </a:t>
            </a:r>
          </a:p>
          <a:p>
            <a:r>
              <a:rPr lang="en-GB" dirty="0"/>
              <a:t>What is proportionate?</a:t>
            </a:r>
          </a:p>
          <a:p>
            <a:endParaRPr lang="en-GB" dirty="0"/>
          </a:p>
          <a:p>
            <a:pPr marL="0" indent="0">
              <a:buNone/>
            </a:pPr>
            <a:r>
              <a:rPr lang="en-GB" dirty="0"/>
              <a:t>Keeping these questions in mind can you think of what types of quality assurance you would recommend for each case?</a:t>
            </a:r>
          </a:p>
        </p:txBody>
      </p:sp>
      <p:sp>
        <p:nvSpPr>
          <p:cNvPr id="4" name="Content Placeholder 2">
            <a:extLst>
              <a:ext uri="{FF2B5EF4-FFF2-40B4-BE49-F238E27FC236}">
                <a16:creationId xmlns:a16="http://schemas.microsoft.com/office/drawing/2014/main" id="{F5296E61-0FB0-4EF0-8EDF-16D9E4058B31}"/>
              </a:ext>
            </a:extLst>
          </p:cNvPr>
          <p:cNvSpPr txBox="1">
            <a:spLocks/>
          </p:cNvSpPr>
          <p:nvPr/>
        </p:nvSpPr>
        <p:spPr>
          <a:xfrm>
            <a:off x="5833872" y="365760"/>
            <a:ext cx="5431822" cy="633984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342900" indent="-342900">
              <a:buFont typeface="+mj-lt"/>
              <a:buAutoNum type="arabicPeriod"/>
            </a:pPr>
            <a:r>
              <a:rPr lang="en-GB" dirty="0"/>
              <a:t>We have produced a statistical bulletin according to a known methodology, using well known data. We have used standard SAS code to produce our data extracts and then we have updated the Excel sheets from last year to produce our report and tables.</a:t>
            </a:r>
          </a:p>
          <a:p>
            <a:pPr marL="342900" indent="-342900">
              <a:buFont typeface="+mj-lt"/>
              <a:buAutoNum type="arabicPeriod"/>
            </a:pPr>
            <a:r>
              <a:rPr lang="en-GB" dirty="0"/>
              <a:t>We have developed a model in Excel. The model will be used once for a single business case. The business case is very high profile and will have to be signed off at investment committee.</a:t>
            </a:r>
          </a:p>
          <a:p>
            <a:pPr marL="342900" indent="-342900">
              <a:buFont typeface="+mj-lt"/>
              <a:buAutoNum type="arabicPeriod"/>
            </a:pPr>
            <a:r>
              <a:rPr lang="en-GB" dirty="0"/>
              <a:t>We have developed a dashboard in R Shiny. The dashboard will be used by operational staff to direct daily activities. The data are drawn from data sources used in official statistics and are automatically drawn into the dashboard.</a:t>
            </a:r>
          </a:p>
          <a:p>
            <a:pPr marL="342900" indent="-342900">
              <a:buFont typeface="+mj-lt"/>
              <a:buAutoNum type="arabicPeriod"/>
            </a:pPr>
            <a:r>
              <a:rPr lang="en-GB" dirty="0"/>
              <a:t>We have developed a model in R. The model is the key demand model for the department’s chief priority. It will be constantly updated with new data as it becomes available (sometimes twice daily).</a:t>
            </a:r>
          </a:p>
          <a:p>
            <a:endParaRPr lang="en-GB" dirty="0"/>
          </a:p>
        </p:txBody>
      </p:sp>
      <p:sp>
        <p:nvSpPr>
          <p:cNvPr id="5" name="Slide Number Placeholder 4">
            <a:extLst>
              <a:ext uri="{FF2B5EF4-FFF2-40B4-BE49-F238E27FC236}">
                <a16:creationId xmlns:a16="http://schemas.microsoft.com/office/drawing/2014/main" id="{A1943812-EBCE-4951-A2A1-11D2BE288088}"/>
              </a:ext>
            </a:extLst>
          </p:cNvPr>
          <p:cNvSpPr>
            <a:spLocks noGrp="1"/>
          </p:cNvSpPr>
          <p:nvPr>
            <p:ph type="sldNum" sz="quarter" idx="12"/>
          </p:nvPr>
        </p:nvSpPr>
        <p:spPr/>
        <p:txBody>
          <a:bodyPr>
            <a:normAutofit lnSpcReduction="10000"/>
          </a:bodyPr>
          <a:lstStyle/>
          <a:p>
            <a:fld id="{3E2CB374-0576-4845-BE90-09AB4B8627D3}" type="slidenum">
              <a:rPr lang="en-GB" smtClean="0"/>
              <a:t>7</a:t>
            </a:fld>
            <a:endParaRPr lang="en-GB"/>
          </a:p>
        </p:txBody>
      </p:sp>
    </p:spTree>
    <p:extLst>
      <p:ext uri="{BB962C8B-B14F-4D97-AF65-F5344CB8AC3E}">
        <p14:creationId xmlns:p14="http://schemas.microsoft.com/office/powerpoint/2010/main" val="3669740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4F2BF7-1386-4F7C-9276-49A546A93DF5}"/>
              </a:ext>
            </a:extLst>
          </p:cNvPr>
          <p:cNvSpPr>
            <a:spLocks noGrp="1"/>
          </p:cNvSpPr>
          <p:nvPr>
            <p:ph type="title"/>
          </p:nvPr>
        </p:nvSpPr>
        <p:spPr/>
        <p:txBody>
          <a:bodyPr/>
          <a:lstStyle/>
          <a:p>
            <a:r>
              <a:rPr lang="en-GB" dirty="0"/>
              <a:t>Testing</a:t>
            </a:r>
          </a:p>
        </p:txBody>
      </p:sp>
      <p:sp>
        <p:nvSpPr>
          <p:cNvPr id="5" name="Text Placeholder 4">
            <a:extLst>
              <a:ext uri="{FF2B5EF4-FFF2-40B4-BE49-F238E27FC236}">
                <a16:creationId xmlns:a16="http://schemas.microsoft.com/office/drawing/2014/main" id="{6CAC1928-F21B-49FA-B881-0F1C9B843F83}"/>
              </a:ext>
            </a:extLst>
          </p:cNvPr>
          <p:cNvSpPr>
            <a:spLocks noGrp="1"/>
          </p:cNvSpPr>
          <p:nvPr>
            <p:ph type="body" idx="1"/>
          </p:nvPr>
        </p:nvSpPr>
        <p:spPr/>
        <p:txBody>
          <a:bodyPr/>
          <a:lstStyle/>
          <a:p>
            <a:endParaRPr lang="en-GB"/>
          </a:p>
        </p:txBody>
      </p:sp>
      <p:sp>
        <p:nvSpPr>
          <p:cNvPr id="2" name="Slide Number Placeholder 1">
            <a:extLst>
              <a:ext uri="{FF2B5EF4-FFF2-40B4-BE49-F238E27FC236}">
                <a16:creationId xmlns:a16="http://schemas.microsoft.com/office/drawing/2014/main" id="{2282AD9E-88F8-4EE1-9908-373E2D083E40}"/>
              </a:ext>
            </a:extLst>
          </p:cNvPr>
          <p:cNvSpPr>
            <a:spLocks noGrp="1"/>
          </p:cNvSpPr>
          <p:nvPr>
            <p:ph type="sldNum" sz="quarter" idx="12"/>
          </p:nvPr>
        </p:nvSpPr>
        <p:spPr/>
        <p:txBody>
          <a:bodyPr>
            <a:normAutofit lnSpcReduction="10000"/>
          </a:bodyPr>
          <a:lstStyle/>
          <a:p>
            <a:fld id="{3E2CB374-0576-4845-BE90-09AB4B8627D3}" type="slidenum">
              <a:rPr lang="en-GB" smtClean="0"/>
              <a:t>8</a:t>
            </a:fld>
            <a:endParaRPr lang="en-GB"/>
          </a:p>
        </p:txBody>
      </p:sp>
    </p:spTree>
    <p:extLst>
      <p:ext uri="{BB962C8B-B14F-4D97-AF65-F5344CB8AC3E}">
        <p14:creationId xmlns:p14="http://schemas.microsoft.com/office/powerpoint/2010/main" val="1088811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652A9-14CE-4A5B-8357-A9D504E44068}"/>
              </a:ext>
            </a:extLst>
          </p:cNvPr>
          <p:cNvSpPr>
            <a:spLocks noGrp="1"/>
          </p:cNvSpPr>
          <p:nvPr>
            <p:ph type="title"/>
          </p:nvPr>
        </p:nvSpPr>
        <p:spPr/>
        <p:txBody>
          <a:bodyPr/>
          <a:lstStyle/>
          <a:p>
            <a:r>
              <a:rPr lang="en-GB" b="1" dirty="0">
                <a:solidFill>
                  <a:schemeClr val="accent1"/>
                </a:solidFill>
              </a:rPr>
              <a:t>Testing 101</a:t>
            </a:r>
          </a:p>
        </p:txBody>
      </p:sp>
      <p:sp>
        <p:nvSpPr>
          <p:cNvPr id="3" name="Content Placeholder 2">
            <a:extLst>
              <a:ext uri="{FF2B5EF4-FFF2-40B4-BE49-F238E27FC236}">
                <a16:creationId xmlns:a16="http://schemas.microsoft.com/office/drawing/2014/main" id="{AF52BD2B-B8A2-4B98-9ED2-B82A728A069C}"/>
              </a:ext>
            </a:extLst>
          </p:cNvPr>
          <p:cNvSpPr>
            <a:spLocks noGrp="1"/>
          </p:cNvSpPr>
          <p:nvPr>
            <p:ph idx="1"/>
          </p:nvPr>
        </p:nvSpPr>
        <p:spPr>
          <a:xfrm>
            <a:off x="1261872" y="1828800"/>
            <a:ext cx="5055108" cy="4351337"/>
          </a:xfrm>
        </p:spPr>
        <p:txBody>
          <a:bodyPr>
            <a:normAutofit/>
          </a:bodyPr>
          <a:lstStyle/>
          <a:p>
            <a:r>
              <a:rPr lang="en-GB" dirty="0"/>
              <a:t>Why test?</a:t>
            </a:r>
          </a:p>
          <a:p>
            <a:r>
              <a:rPr lang="en-GB" dirty="0"/>
              <a:t>Programs don't rely on humans, for the same type of input you should always get the same type of output. </a:t>
            </a:r>
          </a:p>
          <a:p>
            <a:r>
              <a:rPr lang="en-GB" dirty="0"/>
              <a:t>How can we know this? How do we know that all cases are handled? </a:t>
            </a:r>
          </a:p>
          <a:p>
            <a:endParaRPr lang="en-GB" dirty="0"/>
          </a:p>
        </p:txBody>
      </p:sp>
      <p:sp>
        <p:nvSpPr>
          <p:cNvPr id="4" name="Slide Number Placeholder 3">
            <a:extLst>
              <a:ext uri="{FF2B5EF4-FFF2-40B4-BE49-F238E27FC236}">
                <a16:creationId xmlns:a16="http://schemas.microsoft.com/office/drawing/2014/main" id="{5B49935B-3234-4831-BB81-E8A304972B0C}"/>
              </a:ext>
            </a:extLst>
          </p:cNvPr>
          <p:cNvSpPr>
            <a:spLocks noGrp="1"/>
          </p:cNvSpPr>
          <p:nvPr>
            <p:ph type="sldNum" sz="quarter" idx="12"/>
          </p:nvPr>
        </p:nvSpPr>
        <p:spPr/>
        <p:txBody>
          <a:bodyPr>
            <a:normAutofit lnSpcReduction="10000"/>
          </a:bodyPr>
          <a:lstStyle/>
          <a:p>
            <a:fld id="{3E2CB374-0576-4845-BE90-09AB4B8627D3}" type="slidenum">
              <a:rPr lang="en-GB" smtClean="0"/>
              <a:t>9</a:t>
            </a:fld>
            <a:endParaRPr lang="en-GB"/>
          </a:p>
        </p:txBody>
      </p:sp>
    </p:spTree>
    <p:extLst>
      <p:ext uri="{BB962C8B-B14F-4D97-AF65-F5344CB8AC3E}">
        <p14:creationId xmlns:p14="http://schemas.microsoft.com/office/powerpoint/2010/main" val="3761813166"/>
      </p:ext>
    </p:extLst>
  </p:cSld>
  <p:clrMapOvr>
    <a:masterClrMapping/>
  </p:clrMapOvr>
</p:sld>
</file>

<file path=ppt/theme/theme1.xml><?xml version="1.0" encoding="utf-8"?>
<a:theme xmlns:a="http://schemas.openxmlformats.org/drawingml/2006/main" name="View">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ustom 1">
      <a:majorFont>
        <a:latin typeface="Calibri Light"/>
        <a:ea typeface=""/>
        <a:cs typeface=""/>
      </a:majorFont>
      <a:minorFont>
        <a:latin typeface="Arial"/>
        <a:ea typeface=""/>
        <a:cs typeface=""/>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3316</TotalTime>
  <Words>2019</Words>
  <Application>Microsoft Office PowerPoint</Application>
  <PresentationFormat>Widescreen</PresentationFormat>
  <Paragraphs>236</Paragraphs>
  <Slides>30</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Calibri Light</vt:lpstr>
      <vt:lpstr>Consolas</vt:lpstr>
      <vt:lpstr>Times New Roman</vt:lpstr>
      <vt:lpstr>Wingdings</vt:lpstr>
      <vt:lpstr>Wingdings 2</vt:lpstr>
      <vt:lpstr>View</vt:lpstr>
      <vt:lpstr>Cracking the Code</vt:lpstr>
      <vt:lpstr>Housekeeping</vt:lpstr>
      <vt:lpstr>Proportionate QA</vt:lpstr>
      <vt:lpstr>PowerPoint Presentation</vt:lpstr>
      <vt:lpstr>Thinking about QA</vt:lpstr>
      <vt:lpstr>I used to Excel but now I’m in another class</vt:lpstr>
      <vt:lpstr>Proportionate QA </vt:lpstr>
      <vt:lpstr>Testing</vt:lpstr>
      <vt:lpstr>Testing 101</vt:lpstr>
      <vt:lpstr>PowerPoint Presentation</vt:lpstr>
      <vt:lpstr>Unit testing</vt:lpstr>
      <vt:lpstr>Unit testing in R</vt:lpstr>
      <vt:lpstr>Types of test</vt:lpstr>
      <vt:lpstr>Unit testing in python / SQL / SAS</vt:lpstr>
      <vt:lpstr>Integration testing</vt:lpstr>
      <vt:lpstr>Exercise</vt:lpstr>
      <vt:lpstr>Reviewing</vt:lpstr>
      <vt:lpstr>Reviewing 101</vt:lpstr>
      <vt:lpstr>The dictionary of bad code</vt:lpstr>
      <vt:lpstr>The dictionary of bad code</vt:lpstr>
      <vt:lpstr>PowerPoint Presentation</vt:lpstr>
      <vt:lpstr>Exercise</vt:lpstr>
      <vt:lpstr>Version Control</vt:lpstr>
      <vt:lpstr>Version control 101</vt:lpstr>
      <vt:lpstr>Version control 101</vt:lpstr>
      <vt:lpstr>Git and GitHub</vt:lpstr>
      <vt:lpstr>PowerPoint Presentation</vt:lpstr>
      <vt:lpstr>PowerPoint Presentation</vt:lpstr>
      <vt:lpstr>Test-driven development</vt:lpstr>
      <vt:lpstr>Bringing it all together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Tests and Git</dc:title>
  <dc:creator>Newton, Alexander</dc:creator>
  <cp:lastModifiedBy>Newton, Alexander</cp:lastModifiedBy>
  <cp:revision>64</cp:revision>
  <dcterms:created xsi:type="dcterms:W3CDTF">2019-01-17T16:29:17Z</dcterms:created>
  <dcterms:modified xsi:type="dcterms:W3CDTF">2019-06-14T14:02:18Z</dcterms:modified>
</cp:coreProperties>
</file>