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299"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6/24/2021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828800"/>
          </a:xfrm>
        </p:spPr>
        <p:txBody>
          <a:bodyPr/>
          <a:lstStyle/>
          <a:p>
            <a:pPr algn="ctr"/>
            <a:r>
              <a:rPr lang="en-US" dirty="0" smtClean="0"/>
              <a:t>Micro Credit Default Project</a:t>
            </a:r>
            <a:endParaRPr lang="en-IN" dirty="0"/>
          </a:p>
        </p:txBody>
      </p:sp>
      <p:sp>
        <p:nvSpPr>
          <p:cNvPr id="3" name="Subtitle 2"/>
          <p:cNvSpPr>
            <a:spLocks noGrp="1"/>
          </p:cNvSpPr>
          <p:nvPr>
            <p:ph type="subTitle" idx="1"/>
          </p:nvPr>
        </p:nvSpPr>
        <p:spPr>
          <a:xfrm>
            <a:off x="685800" y="4267200"/>
            <a:ext cx="7772400" cy="914400"/>
          </a:xfrm>
        </p:spPr>
        <p:txBody>
          <a:bodyPr/>
          <a:lstStyle/>
          <a:p>
            <a:pPr algn="ctr"/>
            <a:r>
              <a:rPr lang="en-US" sz="2800" dirty="0" smtClean="0"/>
              <a:t>Submitted</a:t>
            </a:r>
            <a:r>
              <a:rPr lang="en-US" dirty="0" smtClean="0"/>
              <a:t> </a:t>
            </a:r>
            <a:r>
              <a:rPr lang="en-US" sz="2800" dirty="0" smtClean="0"/>
              <a:t>by </a:t>
            </a:r>
          </a:p>
          <a:p>
            <a:pPr algn="ctr"/>
            <a:r>
              <a:rPr lang="en-US" sz="2800" dirty="0" err="1" smtClean="0"/>
              <a:t>Sourav</a:t>
            </a:r>
            <a:r>
              <a:rPr lang="en-US" sz="2800" dirty="0" smtClean="0"/>
              <a:t> </a:t>
            </a:r>
            <a:r>
              <a:rPr lang="en-US" sz="2800" dirty="0" err="1" smtClean="0"/>
              <a:t>Chaudhury</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6.PNG"/>
          <p:cNvPicPr>
            <a:picLocks noGrp="1"/>
          </p:cNvPicPr>
          <p:nvPr>
            <p:ph idx="1"/>
          </p:nvPr>
        </p:nvPicPr>
        <p:blipFill>
          <a:blip r:embed="rId2"/>
          <a:stretch>
            <a:fillRect/>
          </a:stretch>
        </p:blipFill>
        <p:spPr>
          <a:xfrm>
            <a:off x="1219200" y="762000"/>
            <a:ext cx="6705600" cy="3581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Plotting Outliers</a:t>
            </a:r>
          </a:p>
          <a:p>
            <a:pPr>
              <a:buNone/>
            </a:pPr>
            <a:endParaRPr lang="en-IN" b="1" dirty="0" smtClean="0"/>
          </a:p>
          <a:p>
            <a:r>
              <a:rPr lang="en-IN" dirty="0" smtClean="0"/>
              <a:t>Plotting outliers are also an essential part of pre processing and making an efficient machine learning model. Present of outliers will have affect on variance, and standard deviation of a data distribution. In a data distribution, with extreme outliers, the distribution is skewed in the direction of the outliers which makes it difficult to analyze the data and will result in biased insights.</a:t>
            </a:r>
          </a:p>
          <a:p>
            <a:endParaRPr lang="en-US" b="1" dirty="0" smtClean="0"/>
          </a:p>
          <a:p>
            <a:r>
              <a:rPr lang="en-IN" dirty="0" smtClean="0"/>
              <a:t>Below are the data points of the variables plotted in a </a:t>
            </a:r>
            <a:r>
              <a:rPr lang="en-IN" dirty="0" err="1" smtClean="0"/>
              <a:t>boxplot</a:t>
            </a:r>
            <a:r>
              <a:rPr lang="en-IN" dirty="0" smtClean="0"/>
              <a:t>. We can clearly see the outliers from the below visualization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PNG"/>
          <p:cNvPicPr>
            <a:picLocks noGrp="1"/>
          </p:cNvPicPr>
          <p:nvPr>
            <p:ph idx="1"/>
          </p:nvPr>
        </p:nvPicPr>
        <p:blipFill>
          <a:blip r:embed="rId2"/>
          <a:stretch>
            <a:fillRect/>
          </a:stretch>
        </p:blipFill>
        <p:spPr>
          <a:xfrm>
            <a:off x="533400" y="457200"/>
            <a:ext cx="8183562" cy="3119983"/>
          </a:xfrm>
          <a:prstGeom prst="rect">
            <a:avLst/>
          </a:prstGeom>
        </p:spPr>
      </p:pic>
      <p:pic>
        <p:nvPicPr>
          <p:cNvPr id="5" name="Picture 4" descr="Capture8.PNG"/>
          <p:cNvPicPr/>
          <p:nvPr/>
        </p:nvPicPr>
        <p:blipFill>
          <a:blip r:embed="rId3"/>
          <a:stretch>
            <a:fillRect/>
          </a:stretch>
        </p:blipFill>
        <p:spPr>
          <a:xfrm>
            <a:off x="533400" y="3581400"/>
            <a:ext cx="8229600" cy="245059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smtClean="0"/>
              <a:t>Removing Outliers</a:t>
            </a:r>
          </a:p>
          <a:p>
            <a:endParaRPr lang="en-US" b="1" dirty="0" smtClean="0"/>
          </a:p>
          <a:p>
            <a:r>
              <a:rPr lang="en-IN" dirty="0" smtClean="0"/>
              <a:t>I have used Z score to remove the outliers. A Z-score is a numerical measurement that describes a value's relationship to the mean of a group of values. Z-score is measured in terms of standard deviations from the mean. If a Z-score is 0, it indicates that the data point's score is identical to the mean score. Any points that will be above Z-score 3 will be considered as outliers. </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apture10.PNG"/>
          <p:cNvPicPr>
            <a:picLocks noGrp="1"/>
          </p:cNvPicPr>
          <p:nvPr>
            <p:ph idx="1"/>
          </p:nvPr>
        </p:nvPicPr>
        <p:blipFill>
          <a:blip r:embed="rId2"/>
          <a:stretch>
            <a:fillRect/>
          </a:stretch>
        </p:blipFill>
        <p:spPr>
          <a:xfrm>
            <a:off x="304800" y="381000"/>
            <a:ext cx="8458200" cy="594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smtClean="0"/>
              <a:t>Checking Skewness</a:t>
            </a:r>
          </a:p>
          <a:p>
            <a:pPr>
              <a:buNone/>
            </a:pPr>
            <a:endParaRPr lang="en-IN" dirty="0" smtClean="0"/>
          </a:p>
          <a:p>
            <a:r>
              <a:rPr lang="en-IN" dirty="0" smtClean="0"/>
              <a:t>Skewness refers to a distortion or asymmetry that deviates from the symmetrical bell curve, or normal distribution, in a set of data. If the curve is shifted to the left or to the right, it is said to be skewed. A data can be right skewed or left skewed. A easy graphical representation of checking skewness of data is by plotting them in a distribution graph and also listing down there skew values.</a:t>
            </a:r>
          </a:p>
          <a:p>
            <a:r>
              <a:rPr lang="en-IN" dirty="0" smtClean="0"/>
              <a:t>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apture11.PNG"/>
          <p:cNvPicPr>
            <a:picLocks noGrp="1"/>
          </p:cNvPicPr>
          <p:nvPr>
            <p:ph idx="1"/>
          </p:nvPr>
        </p:nvPicPr>
        <p:blipFill>
          <a:blip r:embed="rId2"/>
          <a:stretch>
            <a:fillRect/>
          </a:stretch>
        </p:blipFill>
        <p:spPr>
          <a:xfrm>
            <a:off x="381000" y="381000"/>
            <a:ext cx="8382000" cy="2105319"/>
          </a:xfrm>
          <a:prstGeom prst="rect">
            <a:avLst/>
          </a:prstGeom>
        </p:spPr>
      </p:pic>
      <p:pic>
        <p:nvPicPr>
          <p:cNvPr id="5" name="Picture 4" descr="Capture12.PNG"/>
          <p:cNvPicPr/>
          <p:nvPr/>
        </p:nvPicPr>
        <p:blipFill>
          <a:blip r:embed="rId3"/>
          <a:stretch>
            <a:fillRect/>
          </a:stretch>
        </p:blipFill>
        <p:spPr>
          <a:xfrm>
            <a:off x="304800" y="2514600"/>
            <a:ext cx="8382000" cy="2133600"/>
          </a:xfrm>
          <a:prstGeom prst="rect">
            <a:avLst/>
          </a:prstGeom>
        </p:spPr>
      </p:pic>
      <p:pic>
        <p:nvPicPr>
          <p:cNvPr id="6" name="Picture 5" descr="Capture13.PNG"/>
          <p:cNvPicPr/>
          <p:nvPr/>
        </p:nvPicPr>
        <p:blipFill>
          <a:blip r:embed="rId4"/>
          <a:stretch>
            <a:fillRect/>
          </a:stretch>
        </p:blipFill>
        <p:spPr>
          <a:xfrm>
            <a:off x="304800" y="4648200"/>
            <a:ext cx="8458200" cy="182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apture15.PNG"/>
          <p:cNvPicPr>
            <a:picLocks noGrp="1"/>
          </p:cNvPicPr>
          <p:nvPr>
            <p:ph idx="1"/>
          </p:nvPr>
        </p:nvPicPr>
        <p:blipFill>
          <a:blip r:embed="rId2"/>
          <a:stretch>
            <a:fillRect/>
          </a:stretch>
        </p:blipFill>
        <p:spPr>
          <a:xfrm>
            <a:off x="304800" y="304800"/>
            <a:ext cx="5943600" cy="4419600"/>
          </a:xfrm>
          <a:prstGeom prst="rect">
            <a:avLst/>
          </a:prstGeom>
        </p:spPr>
      </p:pic>
      <p:pic>
        <p:nvPicPr>
          <p:cNvPr id="5" name="Picture 4" descr="Capture16.PNG"/>
          <p:cNvPicPr/>
          <p:nvPr/>
        </p:nvPicPr>
        <p:blipFill>
          <a:blip r:embed="rId3"/>
          <a:stretch>
            <a:fillRect/>
          </a:stretch>
        </p:blipFill>
        <p:spPr>
          <a:xfrm>
            <a:off x="304800" y="4724400"/>
            <a:ext cx="8458200" cy="1905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Separating Input and Target Variable</a:t>
            </a:r>
            <a:endParaRPr lang="en-IN" dirty="0" smtClean="0"/>
          </a:p>
          <a:p>
            <a:endParaRPr lang="en-IN" dirty="0"/>
          </a:p>
        </p:txBody>
      </p:sp>
      <p:pic>
        <p:nvPicPr>
          <p:cNvPr id="4" name="Picture 3" descr="Capture24.PNG"/>
          <p:cNvPicPr/>
          <p:nvPr/>
        </p:nvPicPr>
        <p:blipFill>
          <a:blip r:embed="rId2"/>
          <a:stretch>
            <a:fillRect/>
          </a:stretch>
        </p:blipFill>
        <p:spPr>
          <a:xfrm>
            <a:off x="304800" y="1371600"/>
            <a:ext cx="8534400" cy="4876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smtClean="0"/>
              <a:t>Scaling Input Variable</a:t>
            </a:r>
          </a:p>
          <a:p>
            <a:pPr>
              <a:buNone/>
            </a:pPr>
            <a:endParaRPr lang="en-IN" dirty="0" smtClean="0"/>
          </a:p>
          <a:p>
            <a:r>
              <a:rPr lang="en-IN" dirty="0" smtClean="0"/>
              <a:t>Feature scaling is a method used to normalize the range of independent variables or features of data. It is also known as data normalization.  Unscaled input variables can result in a slow or unstable learning process, whereas unscaled target variables on regression problems can result in exploding gradients causing the learning process to fail. For this particular  model I will be using standard scaler. Below is the code for the same. </a:t>
            </a:r>
          </a:p>
          <a:p>
            <a:r>
              <a:rPr lang="en-IN" dirty="0" smtClean="0"/>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pPr lvl="0"/>
            <a:r>
              <a:rPr lang="en-IN" b="1" dirty="0" smtClean="0"/>
              <a:t>Business Problem Framing</a:t>
            </a:r>
          </a:p>
          <a:p>
            <a:pPr lvl="0">
              <a:buNone/>
            </a:pPr>
            <a:endParaRPr lang="en-IN" dirty="0" smtClean="0"/>
          </a:p>
          <a:p>
            <a:r>
              <a:rPr lang="en-IN" dirty="0" smtClean="0"/>
              <a:t>Microfinance is widely accepted as a poverty-reduction tool, representing $70 billion in outstanding loans and a global outreach of 200 million clients. The study here pertains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17.PNG"/>
          <p:cNvPicPr>
            <a:picLocks noGrp="1"/>
          </p:cNvPicPr>
          <p:nvPr>
            <p:ph idx="1"/>
          </p:nvPr>
        </p:nvPicPr>
        <p:blipFill>
          <a:blip r:embed="rId2"/>
          <a:stretch>
            <a:fillRect/>
          </a:stretch>
        </p:blipFill>
        <p:spPr>
          <a:xfrm>
            <a:off x="381000" y="381000"/>
            <a:ext cx="8382000" cy="2667000"/>
          </a:xfrm>
          <a:prstGeom prst="rect">
            <a:avLst/>
          </a:prstGeom>
        </p:spPr>
      </p:pic>
      <p:pic>
        <p:nvPicPr>
          <p:cNvPr id="5" name="Picture 4" descr="Capture18.PNG"/>
          <p:cNvPicPr/>
          <p:nvPr/>
        </p:nvPicPr>
        <p:blipFill>
          <a:blip r:embed="rId3"/>
          <a:stretch>
            <a:fillRect/>
          </a:stretch>
        </p:blipFill>
        <p:spPr>
          <a:xfrm>
            <a:off x="304800" y="2971800"/>
            <a:ext cx="8534400" cy="3505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Removing Lesser or Negatively Correlated Data</a:t>
            </a:r>
            <a:endParaRPr lang="en-IN" dirty="0" smtClean="0"/>
          </a:p>
          <a:p>
            <a:endParaRPr lang="en-IN" dirty="0"/>
          </a:p>
        </p:txBody>
      </p:sp>
      <p:pic>
        <p:nvPicPr>
          <p:cNvPr id="4" name="Picture 3" descr="Capture23.PNG"/>
          <p:cNvPicPr/>
          <p:nvPr/>
        </p:nvPicPr>
        <p:blipFill>
          <a:blip r:embed="rId2"/>
          <a:stretch>
            <a:fillRect/>
          </a:stretch>
        </p:blipFill>
        <p:spPr>
          <a:xfrm>
            <a:off x="381000" y="1600200"/>
            <a:ext cx="8458200" cy="4953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lvl="0"/>
            <a:r>
              <a:rPr lang="en-IN" b="1" dirty="0" smtClean="0"/>
              <a:t>Correlation Matrix, Heatmap and Graph</a:t>
            </a:r>
          </a:p>
          <a:p>
            <a:pPr lvl="0">
              <a:buNone/>
            </a:pPr>
            <a:endParaRPr lang="en-IN" dirty="0" smtClean="0"/>
          </a:p>
          <a:p>
            <a:r>
              <a:rPr lang="en-IN" dirty="0" smtClean="0"/>
              <a:t>A Correlation matrix is also plotted where we can see the variables and their co-linearity with other variables and most importantly with the target variable.  Below is a partial snapshot of the correlation matrix in a heatmap showing linear relationship of variables with each other. The co relation percentage is also mentioned where it shows either the variable is positively correlated or negatively correlated with each other. The co linearity of one variable with the other is more, then the matrix gets darker in shade and vice-versa.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0.PNG"/>
          <p:cNvPicPr>
            <a:picLocks noGrp="1"/>
          </p:cNvPicPr>
          <p:nvPr>
            <p:ph idx="1"/>
          </p:nvPr>
        </p:nvPicPr>
        <p:blipFill>
          <a:blip r:embed="rId2"/>
          <a:stretch>
            <a:fillRect/>
          </a:stretch>
        </p:blipFill>
        <p:spPr>
          <a:xfrm>
            <a:off x="304800" y="304801"/>
            <a:ext cx="8534400" cy="3124200"/>
          </a:xfrm>
          <a:prstGeom prst="rect">
            <a:avLst/>
          </a:prstGeom>
        </p:spPr>
      </p:pic>
      <p:pic>
        <p:nvPicPr>
          <p:cNvPr id="5" name="Picture 4" descr="Capture21.PNG"/>
          <p:cNvPicPr/>
          <p:nvPr/>
        </p:nvPicPr>
        <p:blipFill>
          <a:blip r:embed="rId3"/>
          <a:stretch>
            <a:fillRect/>
          </a:stretch>
        </p:blipFill>
        <p:spPr>
          <a:xfrm>
            <a:off x="304800" y="3419475"/>
            <a:ext cx="8534400" cy="34385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2000" dirty="0" smtClean="0"/>
              <a:t>The Y axis shows the percentage of co-linearity with the target variable label and X axis shows the name of the numeric variables in the dataset. The variables which shows lesser co-linearity will be not considered in making the model as considering them might reduce the efficiency of the model. The above diagram is for the training dataset. All the variables that shows negative correlation will be removed. </a:t>
            </a:r>
          </a:p>
          <a:p>
            <a:endParaRPr lang="en-IN" dirty="0"/>
          </a:p>
        </p:txBody>
      </p:sp>
      <p:pic>
        <p:nvPicPr>
          <p:cNvPr id="5" name="Picture 4" descr="Capture22.PNG"/>
          <p:cNvPicPr/>
          <p:nvPr/>
        </p:nvPicPr>
        <p:blipFill>
          <a:blip r:embed="rId2"/>
          <a:stretch>
            <a:fillRect/>
          </a:stretch>
        </p:blipFill>
        <p:spPr>
          <a:xfrm>
            <a:off x="304800" y="3200400"/>
            <a:ext cx="8534400" cy="3352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Separating training and Testing </a:t>
            </a:r>
            <a:r>
              <a:rPr lang="en-IN" b="1" dirty="0" smtClean="0"/>
              <a:t>dataset</a:t>
            </a:r>
          </a:p>
          <a:p>
            <a:pPr>
              <a:buNone/>
            </a:pPr>
            <a:endParaRPr lang="en-IN" b="1" dirty="0" smtClean="0"/>
          </a:p>
          <a:p>
            <a:r>
              <a:rPr lang="en-IN" dirty="0" smtClean="0"/>
              <a:t>The entire training dataset is splitted into training and testing data. The ratio used for  this study id 80-20%. 80% of the data is used to train the model the rest 20% is used for testing the model. Below is the code to do the same. </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26.PNG"/>
          <p:cNvPicPr>
            <a:picLocks noGrp="1"/>
          </p:cNvPicPr>
          <p:nvPr>
            <p:ph idx="1"/>
          </p:nvPr>
        </p:nvPicPr>
        <p:blipFill>
          <a:blip r:embed="rId2"/>
          <a:stretch>
            <a:fillRect/>
          </a:stretch>
        </p:blipFill>
        <p:spPr>
          <a:xfrm>
            <a:off x="381000" y="457200"/>
            <a:ext cx="8382000" cy="3352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Over Sampling using SMOTE</a:t>
            </a:r>
            <a:endParaRPr lang="en-IN" dirty="0" smtClean="0"/>
          </a:p>
          <a:p>
            <a:endParaRPr lang="en-IN" dirty="0"/>
          </a:p>
        </p:txBody>
      </p:sp>
      <p:pic>
        <p:nvPicPr>
          <p:cNvPr id="4" name="Picture 3" descr="Capture27.PNG"/>
          <p:cNvPicPr/>
          <p:nvPr/>
        </p:nvPicPr>
        <p:blipFill>
          <a:blip r:embed="rId2"/>
          <a:stretch>
            <a:fillRect/>
          </a:stretch>
        </p:blipFill>
        <p:spPr>
          <a:xfrm>
            <a:off x="381000" y="1295400"/>
            <a:ext cx="8458200" cy="4953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Importing Classification Algorithms and Metrics</a:t>
            </a:r>
            <a:endParaRPr lang="en-IN" dirty="0" smtClean="0"/>
          </a:p>
          <a:p>
            <a:endParaRPr lang="en-US" dirty="0" smtClean="0"/>
          </a:p>
          <a:p>
            <a:endParaRPr lang="en-IN" dirty="0"/>
          </a:p>
        </p:txBody>
      </p:sp>
      <p:pic>
        <p:nvPicPr>
          <p:cNvPr id="4" name="Picture 3" descr="Capture28.PNG"/>
          <p:cNvPicPr/>
          <p:nvPr/>
        </p:nvPicPr>
        <p:blipFill>
          <a:blip r:embed="rId2"/>
          <a:stretch>
            <a:fillRect/>
          </a:stretch>
        </p:blipFill>
        <p:spPr>
          <a:xfrm>
            <a:off x="381000" y="1676400"/>
            <a:ext cx="8458200" cy="4800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Assigning aliases and Creating Lists</a:t>
            </a:r>
            <a:endParaRPr lang="en-IN" dirty="0" smtClean="0"/>
          </a:p>
          <a:p>
            <a:endParaRPr lang="en-IN" dirty="0"/>
          </a:p>
        </p:txBody>
      </p:sp>
      <p:pic>
        <p:nvPicPr>
          <p:cNvPr id="4" name="Picture 3" descr="Capture29.PNG"/>
          <p:cNvPicPr/>
          <p:nvPr/>
        </p:nvPicPr>
        <p:blipFill>
          <a:blip r:embed="rId2"/>
          <a:stretch>
            <a:fillRect/>
          </a:stretch>
        </p:blipFill>
        <p:spPr>
          <a:xfrm>
            <a:off x="1371600" y="1219200"/>
            <a:ext cx="6477000" cy="2209800"/>
          </a:xfrm>
          <a:prstGeom prst="rect">
            <a:avLst/>
          </a:prstGeom>
        </p:spPr>
      </p:pic>
      <p:pic>
        <p:nvPicPr>
          <p:cNvPr id="5" name="Picture 4" descr="Capture30.PNG"/>
          <p:cNvPicPr/>
          <p:nvPr/>
        </p:nvPicPr>
        <p:blipFill>
          <a:blip r:embed="rId3"/>
          <a:stretch>
            <a:fillRect/>
          </a:stretch>
        </p:blipFill>
        <p:spPr>
          <a:xfrm>
            <a:off x="1371600" y="3581400"/>
            <a:ext cx="6477000" cy="2514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They understand the importance of </a:t>
            </a:r>
            <a:r>
              <a:rPr lang="en-IN" dirty="0" err="1" smtClean="0"/>
              <a:t>tele</a:t>
            </a:r>
            <a:r>
              <a:rPr lang="en-IN" dirty="0" smtClean="0"/>
              <a:t>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6(in Indonesian Rupiah), while, for the loan amount of 10(in Indonesian Rupiah), the payback amount should be 12(in Indonesian Rupiah). </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Machine learning</a:t>
            </a:r>
            <a:endParaRPr lang="en-IN" dirty="0" smtClean="0"/>
          </a:p>
          <a:p>
            <a:endParaRPr lang="en-IN" dirty="0"/>
          </a:p>
        </p:txBody>
      </p:sp>
      <p:pic>
        <p:nvPicPr>
          <p:cNvPr id="4" name="Picture 3" descr="Capture31.PNG"/>
          <p:cNvPicPr/>
          <p:nvPr/>
        </p:nvPicPr>
        <p:blipFill>
          <a:blip r:embed="rId2"/>
          <a:stretch>
            <a:fillRect/>
          </a:stretch>
        </p:blipFill>
        <p:spPr>
          <a:xfrm>
            <a:off x="304800" y="1295400"/>
            <a:ext cx="8534400" cy="5257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Compare Table</a:t>
            </a:r>
          </a:p>
          <a:p>
            <a:endParaRPr lang="en-IN" b="1" dirty="0"/>
          </a:p>
        </p:txBody>
      </p:sp>
      <p:pic>
        <p:nvPicPr>
          <p:cNvPr id="4" name="Picture 3" descr="Capture51.PNG"/>
          <p:cNvPicPr/>
          <p:nvPr/>
        </p:nvPicPr>
        <p:blipFill>
          <a:blip r:embed="rId2"/>
          <a:stretch>
            <a:fillRect/>
          </a:stretch>
        </p:blipFill>
        <p:spPr>
          <a:xfrm>
            <a:off x="381000" y="1295400"/>
            <a:ext cx="8382000" cy="4800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38.PNG"/>
          <p:cNvPicPr>
            <a:picLocks noGrp="1"/>
          </p:cNvPicPr>
          <p:nvPr>
            <p:ph idx="1"/>
          </p:nvPr>
        </p:nvPicPr>
        <p:blipFill>
          <a:blip r:embed="rId2"/>
          <a:stretch>
            <a:fillRect/>
          </a:stretch>
        </p:blipFill>
        <p:spPr>
          <a:xfrm>
            <a:off x="381000" y="381000"/>
            <a:ext cx="8382000" cy="6096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47.PNG"/>
          <p:cNvPicPr>
            <a:picLocks noGrp="1"/>
          </p:cNvPicPr>
          <p:nvPr>
            <p:ph idx="1"/>
          </p:nvPr>
        </p:nvPicPr>
        <p:blipFill>
          <a:blip r:embed="rId2"/>
          <a:stretch>
            <a:fillRect/>
          </a:stretch>
        </p:blipFill>
        <p:spPr>
          <a:xfrm>
            <a:off x="304800" y="304800"/>
            <a:ext cx="8534400" cy="6172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Hyper Parameter Tuning</a:t>
            </a:r>
            <a:endParaRPr lang="en-IN" dirty="0" smtClean="0"/>
          </a:p>
          <a:p>
            <a:endParaRPr lang="en-IN" dirty="0"/>
          </a:p>
        </p:txBody>
      </p:sp>
      <p:pic>
        <p:nvPicPr>
          <p:cNvPr id="4" name="Picture 3" descr="Capture52.PNG"/>
          <p:cNvPicPr/>
          <p:nvPr/>
        </p:nvPicPr>
        <p:blipFill>
          <a:blip r:embed="rId2"/>
          <a:stretch>
            <a:fillRect/>
          </a:stretch>
        </p:blipFill>
        <p:spPr>
          <a:xfrm>
            <a:off x="381000" y="1371600"/>
            <a:ext cx="8305800" cy="4724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IN" b="1" dirty="0" smtClean="0"/>
              <a:t>Visualizations</a:t>
            </a:r>
          </a:p>
          <a:p>
            <a:pPr lvl="0"/>
            <a:endParaRPr lang="en-IN" dirty="0" smtClean="0"/>
          </a:p>
          <a:p>
            <a:r>
              <a:rPr lang="en-IN" sz="2000" b="1" dirty="0" smtClean="0"/>
              <a:t>Univariate </a:t>
            </a:r>
            <a:r>
              <a:rPr lang="en-IN" sz="2000" b="1" dirty="0" smtClean="0"/>
              <a:t>Analysis</a:t>
            </a:r>
          </a:p>
          <a:p>
            <a:endParaRPr lang="en-IN" sz="2000" dirty="0" smtClean="0"/>
          </a:p>
          <a:p>
            <a:endParaRPr lang="en-IN" dirty="0"/>
          </a:p>
        </p:txBody>
      </p:sp>
      <p:pic>
        <p:nvPicPr>
          <p:cNvPr id="4" name="Picture 3" descr="Capture54.PNG"/>
          <p:cNvPicPr/>
          <p:nvPr/>
        </p:nvPicPr>
        <p:blipFill>
          <a:blip r:embed="rId2"/>
          <a:stretch>
            <a:fillRect/>
          </a:stretch>
        </p:blipFill>
        <p:spPr>
          <a:xfrm>
            <a:off x="838200" y="2057400"/>
            <a:ext cx="7467600" cy="3505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 name="Picture 3" descr="Capture55.PNG"/>
          <p:cNvPicPr/>
          <p:nvPr/>
        </p:nvPicPr>
        <p:blipFill>
          <a:blip r:embed="rId2"/>
          <a:stretch>
            <a:fillRect/>
          </a:stretch>
        </p:blipFill>
        <p:spPr>
          <a:xfrm>
            <a:off x="838200" y="838200"/>
            <a:ext cx="7391400" cy="4724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56.PNG"/>
          <p:cNvPicPr>
            <a:picLocks noGrp="1"/>
          </p:cNvPicPr>
          <p:nvPr>
            <p:ph idx="1"/>
          </p:nvPr>
        </p:nvPicPr>
        <p:blipFill>
          <a:blip r:embed="rId2"/>
          <a:stretch>
            <a:fillRect/>
          </a:stretch>
        </p:blipFill>
        <p:spPr>
          <a:xfrm>
            <a:off x="1066800" y="990600"/>
            <a:ext cx="7010400" cy="4419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57.PNG"/>
          <p:cNvPicPr>
            <a:picLocks noGrp="1"/>
          </p:cNvPicPr>
          <p:nvPr>
            <p:ph idx="1"/>
          </p:nvPr>
        </p:nvPicPr>
        <p:blipFill>
          <a:blip r:embed="rId2"/>
          <a:stretch>
            <a:fillRect/>
          </a:stretch>
        </p:blipFill>
        <p:spPr>
          <a:xfrm>
            <a:off x="838200" y="838200"/>
            <a:ext cx="7391400" cy="4648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58.PNG"/>
          <p:cNvPicPr>
            <a:picLocks noGrp="1"/>
          </p:cNvPicPr>
          <p:nvPr>
            <p:ph idx="1"/>
          </p:nvPr>
        </p:nvPicPr>
        <p:blipFill>
          <a:blip r:embed="rId2"/>
          <a:stretch>
            <a:fillRect/>
          </a:stretch>
        </p:blipFill>
        <p:spPr>
          <a:xfrm>
            <a:off x="914400" y="838200"/>
            <a:ext cx="7391400" cy="457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183880" cy="1051560"/>
          </a:xfrm>
        </p:spPr>
        <p:txBody>
          <a:bodyPr/>
          <a:lstStyle/>
          <a:p>
            <a:endParaRPr lang="en-IN" dirty="0"/>
          </a:p>
        </p:txBody>
      </p:sp>
      <p:sp>
        <p:nvSpPr>
          <p:cNvPr id="3" name="Content Placeholder 2"/>
          <p:cNvSpPr>
            <a:spLocks noGrp="1"/>
          </p:cNvSpPr>
          <p:nvPr>
            <p:ph idx="1"/>
          </p:nvPr>
        </p:nvSpPr>
        <p:spPr/>
        <p:txBody>
          <a:bodyPr/>
          <a:lstStyle/>
          <a:p>
            <a:pPr lvl="0"/>
            <a:r>
              <a:rPr lang="en-IN" b="1" dirty="0" smtClean="0"/>
              <a:t>Data Sources and their formats</a:t>
            </a:r>
            <a:endParaRPr lang="en-IN" dirty="0" smtClean="0"/>
          </a:p>
          <a:p>
            <a:endParaRPr lang="en-IN" dirty="0"/>
          </a:p>
        </p:txBody>
      </p:sp>
      <p:pic>
        <p:nvPicPr>
          <p:cNvPr id="4" name="Picture 3" descr="Capture.PNG"/>
          <p:cNvPicPr/>
          <p:nvPr/>
        </p:nvPicPr>
        <p:blipFill>
          <a:blip r:embed="rId2"/>
          <a:stretch>
            <a:fillRect/>
          </a:stretch>
        </p:blipFill>
        <p:spPr>
          <a:xfrm>
            <a:off x="457200" y="1371600"/>
            <a:ext cx="8229600" cy="3165681"/>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apture59.PNG"/>
          <p:cNvPicPr>
            <a:picLocks noGrp="1"/>
          </p:cNvPicPr>
          <p:nvPr>
            <p:ph idx="1"/>
          </p:nvPr>
        </p:nvPicPr>
        <p:blipFill>
          <a:blip r:embed="rId2"/>
          <a:stretch>
            <a:fillRect/>
          </a:stretch>
        </p:blipFill>
        <p:spPr>
          <a:xfrm>
            <a:off x="838200" y="914400"/>
            <a:ext cx="7315200" cy="4495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60.PNG"/>
          <p:cNvPicPr>
            <a:picLocks noGrp="1"/>
          </p:cNvPicPr>
          <p:nvPr>
            <p:ph idx="1"/>
          </p:nvPr>
        </p:nvPicPr>
        <p:blipFill>
          <a:blip r:embed="rId2"/>
          <a:stretch>
            <a:fillRect/>
          </a:stretch>
        </p:blipFill>
        <p:spPr>
          <a:xfrm>
            <a:off x="914400" y="990600"/>
            <a:ext cx="7391400" cy="4495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apture61.PNG"/>
          <p:cNvPicPr>
            <a:picLocks noGrp="1"/>
          </p:cNvPicPr>
          <p:nvPr>
            <p:ph idx="1"/>
          </p:nvPr>
        </p:nvPicPr>
        <p:blipFill>
          <a:blip r:embed="rId2"/>
          <a:stretch>
            <a:fillRect/>
          </a:stretch>
        </p:blipFill>
        <p:spPr>
          <a:xfrm>
            <a:off x="914400" y="990600"/>
            <a:ext cx="7239000" cy="44196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62.PNG"/>
          <p:cNvPicPr>
            <a:picLocks noGrp="1"/>
          </p:cNvPicPr>
          <p:nvPr>
            <p:ph idx="1"/>
          </p:nvPr>
        </p:nvPicPr>
        <p:blipFill>
          <a:blip r:embed="rId2"/>
          <a:stretch>
            <a:fillRect/>
          </a:stretch>
        </p:blipFill>
        <p:spPr>
          <a:xfrm>
            <a:off x="838200" y="838200"/>
            <a:ext cx="7315200" cy="4572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68.PNG"/>
          <p:cNvPicPr>
            <a:picLocks noGrp="1"/>
          </p:cNvPicPr>
          <p:nvPr>
            <p:ph idx="1"/>
          </p:nvPr>
        </p:nvPicPr>
        <p:blipFill>
          <a:blip r:embed="rId2"/>
          <a:stretch>
            <a:fillRect/>
          </a:stretch>
        </p:blipFill>
        <p:spPr>
          <a:xfrm>
            <a:off x="762000" y="762000"/>
            <a:ext cx="7543800" cy="47244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69.PNG"/>
          <p:cNvPicPr>
            <a:picLocks noGrp="1"/>
          </p:cNvPicPr>
          <p:nvPr>
            <p:ph idx="1"/>
          </p:nvPr>
        </p:nvPicPr>
        <p:blipFill>
          <a:blip r:embed="rId2"/>
          <a:stretch>
            <a:fillRect/>
          </a:stretch>
        </p:blipFill>
        <p:spPr>
          <a:xfrm>
            <a:off x="838200" y="990600"/>
            <a:ext cx="7467600" cy="457199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0.PNG"/>
          <p:cNvPicPr>
            <a:picLocks noGrp="1"/>
          </p:cNvPicPr>
          <p:nvPr>
            <p:ph idx="1"/>
          </p:nvPr>
        </p:nvPicPr>
        <p:blipFill>
          <a:blip r:embed="rId2"/>
          <a:stretch>
            <a:fillRect/>
          </a:stretch>
        </p:blipFill>
        <p:spPr>
          <a:xfrm>
            <a:off x="838200" y="914400"/>
            <a:ext cx="7543800" cy="4648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2.PNG"/>
          <p:cNvPicPr>
            <a:picLocks noGrp="1"/>
          </p:cNvPicPr>
          <p:nvPr>
            <p:ph idx="1"/>
          </p:nvPr>
        </p:nvPicPr>
        <p:blipFill>
          <a:blip r:embed="rId2"/>
          <a:stretch>
            <a:fillRect/>
          </a:stretch>
        </p:blipFill>
        <p:spPr>
          <a:xfrm>
            <a:off x="762000" y="838200"/>
            <a:ext cx="7543800" cy="4648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Bivariate Analysis</a:t>
            </a:r>
          </a:p>
          <a:p>
            <a:endParaRPr lang="en-IN" b="1" dirty="0"/>
          </a:p>
        </p:txBody>
      </p:sp>
      <p:pic>
        <p:nvPicPr>
          <p:cNvPr id="4" name="Picture 3" descr="Capture73.PNG"/>
          <p:cNvPicPr/>
          <p:nvPr/>
        </p:nvPicPr>
        <p:blipFill>
          <a:blip r:embed="rId2"/>
          <a:stretch>
            <a:fillRect/>
          </a:stretch>
        </p:blipFill>
        <p:spPr>
          <a:xfrm>
            <a:off x="838200" y="1447800"/>
            <a:ext cx="7391400" cy="39624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4.PNG"/>
          <p:cNvPicPr>
            <a:picLocks noGrp="1"/>
          </p:cNvPicPr>
          <p:nvPr>
            <p:ph idx="1"/>
          </p:nvPr>
        </p:nvPicPr>
        <p:blipFill>
          <a:blip r:embed="rId2"/>
          <a:stretch>
            <a:fillRect/>
          </a:stretch>
        </p:blipFill>
        <p:spPr>
          <a:xfrm>
            <a:off x="838200" y="914400"/>
            <a:ext cx="7391400" cy="4648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1.PNG"/>
          <p:cNvPicPr>
            <a:picLocks noGrp="1"/>
          </p:cNvPicPr>
          <p:nvPr>
            <p:ph idx="1"/>
          </p:nvPr>
        </p:nvPicPr>
        <p:blipFill>
          <a:blip r:embed="rId2"/>
          <a:stretch>
            <a:fillRect/>
          </a:stretch>
        </p:blipFill>
        <p:spPr>
          <a:xfrm>
            <a:off x="381000" y="457201"/>
            <a:ext cx="8381999" cy="5638799"/>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5.PNG"/>
          <p:cNvPicPr>
            <a:picLocks noGrp="1"/>
          </p:cNvPicPr>
          <p:nvPr>
            <p:ph idx="1"/>
          </p:nvPr>
        </p:nvPicPr>
        <p:blipFill>
          <a:blip r:embed="rId2"/>
          <a:stretch>
            <a:fillRect/>
          </a:stretch>
        </p:blipFill>
        <p:spPr>
          <a:xfrm>
            <a:off x="609600" y="685800"/>
            <a:ext cx="7848600" cy="49530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6.PNG"/>
          <p:cNvPicPr>
            <a:picLocks noGrp="1"/>
          </p:cNvPicPr>
          <p:nvPr>
            <p:ph idx="1"/>
          </p:nvPr>
        </p:nvPicPr>
        <p:blipFill>
          <a:blip r:embed="rId2"/>
          <a:stretch>
            <a:fillRect/>
          </a:stretch>
        </p:blipFill>
        <p:spPr>
          <a:xfrm>
            <a:off x="685800" y="838200"/>
            <a:ext cx="7696200" cy="4724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7.PNG"/>
          <p:cNvPicPr>
            <a:picLocks noGrp="1"/>
          </p:cNvPicPr>
          <p:nvPr>
            <p:ph idx="1"/>
          </p:nvPr>
        </p:nvPicPr>
        <p:blipFill>
          <a:blip r:embed="rId2"/>
          <a:stretch>
            <a:fillRect/>
          </a:stretch>
        </p:blipFill>
        <p:spPr>
          <a:xfrm>
            <a:off x="762000" y="838200"/>
            <a:ext cx="7620000" cy="47244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8.PNG"/>
          <p:cNvPicPr>
            <a:picLocks noGrp="1"/>
          </p:cNvPicPr>
          <p:nvPr>
            <p:ph idx="1"/>
          </p:nvPr>
        </p:nvPicPr>
        <p:blipFill>
          <a:blip r:embed="rId2"/>
          <a:stretch>
            <a:fillRect/>
          </a:stretch>
        </p:blipFill>
        <p:spPr>
          <a:xfrm>
            <a:off x="762000" y="838200"/>
            <a:ext cx="7543800" cy="47244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79.PNG"/>
          <p:cNvPicPr>
            <a:picLocks noGrp="1"/>
          </p:cNvPicPr>
          <p:nvPr>
            <p:ph idx="1"/>
          </p:nvPr>
        </p:nvPicPr>
        <p:blipFill>
          <a:blip r:embed="rId2"/>
          <a:stretch>
            <a:fillRect/>
          </a:stretch>
        </p:blipFill>
        <p:spPr>
          <a:xfrm>
            <a:off x="762000" y="838200"/>
            <a:ext cx="7543800" cy="47244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81.PNG"/>
          <p:cNvPicPr>
            <a:picLocks noGrp="1"/>
          </p:cNvPicPr>
          <p:nvPr>
            <p:ph idx="1"/>
          </p:nvPr>
        </p:nvPicPr>
        <p:blipFill>
          <a:blip r:embed="rId2"/>
          <a:stretch>
            <a:fillRect/>
          </a:stretch>
        </p:blipFill>
        <p:spPr>
          <a:xfrm>
            <a:off x="762000" y="838200"/>
            <a:ext cx="7620000" cy="472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Checking for Null Values</a:t>
            </a:r>
            <a:endParaRPr lang="en-IN" dirty="0" smtClean="0"/>
          </a:p>
          <a:p>
            <a:endParaRPr lang="en-IN" dirty="0"/>
          </a:p>
        </p:txBody>
      </p:sp>
      <p:pic>
        <p:nvPicPr>
          <p:cNvPr id="4" name="Picture 3" descr="Capture3.PNG"/>
          <p:cNvPicPr/>
          <p:nvPr/>
        </p:nvPicPr>
        <p:blipFill>
          <a:blip r:embed="rId2"/>
          <a:stretch>
            <a:fillRect/>
          </a:stretch>
        </p:blipFill>
        <p:spPr>
          <a:xfrm>
            <a:off x="304800" y="1295401"/>
            <a:ext cx="8534400" cy="5334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IN" b="1" dirty="0" smtClean="0"/>
              <a:t>Data Pre-processing Done</a:t>
            </a:r>
            <a:endParaRPr lang="en-IN" dirty="0" smtClean="0"/>
          </a:p>
          <a:p>
            <a:endParaRPr lang="en-US" dirty="0" smtClean="0"/>
          </a:p>
          <a:p>
            <a:r>
              <a:rPr lang="en-IN" b="1" dirty="0" smtClean="0"/>
              <a:t>Dropping Columns</a:t>
            </a:r>
            <a:endParaRPr lang="en-IN" dirty="0" smtClean="0"/>
          </a:p>
          <a:p>
            <a:endParaRPr lang="en-IN" dirty="0"/>
          </a:p>
        </p:txBody>
      </p:sp>
      <p:pic>
        <p:nvPicPr>
          <p:cNvPr id="4" name="Picture 3" descr="Capture4.PNG"/>
          <p:cNvPicPr/>
          <p:nvPr/>
        </p:nvPicPr>
        <p:blipFill>
          <a:blip r:embed="rId2"/>
          <a:stretch>
            <a:fillRect/>
          </a:stretch>
        </p:blipFill>
        <p:spPr>
          <a:xfrm>
            <a:off x="304800" y="2133600"/>
            <a:ext cx="8382000" cy="43062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5.PNG"/>
          <p:cNvPicPr>
            <a:picLocks noGrp="1"/>
          </p:cNvPicPr>
          <p:nvPr>
            <p:ph idx="1"/>
          </p:nvPr>
        </p:nvPicPr>
        <p:blipFill>
          <a:blip r:embed="rId2"/>
          <a:stretch>
            <a:fillRect/>
          </a:stretch>
        </p:blipFill>
        <p:spPr>
          <a:xfrm>
            <a:off x="0" y="0"/>
            <a:ext cx="9144000" cy="685799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183880" cy="1051560"/>
          </a:xfrm>
        </p:spPr>
        <p:txBody>
          <a:bodyPr/>
          <a:lstStyle/>
          <a:p>
            <a:endParaRPr lang="en-IN" dirty="0"/>
          </a:p>
        </p:txBody>
      </p:sp>
      <p:sp>
        <p:nvSpPr>
          <p:cNvPr id="3" name="Content Placeholder 2"/>
          <p:cNvSpPr>
            <a:spLocks noGrp="1"/>
          </p:cNvSpPr>
          <p:nvPr>
            <p:ph idx="1"/>
          </p:nvPr>
        </p:nvSpPr>
        <p:spPr>
          <a:xfrm>
            <a:off x="502920" y="530352"/>
            <a:ext cx="8183880" cy="5032248"/>
          </a:xfrm>
        </p:spPr>
        <p:txBody>
          <a:bodyPr>
            <a:normAutofit fontScale="85000" lnSpcReduction="10000"/>
          </a:bodyPr>
          <a:lstStyle/>
          <a:p>
            <a:r>
              <a:rPr lang="en-IN" b="1" dirty="0" smtClean="0"/>
              <a:t>Converting to Absolute Values</a:t>
            </a:r>
          </a:p>
          <a:p>
            <a:pPr>
              <a:buNone/>
            </a:pPr>
            <a:endParaRPr lang="en-IN" dirty="0" smtClean="0"/>
          </a:p>
          <a:p>
            <a:r>
              <a:rPr lang="en-IN" dirty="0" smtClean="0"/>
              <a:t>There are some variables in the dataset with negative values. Below are the variables with negative values which are to be converted to absolute values. We will use the below code to convert them to absolute values.</a:t>
            </a:r>
          </a:p>
          <a:p>
            <a:pPr>
              <a:buNone/>
            </a:pPr>
            <a:endParaRPr lang="en-IN" dirty="0" smtClean="0"/>
          </a:p>
          <a:p>
            <a:pPr lvl="0"/>
            <a:r>
              <a:rPr lang="en-IN" dirty="0" smtClean="0"/>
              <a:t>Daily amount spent from main account, averaged over last 30 days (in Indonesian Rupiah)</a:t>
            </a:r>
          </a:p>
          <a:p>
            <a:pPr lvl="0"/>
            <a:r>
              <a:rPr lang="en-IN" dirty="0" smtClean="0"/>
              <a:t>Daily amount spent from main account, averaged over last 90 days (in Indonesian Rupiah)</a:t>
            </a:r>
          </a:p>
          <a:p>
            <a:pPr lvl="0"/>
            <a:r>
              <a:rPr lang="en-IN" dirty="0" smtClean="0"/>
              <a:t>Average main account balance over last 30 days</a:t>
            </a:r>
          </a:p>
          <a:p>
            <a:pPr lvl="0"/>
            <a:r>
              <a:rPr lang="en-IN" dirty="0" smtClean="0"/>
              <a:t>Average main account balance over last 90 days</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115</TotalTime>
  <Words>712</Words>
  <Application>Microsoft Office PowerPoint</Application>
  <PresentationFormat>On-screen Show (4:3)</PresentationFormat>
  <Paragraphs>55</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Aspect</vt:lpstr>
      <vt:lpstr>Micro Credit Default Project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 Project</dc:title>
  <dc:creator>Sourav's PC</dc:creator>
  <cp:lastModifiedBy>User</cp:lastModifiedBy>
  <cp:revision>14</cp:revision>
  <dcterms:created xsi:type="dcterms:W3CDTF">2006-08-16T00:00:00Z</dcterms:created>
  <dcterms:modified xsi:type="dcterms:W3CDTF">2021-06-24T18:01:03Z</dcterms:modified>
</cp:coreProperties>
</file>