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7/7/2021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7/7/2021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470025"/>
          </a:xfrm>
        </p:spPr>
        <p:txBody>
          <a:bodyPr/>
          <a:lstStyle/>
          <a:p>
            <a:r>
              <a:rPr lang="en-US" b="1" dirty="0" smtClean="0"/>
              <a:t>Fake News Detection </a:t>
            </a:r>
            <a:endParaRPr lang="en-IN" b="1" dirty="0"/>
          </a:p>
        </p:txBody>
      </p:sp>
      <p:sp>
        <p:nvSpPr>
          <p:cNvPr id="3" name="Subtitle 2"/>
          <p:cNvSpPr>
            <a:spLocks noGrp="1"/>
          </p:cNvSpPr>
          <p:nvPr>
            <p:ph type="subTitle" idx="1"/>
          </p:nvPr>
        </p:nvSpPr>
        <p:spPr>
          <a:xfrm>
            <a:off x="1295400" y="3581400"/>
            <a:ext cx="6400800" cy="1752600"/>
          </a:xfrm>
        </p:spPr>
        <p:txBody>
          <a:bodyPr/>
          <a:lstStyle/>
          <a:p>
            <a:r>
              <a:rPr lang="en-US" b="1" dirty="0" smtClean="0"/>
              <a:t>Submitted by</a:t>
            </a:r>
          </a:p>
          <a:p>
            <a:r>
              <a:rPr lang="en-US" b="1" dirty="0" err="1" smtClean="0"/>
              <a:t>Sourav</a:t>
            </a:r>
            <a:r>
              <a:rPr lang="en-US" b="1" dirty="0" smtClean="0"/>
              <a:t> </a:t>
            </a:r>
            <a:r>
              <a:rPr lang="en-US" b="1" dirty="0" err="1" smtClean="0"/>
              <a:t>Chaudhury</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IN" b="1" dirty="0"/>
              <a:t>Converting to Lower Case</a:t>
            </a:r>
            <a:r>
              <a:rPr lang="en-IN" dirty="0"/>
              <a:t/>
            </a:r>
            <a:br>
              <a:rPr lang="en-IN" dirty="0"/>
            </a:br>
            <a:endParaRPr lang="en-IN" dirty="0"/>
          </a:p>
        </p:txBody>
      </p:sp>
      <p:sp>
        <p:nvSpPr>
          <p:cNvPr id="3" name="Content Placeholder 2"/>
          <p:cNvSpPr>
            <a:spLocks noGrp="1"/>
          </p:cNvSpPr>
          <p:nvPr>
            <p:ph idx="1"/>
          </p:nvPr>
        </p:nvSpPr>
        <p:spPr>
          <a:xfrm>
            <a:off x="457200" y="1600201"/>
            <a:ext cx="8229600" cy="1371599"/>
          </a:xfrm>
        </p:spPr>
        <p:txBody>
          <a:bodyPr>
            <a:normAutofit fontScale="77500" lnSpcReduction="20000"/>
          </a:bodyPr>
          <a:lstStyle/>
          <a:p>
            <a:r>
              <a:rPr lang="en-IN" dirty="0"/>
              <a:t>Converting the data to lower case will increase the models accuracy. It will be easier for the model to predict better in such scenarios.  Below are the codes to convert the corpus to lower case.</a:t>
            </a:r>
          </a:p>
          <a:p>
            <a:endParaRPr lang="en-IN" dirty="0"/>
          </a:p>
        </p:txBody>
      </p:sp>
      <p:pic>
        <p:nvPicPr>
          <p:cNvPr id="4" name="Picture 3" descr="Capture5.PNG"/>
          <p:cNvPicPr/>
          <p:nvPr/>
        </p:nvPicPr>
        <p:blipFill>
          <a:blip r:embed="rId2"/>
          <a:stretch>
            <a:fillRect/>
          </a:stretch>
        </p:blipFill>
        <p:spPr>
          <a:xfrm>
            <a:off x="914400" y="3048000"/>
            <a:ext cx="7467600" cy="3505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Feature Engineering</a:t>
            </a:r>
            <a:r>
              <a:rPr lang="en-IN" dirty="0"/>
              <a:t/>
            </a:r>
            <a:br>
              <a:rPr lang="en-IN" dirty="0"/>
            </a:br>
            <a:endParaRPr lang="en-IN" dirty="0"/>
          </a:p>
        </p:txBody>
      </p:sp>
      <p:sp>
        <p:nvSpPr>
          <p:cNvPr id="3" name="Content Placeholder 2"/>
          <p:cNvSpPr>
            <a:spLocks noGrp="1"/>
          </p:cNvSpPr>
          <p:nvPr>
            <p:ph idx="1"/>
          </p:nvPr>
        </p:nvSpPr>
        <p:spPr/>
        <p:txBody>
          <a:bodyPr/>
          <a:lstStyle/>
          <a:p>
            <a:endParaRPr lang="en-IN"/>
          </a:p>
        </p:txBody>
      </p:sp>
      <p:pic>
        <p:nvPicPr>
          <p:cNvPr id="4" name="Picture 3" descr="Capture6.PNG"/>
          <p:cNvPicPr/>
          <p:nvPr/>
        </p:nvPicPr>
        <p:blipFill>
          <a:blip r:embed="rId2"/>
          <a:stretch>
            <a:fillRect/>
          </a:stretch>
        </p:blipFill>
        <p:spPr>
          <a:xfrm>
            <a:off x="381000" y="1219200"/>
            <a:ext cx="8458200" cy="5029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Removing Stopwords</a:t>
            </a:r>
            <a:r>
              <a:rPr lang="en-IN" dirty="0"/>
              <a:t/>
            </a:r>
            <a:br>
              <a:rPr lang="en-IN" dirty="0"/>
            </a:br>
            <a:endParaRPr lang="en-IN" dirty="0"/>
          </a:p>
        </p:txBody>
      </p:sp>
      <p:sp>
        <p:nvSpPr>
          <p:cNvPr id="5" name="Content Placeholder 4"/>
          <p:cNvSpPr>
            <a:spLocks noGrp="1"/>
          </p:cNvSpPr>
          <p:nvPr>
            <p:ph idx="1"/>
          </p:nvPr>
        </p:nvSpPr>
        <p:spPr>
          <a:xfrm>
            <a:off x="533400" y="1219200"/>
            <a:ext cx="8229600" cy="1905000"/>
          </a:xfrm>
        </p:spPr>
        <p:txBody>
          <a:bodyPr>
            <a:normAutofit lnSpcReduction="10000"/>
          </a:bodyPr>
          <a:lstStyle/>
          <a:p>
            <a:r>
              <a:rPr lang="en-IN" dirty="0"/>
              <a:t>Removing stopwords can potentially help improve the performance as there are fewer and only meaningful tokens left. Thus, it could increase classification accuracy.</a:t>
            </a:r>
          </a:p>
        </p:txBody>
      </p:sp>
      <p:pic>
        <p:nvPicPr>
          <p:cNvPr id="6" name="Picture 5" descr="Capture7.PNG"/>
          <p:cNvPicPr/>
          <p:nvPr/>
        </p:nvPicPr>
        <p:blipFill>
          <a:blip r:embed="rId2"/>
          <a:stretch>
            <a:fillRect/>
          </a:stretch>
        </p:blipFill>
        <p:spPr>
          <a:xfrm>
            <a:off x="914400" y="3276600"/>
            <a:ext cx="7391400" cy="2209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Model/s Development and Evaluation </a:t>
            </a:r>
            <a:r>
              <a:rPr lang="en-IN" dirty="0"/>
              <a:t/>
            </a:r>
            <a:br>
              <a:rPr lang="en-IN" dirty="0"/>
            </a:br>
            <a:endParaRPr lang="en-IN" dirty="0"/>
          </a:p>
        </p:txBody>
      </p:sp>
      <p:sp>
        <p:nvSpPr>
          <p:cNvPr id="3" name="Content Placeholder 2"/>
          <p:cNvSpPr>
            <a:spLocks noGrp="1"/>
          </p:cNvSpPr>
          <p:nvPr>
            <p:ph idx="1"/>
          </p:nvPr>
        </p:nvSpPr>
        <p:spPr>
          <a:xfrm>
            <a:off x="457200" y="1600201"/>
            <a:ext cx="7848600" cy="1600200"/>
          </a:xfrm>
        </p:spPr>
        <p:txBody>
          <a:bodyPr>
            <a:normAutofit fontScale="85000" lnSpcReduction="10000"/>
          </a:bodyPr>
          <a:lstStyle/>
          <a:p>
            <a:r>
              <a:rPr lang="en-IN" dirty="0"/>
              <a:t>The first thing that is laid down in understanding the problem statement understanding the distribution of the target variable. For this purpose, the ratios of the 0s and 1s are laid down</a:t>
            </a:r>
          </a:p>
        </p:txBody>
      </p:sp>
      <p:pic>
        <p:nvPicPr>
          <p:cNvPr id="4" name="Picture 3" descr="Capture8.PNG"/>
          <p:cNvPicPr/>
          <p:nvPr/>
        </p:nvPicPr>
        <p:blipFill>
          <a:blip r:embed="rId2"/>
          <a:stretch>
            <a:fillRect/>
          </a:stretch>
        </p:blipFill>
        <p:spPr>
          <a:xfrm>
            <a:off x="762000" y="3505200"/>
            <a:ext cx="7391400" cy="2362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Making New Columns</a:t>
            </a:r>
            <a:r>
              <a:rPr lang="en-IN" dirty="0"/>
              <a:t/>
            </a:r>
            <a:br>
              <a:rPr lang="en-IN" dirty="0"/>
            </a:br>
            <a:endParaRPr lang="en-IN" dirty="0"/>
          </a:p>
        </p:txBody>
      </p:sp>
      <p:sp>
        <p:nvSpPr>
          <p:cNvPr id="3" name="Content Placeholder 2"/>
          <p:cNvSpPr>
            <a:spLocks noGrp="1"/>
          </p:cNvSpPr>
          <p:nvPr>
            <p:ph idx="1"/>
          </p:nvPr>
        </p:nvSpPr>
        <p:spPr>
          <a:xfrm>
            <a:off x="609600" y="1143000"/>
            <a:ext cx="8001000" cy="1600200"/>
          </a:xfrm>
        </p:spPr>
        <p:txBody>
          <a:bodyPr>
            <a:normAutofit fontScale="85000" lnSpcReduction="10000"/>
          </a:bodyPr>
          <a:lstStyle/>
          <a:p>
            <a:r>
              <a:rPr lang="en-IN" dirty="0"/>
              <a:t>Two new columns are added in order to get a count of the letters in the text columns. This will help us to differentiate if the letter distribution of fake news are different than that of real news. Below is the code.</a:t>
            </a:r>
          </a:p>
          <a:p>
            <a:endParaRPr lang="en-IN" dirty="0"/>
          </a:p>
        </p:txBody>
      </p:sp>
      <p:pic>
        <p:nvPicPr>
          <p:cNvPr id="4" name="Picture 3" descr="Capture9.PNG"/>
          <p:cNvPicPr/>
          <p:nvPr/>
        </p:nvPicPr>
        <p:blipFill>
          <a:blip r:embed="rId2"/>
          <a:stretch>
            <a:fillRect/>
          </a:stretch>
        </p:blipFill>
        <p:spPr>
          <a:xfrm>
            <a:off x="1066800" y="2819400"/>
            <a:ext cx="7315200" cy="3352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Length Removal</a:t>
            </a:r>
            <a:r>
              <a:rPr lang="en-IN" dirty="0"/>
              <a:t/>
            </a:r>
            <a:br>
              <a:rPr lang="en-IN" dirty="0"/>
            </a:br>
            <a:endParaRPr lang="en-IN" dirty="0"/>
          </a:p>
        </p:txBody>
      </p:sp>
      <p:sp>
        <p:nvSpPr>
          <p:cNvPr id="3" name="Content Placeholder 2"/>
          <p:cNvSpPr>
            <a:spLocks noGrp="1"/>
          </p:cNvSpPr>
          <p:nvPr>
            <p:ph idx="1"/>
          </p:nvPr>
        </p:nvSpPr>
        <p:spPr>
          <a:xfrm>
            <a:off x="762000" y="990600"/>
            <a:ext cx="7543800" cy="1600200"/>
          </a:xfrm>
        </p:spPr>
        <p:txBody>
          <a:bodyPr>
            <a:normAutofit fontScale="70000" lnSpcReduction="20000"/>
          </a:bodyPr>
          <a:lstStyle/>
          <a:p>
            <a:r>
              <a:rPr lang="en-IN" dirty="0"/>
              <a:t>The removal of stopwords has resulted in reduction of the data dimension. Two more columns has being added to find the new length of words and also to compare the length removal from that of the unclean data. Below is the code.</a:t>
            </a:r>
          </a:p>
          <a:p>
            <a:endParaRPr lang="en-IN" dirty="0"/>
          </a:p>
        </p:txBody>
      </p:sp>
      <p:pic>
        <p:nvPicPr>
          <p:cNvPr id="4" name="Picture 3" descr="Capture10.PNG"/>
          <p:cNvPicPr/>
          <p:nvPr/>
        </p:nvPicPr>
        <p:blipFill>
          <a:blip r:embed="rId2"/>
          <a:stretch>
            <a:fillRect/>
          </a:stretch>
        </p:blipFill>
        <p:spPr>
          <a:xfrm>
            <a:off x="1066800" y="2438400"/>
            <a:ext cx="6934200" cy="2362200"/>
          </a:xfrm>
          <a:prstGeom prst="rect">
            <a:avLst/>
          </a:prstGeom>
        </p:spPr>
      </p:pic>
      <p:pic>
        <p:nvPicPr>
          <p:cNvPr id="5" name="Picture 4" descr="Capture11.PNG"/>
          <p:cNvPicPr/>
          <p:nvPr/>
        </p:nvPicPr>
        <p:blipFill>
          <a:blip r:embed="rId3"/>
          <a:stretch>
            <a:fillRect/>
          </a:stretch>
        </p:blipFill>
        <p:spPr>
          <a:xfrm>
            <a:off x="1066800" y="4953000"/>
            <a:ext cx="4876800" cy="16066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IN" b="1" dirty="0"/>
              <a:t>Importing Classification Algorithms and Metrics</a:t>
            </a:r>
            <a:r>
              <a:rPr lang="en-IN" dirty="0"/>
              <a:t/>
            </a:r>
            <a:br>
              <a:rPr lang="en-IN" dirty="0"/>
            </a:br>
            <a:r>
              <a:rPr lang="en-IN" b="1" dirty="0"/>
              <a:t> </a:t>
            </a:r>
            <a:r>
              <a:rPr lang="en-IN" dirty="0"/>
              <a:t/>
            </a:r>
            <a:br>
              <a:rPr lang="en-IN" dirty="0"/>
            </a:br>
            <a:endParaRPr lang="en-IN" dirty="0"/>
          </a:p>
        </p:txBody>
      </p:sp>
      <p:pic>
        <p:nvPicPr>
          <p:cNvPr id="4" name="Content Placeholder 3" descr="Capture13.PNG"/>
          <p:cNvPicPr>
            <a:picLocks noGrp="1"/>
          </p:cNvPicPr>
          <p:nvPr>
            <p:ph idx="1"/>
          </p:nvPr>
        </p:nvPicPr>
        <p:blipFill>
          <a:blip r:embed="rId2"/>
          <a:stretch>
            <a:fillRect/>
          </a:stretch>
        </p:blipFill>
        <p:spPr>
          <a:xfrm>
            <a:off x="762000" y="1676400"/>
            <a:ext cx="7543800" cy="4495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IN" b="1" dirty="0"/>
              <a:t>Vectorization and Splitting Target and Input Variables</a:t>
            </a:r>
            <a:r>
              <a:rPr lang="en-IN" dirty="0"/>
              <a:t/>
            </a:r>
            <a:br>
              <a:rPr lang="en-IN" dirty="0"/>
            </a:br>
            <a:endParaRPr lang="en-IN" dirty="0"/>
          </a:p>
        </p:txBody>
      </p:sp>
      <p:sp>
        <p:nvSpPr>
          <p:cNvPr id="3" name="Content Placeholder 2"/>
          <p:cNvSpPr>
            <a:spLocks noGrp="1"/>
          </p:cNvSpPr>
          <p:nvPr>
            <p:ph idx="1"/>
          </p:nvPr>
        </p:nvSpPr>
        <p:spPr>
          <a:xfrm>
            <a:off x="457200" y="1600201"/>
            <a:ext cx="8077200" cy="1676399"/>
          </a:xfrm>
        </p:spPr>
        <p:txBody>
          <a:bodyPr>
            <a:normAutofit fontScale="77500" lnSpcReduction="20000"/>
          </a:bodyPr>
          <a:lstStyle/>
          <a:p>
            <a:r>
              <a:rPr lang="en-IN" dirty="0" err="1"/>
              <a:t>TfIdf</a:t>
            </a:r>
            <a:r>
              <a:rPr lang="en-IN" dirty="0"/>
              <a:t> is used as a </a:t>
            </a:r>
            <a:r>
              <a:rPr lang="en-IN" dirty="0" err="1"/>
              <a:t>vectorize</a:t>
            </a:r>
            <a:r>
              <a:rPr lang="en-IN" dirty="0"/>
              <a:t> the text variables. There are two input variables "headline" and "news" and "label" is the target variable. A variable named features is made and the input variable is feeded into it and later it is treated as the "X" and the label is treated as "Y". </a:t>
            </a:r>
          </a:p>
        </p:txBody>
      </p:sp>
      <p:pic>
        <p:nvPicPr>
          <p:cNvPr id="4" name="Picture 3" descr="Capture14.PNG"/>
          <p:cNvPicPr/>
          <p:nvPr/>
        </p:nvPicPr>
        <p:blipFill>
          <a:blip r:embed="rId2"/>
          <a:stretch>
            <a:fillRect/>
          </a:stretch>
        </p:blipFill>
        <p:spPr>
          <a:xfrm>
            <a:off x="914400" y="3657600"/>
            <a:ext cx="6934200" cy="1828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Splitting Training and Testing Data</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Train test split is used to separate the training and testing data. </a:t>
            </a:r>
          </a:p>
        </p:txBody>
      </p:sp>
      <p:pic>
        <p:nvPicPr>
          <p:cNvPr id="4" name="Picture 3" descr="Capture15.PNG"/>
          <p:cNvPicPr/>
          <p:nvPr/>
        </p:nvPicPr>
        <p:blipFill>
          <a:blip r:embed="rId2"/>
          <a:stretch>
            <a:fillRect/>
          </a:stretch>
        </p:blipFill>
        <p:spPr>
          <a:xfrm>
            <a:off x="838200" y="2819400"/>
            <a:ext cx="7391400" cy="3124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IN" b="1" dirty="0"/>
              <a:t>Machine Learning</a:t>
            </a:r>
            <a:r>
              <a:rPr lang="en-IN" dirty="0"/>
              <a:t/>
            </a:r>
            <a:br>
              <a:rPr lang="en-IN" dirty="0"/>
            </a:br>
            <a:endParaRPr lang="en-IN" dirty="0"/>
          </a:p>
        </p:txBody>
      </p:sp>
      <p:pic>
        <p:nvPicPr>
          <p:cNvPr id="4" name="Content Placeholder 3" descr="Capture16.PNG"/>
          <p:cNvPicPr>
            <a:picLocks noGrp="1"/>
          </p:cNvPicPr>
          <p:nvPr>
            <p:ph idx="1"/>
          </p:nvPr>
        </p:nvPicPr>
        <p:blipFill>
          <a:blip r:embed="rId2"/>
          <a:stretch>
            <a:fillRect/>
          </a:stretch>
        </p:blipFill>
        <p:spPr>
          <a:xfrm>
            <a:off x="152400" y="1066800"/>
            <a:ext cx="8839200" cy="5410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a:t>Business Problem Framing</a:t>
            </a:r>
            <a:r>
              <a:rPr lang="en-IN" dirty="0"/>
              <a:t/>
            </a:r>
            <a:br>
              <a:rPr lang="en-IN" dirty="0"/>
            </a:br>
            <a:endParaRPr lang="en-IN" dirty="0"/>
          </a:p>
        </p:txBody>
      </p:sp>
      <p:sp>
        <p:nvSpPr>
          <p:cNvPr id="3" name="Content Placeholder 2"/>
          <p:cNvSpPr>
            <a:spLocks noGrp="1"/>
          </p:cNvSpPr>
          <p:nvPr>
            <p:ph idx="1"/>
          </p:nvPr>
        </p:nvSpPr>
        <p:spPr>
          <a:xfrm>
            <a:off x="457200" y="1371600"/>
            <a:ext cx="8229600" cy="4983163"/>
          </a:xfrm>
        </p:spPr>
        <p:txBody>
          <a:bodyPr>
            <a:normAutofit/>
          </a:bodyPr>
          <a:lstStyle/>
          <a:p>
            <a:pPr lvl="0"/>
            <a:r>
              <a:rPr lang="en-IN" dirty="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a:t>
            </a:r>
          </a:p>
          <a:p>
            <a:pPr>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17.PNG"/>
          <p:cNvPicPr>
            <a:picLocks noGrp="1"/>
          </p:cNvPicPr>
          <p:nvPr>
            <p:ph idx="1"/>
          </p:nvPr>
        </p:nvPicPr>
        <p:blipFill>
          <a:blip r:embed="rId2"/>
          <a:stretch>
            <a:fillRect/>
          </a:stretch>
        </p:blipFill>
        <p:spPr>
          <a:xfrm>
            <a:off x="457200" y="304800"/>
            <a:ext cx="8229600" cy="6096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lvl="0"/>
            <a:r>
              <a:rPr lang="en-IN" b="1" dirty="0"/>
              <a:t>Run and Evaluate selected models</a:t>
            </a:r>
            <a:r>
              <a:rPr lang="en-IN" dirty="0"/>
              <a:t/>
            </a:r>
            <a:br>
              <a:rPr lang="en-IN" dirty="0"/>
            </a:br>
            <a:endParaRPr lang="en-IN" dirty="0"/>
          </a:p>
        </p:txBody>
      </p:sp>
      <p:pic>
        <p:nvPicPr>
          <p:cNvPr id="4" name="Content Placeholder 3" descr="Capture18.PNG"/>
          <p:cNvPicPr>
            <a:picLocks noGrp="1"/>
          </p:cNvPicPr>
          <p:nvPr>
            <p:ph idx="1"/>
          </p:nvPr>
        </p:nvPicPr>
        <p:blipFill>
          <a:blip r:embed="rId2"/>
          <a:stretch>
            <a:fillRect/>
          </a:stretch>
        </p:blipFill>
        <p:spPr>
          <a:xfrm>
            <a:off x="914400" y="1219200"/>
            <a:ext cx="7315200" cy="4800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24.PNG"/>
          <p:cNvPicPr>
            <a:picLocks noGrp="1"/>
          </p:cNvPicPr>
          <p:nvPr>
            <p:ph idx="1"/>
          </p:nvPr>
        </p:nvPicPr>
        <p:blipFill>
          <a:blip r:embed="rId2"/>
          <a:stretch>
            <a:fillRect/>
          </a:stretch>
        </p:blipFill>
        <p:spPr>
          <a:xfrm>
            <a:off x="304800" y="304800"/>
            <a:ext cx="8534400" cy="6553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19.PNG"/>
          <p:cNvPicPr>
            <a:picLocks noGrp="1"/>
          </p:cNvPicPr>
          <p:nvPr>
            <p:ph idx="1"/>
          </p:nvPr>
        </p:nvPicPr>
        <p:blipFill>
          <a:blip r:embed="rId2"/>
          <a:stretch>
            <a:fillRect/>
          </a:stretch>
        </p:blipFill>
        <p:spPr>
          <a:xfrm>
            <a:off x="381000" y="228600"/>
            <a:ext cx="8382000" cy="6248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25.PNG"/>
          <p:cNvPicPr>
            <a:picLocks noGrp="1"/>
          </p:cNvPicPr>
          <p:nvPr>
            <p:ph idx="1"/>
          </p:nvPr>
        </p:nvPicPr>
        <p:blipFill>
          <a:blip r:embed="rId2"/>
          <a:stretch>
            <a:fillRect/>
          </a:stretch>
        </p:blipFill>
        <p:spPr>
          <a:xfrm>
            <a:off x="381000" y="228600"/>
            <a:ext cx="8458200" cy="6629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20.PNG"/>
          <p:cNvPicPr>
            <a:picLocks noGrp="1"/>
          </p:cNvPicPr>
          <p:nvPr>
            <p:ph idx="1"/>
          </p:nvPr>
        </p:nvPicPr>
        <p:blipFill>
          <a:blip r:embed="rId2"/>
          <a:stretch>
            <a:fillRect/>
          </a:stretch>
        </p:blipFill>
        <p:spPr>
          <a:xfrm>
            <a:off x="457200" y="228600"/>
            <a:ext cx="8382000" cy="6248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26.PNG"/>
          <p:cNvPicPr>
            <a:picLocks noGrp="1"/>
          </p:cNvPicPr>
          <p:nvPr>
            <p:ph idx="1"/>
          </p:nvPr>
        </p:nvPicPr>
        <p:blipFill>
          <a:blip r:embed="rId2"/>
          <a:stretch>
            <a:fillRect/>
          </a:stretch>
        </p:blipFill>
        <p:spPr>
          <a:xfrm>
            <a:off x="457200" y="228600"/>
            <a:ext cx="8382000" cy="6400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21.PNG"/>
          <p:cNvPicPr>
            <a:picLocks noGrp="1"/>
          </p:cNvPicPr>
          <p:nvPr>
            <p:ph idx="1"/>
          </p:nvPr>
        </p:nvPicPr>
        <p:blipFill>
          <a:blip r:embed="rId2"/>
          <a:stretch>
            <a:fillRect/>
          </a:stretch>
        </p:blipFill>
        <p:spPr>
          <a:xfrm>
            <a:off x="457200" y="228600"/>
            <a:ext cx="8305800" cy="6172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27.PNG"/>
          <p:cNvPicPr>
            <a:picLocks noGrp="1"/>
          </p:cNvPicPr>
          <p:nvPr>
            <p:ph idx="1"/>
          </p:nvPr>
        </p:nvPicPr>
        <p:blipFill>
          <a:blip r:embed="rId2"/>
          <a:stretch>
            <a:fillRect/>
          </a:stretch>
        </p:blipFill>
        <p:spPr>
          <a:xfrm>
            <a:off x="304800" y="304800"/>
            <a:ext cx="8458200" cy="6553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23.PNG"/>
          <p:cNvPicPr>
            <a:picLocks noGrp="1"/>
          </p:cNvPicPr>
          <p:nvPr>
            <p:ph idx="1"/>
          </p:nvPr>
        </p:nvPicPr>
        <p:blipFill>
          <a:blip r:embed="rId2"/>
          <a:stretch>
            <a:fillRect/>
          </a:stretch>
        </p:blipFill>
        <p:spPr>
          <a:xfrm>
            <a:off x="381000" y="228600"/>
            <a:ext cx="8534400" cy="6324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1143000"/>
            <a:ext cx="8229600" cy="4525963"/>
          </a:xfrm>
        </p:spPr>
        <p:txBody>
          <a:bodyPr>
            <a:normAutofit lnSpcReduction="10000"/>
          </a:bodyPr>
          <a:lstStyle/>
          <a:p>
            <a:pPr lvl="0"/>
            <a:r>
              <a:rPr lang="en-IN" dirty="0"/>
              <a:t>Fake news is a major concern in our society right now. It has gone hand-in-hand with the rise of the data-driven era – not a coincidence when you consider the sheer volume of data we are generating every </a:t>
            </a:r>
            <a:r>
              <a:rPr lang="en-IN" dirty="0" smtClean="0"/>
              <a:t>second</a:t>
            </a:r>
          </a:p>
          <a:p>
            <a:pPr lvl="0">
              <a:buNone/>
            </a:pPr>
            <a:endParaRPr lang="en-IN" dirty="0"/>
          </a:p>
          <a:p>
            <a:pPr lvl="0"/>
            <a:r>
              <a:rPr lang="en-IN" dirty="0"/>
              <a:t>Fake news is such a widespread issue that even the world’s leading dictionaries are trying to combat it in their own way. </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29.PNG"/>
          <p:cNvPicPr>
            <a:picLocks noGrp="1"/>
          </p:cNvPicPr>
          <p:nvPr>
            <p:ph idx="1"/>
          </p:nvPr>
        </p:nvPicPr>
        <p:blipFill>
          <a:blip r:embed="rId2"/>
          <a:stretch>
            <a:fillRect/>
          </a:stretch>
        </p:blipFill>
        <p:spPr>
          <a:xfrm>
            <a:off x="152400" y="381000"/>
            <a:ext cx="8686800" cy="63246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Framing Compare Table</a:t>
            </a:r>
            <a:r>
              <a:rPr lang="en-IN" dirty="0"/>
              <a:t/>
            </a:r>
            <a:br>
              <a:rPr lang="en-IN" dirty="0"/>
            </a:br>
            <a:endParaRPr lang="en-IN" dirty="0"/>
          </a:p>
        </p:txBody>
      </p:sp>
      <p:pic>
        <p:nvPicPr>
          <p:cNvPr id="4" name="Content Placeholder 3" descr="Capture30.PNG"/>
          <p:cNvPicPr>
            <a:picLocks noGrp="1"/>
          </p:cNvPicPr>
          <p:nvPr>
            <p:ph idx="1"/>
          </p:nvPr>
        </p:nvPicPr>
        <p:blipFill>
          <a:blip r:embed="rId2"/>
          <a:stretch>
            <a:fillRect/>
          </a:stretch>
        </p:blipFill>
        <p:spPr>
          <a:xfrm>
            <a:off x="304800" y="1066800"/>
            <a:ext cx="8458200" cy="3429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pPr lvl="0"/>
            <a:r>
              <a:rPr lang="en-IN" b="1" dirty="0"/>
              <a:t>Key Metrics for success in solving problem under consideration</a:t>
            </a:r>
            <a:r>
              <a:rPr lang="en-IN" dirty="0"/>
              <a:t/>
            </a:r>
            <a:br>
              <a:rPr lang="en-IN" dirty="0"/>
            </a:br>
            <a:endParaRPr lang="en-IN" dirty="0"/>
          </a:p>
        </p:txBody>
      </p:sp>
      <p:sp>
        <p:nvSpPr>
          <p:cNvPr id="3" name="Content Placeholder 2"/>
          <p:cNvSpPr>
            <a:spLocks noGrp="1"/>
          </p:cNvSpPr>
          <p:nvPr>
            <p:ph idx="1"/>
          </p:nvPr>
        </p:nvSpPr>
        <p:spPr/>
        <p:txBody>
          <a:bodyPr/>
          <a:lstStyle/>
          <a:p>
            <a:pPr lvl="0"/>
            <a:r>
              <a:rPr lang="en-IN" dirty="0"/>
              <a:t>Accuracy Score</a:t>
            </a:r>
          </a:p>
          <a:p>
            <a:pPr lvl="0"/>
            <a:r>
              <a:rPr lang="en-IN" dirty="0"/>
              <a:t>Cross Validation Score</a:t>
            </a:r>
          </a:p>
          <a:p>
            <a:pPr lvl="0"/>
            <a:r>
              <a:rPr lang="en-IN" dirty="0"/>
              <a:t>ROC_AUC Score</a:t>
            </a:r>
          </a:p>
          <a:p>
            <a:pPr lvl="0"/>
            <a:r>
              <a:rPr lang="en-IN" dirty="0"/>
              <a:t>Recall</a:t>
            </a:r>
          </a:p>
          <a:p>
            <a:pPr lvl="0"/>
            <a:r>
              <a:rPr lang="en-IN" dirty="0"/>
              <a:t>Precision</a:t>
            </a:r>
          </a:p>
          <a:p>
            <a:pPr lvl="0"/>
            <a:r>
              <a:rPr lang="en-IN" dirty="0"/>
              <a:t>F1 Score</a:t>
            </a:r>
          </a:p>
          <a:p>
            <a:pPr lvl="0"/>
            <a:r>
              <a:rPr lang="en-IN" dirty="0"/>
              <a:t>Confusion Matrix </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Hyper Parameter Tuning</a:t>
            </a:r>
            <a:r>
              <a:rPr lang="en-IN" dirty="0"/>
              <a:t/>
            </a:r>
            <a:br>
              <a:rPr lang="en-IN" dirty="0"/>
            </a:br>
            <a:endParaRPr lang="en-IN" dirty="0"/>
          </a:p>
        </p:txBody>
      </p:sp>
      <p:pic>
        <p:nvPicPr>
          <p:cNvPr id="4" name="Content Placeholder 3" descr="Capture41.PNG"/>
          <p:cNvPicPr>
            <a:picLocks noGrp="1"/>
          </p:cNvPicPr>
          <p:nvPr>
            <p:ph idx="1"/>
          </p:nvPr>
        </p:nvPicPr>
        <p:blipFill>
          <a:blip r:embed="rId2"/>
          <a:stretch>
            <a:fillRect/>
          </a:stretch>
        </p:blipFill>
        <p:spPr>
          <a:xfrm>
            <a:off x="381000" y="1143000"/>
            <a:ext cx="8153400" cy="52578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Using Best Parameter</a:t>
            </a:r>
            <a:endParaRPr lang="en-IN" sz="3600" b="1" dirty="0"/>
          </a:p>
        </p:txBody>
      </p:sp>
      <p:sp>
        <p:nvSpPr>
          <p:cNvPr id="3" name="Content Placeholder 2"/>
          <p:cNvSpPr>
            <a:spLocks noGrp="1"/>
          </p:cNvSpPr>
          <p:nvPr>
            <p:ph idx="1"/>
          </p:nvPr>
        </p:nvSpPr>
        <p:spPr>
          <a:xfrm>
            <a:off x="457200" y="1600201"/>
            <a:ext cx="8077200" cy="1447800"/>
          </a:xfrm>
        </p:spPr>
        <p:txBody>
          <a:bodyPr>
            <a:normAutofit fontScale="85000" lnSpcReduction="10000"/>
          </a:bodyPr>
          <a:lstStyle/>
          <a:p>
            <a:r>
              <a:rPr lang="en-IN" dirty="0"/>
              <a:t>The above parameters are the best considering the dataset. We will be using the above parameters to generate the best score for  the model. </a:t>
            </a:r>
          </a:p>
        </p:txBody>
      </p:sp>
      <p:pic>
        <p:nvPicPr>
          <p:cNvPr id="4" name="Picture 3" descr="Capture42.PNG"/>
          <p:cNvPicPr/>
          <p:nvPr/>
        </p:nvPicPr>
        <p:blipFill>
          <a:blip r:embed="rId2"/>
          <a:stretch>
            <a:fillRect/>
          </a:stretch>
        </p:blipFill>
        <p:spPr>
          <a:xfrm>
            <a:off x="914400" y="2971800"/>
            <a:ext cx="7467600" cy="3429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lvl="0"/>
            <a:r>
              <a:rPr lang="en-IN" b="1" dirty="0"/>
              <a:t>Visualizations</a:t>
            </a:r>
            <a:r>
              <a:rPr lang="en-IN" dirty="0"/>
              <a:t/>
            </a:r>
            <a:br>
              <a:rPr lang="en-IN" dirty="0"/>
            </a:br>
            <a:endParaRPr lang="en-IN" dirty="0"/>
          </a:p>
        </p:txBody>
      </p:sp>
      <p:sp>
        <p:nvSpPr>
          <p:cNvPr id="3" name="Content Placeholder 2"/>
          <p:cNvSpPr>
            <a:spLocks noGrp="1"/>
          </p:cNvSpPr>
          <p:nvPr>
            <p:ph idx="1"/>
          </p:nvPr>
        </p:nvSpPr>
        <p:spPr/>
        <p:txBody>
          <a:bodyPr/>
          <a:lstStyle/>
          <a:p>
            <a:endParaRPr lang="en-IN"/>
          </a:p>
        </p:txBody>
      </p:sp>
      <p:pic>
        <p:nvPicPr>
          <p:cNvPr id="4" name="Picture 3" descr="Capture32.PNG"/>
          <p:cNvPicPr/>
          <p:nvPr/>
        </p:nvPicPr>
        <p:blipFill>
          <a:blip r:embed="rId2"/>
          <a:stretch>
            <a:fillRect/>
          </a:stretch>
        </p:blipFill>
        <p:spPr>
          <a:xfrm>
            <a:off x="457200" y="1524000"/>
            <a:ext cx="8382000" cy="4953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33.PNG"/>
          <p:cNvPicPr>
            <a:picLocks noGrp="1"/>
          </p:cNvPicPr>
          <p:nvPr>
            <p:ph idx="1"/>
          </p:nvPr>
        </p:nvPicPr>
        <p:blipFill>
          <a:blip r:embed="rId2"/>
          <a:stretch>
            <a:fillRect/>
          </a:stretch>
        </p:blipFill>
        <p:spPr>
          <a:xfrm>
            <a:off x="381000" y="228600"/>
            <a:ext cx="8458200" cy="6400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34.PNG"/>
          <p:cNvPicPr>
            <a:picLocks noGrp="1"/>
          </p:cNvPicPr>
          <p:nvPr>
            <p:ph idx="1"/>
          </p:nvPr>
        </p:nvPicPr>
        <p:blipFill>
          <a:blip r:embed="rId2"/>
          <a:stretch>
            <a:fillRect/>
          </a:stretch>
        </p:blipFill>
        <p:spPr>
          <a:xfrm>
            <a:off x="228600" y="228600"/>
            <a:ext cx="8686800" cy="6400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36.PNG"/>
          <p:cNvPicPr>
            <a:picLocks noGrp="1"/>
          </p:cNvPicPr>
          <p:nvPr>
            <p:ph idx="1"/>
          </p:nvPr>
        </p:nvPicPr>
        <p:blipFill>
          <a:blip r:embed="rId2"/>
          <a:stretch>
            <a:fillRect/>
          </a:stretch>
        </p:blipFill>
        <p:spPr>
          <a:xfrm>
            <a:off x="0" y="228600"/>
            <a:ext cx="8839200" cy="6629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Creating WordCloud</a:t>
            </a:r>
            <a:r>
              <a:rPr lang="en-IN" dirty="0"/>
              <a:t/>
            </a:r>
            <a:br>
              <a:rPr lang="en-IN" dirty="0"/>
            </a:br>
            <a:endParaRPr lang="en-IN" dirty="0"/>
          </a:p>
        </p:txBody>
      </p:sp>
      <p:pic>
        <p:nvPicPr>
          <p:cNvPr id="4" name="Content Placeholder 3" descr="Capture37.PNG"/>
          <p:cNvPicPr>
            <a:picLocks noGrp="1"/>
          </p:cNvPicPr>
          <p:nvPr>
            <p:ph idx="1"/>
          </p:nvPr>
        </p:nvPicPr>
        <p:blipFill>
          <a:blip r:embed="rId2"/>
          <a:stretch>
            <a:fillRect/>
          </a:stretch>
        </p:blipFill>
        <p:spPr>
          <a:xfrm>
            <a:off x="304800" y="1066800"/>
            <a:ext cx="8534400" cy="5562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normAutofit fontScale="90000"/>
          </a:bodyPr>
          <a:lstStyle/>
          <a:p>
            <a:pPr lvl="0"/>
            <a:r>
              <a:rPr lang="en-IN" b="1" dirty="0"/>
              <a:t>Conceptual Background of the Domain Problem</a:t>
            </a:r>
            <a:r>
              <a:rPr lang="en-IN" dirty="0"/>
              <a:t/>
            </a:r>
            <a:br>
              <a:rPr lang="en-IN" dirty="0"/>
            </a:br>
            <a:endParaRPr lang="en-IN" dirty="0"/>
          </a:p>
        </p:txBody>
      </p:sp>
      <p:sp>
        <p:nvSpPr>
          <p:cNvPr id="3" name="Content Placeholder 2"/>
          <p:cNvSpPr>
            <a:spLocks noGrp="1"/>
          </p:cNvSpPr>
          <p:nvPr>
            <p:ph idx="1"/>
          </p:nvPr>
        </p:nvSpPr>
        <p:spPr>
          <a:xfrm>
            <a:off x="457200" y="1905000"/>
            <a:ext cx="8229600" cy="4525963"/>
          </a:xfrm>
        </p:spPr>
        <p:txBody>
          <a:bodyPr>
            <a:normAutofit/>
          </a:bodyPr>
          <a:lstStyle/>
          <a:p>
            <a:r>
              <a:rPr lang="en-IN" dirty="0"/>
              <a:t>Fake news is an increasingly common feature of today’s political landscape. To help address this issue, researchers and media experts have proposed fake news detectors adopting natural language processing (NLP) to analyze word patterns and statistical correlations of news articles.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38.PNG"/>
          <p:cNvPicPr>
            <a:picLocks noGrp="1"/>
          </p:cNvPicPr>
          <p:nvPr>
            <p:ph idx="1"/>
          </p:nvPr>
        </p:nvPicPr>
        <p:blipFill>
          <a:blip r:embed="rId2"/>
          <a:stretch>
            <a:fillRect/>
          </a:stretch>
        </p:blipFill>
        <p:spPr>
          <a:xfrm>
            <a:off x="381000" y="228600"/>
            <a:ext cx="8458200" cy="64008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descr="Capture39.PNG"/>
          <p:cNvPicPr/>
          <p:nvPr/>
        </p:nvPicPr>
        <p:blipFill>
          <a:blip r:embed="rId2"/>
          <a:stretch>
            <a:fillRect/>
          </a:stretch>
        </p:blipFill>
        <p:spPr>
          <a:xfrm>
            <a:off x="457200" y="228600"/>
            <a:ext cx="8458200" cy="64008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40.PNG"/>
          <p:cNvPicPr>
            <a:picLocks noGrp="1"/>
          </p:cNvPicPr>
          <p:nvPr>
            <p:ph idx="1"/>
          </p:nvPr>
        </p:nvPicPr>
        <p:blipFill>
          <a:blip r:embed="rId2"/>
          <a:stretch>
            <a:fillRect/>
          </a:stretch>
        </p:blipFill>
        <p:spPr>
          <a:xfrm>
            <a:off x="228600" y="228600"/>
            <a:ext cx="8686800" cy="6400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lvl="0"/>
            <a:r>
              <a:rPr lang="en-IN" b="1" dirty="0"/>
              <a:t>Mathematical/ Analytical </a:t>
            </a:r>
            <a:r>
              <a:rPr lang="en-IN" b="1" dirty="0" err="1"/>
              <a:t>Modeling</a:t>
            </a:r>
            <a:r>
              <a:rPr lang="en-IN" b="1" dirty="0"/>
              <a:t> of the Problem</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In this project a machine learning model is constructed which is capable of classifying fake news from that of the real ones. An unclean dataset was given which was later cleaned  using  different strategies. Data preprocessing started with replacing missing values, then dropping columns followed by making required columns. Then a extensive feature engineering was done to reduce the data dimensionality.  Visualizations are plotted to get a better understanding of the data  and the problem statement. Text vectorization techniques are used to convert the text to numeric. Finally several algorithms are tested with the dataset in order to find the one that works best with the dataset.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143000"/>
          </a:xfrm>
        </p:spPr>
        <p:txBody>
          <a:bodyPr>
            <a:normAutofit fontScale="90000"/>
          </a:bodyPr>
          <a:lstStyle/>
          <a:p>
            <a:pPr lvl="0"/>
            <a:r>
              <a:rPr lang="en-IN" b="1" dirty="0"/>
              <a:t>Data Sources and their formats</a:t>
            </a:r>
            <a:r>
              <a:rPr lang="en-IN" dirty="0"/>
              <a:t/>
            </a:r>
            <a:br>
              <a:rPr lang="en-IN" dirty="0"/>
            </a:br>
            <a:endParaRPr lang="en-IN" dirty="0"/>
          </a:p>
        </p:txBody>
      </p:sp>
      <p:pic>
        <p:nvPicPr>
          <p:cNvPr id="4" name="Content Placeholder 3" descr="Capture1.PNG"/>
          <p:cNvPicPr>
            <a:picLocks noGrp="1"/>
          </p:cNvPicPr>
          <p:nvPr>
            <p:ph idx="1"/>
          </p:nvPr>
        </p:nvPicPr>
        <p:blipFill>
          <a:blip r:embed="rId2"/>
          <a:stretch>
            <a:fillRect/>
          </a:stretch>
        </p:blipFill>
        <p:spPr>
          <a:xfrm>
            <a:off x="1066800" y="2057400"/>
            <a:ext cx="7239000" cy="228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pPr lvl="0"/>
            <a:r>
              <a:rPr lang="en-IN" b="1" dirty="0"/>
              <a:t>Data Preprocessing Done</a:t>
            </a:r>
            <a:r>
              <a:rPr lang="en-IN" dirty="0"/>
              <a:t/>
            </a:r>
            <a:br>
              <a:rPr lang="en-IN" dirty="0"/>
            </a:br>
            <a:endParaRPr lang="en-IN" dirty="0"/>
          </a:p>
        </p:txBody>
      </p:sp>
      <p:sp>
        <p:nvSpPr>
          <p:cNvPr id="3" name="Content Placeholder 2"/>
          <p:cNvSpPr>
            <a:spLocks noGrp="1"/>
          </p:cNvSpPr>
          <p:nvPr>
            <p:ph idx="1"/>
          </p:nvPr>
        </p:nvSpPr>
        <p:spPr/>
        <p:txBody>
          <a:bodyPr/>
          <a:lstStyle/>
          <a:p>
            <a:r>
              <a:rPr lang="en-IN" b="1" dirty="0"/>
              <a:t>Describing Information</a:t>
            </a:r>
            <a:endParaRPr lang="en-IN" dirty="0"/>
          </a:p>
          <a:p>
            <a:endParaRPr lang="en-IN" dirty="0"/>
          </a:p>
        </p:txBody>
      </p:sp>
      <p:pic>
        <p:nvPicPr>
          <p:cNvPr id="4" name="Picture 3" descr="Capture2.PNG"/>
          <p:cNvPicPr/>
          <p:nvPr/>
        </p:nvPicPr>
        <p:blipFill>
          <a:blip r:embed="rId2"/>
          <a:stretch>
            <a:fillRect/>
          </a:stretch>
        </p:blipFill>
        <p:spPr>
          <a:xfrm>
            <a:off x="762000" y="2667000"/>
            <a:ext cx="5029200" cy="3124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Replacing Missing Values</a:t>
            </a:r>
            <a:r>
              <a:rPr lang="en-IN" dirty="0"/>
              <a:t/>
            </a:r>
            <a:br>
              <a:rPr lang="en-IN" dirty="0"/>
            </a:br>
            <a:endParaRPr lang="en-IN" dirty="0"/>
          </a:p>
        </p:txBody>
      </p:sp>
      <p:sp>
        <p:nvSpPr>
          <p:cNvPr id="3" name="Content Placeholder 2"/>
          <p:cNvSpPr>
            <a:spLocks noGrp="1"/>
          </p:cNvSpPr>
          <p:nvPr>
            <p:ph idx="1"/>
          </p:nvPr>
        </p:nvSpPr>
        <p:spPr>
          <a:xfrm>
            <a:off x="304800" y="838200"/>
            <a:ext cx="8229600" cy="2438400"/>
          </a:xfrm>
        </p:spPr>
        <p:txBody>
          <a:bodyPr>
            <a:normAutofit fontScale="92500" lnSpcReduction="20000"/>
          </a:bodyPr>
          <a:lstStyle/>
          <a:p>
            <a:pPr>
              <a:buNone/>
            </a:pPr>
            <a:endParaRPr lang="en-IN" dirty="0"/>
          </a:p>
          <a:p>
            <a:r>
              <a:rPr lang="en-IN" dirty="0"/>
              <a:t>The above snapshot shows three columns with missing values. As all the columns with missing values are categorical in nature we will use the mode strategy to replace the missing values.  Below is the code to do the same</a:t>
            </a:r>
            <a:r>
              <a:rPr lang="en-IN" dirty="0" smtClean="0"/>
              <a:t>.</a:t>
            </a:r>
            <a:endParaRPr lang="en-IN" dirty="0"/>
          </a:p>
          <a:p>
            <a:endParaRPr lang="en-IN" dirty="0"/>
          </a:p>
        </p:txBody>
      </p:sp>
      <p:pic>
        <p:nvPicPr>
          <p:cNvPr id="5" name="Picture 4" descr="Capture3.PNG"/>
          <p:cNvPicPr/>
          <p:nvPr/>
        </p:nvPicPr>
        <p:blipFill>
          <a:blip r:embed="rId2"/>
          <a:stretch>
            <a:fillRect/>
          </a:stretch>
        </p:blipFill>
        <p:spPr>
          <a:xfrm>
            <a:off x="762000" y="3505200"/>
            <a:ext cx="7239000" cy="1447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IN" b="1" dirty="0"/>
              <a:t>Dropping Columns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In this step the columns those are not important and will not be considered in the model will be dropped. Below are the codes to drop two columns from the dataset.</a:t>
            </a:r>
          </a:p>
          <a:p>
            <a:endParaRPr lang="en-IN" dirty="0"/>
          </a:p>
        </p:txBody>
      </p:sp>
      <p:pic>
        <p:nvPicPr>
          <p:cNvPr id="4" name="Picture 3" descr="Capture4.PNG"/>
          <p:cNvPicPr/>
          <p:nvPr/>
        </p:nvPicPr>
        <p:blipFill>
          <a:blip r:embed="rId2"/>
          <a:stretch>
            <a:fillRect/>
          </a:stretch>
        </p:blipFill>
        <p:spPr>
          <a:xfrm>
            <a:off x="838200" y="4114800"/>
            <a:ext cx="6248400" cy="152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768</Words>
  <Application>Microsoft Office PowerPoint</Application>
  <PresentationFormat>On-screen Show (4:3)</PresentationFormat>
  <Paragraphs>52</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Fake News Detection </vt:lpstr>
      <vt:lpstr>Business Problem Framing </vt:lpstr>
      <vt:lpstr>Slide 3</vt:lpstr>
      <vt:lpstr>Conceptual Background of the Domain Problem </vt:lpstr>
      <vt:lpstr>Mathematical/ Analytical Modeling of the Problem </vt:lpstr>
      <vt:lpstr>Data Sources and their formats </vt:lpstr>
      <vt:lpstr>Data Preprocessing Done </vt:lpstr>
      <vt:lpstr>Replacing Missing Values </vt:lpstr>
      <vt:lpstr>Dropping Columns </vt:lpstr>
      <vt:lpstr>Converting to Lower Case </vt:lpstr>
      <vt:lpstr>Feature Engineering </vt:lpstr>
      <vt:lpstr>Removing Stopwords </vt:lpstr>
      <vt:lpstr>Model/s Development and Evaluation  </vt:lpstr>
      <vt:lpstr>Making New Columns </vt:lpstr>
      <vt:lpstr>Length Removal </vt:lpstr>
      <vt:lpstr>Importing Classification Algorithms and Metrics   </vt:lpstr>
      <vt:lpstr>Vectorization and Splitting Target and Input Variables </vt:lpstr>
      <vt:lpstr>Splitting Training and Testing Data </vt:lpstr>
      <vt:lpstr>Machine Learning </vt:lpstr>
      <vt:lpstr>Slide 20</vt:lpstr>
      <vt:lpstr>Run and Evaluate selected models </vt:lpstr>
      <vt:lpstr>Slide 22</vt:lpstr>
      <vt:lpstr>Slide 23</vt:lpstr>
      <vt:lpstr>Slide 24</vt:lpstr>
      <vt:lpstr>Slide 25</vt:lpstr>
      <vt:lpstr>Slide 26</vt:lpstr>
      <vt:lpstr>Slide 27</vt:lpstr>
      <vt:lpstr>Slide 28</vt:lpstr>
      <vt:lpstr>Slide 29</vt:lpstr>
      <vt:lpstr>Slide 30</vt:lpstr>
      <vt:lpstr>Framing Compare Table </vt:lpstr>
      <vt:lpstr>Key Metrics for success in solving problem under consideration </vt:lpstr>
      <vt:lpstr>Hyper Parameter Tuning </vt:lpstr>
      <vt:lpstr>Using Best Parameter</vt:lpstr>
      <vt:lpstr>Visualizations </vt:lpstr>
      <vt:lpstr>Slide 36</vt:lpstr>
      <vt:lpstr>Slide 37</vt:lpstr>
      <vt:lpstr>Slide 38</vt:lpstr>
      <vt:lpstr>Creating WordCloud </vt:lpstr>
      <vt:lpstr>Slide 40</vt:lpstr>
      <vt:lpstr>Slide 41</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dc:title>
  <dc:creator>Sourav's PC</dc:creator>
  <cp:lastModifiedBy>User</cp:lastModifiedBy>
  <cp:revision>5</cp:revision>
  <dcterms:created xsi:type="dcterms:W3CDTF">2006-08-16T00:00:00Z</dcterms:created>
  <dcterms:modified xsi:type="dcterms:W3CDTF">2021-07-07T13:46:41Z</dcterms:modified>
</cp:coreProperties>
</file>