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embeddings/oleObject1.bin" ContentType="application/vnd.openxmlformats-officedocument.oleObject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embeddings/oleObject2.bin" ContentType="application/vnd.openxmlformats-officedocument.oleObject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embeddings/oleObject3.bin" ContentType="application/vnd.openxmlformats-officedocument.oleObject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embeddings/oleObject4.bin" ContentType="application/vnd.openxmlformats-officedocument.oleObject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embeddings/oleObject5.bin" ContentType="application/vnd.openxmlformats-officedocument.oleObject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embeddings/oleObject6.bin" ContentType="application/vnd.openxmlformats-officedocument.oleObject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4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4" r:id="rId8"/>
    <p:sldId id="265" r:id="rId9"/>
    <p:sldId id="263" r:id="rId10"/>
    <p:sldId id="266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>
        <p:scale>
          <a:sx n="59" d="100"/>
          <a:sy n="59" d="100"/>
        </p:scale>
        <p:origin x="-1856" y="-960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0B599D-F1F8-4B49-BAAF-FA3644115995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E7907-E438-F148-A587-C2C116BD1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59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Write down 3 questions</a:t>
            </a:r>
            <a:r>
              <a:rPr lang="en-US" baseline="0" dirty="0" smtClean="0"/>
              <a:t> you have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7907-E438-F148-A587-C2C116BD15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84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Miner =</a:t>
            </a:r>
            <a:r>
              <a:rPr lang="en-US" baseline="0" dirty="0" smtClean="0"/>
              <a:t> problem solver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7907-E438-F148-A587-C2C116BD15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90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Taxi driver</a:t>
            </a:r>
            <a:r>
              <a:rPr lang="en-US" baseline="0" dirty="0" smtClean="0"/>
              <a:t> = tour guide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7907-E438-F148-A587-C2C116BD15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92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Farmer = drone operator,</a:t>
            </a:r>
            <a:r>
              <a:rPr lang="en-US" baseline="0" dirty="0" smtClean="0"/>
              <a:t> data analyst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7907-E438-F148-A587-C2C116BD15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7088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Oxford</a:t>
            </a:r>
            <a:r>
              <a:rPr lang="en-US" baseline="0" dirty="0" smtClean="0"/>
              <a:t> study: 47% of jobs today under threat from automation soon.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7907-E438-F148-A587-C2C116BD15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225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How</a:t>
            </a:r>
            <a:r>
              <a:rPr lang="en-US" baseline="0" dirty="0" smtClean="0"/>
              <a:t> does it work, how did I feel, how did they feel?</a:t>
            </a:r>
          </a:p>
          <a:p>
            <a:r>
              <a:rPr lang="en-US" baseline="0" dirty="0" smtClean="0"/>
              <a:t>Why do these things work/not work in practice?</a:t>
            </a:r>
          </a:p>
          <a:p>
            <a:r>
              <a:rPr lang="en-US" baseline="0" dirty="0" smtClean="0"/>
              <a:t>MUCH MORE REFLECTIVE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E7907-E438-F148-A587-C2C116BD15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7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Scale – online,</a:t>
            </a:r>
            <a:r>
              <a:rPr lang="en-US" baseline="0" dirty="0" smtClean="0"/>
              <a:t> global – </a:t>
            </a:r>
            <a:r>
              <a:rPr lang="en-US" baseline="0" dirty="0" err="1" smtClean="0"/>
              <a:t>whereever</a:t>
            </a:r>
            <a:r>
              <a:rPr lang="en-US" baseline="0" dirty="0" smtClean="0"/>
              <a:t> the brand is extended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It’s not what you know… but</a:t>
            </a:r>
            <a:r>
              <a:rPr lang="en-US" baseline="0" dirty="0" smtClean="0"/>
              <a:t> </a:t>
            </a:r>
            <a:r>
              <a:rPr lang="en-US" dirty="0" smtClean="0"/>
              <a:t>It’s not who you know any more either… because we all know each other</a:t>
            </a:r>
          </a:p>
          <a:p>
            <a:r>
              <a:rPr lang="en-US" dirty="0" smtClean="0"/>
              <a:t>But how who you know can connect and influence are important – so network QUALITY is essential</a:t>
            </a:r>
          </a:p>
          <a:p>
            <a:r>
              <a:rPr lang="en-US" dirty="0" smtClean="0"/>
              <a:t>What you can do is most important…</a:t>
            </a:r>
          </a:p>
          <a:p>
            <a:r>
              <a:rPr lang="en-US" dirty="0" smtClean="0"/>
              <a:t>How well do you learn from mistakes?</a:t>
            </a:r>
          </a:p>
          <a:p>
            <a:r>
              <a:rPr lang="en-US" dirty="0" smtClean="0"/>
              <a:t>Can you tell a good story?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 lost $1m in the first hour of my first internship</a:t>
            </a:r>
          </a:p>
          <a:p>
            <a:r>
              <a:rPr lang="en-US" dirty="0" smtClean="0"/>
              <a:t>Can you get people excited? Inspired?</a:t>
            </a:r>
          </a:p>
          <a:p>
            <a:r>
              <a:rPr lang="en-US" dirty="0" smtClean="0"/>
              <a:t>Can you teach us something new? Bring in a new view point?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BBB3A6-C93D-354B-874B-4D776FB176A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4" Type="http://schemas.openxmlformats.org/officeDocument/2006/relationships/tags" Target="../tags/tag5.xml"/><Relationship Id="rId5" Type="http://schemas.openxmlformats.org/officeDocument/2006/relationships/tags" Target="../tags/tag6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2.bin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vmlDrawing" Target="../drawings/vmlDrawing2.vml"/><Relationship Id="rId2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4" Type="http://schemas.openxmlformats.org/officeDocument/2006/relationships/tags" Target="../tags/tag9.xml"/><Relationship Id="rId5" Type="http://schemas.openxmlformats.org/officeDocument/2006/relationships/tags" Target="../tags/tag10.xml"/><Relationship Id="rId6" Type="http://schemas.openxmlformats.org/officeDocument/2006/relationships/slideMaster" Target="../slideMasters/slideMaster1.xml"/><Relationship Id="rId7" Type="http://schemas.openxmlformats.org/officeDocument/2006/relationships/oleObject" Target="../embeddings/oleObject3.bin"/><Relationship Id="rId8" Type="http://schemas.openxmlformats.org/officeDocument/2006/relationships/image" Target="../media/image1.png"/><Relationship Id="rId9" Type="http://schemas.openxmlformats.org/officeDocument/2006/relationships/image" Target="../media/image2.png"/><Relationship Id="rId1" Type="http://schemas.openxmlformats.org/officeDocument/2006/relationships/vmlDrawing" Target="../drawings/vmlDrawing3.vml"/><Relationship Id="rId2" Type="http://schemas.openxmlformats.org/officeDocument/2006/relationships/tags" Target="../tags/tag7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4" Type="http://schemas.openxmlformats.org/officeDocument/2006/relationships/tags" Target="../tags/tag13.xml"/><Relationship Id="rId5" Type="http://schemas.openxmlformats.org/officeDocument/2006/relationships/slideMaster" Target="../slideMasters/slideMaster1.xml"/><Relationship Id="rId6" Type="http://schemas.openxmlformats.org/officeDocument/2006/relationships/oleObject" Target="../embeddings/oleObject4.bin"/><Relationship Id="rId1" Type="http://schemas.openxmlformats.org/officeDocument/2006/relationships/vmlDrawing" Target="../drawings/vmlDrawing4.vml"/><Relationship Id="rId2" Type="http://schemas.openxmlformats.org/officeDocument/2006/relationships/tags" Target="../tags/tag1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tags" Target="../tags/tag18.xml"/><Relationship Id="rId7" Type="http://schemas.openxmlformats.org/officeDocument/2006/relationships/slideMaster" Target="../slideMasters/slideMaster1.xml"/><Relationship Id="rId8" Type="http://schemas.openxmlformats.org/officeDocument/2006/relationships/oleObject" Target="../embeddings/oleObject5.bin"/><Relationship Id="rId1" Type="http://schemas.openxmlformats.org/officeDocument/2006/relationships/vmlDrawing" Target="../drawings/vmlDrawing5.vml"/><Relationship Id="rId2" Type="http://schemas.openxmlformats.org/officeDocument/2006/relationships/tags" Target="../tags/tag14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4" Type="http://schemas.openxmlformats.org/officeDocument/2006/relationships/slideMaster" Target="../slideMasters/slideMaster1.xml"/><Relationship Id="rId5" Type="http://schemas.openxmlformats.org/officeDocument/2006/relationships/oleObject" Target="../embeddings/oleObject6.bin"/><Relationship Id="rId1" Type="http://schemas.openxmlformats.org/officeDocument/2006/relationships/vmlDrawing" Target="../drawings/vmlDrawing6.vml"/><Relationship Id="rId2" Type="http://schemas.openxmlformats.org/officeDocument/2006/relationships/tags" Target="../tags/tag19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mailto:ian@intersective.com" TargetMode="Externa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2" Type="http://schemas.openxmlformats.org/officeDocument/2006/relationships/hyperlink" Target="mailto:wes@intersective.com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0" name="Title Placeholder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1142820" y="2886327"/>
            <a:ext cx="6803466" cy="3590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marR="0" indent="0" defTabSz="957998" rtl="0" eaLnBrk="0" fontAlgn="base" latinLnBrk="0" hangingPunct="0">
              <a:lnSpc>
                <a:spcPts val="2800"/>
              </a:lnSpc>
              <a:spcBef>
                <a:spcPct val="0"/>
              </a:spcBef>
              <a:spcAft>
                <a:spcPct val="0"/>
              </a:spcAft>
              <a:tabLst/>
              <a:defRPr sz="2800" b="0" baseline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pPr lvl="0"/>
            <a:r>
              <a:rPr lang="en-AU" noProof="0" dirty="0" smtClean="0"/>
              <a:t>Title – Times New Roman 28pt (One line only)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subTitle" idx="1" hasCustomPrompt="1"/>
            <p:custDataLst>
              <p:tags r:id="rId4"/>
            </p:custDataLst>
          </p:nvPr>
        </p:nvSpPr>
        <p:spPr>
          <a:xfrm>
            <a:off x="396875" y="6098139"/>
            <a:ext cx="2093522" cy="212174"/>
          </a:xfrm>
          <a:prstGeom prst="rect">
            <a:avLst/>
          </a:prstGeom>
        </p:spPr>
        <p:txBody>
          <a:bodyPr wrap="none" lIns="0" tIns="0" rIns="0" bIns="0" anchor="b" anchorCtr="0">
            <a:spAutoFit/>
          </a:bodyPr>
          <a:lstStyle>
            <a:lvl1pPr marL="0" indent="0" eaLnBrk="1" hangingPunct="1">
              <a:lnSpc>
                <a:spcPct val="106000"/>
              </a:lnSpc>
              <a:spcBef>
                <a:spcPct val="15000"/>
              </a:spcBef>
              <a:buFont typeface="Wingdings 2" pitchFamily="18" charset="2"/>
              <a:buNone/>
              <a:defRPr b="1" smtClean="0"/>
            </a:lvl1pPr>
          </a:lstStyle>
          <a:p>
            <a:pPr eaLnBrk="1" hangingPunct="1">
              <a:lnSpc>
                <a:spcPct val="106000"/>
              </a:lnSpc>
              <a:spcBef>
                <a:spcPct val="15000"/>
              </a:spcBef>
              <a:buFont typeface="Wingdings 2" pitchFamily="18" charset="2"/>
              <a:buNone/>
            </a:pPr>
            <a:r>
              <a:rPr lang="en-AU" smtClean="0"/>
              <a:t>Location, dd Month yyyy</a:t>
            </a:r>
            <a:endParaRPr lang="en-AU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0" hasCustomPrompt="1"/>
            <p:custDataLst>
              <p:tags r:id="rId5"/>
            </p:custDataLst>
          </p:nvPr>
        </p:nvSpPr>
        <p:spPr>
          <a:xfrm>
            <a:off x="1142820" y="3268720"/>
            <a:ext cx="4972643" cy="359073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 marL="0" indent="0">
              <a:lnSpc>
                <a:spcPts val="2800"/>
              </a:lnSpc>
              <a:spcBef>
                <a:spcPts val="0"/>
              </a:spcBef>
              <a:defRPr sz="280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AU" noProof="0" dirty="0" smtClean="0"/>
              <a:t>Subtitle – Times New Roman 28pt</a:t>
            </a:r>
            <a:endParaRPr lang="en-AU" noProof="0" dirty="0"/>
          </a:p>
        </p:txBody>
      </p:sp>
      <p:pic>
        <p:nvPicPr>
          <p:cNvPr id="8" name="Picture 7" descr="C:\Users\W\Documents\My Dropbox\Intersective\03 Technology\Website\intersective-logo (2).PNG"/>
          <p:cNvPicPr/>
          <p:nvPr/>
        </p:nvPicPr>
        <p:blipFill rotWithShape="1">
          <a:blip r:embed="rId8" cstate="print"/>
          <a:srcRect r="28124"/>
          <a:stretch/>
        </p:blipFill>
        <p:spPr bwMode="auto">
          <a:xfrm>
            <a:off x="304056" y="292120"/>
            <a:ext cx="2393107" cy="65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048282" y="313869"/>
            <a:ext cx="1605555" cy="5456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071461" y="666750"/>
            <a:ext cx="203162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/>
                <a:cs typeface="Helvetica"/>
              </a:rPr>
              <a:t>experiential education services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23737" y="666750"/>
            <a:ext cx="1596271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ariol Light"/>
                <a:cs typeface="Bariol Light"/>
              </a:rPr>
              <a:t>project learning technology</a:t>
            </a:r>
          </a:p>
        </p:txBody>
      </p:sp>
    </p:spTree>
    <p:extLst>
      <p:ext uri="{BB962C8B-B14F-4D97-AF65-F5344CB8AC3E}">
        <p14:creationId xmlns:p14="http://schemas.microsoft.com/office/powerpoint/2010/main" val="2659098889"/>
      </p:ext>
    </p:extLst>
  </p:cSld>
  <p:clrMapOvr>
    <a:masterClrMapping/>
  </p:clrMapOvr>
  <p:transition xmlns:p14="http://schemas.microsoft.com/office/powerpoint/2010/main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612F2-6CA5-214B-A9FB-8216B17F2FF3}" type="datetimeFigureOut">
              <a:rPr lang="en-US">
                <a:solidFill>
                  <a:prstClr val="black"/>
                </a:solidFill>
                <a:latin typeface="Arial"/>
              </a:rPr>
              <a:pPr/>
              <a:t>10/20/15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D17B7E-FD3D-DC49-A49C-6EA34215728A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633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2E612F2-6CA5-214B-A9FB-8216B17F2FF3}" type="datetimeFigureOut">
              <a:rPr lang="en-US">
                <a:solidFill>
                  <a:prstClr val="black"/>
                </a:solidFill>
                <a:latin typeface="Arial"/>
              </a:rPr>
              <a:pPr/>
              <a:t>10/20/15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77D17B7E-FD3D-DC49-A49C-6EA34215728A}" type="slidenum">
              <a:rPr lang="en-US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US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645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 rot="20707748">
            <a:off x="-617539" y="-652551"/>
            <a:ext cx="6664606" cy="3942692"/>
          </a:xfrm>
          <a:custGeom>
            <a:avLst/>
            <a:gdLst/>
            <a:ahLst/>
            <a:cxnLst/>
            <a:rect l="l" t="t" r="r" b="b"/>
            <a:pathLst>
              <a:path w="6664606" h="3942692">
                <a:moveTo>
                  <a:pt x="1046923" y="0"/>
                </a:moveTo>
                <a:lnTo>
                  <a:pt x="6664606" y="1491692"/>
                </a:lnTo>
                <a:lnTo>
                  <a:pt x="6664606" y="3860602"/>
                </a:lnTo>
                <a:cubicBezTo>
                  <a:pt x="6664606" y="3905939"/>
                  <a:pt x="6627853" y="3942692"/>
                  <a:pt x="6582516" y="3942692"/>
                </a:cubicBezTo>
                <a:lnTo>
                  <a:pt x="0" y="3942692"/>
                </a:lnTo>
                <a:close/>
              </a:path>
            </a:pathLst>
          </a:custGeom>
          <a:solidFill>
            <a:schemeClr val="bg1">
              <a:alpha val="2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 rot="20707748">
            <a:off x="6168153" y="-441831"/>
            <a:ext cx="3126510" cy="2426476"/>
          </a:xfrm>
          <a:custGeom>
            <a:avLst/>
            <a:gdLst/>
            <a:ahLst/>
            <a:cxnLst/>
            <a:rect l="l" t="t" r="r" b="b"/>
            <a:pathLst>
              <a:path w="3126510" h="2426476">
                <a:moveTo>
                  <a:pt x="0" y="0"/>
                </a:moveTo>
                <a:lnTo>
                  <a:pt x="3126510" y="830198"/>
                </a:lnTo>
                <a:lnTo>
                  <a:pt x="2702642" y="2426476"/>
                </a:lnTo>
                <a:lnTo>
                  <a:pt x="82091" y="2426476"/>
                </a:lnTo>
                <a:cubicBezTo>
                  <a:pt x="36754" y="2426475"/>
                  <a:pt x="1" y="2389722"/>
                  <a:pt x="1" y="2344385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 rot="20707748">
            <a:off x="7144098" y="2001564"/>
            <a:ext cx="2679455" cy="4946037"/>
          </a:xfrm>
          <a:custGeom>
            <a:avLst/>
            <a:gdLst/>
            <a:ahLst/>
            <a:cxnLst/>
            <a:rect l="l" t="t" r="r" b="b"/>
            <a:pathLst>
              <a:path w="2679455" h="4946037">
                <a:moveTo>
                  <a:pt x="2679455" y="0"/>
                </a:moveTo>
                <a:lnTo>
                  <a:pt x="1366108" y="4946037"/>
                </a:lnTo>
                <a:lnTo>
                  <a:pt x="0" y="4583288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20707748">
            <a:off x="-205621" y="3323292"/>
            <a:ext cx="7378073" cy="4557796"/>
          </a:xfrm>
          <a:custGeom>
            <a:avLst/>
            <a:gdLst/>
            <a:ahLst/>
            <a:cxnLst/>
            <a:rect l="l" t="t" r="r" b="b"/>
            <a:pathLst>
              <a:path w="7378073" h="4557796">
                <a:moveTo>
                  <a:pt x="7327936" y="6451"/>
                </a:moveTo>
                <a:cubicBezTo>
                  <a:pt x="7357400" y="18913"/>
                  <a:pt x="7378073" y="48087"/>
                  <a:pt x="7378073" y="82090"/>
                </a:cubicBezTo>
                <a:lnTo>
                  <a:pt x="7378073" y="4557796"/>
                </a:lnTo>
                <a:lnTo>
                  <a:pt x="0" y="2598658"/>
                </a:lnTo>
                <a:lnTo>
                  <a:pt x="690034" y="0"/>
                </a:lnTo>
                <a:lnTo>
                  <a:pt x="7295983" y="0"/>
                </a:lnTo>
                <a:cubicBezTo>
                  <a:pt x="7307317" y="0"/>
                  <a:pt x="7318115" y="2297"/>
                  <a:pt x="7327936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900000">
            <a:off x="547834" y="3632676"/>
            <a:ext cx="5985159" cy="1606102"/>
          </a:xfrm>
        </p:spPr>
        <p:txBody>
          <a:bodyPr>
            <a:normAutofit/>
          </a:bodyPr>
          <a:lstStyle>
            <a:lvl1pPr>
              <a:lnSpc>
                <a:spcPts val="6000"/>
              </a:lnSpc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01145" y="5027230"/>
            <a:ext cx="4655297" cy="1128495"/>
          </a:xfrm>
        </p:spPr>
        <p:txBody>
          <a:bodyPr>
            <a:normAutofit/>
          </a:bodyPr>
          <a:lstStyle>
            <a:lvl1pPr marL="0" indent="0" algn="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741465" y="2313285"/>
            <a:ext cx="1524000" cy="365125"/>
          </a:xfrm>
        </p:spPr>
        <p:txBody>
          <a:bodyPr/>
          <a:lstStyle>
            <a:lvl1pPr algn="l">
              <a:defRPr sz="1800">
                <a:solidFill>
                  <a:schemeClr val="tx1"/>
                </a:solidFill>
              </a:defRPr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6551292" y="1528629"/>
            <a:ext cx="246598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6451719" y="1162062"/>
            <a:ext cx="2133600" cy="421038"/>
          </a:xfrm>
        </p:spPr>
        <p:txBody>
          <a:bodyPr anchor="ctr"/>
          <a:lstStyle>
            <a:lvl1pPr algn="l">
              <a:defRPr sz="2400">
                <a:solidFill>
                  <a:schemeClr val="tx1"/>
                </a:solidFill>
              </a:defRPr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3894" y="2921988"/>
            <a:ext cx="5064953" cy="1695631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900000">
            <a:off x="3479028" y="959716"/>
            <a:ext cx="4658735" cy="5077623"/>
          </a:xfrm>
        </p:spPr>
        <p:txBody>
          <a:bodyPr anchor="ctr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1690988" y="608314"/>
            <a:ext cx="1789355" cy="365125"/>
          </a:xfrm>
        </p:spPr>
        <p:txBody>
          <a:bodyPr/>
          <a:lstStyle/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3103620" y="6177546"/>
            <a:ext cx="239223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>
            <a:off x="1265370" y="300797"/>
            <a:ext cx="2287319" cy="365125"/>
          </a:xfrm>
        </p:spPr>
        <p:txBody>
          <a:bodyPr/>
          <a:lstStyle/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900000">
            <a:off x="-57216" y="-1017685"/>
            <a:ext cx="7411427" cy="3438177"/>
          </a:xfrm>
          <a:custGeom>
            <a:avLst/>
            <a:gdLst/>
            <a:ahLst/>
            <a:cxnLst/>
            <a:rect l="l" t="t" r="r" b="b"/>
            <a:pathLst>
              <a:path w="7411427" h="3438177">
                <a:moveTo>
                  <a:pt x="0" y="1985886"/>
                </a:moveTo>
                <a:lnTo>
                  <a:pt x="7411427" y="0"/>
                </a:lnTo>
                <a:lnTo>
                  <a:pt x="7411427" y="3356087"/>
                </a:lnTo>
                <a:cubicBezTo>
                  <a:pt x="7411427" y="3401424"/>
                  <a:pt x="7374674" y="3438177"/>
                  <a:pt x="7329337" y="3438177"/>
                </a:cubicBezTo>
                <a:lnTo>
                  <a:pt x="389140" y="343817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-776641" y="2417820"/>
            <a:ext cx="6998365" cy="5080081"/>
          </a:xfrm>
          <a:custGeom>
            <a:avLst/>
            <a:gdLst/>
            <a:ahLst/>
            <a:cxnLst/>
            <a:rect l="l" t="t" r="r" b="b"/>
            <a:pathLst>
              <a:path w="6998365" h="5080081">
                <a:moveTo>
                  <a:pt x="0" y="0"/>
                </a:moveTo>
                <a:lnTo>
                  <a:pt x="6916275" y="0"/>
                </a:lnTo>
                <a:cubicBezTo>
                  <a:pt x="6961612" y="0"/>
                  <a:pt x="6998365" y="36753"/>
                  <a:pt x="6998365" y="82090"/>
                </a:cubicBezTo>
                <a:lnTo>
                  <a:pt x="6998365" y="3569608"/>
                </a:lnTo>
                <a:lnTo>
                  <a:pt x="1361203" y="5080081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900000">
            <a:off x="6338067" y="3775812"/>
            <a:ext cx="3102275" cy="3544033"/>
          </a:xfrm>
          <a:custGeom>
            <a:avLst/>
            <a:gdLst/>
            <a:ahLst/>
            <a:cxnLst/>
            <a:rect l="l" t="t" r="r" b="b"/>
            <a:pathLst>
              <a:path w="3102275" h="3544033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375388" y="0"/>
                </a:lnTo>
                <a:lnTo>
                  <a:pt x="3102275" y="2712781"/>
                </a:lnTo>
                <a:lnTo>
                  <a:pt x="0" y="3544033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ounded Rectangle 19"/>
          <p:cNvSpPr/>
          <p:nvPr/>
        </p:nvSpPr>
        <p:spPr>
          <a:xfrm rot="900000">
            <a:off x="7327879" y="-104312"/>
            <a:ext cx="2350627" cy="3820866"/>
          </a:xfrm>
          <a:custGeom>
            <a:avLst/>
            <a:gdLst/>
            <a:ahLst/>
            <a:cxnLst/>
            <a:rect l="l" t="t" r="r" b="b"/>
            <a:pathLst>
              <a:path w="2350627" h="3820866">
                <a:moveTo>
                  <a:pt x="1" y="355523"/>
                </a:moveTo>
                <a:lnTo>
                  <a:pt x="1326829" y="0"/>
                </a:lnTo>
                <a:lnTo>
                  <a:pt x="2350627" y="3820866"/>
                </a:lnTo>
                <a:lnTo>
                  <a:pt x="82091" y="3820866"/>
                </a:lnTo>
                <a:cubicBezTo>
                  <a:pt x="36754" y="3820866"/>
                  <a:pt x="1" y="3784113"/>
                  <a:pt x="0" y="373877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900000">
            <a:off x="534986" y="2921829"/>
            <a:ext cx="5690855" cy="1570680"/>
          </a:xfrm>
        </p:spPr>
        <p:txBody>
          <a:bodyPr anchor="b">
            <a:noAutofit/>
          </a:bodyPr>
          <a:lstStyle>
            <a:lvl1pPr algn="r">
              <a:defRPr sz="4800" b="0" cap="none" baseline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900000">
            <a:off x="537849" y="4494201"/>
            <a:ext cx="5271544" cy="1500187"/>
          </a:xfrm>
        </p:spPr>
        <p:txBody>
          <a:bodyPr anchor="t">
            <a:normAutofit/>
          </a:bodyPr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900000">
            <a:off x="6878368" y="376138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900000">
            <a:off x="7056965" y="3170795"/>
            <a:ext cx="19263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900000" flipH="1">
            <a:off x="7176363" y="2661157"/>
            <a:ext cx="683979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1893" y="2231024"/>
            <a:ext cx="4820301" cy="1436159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900000">
            <a:off x="1014439" y="1335061"/>
            <a:ext cx="2578608" cy="48398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3701032" y="618005"/>
            <a:ext cx="2580010" cy="4837176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5919" y="5887412"/>
            <a:ext cx="1241980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054658" y="549437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64" y="5643110"/>
            <a:ext cx="1241693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ounded Rectangle 52"/>
          <p:cNvSpPr/>
          <p:nvPr/>
        </p:nvSpPr>
        <p:spPr>
          <a:xfrm rot="20707748">
            <a:off x="-883225" y="-625990"/>
            <a:ext cx="7439907" cy="7344599"/>
          </a:xfrm>
          <a:custGeom>
            <a:avLst/>
            <a:gdLst/>
            <a:ahLst/>
            <a:cxnLst/>
            <a:rect l="l" t="t" r="r" b="b"/>
            <a:pathLst>
              <a:path w="7439907" h="7344599">
                <a:moveTo>
                  <a:pt x="1760047" y="0"/>
                </a:moveTo>
                <a:lnTo>
                  <a:pt x="7439906" y="1508202"/>
                </a:lnTo>
                <a:lnTo>
                  <a:pt x="7439907" y="7262509"/>
                </a:lnTo>
                <a:cubicBezTo>
                  <a:pt x="7439906" y="7307846"/>
                  <a:pt x="7403153" y="7344599"/>
                  <a:pt x="7357816" y="7344599"/>
                </a:cubicBezTo>
                <a:lnTo>
                  <a:pt x="2697558" y="7344599"/>
                </a:lnTo>
                <a:lnTo>
                  <a:pt x="0" y="6628303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ounded Rectangle 53"/>
          <p:cNvSpPr/>
          <p:nvPr/>
        </p:nvSpPr>
        <p:spPr>
          <a:xfrm rot="20707748">
            <a:off x="3237537" y="6275496"/>
            <a:ext cx="4387395" cy="1165008"/>
          </a:xfrm>
          <a:custGeom>
            <a:avLst/>
            <a:gdLst/>
            <a:ahLst/>
            <a:cxnLst/>
            <a:rect l="l" t="t" r="r" b="b"/>
            <a:pathLst>
              <a:path w="4387395" h="1165008">
                <a:moveTo>
                  <a:pt x="4337258" y="6451"/>
                </a:moveTo>
                <a:cubicBezTo>
                  <a:pt x="4366722" y="18913"/>
                  <a:pt x="4387395" y="48087"/>
                  <a:pt x="4387395" y="82090"/>
                </a:cubicBezTo>
                <a:lnTo>
                  <a:pt x="4387395" y="1165008"/>
                </a:lnTo>
                <a:lnTo>
                  <a:pt x="0" y="0"/>
                </a:lnTo>
                <a:lnTo>
                  <a:pt x="4305305" y="0"/>
                </a:lnTo>
                <a:cubicBezTo>
                  <a:pt x="4316639" y="0"/>
                  <a:pt x="4327437" y="2297"/>
                  <a:pt x="4337258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ounded Rectangle 54"/>
          <p:cNvSpPr/>
          <p:nvPr/>
        </p:nvSpPr>
        <p:spPr>
          <a:xfrm rot="20707748">
            <a:off x="7660698" y="5462349"/>
            <a:ext cx="1709024" cy="1536003"/>
          </a:xfrm>
          <a:custGeom>
            <a:avLst/>
            <a:gdLst/>
            <a:ahLst/>
            <a:cxnLst/>
            <a:rect l="l" t="t" r="r" b="b"/>
            <a:pathLst>
              <a:path w="1709024" h="1536003">
                <a:moveTo>
                  <a:pt x="1709024" y="0"/>
                </a:moveTo>
                <a:lnTo>
                  <a:pt x="1301161" y="1536003"/>
                </a:lnTo>
                <a:lnTo>
                  <a:pt x="0" y="119050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ounded Rectangle 55"/>
          <p:cNvSpPr/>
          <p:nvPr/>
        </p:nvSpPr>
        <p:spPr>
          <a:xfrm rot="20707748">
            <a:off x="6667944" y="-490547"/>
            <a:ext cx="3064333" cy="5811872"/>
          </a:xfrm>
          <a:custGeom>
            <a:avLst/>
            <a:gdLst/>
            <a:ahLst/>
            <a:cxnLst/>
            <a:rect l="l" t="t" r="r" b="b"/>
            <a:pathLst>
              <a:path w="3064333" h="5811872">
                <a:moveTo>
                  <a:pt x="0" y="0"/>
                </a:moveTo>
                <a:lnTo>
                  <a:pt x="3064333" y="813688"/>
                </a:lnTo>
                <a:lnTo>
                  <a:pt x="1737140" y="5811872"/>
                </a:lnTo>
                <a:lnTo>
                  <a:pt x="82090" y="5811872"/>
                </a:lnTo>
                <a:cubicBezTo>
                  <a:pt x="36753" y="5811872"/>
                  <a:pt x="0" y="5775119"/>
                  <a:pt x="0" y="5729782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-900000">
            <a:off x="854761" y="1406870"/>
            <a:ext cx="2213148" cy="759866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900000">
            <a:off x="1120518" y="2227895"/>
            <a:ext cx="2578608" cy="39387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rot="-900000">
            <a:off x="3535709" y="687503"/>
            <a:ext cx="2214753" cy="753043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 rot="-900000">
            <a:off x="3808498" y="1495882"/>
            <a:ext cx="2578608" cy="395590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 rot="-900000">
            <a:off x="4050792" y="549554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>
          <a:xfrm rot="907748">
            <a:off x="-865440" y="850599"/>
            <a:ext cx="3615441" cy="6151724"/>
          </a:xfrm>
          <a:custGeom>
            <a:avLst/>
            <a:gdLst/>
            <a:ahLst/>
            <a:cxnLst/>
            <a:rect l="l" t="t" r="r" b="b"/>
            <a:pathLst>
              <a:path w="3615441" h="6151724">
                <a:moveTo>
                  <a:pt x="0" y="0"/>
                </a:moveTo>
                <a:lnTo>
                  <a:pt x="3533351" y="0"/>
                </a:lnTo>
                <a:cubicBezTo>
                  <a:pt x="3578688" y="0"/>
                  <a:pt x="3615441" y="36753"/>
                  <a:pt x="3615441" y="82090"/>
                </a:cubicBezTo>
                <a:lnTo>
                  <a:pt x="3615441" y="5623909"/>
                </a:lnTo>
                <a:lnTo>
                  <a:pt x="1663219" y="6151724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rot="907748">
            <a:off x="17749" y="-511509"/>
            <a:ext cx="3735394" cy="1387781"/>
          </a:xfrm>
          <a:custGeom>
            <a:avLst/>
            <a:gdLst/>
            <a:ahLst/>
            <a:cxnLst/>
            <a:rect l="l" t="t" r="r" b="b"/>
            <a:pathLst>
              <a:path w="3735394" h="1387781">
                <a:moveTo>
                  <a:pt x="0" y="1009924"/>
                </a:moveTo>
                <a:lnTo>
                  <a:pt x="3735394" y="0"/>
                </a:lnTo>
                <a:lnTo>
                  <a:pt x="3735394" y="1305691"/>
                </a:lnTo>
                <a:cubicBezTo>
                  <a:pt x="3735394" y="1351028"/>
                  <a:pt x="3698641" y="1387781"/>
                  <a:pt x="3653304" y="1387781"/>
                </a:cubicBezTo>
                <a:lnTo>
                  <a:pt x="102160" y="1387781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 rot="907748">
            <a:off x="2146801" y="6590199"/>
            <a:ext cx="1981025" cy="535602"/>
          </a:xfrm>
          <a:custGeom>
            <a:avLst/>
            <a:gdLst/>
            <a:ahLst/>
            <a:cxnLst/>
            <a:rect l="l" t="t" r="r" b="b"/>
            <a:pathLst>
              <a:path w="1981025" h="535602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81025" y="0"/>
                </a:lnTo>
                <a:lnTo>
                  <a:pt x="0" y="535602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 rot="907748">
            <a:off x="3185141" y="-553633"/>
            <a:ext cx="6782931" cy="7826540"/>
          </a:xfrm>
          <a:custGeom>
            <a:avLst/>
            <a:gdLst/>
            <a:ahLst/>
            <a:cxnLst/>
            <a:rect l="l" t="t" r="r" b="b"/>
            <a:pathLst>
              <a:path w="6782931" h="7826540">
                <a:moveTo>
                  <a:pt x="0" y="1349945"/>
                </a:moveTo>
                <a:lnTo>
                  <a:pt x="4993024" y="0"/>
                </a:lnTo>
                <a:lnTo>
                  <a:pt x="6782931" y="6620302"/>
                </a:lnTo>
                <a:lnTo>
                  <a:pt x="2321435" y="7826540"/>
                </a:lnTo>
                <a:lnTo>
                  <a:pt x="82090" y="7826540"/>
                </a:lnTo>
                <a:cubicBezTo>
                  <a:pt x="36753" y="7826540"/>
                  <a:pt x="0" y="7789787"/>
                  <a:pt x="0" y="7744450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-630936" y="2926080"/>
            <a:ext cx="5065776" cy="1691640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 rot="900000">
            <a:off x="1691640" y="612648"/>
            <a:ext cx="1792224" cy="365125"/>
          </a:xfrm>
        </p:spPr>
        <p:txBody>
          <a:bodyPr/>
          <a:lstStyle/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 rot="900000">
            <a:off x="2493721" y="6101033"/>
            <a:ext cx="30521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 rot="900000">
            <a:off x="1261872" y="301752"/>
            <a:ext cx="2286000" cy="365125"/>
          </a:xfrm>
        </p:spPr>
        <p:txBody>
          <a:bodyPr/>
          <a:lstStyle/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900000">
            <a:off x="-372248" y="-1218153"/>
            <a:ext cx="8577953" cy="6344114"/>
          </a:xfrm>
          <a:custGeom>
            <a:avLst/>
            <a:gdLst/>
            <a:ahLst/>
            <a:cxnLst/>
            <a:rect l="l" t="t" r="r" b="b"/>
            <a:pathLst>
              <a:path w="8577953" h="6344114">
                <a:moveTo>
                  <a:pt x="0" y="2298455"/>
                </a:moveTo>
                <a:lnTo>
                  <a:pt x="8577953" y="0"/>
                </a:lnTo>
                <a:lnTo>
                  <a:pt x="8577953" y="6262024"/>
                </a:lnTo>
                <a:cubicBezTo>
                  <a:pt x="8577953" y="6307361"/>
                  <a:pt x="8541200" y="6344113"/>
                  <a:pt x="8495863" y="6344113"/>
                </a:cubicBezTo>
                <a:lnTo>
                  <a:pt x="1084031" y="63441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900000">
            <a:off x="-449071" y="5207889"/>
            <a:ext cx="7470000" cy="2486713"/>
          </a:xfrm>
          <a:custGeom>
            <a:avLst/>
            <a:gdLst/>
            <a:ahLst/>
            <a:cxnLst/>
            <a:rect l="l" t="t" r="r" b="b"/>
            <a:pathLst>
              <a:path w="7470000" h="2486713">
                <a:moveTo>
                  <a:pt x="0" y="0"/>
                </a:moveTo>
                <a:lnTo>
                  <a:pt x="7387910" y="0"/>
                </a:lnTo>
                <a:cubicBezTo>
                  <a:pt x="7433247" y="0"/>
                  <a:pt x="7470000" y="36753"/>
                  <a:pt x="7470000" y="82090"/>
                </a:cubicBezTo>
                <a:lnTo>
                  <a:pt x="7470000" y="663670"/>
                </a:lnTo>
                <a:lnTo>
                  <a:pt x="666313" y="2486713"/>
                </a:ln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900000">
            <a:off x="7192310" y="6483326"/>
            <a:ext cx="1932834" cy="635630"/>
          </a:xfrm>
          <a:custGeom>
            <a:avLst/>
            <a:gdLst/>
            <a:ahLst/>
            <a:cxnLst/>
            <a:rect l="l" t="t" r="r" b="b"/>
            <a:pathLst>
              <a:path w="1932834" h="63563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1901288" y="0"/>
                </a:lnTo>
                <a:lnTo>
                  <a:pt x="1932834" y="117729"/>
                </a:lnTo>
                <a:lnTo>
                  <a:pt x="0" y="635630"/>
                </a:lnTo>
                <a:lnTo>
                  <a:pt x="0" y="82090"/>
                </a:lnTo>
                <a:cubicBezTo>
                  <a:pt x="0" y="48087"/>
                  <a:pt x="20673" y="18913"/>
                  <a:pt x="50137" y="6451"/>
                </a:cubicBez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 rot="900000">
            <a:off x="8127084" y="92392"/>
            <a:ext cx="1878991" cy="6414233"/>
          </a:xfrm>
          <a:custGeom>
            <a:avLst/>
            <a:gdLst/>
            <a:ahLst/>
            <a:cxnLst/>
            <a:rect l="l" t="t" r="r" b="b"/>
            <a:pathLst>
              <a:path w="1878991" h="6414233">
                <a:moveTo>
                  <a:pt x="0" y="42953"/>
                </a:moveTo>
                <a:lnTo>
                  <a:pt x="160303" y="0"/>
                </a:lnTo>
                <a:lnTo>
                  <a:pt x="1878991" y="6414233"/>
                </a:lnTo>
                <a:lnTo>
                  <a:pt x="82090" y="6414233"/>
                </a:lnTo>
                <a:cubicBezTo>
                  <a:pt x="36753" y="6414233"/>
                  <a:pt x="0" y="6377480"/>
                  <a:pt x="0" y="633214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 rot="900000">
            <a:off x="7521938" y="5927116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 rot="900000">
            <a:off x="3892286" y="5987296"/>
            <a:ext cx="3124200" cy="295162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900000">
            <a:off x="7599046" y="5570110"/>
            <a:ext cx="716206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/>
          <p:cNvSpPr/>
          <p:nvPr/>
        </p:nvSpPr>
        <p:spPr>
          <a:xfrm rot="20707748">
            <a:off x="-897260" y="-624538"/>
            <a:ext cx="7286946" cy="6041338"/>
          </a:xfrm>
          <a:custGeom>
            <a:avLst/>
            <a:gdLst/>
            <a:ahLst/>
            <a:cxnLst/>
            <a:rect l="l" t="t" r="r" b="b"/>
            <a:pathLst>
              <a:path w="7286946" h="6041338">
                <a:moveTo>
                  <a:pt x="1604186" y="0"/>
                </a:moveTo>
                <a:lnTo>
                  <a:pt x="7286946" y="1508972"/>
                </a:lnTo>
                <a:lnTo>
                  <a:pt x="7286946" y="5959247"/>
                </a:lnTo>
                <a:cubicBezTo>
                  <a:pt x="7286946" y="6004584"/>
                  <a:pt x="7250193" y="6041337"/>
                  <a:pt x="7204856" y="6041337"/>
                </a:cubicBezTo>
                <a:lnTo>
                  <a:pt x="0" y="604133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64806" y="5378153"/>
            <a:ext cx="7443151" cy="2476431"/>
          </a:xfrm>
          <a:custGeom>
            <a:avLst/>
            <a:gdLst/>
            <a:ahLst/>
            <a:cxnLst/>
            <a:rect l="l" t="t" r="r" b="b"/>
            <a:pathLst>
              <a:path w="7443151" h="2476431">
                <a:moveTo>
                  <a:pt x="7393013" y="6452"/>
                </a:moveTo>
                <a:cubicBezTo>
                  <a:pt x="7422477" y="18914"/>
                  <a:pt x="7443150" y="48087"/>
                  <a:pt x="7443150" y="82090"/>
                </a:cubicBezTo>
                <a:lnTo>
                  <a:pt x="7443151" y="2476431"/>
                </a:lnTo>
                <a:lnTo>
                  <a:pt x="0" y="500014"/>
                </a:lnTo>
                <a:lnTo>
                  <a:pt x="132771" y="1"/>
                </a:lnTo>
                <a:lnTo>
                  <a:pt x="7361060" y="1"/>
                </a:lnTo>
                <a:cubicBezTo>
                  <a:pt x="7372394" y="0"/>
                  <a:pt x="7383192" y="2298"/>
                  <a:pt x="7393013" y="6452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660994" y="5459931"/>
            <a:ext cx="1709023" cy="1538302"/>
          </a:xfrm>
          <a:custGeom>
            <a:avLst/>
            <a:gdLst/>
            <a:ahLst/>
            <a:cxnLst/>
            <a:rect l="l" t="t" r="r" b="b"/>
            <a:pathLst>
              <a:path w="1709023" h="1538302">
                <a:moveTo>
                  <a:pt x="1709023" y="0"/>
                </a:moveTo>
                <a:lnTo>
                  <a:pt x="1300550" y="1538302"/>
                </a:lnTo>
                <a:lnTo>
                  <a:pt x="0" y="1192960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20707748">
            <a:off x="6673110" y="-489836"/>
            <a:ext cx="3059119" cy="5809409"/>
          </a:xfrm>
          <a:custGeom>
            <a:avLst/>
            <a:gdLst/>
            <a:ahLst/>
            <a:cxnLst/>
            <a:rect l="l" t="t" r="r" b="b"/>
            <a:pathLst>
              <a:path w="3059119" h="5809409">
                <a:moveTo>
                  <a:pt x="0" y="0"/>
                </a:moveTo>
                <a:lnTo>
                  <a:pt x="3059119" y="812303"/>
                </a:lnTo>
                <a:lnTo>
                  <a:pt x="1732212" y="5809409"/>
                </a:lnTo>
                <a:lnTo>
                  <a:pt x="82090" y="5809409"/>
                </a:lnTo>
                <a:cubicBezTo>
                  <a:pt x="36753" y="5809409"/>
                  <a:pt x="0" y="5772656"/>
                  <a:pt x="0" y="5727319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4500000">
            <a:off x="5175504" y="2231136"/>
            <a:ext cx="4818888" cy="1435608"/>
          </a:xfrm>
        </p:spPr>
        <p:txBody>
          <a:bodyPr anchor="b"/>
          <a:lstStyle>
            <a:lvl1pPr algn="r">
              <a:defRPr sz="4400" b="0"/>
            </a:lvl1pPr>
          </a:lstStyle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900000">
            <a:off x="844848" y="997933"/>
            <a:ext cx="5343100" cy="3888220"/>
          </a:xfrm>
        </p:spPr>
        <p:txBody>
          <a:bodyPr anchor="b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900000">
            <a:off x="3216573" y="5144589"/>
            <a:ext cx="3930375" cy="988131"/>
          </a:xfrm>
        </p:spPr>
        <p:txBody>
          <a:bodyPr>
            <a:norm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900000">
            <a:off x="4263966" y="6099104"/>
            <a:ext cx="3063047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Slide" r:id="rId7" imgW="0" imgH="0" progId="">
                  <p:embed/>
                </p:oleObj>
              </mc:Choice>
              <mc:Fallback>
                <p:oleObj name="think-cell Slide" r:id="rId7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384175" y="300038"/>
            <a:ext cx="8362950" cy="59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AU" noProof="0" dirty="0" smtClean="0"/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AU" noProof="0" dirty="0" smtClean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384175" y="1374775"/>
            <a:ext cx="8362950" cy="5033963"/>
          </a:xfrm>
          <a:prstGeom prst="rect">
            <a:avLst/>
          </a:prstGeom>
        </p:spPr>
        <p:txBody>
          <a:bodyPr wrap="square" lIns="0" tIns="0" rIns="0" bIns="0"/>
          <a:lstStyle>
            <a:lvl1pPr>
              <a:lnSpc>
                <a:spcPct val="106000"/>
              </a:lnSpc>
              <a:spcBef>
                <a:spcPts val="1344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3pPr>
            <a:lvl4pPr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4pPr>
            <a:lvl5pPr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AU" noProof="0" dirty="0"/>
          </a:p>
        </p:txBody>
      </p:sp>
      <p:sp>
        <p:nvSpPr>
          <p:cNvPr id="12" name="TextBox 11"/>
          <p:cNvSpPr txBox="1"/>
          <p:nvPr>
            <p:custDataLst>
              <p:tags r:id="rId5"/>
            </p:custDataLst>
          </p:nvPr>
        </p:nvSpPr>
        <p:spPr>
          <a:xfrm>
            <a:off x="384175" y="6471064"/>
            <a:ext cx="319015" cy="191261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fld id="{1F12609F-3964-4A91-9A8D-ACEC4DE2092F}" type="slidenum">
              <a:rPr lang="en-AU" sz="100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AU" sz="1000" dirty="0">
              <a:solidFill>
                <a:prstClr val="black"/>
              </a:solidFill>
              <a:latin typeface="Arial"/>
            </a:endParaRPr>
          </a:p>
        </p:txBody>
      </p:sp>
      <p:pic>
        <p:nvPicPr>
          <p:cNvPr id="7" name="Picture 6" descr="C:\Users\W\Documents\My Dropbox\Intersective\03 Technology\Website\intersective-logo (2).PNG"/>
          <p:cNvPicPr/>
          <p:nvPr/>
        </p:nvPicPr>
        <p:blipFill rotWithShape="1">
          <a:blip r:embed="rId8" cstate="print"/>
          <a:srcRect r="28124"/>
          <a:stretch/>
        </p:blipFill>
        <p:spPr bwMode="auto">
          <a:xfrm>
            <a:off x="7552709" y="6471064"/>
            <a:ext cx="1508166" cy="361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6404450" y="6462686"/>
            <a:ext cx="1053254" cy="37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990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rot="900000">
            <a:off x="-533701" y="-979752"/>
            <a:ext cx="6672870" cy="6821601"/>
          </a:xfrm>
          <a:custGeom>
            <a:avLst/>
            <a:gdLst/>
            <a:ahLst/>
            <a:cxnLst/>
            <a:rect l="l" t="t" r="r" b="b"/>
            <a:pathLst>
              <a:path w="6672870" h="6821601">
                <a:moveTo>
                  <a:pt x="0" y="1787990"/>
                </a:moveTo>
                <a:lnTo>
                  <a:pt x="6672870" y="0"/>
                </a:lnTo>
                <a:lnTo>
                  <a:pt x="6672870" y="6739511"/>
                </a:lnTo>
                <a:cubicBezTo>
                  <a:pt x="6672870" y="6784848"/>
                  <a:pt x="6636117" y="6821601"/>
                  <a:pt x="6590780" y="6821601"/>
                </a:cubicBezTo>
                <a:lnTo>
                  <a:pt x="1348753" y="6821601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900000">
            <a:off x="-283896" y="5969722"/>
            <a:ext cx="5300494" cy="1495954"/>
          </a:xfrm>
          <a:custGeom>
            <a:avLst/>
            <a:gdLst/>
            <a:ahLst/>
            <a:cxnLst/>
            <a:rect l="l" t="t" r="r" b="b"/>
            <a:pathLst>
              <a:path w="5300494" h="1495954">
                <a:moveTo>
                  <a:pt x="0" y="0"/>
                </a:moveTo>
                <a:lnTo>
                  <a:pt x="5218404" y="0"/>
                </a:lnTo>
                <a:cubicBezTo>
                  <a:pt x="5263741" y="0"/>
                  <a:pt x="5300494" y="36753"/>
                  <a:pt x="5300494" y="82090"/>
                </a:cubicBezTo>
                <a:lnTo>
                  <a:pt x="5300494" y="183095"/>
                </a:lnTo>
                <a:lnTo>
                  <a:pt x="400840" y="149595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/>
          <p:cNvSpPr/>
          <p:nvPr/>
        </p:nvSpPr>
        <p:spPr>
          <a:xfrm rot="900000">
            <a:off x="6930292" y="-242630"/>
            <a:ext cx="2434235" cy="1383623"/>
          </a:xfrm>
          <a:custGeom>
            <a:avLst/>
            <a:gdLst/>
            <a:ahLst/>
            <a:cxnLst/>
            <a:rect l="l" t="t" r="r" b="b"/>
            <a:pathLst>
              <a:path w="2434235" h="1383623">
                <a:moveTo>
                  <a:pt x="0" y="552912"/>
                </a:moveTo>
                <a:lnTo>
                  <a:pt x="2063495" y="0"/>
                </a:lnTo>
                <a:lnTo>
                  <a:pt x="2434235" y="1383623"/>
                </a:lnTo>
                <a:lnTo>
                  <a:pt x="82090" y="1383622"/>
                </a:lnTo>
                <a:cubicBezTo>
                  <a:pt x="36754" y="1383622"/>
                  <a:pt x="0" y="1346869"/>
                  <a:pt x="0" y="1301533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 rot="900000">
            <a:off x="5899782" y="1282101"/>
            <a:ext cx="3842742" cy="6178450"/>
          </a:xfrm>
          <a:custGeom>
            <a:avLst/>
            <a:gdLst/>
            <a:ahLst/>
            <a:cxnLst/>
            <a:rect l="l" t="t" r="r" b="b"/>
            <a:pathLst>
              <a:path w="3842742" h="6178450">
                <a:moveTo>
                  <a:pt x="50137" y="6451"/>
                </a:moveTo>
                <a:cubicBezTo>
                  <a:pt x="59958" y="2297"/>
                  <a:pt x="70756" y="0"/>
                  <a:pt x="82090" y="0"/>
                </a:cubicBezTo>
                <a:lnTo>
                  <a:pt x="2463128" y="0"/>
                </a:lnTo>
                <a:lnTo>
                  <a:pt x="3842742" y="5148790"/>
                </a:lnTo>
                <a:lnTo>
                  <a:pt x="0" y="6178450"/>
                </a:lnTo>
                <a:lnTo>
                  <a:pt x="0" y="82090"/>
                </a:lnTo>
                <a:cubicBezTo>
                  <a:pt x="0" y="48087"/>
                  <a:pt x="20674" y="18913"/>
                  <a:pt x="5013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4500000">
            <a:off x="4578273" y="2744935"/>
            <a:ext cx="5036383" cy="1997131"/>
          </a:xfrm>
        </p:spPr>
        <p:txBody>
          <a:bodyPr anchor="t">
            <a:normAutofit/>
          </a:bodyPr>
          <a:lstStyle>
            <a:lvl1pPr algn="r">
              <a:defRPr sz="4400" b="0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900000">
            <a:off x="1507529" y="615731"/>
            <a:ext cx="4323504" cy="3294418"/>
          </a:xfrm>
          <a:prstGeom prst="roundRect">
            <a:avLst>
              <a:gd name="adj" fmla="val 4992"/>
            </a:avLst>
          </a:prstGeom>
          <a:ln w="19050">
            <a:solidFill>
              <a:schemeClr val="tx1"/>
            </a:solidFill>
          </a:ln>
          <a:effectLst>
            <a:innerShdw blurRad="101600" dir="13500000">
              <a:prstClr val="black">
                <a:alpha val="7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900000">
            <a:off x="822789" y="4161126"/>
            <a:ext cx="4310915" cy="1203540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900000">
            <a:off x="6992395" y="571255"/>
            <a:ext cx="1524000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900000">
            <a:off x="647292" y="5162531"/>
            <a:ext cx="2977453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900000">
            <a:off x="7046470" y="391054"/>
            <a:ext cx="1963187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95918" y="-766298"/>
            <a:ext cx="8332816" cy="5894380"/>
          </a:xfrm>
          <a:custGeom>
            <a:avLst/>
            <a:gdLst/>
            <a:ahLst/>
            <a:cxnLst/>
            <a:rect l="l" t="t" r="r" b="b"/>
            <a:pathLst>
              <a:path w="8332816" h="5894380">
                <a:moveTo>
                  <a:pt x="1565164" y="0"/>
                </a:moveTo>
                <a:lnTo>
                  <a:pt x="8332816" y="1797049"/>
                </a:lnTo>
                <a:lnTo>
                  <a:pt x="8332816" y="5812290"/>
                </a:lnTo>
                <a:cubicBezTo>
                  <a:pt x="8332816" y="5857627"/>
                  <a:pt x="8296063" y="5894380"/>
                  <a:pt x="8250726" y="5894380"/>
                </a:cubicBezTo>
                <a:lnTo>
                  <a:pt x="0" y="5894380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64746" y="5089618"/>
            <a:ext cx="8528044" cy="2911464"/>
          </a:xfrm>
          <a:custGeom>
            <a:avLst/>
            <a:gdLst/>
            <a:ahLst/>
            <a:cxnLst/>
            <a:rect l="l" t="t" r="r" b="b"/>
            <a:pathLst>
              <a:path w="8528044" h="2911464">
                <a:moveTo>
                  <a:pt x="8477907" y="6451"/>
                </a:moveTo>
                <a:cubicBezTo>
                  <a:pt x="8507371" y="18913"/>
                  <a:pt x="8528044" y="48087"/>
                  <a:pt x="8528044" y="82090"/>
                </a:cubicBezTo>
                <a:lnTo>
                  <a:pt x="8528044" y="2911464"/>
                </a:lnTo>
                <a:lnTo>
                  <a:pt x="0" y="646970"/>
                </a:lnTo>
                <a:lnTo>
                  <a:pt x="171794" y="0"/>
                </a:lnTo>
                <a:lnTo>
                  <a:pt x="8445954" y="0"/>
                </a:lnTo>
                <a:cubicBezTo>
                  <a:pt x="8457288" y="0"/>
                  <a:pt x="8468086" y="2297"/>
                  <a:pt x="8477907" y="645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8533928" y="3839503"/>
            <a:ext cx="1011244" cy="2994350"/>
          </a:xfrm>
          <a:custGeom>
            <a:avLst/>
            <a:gdLst/>
            <a:ahLst/>
            <a:cxnLst/>
            <a:rect l="l" t="t" r="r" b="b"/>
            <a:pathLst>
              <a:path w="1011244" h="2994350">
                <a:moveTo>
                  <a:pt x="1011244" y="0"/>
                </a:moveTo>
                <a:lnTo>
                  <a:pt x="216140" y="2994350"/>
                </a:lnTo>
                <a:lnTo>
                  <a:pt x="0" y="2936957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7588490" y="-321837"/>
            <a:ext cx="1976541" cy="4072806"/>
          </a:xfrm>
          <a:custGeom>
            <a:avLst/>
            <a:gdLst/>
            <a:ahLst/>
            <a:cxnLst/>
            <a:rect l="l" t="t" r="r" b="b"/>
            <a:pathLst>
              <a:path w="1976541" h="4072806">
                <a:moveTo>
                  <a:pt x="0" y="0"/>
                </a:moveTo>
                <a:lnTo>
                  <a:pt x="1976541" y="524841"/>
                </a:lnTo>
                <a:lnTo>
                  <a:pt x="1034432" y="4072806"/>
                </a:lnTo>
                <a:lnTo>
                  <a:pt x="82090" y="4072806"/>
                </a:lnTo>
                <a:cubicBezTo>
                  <a:pt x="36753" y="4072806"/>
                  <a:pt x="0" y="4036053"/>
                  <a:pt x="0" y="3990716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900000">
            <a:off x="3183882" y="4760430"/>
            <a:ext cx="5004753" cy="1299542"/>
          </a:xfrm>
        </p:spPr>
        <p:txBody>
          <a:bodyPr anchor="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781854" y="984581"/>
            <a:ext cx="6581279" cy="3604759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6996405" y="6238502"/>
            <a:ext cx="1524000" cy="365125"/>
          </a:xfrm>
        </p:spPr>
        <p:txBody>
          <a:bodyPr/>
          <a:lstStyle/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5321849" y="6094794"/>
            <a:ext cx="3124200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8182730" y="3246937"/>
            <a:ext cx="907445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20707748">
            <a:off x="-882907" y="-626065"/>
            <a:ext cx="7440156" cy="7347127"/>
          </a:xfrm>
          <a:custGeom>
            <a:avLst/>
            <a:gdLst/>
            <a:ahLst/>
            <a:cxnLst/>
            <a:rect l="l" t="t" r="r" b="b"/>
            <a:pathLst>
              <a:path w="7440156" h="7347127">
                <a:moveTo>
                  <a:pt x="1760047" y="0"/>
                </a:moveTo>
                <a:lnTo>
                  <a:pt x="7440156" y="1508269"/>
                </a:lnTo>
                <a:lnTo>
                  <a:pt x="7440156" y="7265037"/>
                </a:lnTo>
                <a:cubicBezTo>
                  <a:pt x="7440156" y="7310374"/>
                  <a:pt x="7403403" y="7347127"/>
                  <a:pt x="7358066" y="7347127"/>
                </a:cubicBezTo>
                <a:lnTo>
                  <a:pt x="2707078" y="7347127"/>
                </a:lnTo>
                <a:lnTo>
                  <a:pt x="0" y="6628304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20707748">
            <a:off x="3227235" y="6274264"/>
            <a:ext cx="4396677" cy="1167472"/>
          </a:xfrm>
          <a:custGeom>
            <a:avLst/>
            <a:gdLst/>
            <a:ahLst/>
            <a:cxnLst/>
            <a:rect l="l" t="t" r="r" b="b"/>
            <a:pathLst>
              <a:path w="4396677" h="1167472">
                <a:moveTo>
                  <a:pt x="4346539" y="6451"/>
                </a:moveTo>
                <a:cubicBezTo>
                  <a:pt x="4376003" y="18913"/>
                  <a:pt x="4396677" y="48087"/>
                  <a:pt x="4396677" y="82090"/>
                </a:cubicBezTo>
                <a:lnTo>
                  <a:pt x="4396677" y="1167472"/>
                </a:lnTo>
                <a:lnTo>
                  <a:pt x="0" y="0"/>
                </a:lnTo>
                <a:lnTo>
                  <a:pt x="4314586" y="0"/>
                </a:lnTo>
                <a:cubicBezTo>
                  <a:pt x="4325920" y="0"/>
                  <a:pt x="4336718" y="2297"/>
                  <a:pt x="4346539" y="6451"/>
                </a:cubicBez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 rot="20707748">
            <a:off x="7659524" y="5459724"/>
            <a:ext cx="1710569" cy="1538689"/>
          </a:xfrm>
          <a:custGeom>
            <a:avLst/>
            <a:gdLst/>
            <a:ahLst/>
            <a:cxnLst/>
            <a:rect l="l" t="t" r="r" b="b"/>
            <a:pathLst>
              <a:path w="1710569" h="1538689">
                <a:moveTo>
                  <a:pt x="1710569" y="1"/>
                </a:moveTo>
                <a:lnTo>
                  <a:pt x="1301993" y="1538689"/>
                </a:lnTo>
                <a:lnTo>
                  <a:pt x="0" y="1192965"/>
                </a:lnTo>
                <a:lnTo>
                  <a:pt x="0" y="82090"/>
                </a:lnTo>
                <a:cubicBezTo>
                  <a:pt x="0" y="36753"/>
                  <a:pt x="36753" y="0"/>
                  <a:pt x="82090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 rot="20707748">
            <a:off x="6666426" y="-490731"/>
            <a:ext cx="3065776" cy="5811871"/>
          </a:xfrm>
          <a:custGeom>
            <a:avLst/>
            <a:gdLst/>
            <a:ahLst/>
            <a:cxnLst/>
            <a:rect l="l" t="t" r="r" b="b"/>
            <a:pathLst>
              <a:path w="3065776" h="5811871">
                <a:moveTo>
                  <a:pt x="0" y="0"/>
                </a:moveTo>
                <a:lnTo>
                  <a:pt x="3065776" y="814071"/>
                </a:lnTo>
                <a:lnTo>
                  <a:pt x="1738684" y="5811871"/>
                </a:lnTo>
                <a:lnTo>
                  <a:pt x="82090" y="5811871"/>
                </a:lnTo>
                <a:cubicBezTo>
                  <a:pt x="36753" y="5811871"/>
                  <a:pt x="0" y="5775118"/>
                  <a:pt x="0" y="572978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 rot="-900000">
            <a:off x="6793335" y="511413"/>
            <a:ext cx="1435608" cy="4818888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 rot="-900000">
            <a:off x="967762" y="1075673"/>
            <a:ext cx="5398955" cy="508826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-900000">
            <a:off x="7754112" y="5888736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7ED758A1-8E23-424E-9008-FFD3FCA225E9}" type="datetimeFigureOut">
              <a:rPr lang="en-US" smtClean="0"/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-900000">
            <a:off x="4997808" y="6188244"/>
            <a:ext cx="2380306" cy="365125"/>
          </a:xfrm>
        </p:spPr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-900000">
            <a:off x="7690104" y="5641848"/>
            <a:ext cx="1243584" cy="365125"/>
          </a:xfrm>
        </p:spPr>
        <p:txBody>
          <a:bodyPr/>
          <a:lstStyle>
            <a:lvl1pPr algn="l">
              <a:defRPr/>
            </a:lvl1pPr>
          </a:lstStyle>
          <a:p>
            <a:fld id="{B11E04D8-E2B6-684F-8273-4F68DC1FE9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Slide" r:id="rId6" imgW="0" imgH="0" progId="">
                  <p:embed/>
                </p:oleObj>
              </mc:Choice>
              <mc:Fallback>
                <p:oleObj name="think-cell Slide" r:id="rId6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384175" y="300038"/>
            <a:ext cx="8362950" cy="59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AU" noProof="0" dirty="0" smtClean="0"/>
            </a:lvl1pPr>
          </a:lstStyle>
          <a:p>
            <a:pPr lvl="0"/>
            <a:r>
              <a:rPr lang="en-AU" noProof="0" smtClean="0"/>
              <a:t>Click to edit Master title style</a:t>
            </a:r>
            <a:endParaRPr lang="en-AU" noProof="0" dirty="0" smtClean="0"/>
          </a:p>
        </p:txBody>
      </p:sp>
      <p:sp>
        <p:nvSpPr>
          <p:cNvPr id="12" name="TextBox 11"/>
          <p:cNvSpPr txBox="1"/>
          <p:nvPr>
            <p:custDataLst>
              <p:tags r:id="rId4"/>
            </p:custDataLst>
          </p:nvPr>
        </p:nvSpPr>
        <p:spPr>
          <a:xfrm>
            <a:off x="384175" y="6471064"/>
            <a:ext cx="319015" cy="191261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fld id="{1F12609F-3964-4A91-9A8D-ACEC4DE2092F}" type="slidenum">
              <a:rPr lang="en-AU" sz="100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AU" sz="10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4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Rectangle 1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Slide" r:id="rId8" imgW="0" imgH="0" progId="">
                  <p:embed/>
                </p:oleObj>
              </mc:Choice>
              <mc:Fallback>
                <p:oleObj name="think-cell Slide" r:id="rId8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itle Placeholder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 bwMode="auto">
          <a:xfrm>
            <a:off x="384175" y="300038"/>
            <a:ext cx="8362950" cy="595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AU" noProof="0" smtClean="0"/>
            </a:lvl1pPr>
          </a:lstStyle>
          <a:p>
            <a:pPr lvl="0"/>
            <a:r>
              <a:rPr lang="en-AU" noProof="0" smtClean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  <p:custDataLst>
              <p:tags r:id="rId4"/>
            </p:custDataLst>
          </p:nvPr>
        </p:nvSpPr>
        <p:spPr>
          <a:xfrm>
            <a:off x="384175" y="1374775"/>
            <a:ext cx="4016375" cy="5033963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AU" noProof="0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4732338" y="1380331"/>
            <a:ext cx="4032250" cy="5028407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AU" noProof="0" smtClean="0"/>
              <a:t>Click to edit Master text styles</a:t>
            </a:r>
          </a:p>
          <a:p>
            <a:pPr lvl="1"/>
            <a:r>
              <a:rPr lang="en-AU" noProof="0" smtClean="0"/>
              <a:t>Second level</a:t>
            </a:r>
          </a:p>
          <a:p>
            <a:pPr lvl="2"/>
            <a:r>
              <a:rPr lang="en-AU" noProof="0" smtClean="0"/>
              <a:t>Third level</a:t>
            </a:r>
          </a:p>
          <a:p>
            <a:pPr lvl="3"/>
            <a:r>
              <a:rPr lang="en-AU" noProof="0" smtClean="0"/>
              <a:t>Fourth level</a:t>
            </a:r>
          </a:p>
          <a:p>
            <a:pPr lvl="4"/>
            <a:r>
              <a:rPr lang="en-AU" noProof="0" smtClean="0"/>
              <a:t>Fifth level</a:t>
            </a:r>
            <a:endParaRPr lang="en-AU" noProof="0" dirty="0"/>
          </a:p>
        </p:txBody>
      </p:sp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384175" y="6471064"/>
            <a:ext cx="319015" cy="191261"/>
          </a:xfrm>
          <a:prstGeom prst="rect">
            <a:avLst/>
          </a:prstGeom>
          <a:noFill/>
        </p:spPr>
        <p:txBody>
          <a:bodyPr wrap="none" lIns="36000" rIns="36000" rtlCol="0">
            <a:noAutofit/>
          </a:bodyPr>
          <a:lstStyle/>
          <a:p>
            <a:fld id="{1F12609F-3964-4A91-9A8D-ACEC4DE2092F}" type="slidenum">
              <a:rPr lang="en-AU" sz="1000">
                <a:solidFill>
                  <a:prstClr val="black"/>
                </a:solidFill>
                <a:latin typeface="Arial"/>
              </a:rPr>
              <a:pPr/>
              <a:t>‹#›</a:t>
            </a:fld>
            <a:endParaRPr lang="en-AU" sz="1000" dirty="0">
              <a:solidFill>
                <a:prstClr val="black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1415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  <a:latin typeface="Arial"/>
            </a:endParaRPr>
          </a:p>
        </p:txBody>
      </p:sp>
      <p:graphicFrame>
        <p:nvGraphicFramePr>
          <p:cNvPr id="3" name="Rectangle 2" hidden="1"/>
          <p:cNvGraphicFramePr>
            <a:graphicFrameLocks/>
          </p:cNvGraphicFramePr>
          <p:nvPr>
            <p:custDataLst>
              <p:tags r:id="rId2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think-cell Slide" r:id="rId5" imgW="0" imgH="0" progId="">
                  <p:embed/>
                </p:oleObj>
              </mc:Choice>
              <mc:Fallback>
                <p:oleObj name="think-cell Slide" r:id="rId5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1142820" y="2618107"/>
            <a:ext cx="6207508" cy="1278000"/>
          </a:xfrm>
        </p:spPr>
        <p:txBody>
          <a:bodyPr/>
          <a:lstStyle>
            <a:lvl1pPr>
              <a:lnSpc>
                <a:spcPts val="4888"/>
              </a:lnSpc>
              <a:defRPr sz="5200" b="0">
                <a:solidFill>
                  <a:schemeClr val="tx2"/>
                </a:solidFill>
                <a:latin typeface="Times New Roman" pitchFamily="18" charset="0"/>
              </a:defRPr>
            </a:lvl1pPr>
          </a:lstStyle>
          <a:p>
            <a:r>
              <a:rPr lang="en-AU" noProof="0" smtClean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4497287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6797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7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4175" y="1842952"/>
            <a:ext cx="8350250" cy="595311"/>
          </a:xfrm>
        </p:spPr>
        <p:txBody>
          <a:bodyPr/>
          <a:lstStyle/>
          <a:p>
            <a:r>
              <a:rPr lang="en-AU" sz="4400" smtClean="0"/>
              <a:t>Click to edit Master title style</a:t>
            </a:r>
            <a:endParaRPr lang="en-AU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4858439"/>
            <a:ext cx="9144000" cy="1999561"/>
          </a:xfrm>
          <a:prstGeom prst="rect">
            <a:avLst/>
          </a:prstGeom>
          <a:solidFill>
            <a:srgbClr val="00A1DE"/>
          </a:solidFill>
          <a:ln>
            <a:solidFill>
              <a:srgbClr val="00A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3416" y="2750154"/>
            <a:ext cx="3954789" cy="3412877"/>
          </a:xfrm>
          <a:prstGeom prst="rect">
            <a:avLst/>
          </a:prstGeom>
        </p:spPr>
        <p:txBody>
          <a:bodyPr wrap="square" lIns="0" tIns="0" rIns="0" bIns="0"/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44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>
                <a:solidFill>
                  <a:srgbClr val="000000"/>
                </a:solidFill>
                <a:latin typeface="Arial"/>
              </a:rPr>
              <a:t>Ian </a:t>
            </a:r>
            <a:r>
              <a:rPr lang="en-AU" b="1" dirty="0" err="1" smtClean="0">
                <a:solidFill>
                  <a:srgbClr val="000000"/>
                </a:solidFill>
                <a:latin typeface="Arial"/>
              </a:rPr>
              <a:t>Storie</a:t>
            </a:r>
            <a:endParaRPr lang="en-AU" b="1" dirty="0" smtClean="0">
              <a:solidFill>
                <a:srgbClr val="000000"/>
              </a:solidFill>
              <a:latin typeface="Arial"/>
            </a:endParaRPr>
          </a:p>
          <a:p>
            <a:r>
              <a:rPr lang="en-AU" dirty="0" smtClean="0">
                <a:solidFill>
                  <a:srgbClr val="000000"/>
                </a:solidFill>
                <a:latin typeface="Arial"/>
              </a:rPr>
              <a:t>Director, Business Development</a:t>
            </a:r>
          </a:p>
          <a:p>
            <a:r>
              <a:rPr lang="en-AU" dirty="0" smtClean="0">
                <a:solidFill>
                  <a:srgbClr val="000000"/>
                </a:solidFill>
                <a:latin typeface="Arial"/>
              </a:rPr>
              <a:t>intersective </a:t>
            </a:r>
          </a:p>
          <a:p>
            <a:r>
              <a:rPr lang="en-AU" dirty="0" smtClean="0">
                <a:solidFill>
                  <a:srgbClr val="000000"/>
                </a:solidFill>
                <a:latin typeface="Arial"/>
                <a:hlinkClick r:id="rId2"/>
              </a:rPr>
              <a:t>ian@intersective.com</a:t>
            </a:r>
            <a:endParaRPr lang="en-AU" dirty="0" smtClean="0">
              <a:solidFill>
                <a:srgbClr val="000000"/>
              </a:solidFill>
              <a:latin typeface="Arial"/>
            </a:endParaRPr>
          </a:p>
          <a:p>
            <a:r>
              <a:rPr dirty="0" smtClean="0">
                <a:solidFill>
                  <a:srgbClr val="000000"/>
                </a:solidFill>
                <a:latin typeface="Arial"/>
              </a:rPr>
              <a:t>Phone: +61 418 425 662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 descr="C:\Users\W\Documents\My Dropbox\Intersective\03 Technology\Website\intersective-logo (2).PNG"/>
          <p:cNvPicPr/>
          <p:nvPr/>
        </p:nvPicPr>
        <p:blipFill rotWithShape="1">
          <a:blip r:embed="rId3" cstate="print"/>
          <a:srcRect r="28124"/>
          <a:stretch/>
        </p:blipFill>
        <p:spPr bwMode="auto">
          <a:xfrm>
            <a:off x="304056" y="292120"/>
            <a:ext cx="2393107" cy="65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8282" y="313869"/>
            <a:ext cx="1605555" cy="545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461" y="666750"/>
            <a:ext cx="203162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/>
                <a:cs typeface="Helvetica"/>
              </a:rPr>
              <a:t>experiential education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3737" y="666750"/>
            <a:ext cx="1560290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ariol Light"/>
                <a:cs typeface="Bariol Light"/>
              </a:rPr>
              <a:t>project learning technology</a:t>
            </a:r>
          </a:p>
        </p:txBody>
      </p:sp>
    </p:spTree>
    <p:extLst>
      <p:ext uri="{BB962C8B-B14F-4D97-AF65-F5344CB8AC3E}">
        <p14:creationId xmlns:p14="http://schemas.microsoft.com/office/powerpoint/2010/main" val="4171613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inal Page - C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84175" y="1842952"/>
            <a:ext cx="8350250" cy="595311"/>
          </a:xfrm>
        </p:spPr>
        <p:txBody>
          <a:bodyPr/>
          <a:lstStyle/>
          <a:p>
            <a:r>
              <a:rPr lang="en-AU" sz="4400" smtClean="0"/>
              <a:t>Click to edit Master title style</a:t>
            </a:r>
            <a:endParaRPr lang="en-AU" sz="4400" dirty="0"/>
          </a:p>
        </p:txBody>
      </p:sp>
      <p:sp>
        <p:nvSpPr>
          <p:cNvPr id="4" name="Rectangle 3"/>
          <p:cNvSpPr/>
          <p:nvPr/>
        </p:nvSpPr>
        <p:spPr>
          <a:xfrm>
            <a:off x="0" y="4858439"/>
            <a:ext cx="9144000" cy="1999561"/>
          </a:xfrm>
          <a:prstGeom prst="rect">
            <a:avLst/>
          </a:prstGeom>
          <a:solidFill>
            <a:srgbClr val="00A1DE"/>
          </a:solidFill>
          <a:ln>
            <a:solidFill>
              <a:srgbClr val="00A1D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373416" y="2750154"/>
            <a:ext cx="3954789" cy="3412877"/>
          </a:xfrm>
          <a:prstGeom prst="rect">
            <a:avLst/>
          </a:prstGeom>
        </p:spPr>
        <p:txBody>
          <a:bodyPr wrap="square" lIns="0" tIns="0" rIns="0" bIns="0"/>
          <a:lstStyle>
            <a:lvl1pPr marL="358775" indent="-358775" algn="l" defTabSz="957263" rtl="0" eaLnBrk="1" fontAlgn="base" hangingPunct="1">
              <a:lnSpc>
                <a:spcPct val="106000"/>
              </a:lnSpc>
              <a:spcBef>
                <a:spcPts val="1344"/>
              </a:spcBef>
              <a:spcAft>
                <a:spcPts val="0"/>
              </a:spcAft>
              <a:buFont typeface="Arial" charset="0"/>
              <a:defRPr lang="en-US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90500" indent="-190500" algn="l" defTabSz="957263" rtl="0" eaLnBrk="1" fontAlgn="base" hangingPunct="1">
              <a:lnSpc>
                <a:spcPct val="106000"/>
              </a:lnSpc>
              <a:spcBef>
                <a:spcPts val="1350"/>
              </a:spcBef>
              <a:spcAft>
                <a:spcPct val="0"/>
              </a:spcAft>
              <a:buFont typeface="Arial" charset="0"/>
              <a:buChar char="•"/>
              <a:defRPr lang="en-US" sz="1400" kern="1200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2pPr>
            <a:lvl3pPr marL="373063" indent="-182563" algn="l" defTabSz="957263" rtl="0" eaLnBrk="1" fontAlgn="base" hangingPunct="1"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buFont typeface="Arial" charset="0"/>
              <a:buChar char="‒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3pPr>
            <a:lvl4pPr marL="565150" indent="-190500" algn="l" defTabSz="957263" rtl="0" eaLnBrk="1" fontAlgn="base" hangingPunct="1"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buFont typeface="Arial" charset="0"/>
              <a:buChar char="•"/>
              <a:defRPr lang="en-US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4pPr>
            <a:lvl5pPr marL="744538" indent="-179388" algn="l" defTabSz="957263" rtl="0" eaLnBrk="1" fontAlgn="base" hangingPunct="1">
              <a:lnSpc>
                <a:spcPct val="106000"/>
              </a:lnSpc>
              <a:spcBef>
                <a:spcPts val="576"/>
              </a:spcBef>
              <a:spcAft>
                <a:spcPts val="0"/>
              </a:spcAft>
              <a:buFont typeface="Arial" charset="0"/>
              <a:buChar char="‒"/>
              <a:defRPr lang="en-GB" sz="1200" kern="120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5pPr>
            <a:lvl6pPr marL="84160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500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014702" indent="-173096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1177353" indent="-162651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•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1348956" indent="-171605" algn="l" defTabSz="859512" rtl="0" eaLnBrk="1" latinLnBrk="0" hangingPunct="1">
              <a:spcBef>
                <a:spcPts val="0"/>
              </a:spcBef>
              <a:spcAft>
                <a:spcPts val="282"/>
              </a:spcAft>
              <a:buFont typeface="Arial" pitchFamily="34" charset="0"/>
              <a:buChar char="‒"/>
              <a:defRPr sz="13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b="1" dirty="0" smtClean="0">
                <a:solidFill>
                  <a:srgbClr val="000000"/>
                </a:solidFill>
                <a:latin typeface="Arial"/>
              </a:rPr>
              <a:t>Wes Sonnenreich</a:t>
            </a:r>
          </a:p>
          <a:p>
            <a:r>
              <a:rPr lang="en-AU" dirty="0" smtClean="0">
                <a:solidFill>
                  <a:srgbClr val="000000"/>
                </a:solidFill>
                <a:latin typeface="Arial"/>
              </a:rPr>
              <a:t>CEO</a:t>
            </a:r>
          </a:p>
          <a:p>
            <a:r>
              <a:rPr lang="en-AU" dirty="0" smtClean="0">
                <a:solidFill>
                  <a:srgbClr val="000000"/>
                </a:solidFill>
                <a:latin typeface="Arial"/>
              </a:rPr>
              <a:t>intersective </a:t>
            </a:r>
          </a:p>
          <a:p>
            <a:r>
              <a:rPr lang="en-AU" dirty="0" smtClean="0">
                <a:solidFill>
                  <a:srgbClr val="000000"/>
                </a:solidFill>
                <a:latin typeface="Arial"/>
                <a:hlinkClick r:id="rId2"/>
              </a:rPr>
              <a:t>wes@intersective.com</a:t>
            </a:r>
            <a:endParaRPr lang="en-AU" dirty="0" smtClean="0">
              <a:solidFill>
                <a:srgbClr val="000000"/>
              </a:solidFill>
              <a:latin typeface="Arial"/>
            </a:endParaRPr>
          </a:p>
          <a:p>
            <a:r>
              <a:rPr dirty="0" smtClean="0">
                <a:solidFill>
                  <a:srgbClr val="000000"/>
                </a:solidFill>
                <a:latin typeface="Arial"/>
              </a:rPr>
              <a:t>Phone: +61 0410 366 289</a:t>
            </a:r>
            <a:endParaRPr lang="en-AU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" name="Picture 7" descr="C:\Users\W\Documents\My Dropbox\Intersective\03 Technology\Website\intersective-logo (2).PNG"/>
          <p:cNvPicPr/>
          <p:nvPr/>
        </p:nvPicPr>
        <p:blipFill rotWithShape="1">
          <a:blip r:embed="rId3" cstate="print"/>
          <a:srcRect r="28124"/>
          <a:stretch/>
        </p:blipFill>
        <p:spPr bwMode="auto">
          <a:xfrm>
            <a:off x="304056" y="292120"/>
            <a:ext cx="2393107" cy="65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48282" y="313869"/>
            <a:ext cx="1605555" cy="5456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1461" y="666750"/>
            <a:ext cx="2031623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Helvetica"/>
                <a:cs typeface="Helvetica"/>
              </a:rPr>
              <a:t>experiential education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23737" y="666750"/>
            <a:ext cx="1597048" cy="241980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100" b="1" dirty="0">
                <a:solidFill>
                  <a:prstClr val="black"/>
                </a:solidFill>
                <a:latin typeface="Bariol Light"/>
                <a:cs typeface="Bariol Light"/>
              </a:rPr>
              <a:t>project learning technology</a:t>
            </a:r>
          </a:p>
        </p:txBody>
      </p:sp>
    </p:spTree>
    <p:extLst>
      <p:ext uri="{BB962C8B-B14F-4D97-AF65-F5344CB8AC3E}">
        <p14:creationId xmlns:p14="http://schemas.microsoft.com/office/powerpoint/2010/main" val="41104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vmlDrawing" Target="../drawings/vmlDrawing1.vml"/><Relationship Id="rId14" Type="http://schemas.openxmlformats.org/officeDocument/2006/relationships/tags" Target="../tags/tag1.xml"/><Relationship Id="rId15" Type="http://schemas.openxmlformats.org/officeDocument/2006/relationships/tags" Target="../tags/tag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345" name="Rectangle 1" hidden="1"/>
          <p:cNvGraphicFramePr>
            <a:graphicFrameLocks/>
          </p:cNvGraphicFramePr>
          <p:nvPr>
            <p:custDataLst>
              <p:tags r:id="rId14"/>
            </p:custDataLst>
          </p:nvPr>
        </p:nvGraphicFramePr>
        <p:xfrm>
          <a:off x="0" y="0"/>
          <a:ext cx="146050" cy="15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Slide" r:id="rId16" imgW="0" imgH="0" progId="">
                  <p:embed/>
                </p:oleObj>
              </mc:Choice>
              <mc:Fallback>
                <p:oleObj name="think-cell Slide" r:id="rId16" imgW="0" imgH="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46050" cy="158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0" name="Title Placeholder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 bwMode="auto">
          <a:xfrm>
            <a:off x="384175" y="300038"/>
            <a:ext cx="8377238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smtClean="0"/>
              <a:t>Click to edit Master title style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61420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57263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sz="2600" b="0" kern="1200">
          <a:solidFill>
            <a:schemeClr val="accent1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defTabSz="957263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2pPr>
      <a:lvl3pPr algn="l" defTabSz="957263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3pPr>
      <a:lvl4pPr algn="l" defTabSz="957263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4pPr>
      <a:lvl5pPr algn="l" defTabSz="957263" rtl="0" eaLnBrk="1" fontAlgn="base" hangingPunct="1">
        <a:lnSpc>
          <a:spcPct val="106000"/>
        </a:lnSpc>
        <a:spcBef>
          <a:spcPct val="0"/>
        </a:spcBef>
        <a:spcAft>
          <a:spcPct val="0"/>
        </a:spcAft>
        <a:defRPr b="1">
          <a:solidFill>
            <a:schemeClr val="tx2"/>
          </a:solidFill>
          <a:latin typeface="Arial" charset="0"/>
        </a:defRPr>
      </a:lvl5pPr>
      <a:lvl6pPr marL="429756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6pPr>
      <a:lvl7pPr marL="859512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7pPr>
      <a:lvl8pPr marL="1289268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8pPr>
      <a:lvl9pPr marL="1719024" algn="l" rtl="0" eaLnBrk="1" fontAlgn="base" hangingPunct="1">
        <a:spcBef>
          <a:spcPct val="0"/>
        </a:spcBef>
        <a:spcAft>
          <a:spcPct val="0"/>
        </a:spcAft>
        <a:defRPr sz="2300" b="1">
          <a:solidFill>
            <a:schemeClr val="accent1"/>
          </a:solidFill>
          <a:latin typeface="Arial" charset="0"/>
        </a:defRPr>
      </a:lvl9pPr>
    </p:titleStyle>
    <p:bodyStyle>
      <a:lvl1pPr marL="358775" indent="-358775" algn="l" defTabSz="957263" rtl="0" eaLnBrk="1" fontAlgn="base" hangingPunct="1">
        <a:lnSpc>
          <a:spcPct val="106000"/>
        </a:lnSpc>
        <a:spcBef>
          <a:spcPts val="1350"/>
        </a:spcBef>
        <a:spcAft>
          <a:spcPct val="0"/>
        </a:spcAft>
        <a:buFont typeface="Arial" charset="0"/>
        <a:defRPr lang="en-US" sz="1400" kern="1200" dirty="0">
          <a:solidFill>
            <a:schemeClr val="tx2"/>
          </a:solidFill>
          <a:latin typeface="+mn-lt"/>
          <a:ea typeface="+mn-ea"/>
          <a:cs typeface="+mn-cs"/>
        </a:defRPr>
      </a:lvl1pPr>
      <a:lvl2pPr marL="190500" indent="-190500" algn="l" defTabSz="957263" rtl="0" eaLnBrk="1" fontAlgn="base" hangingPunct="1">
        <a:lnSpc>
          <a:spcPct val="106000"/>
        </a:lnSpc>
        <a:spcBef>
          <a:spcPts val="1350"/>
        </a:spcBef>
        <a:spcAft>
          <a:spcPct val="0"/>
        </a:spcAft>
        <a:buFont typeface="Arial" charset="0"/>
        <a:buChar char="•"/>
        <a:defRPr lang="en-US" sz="1400" kern="1200" dirty="0">
          <a:solidFill>
            <a:schemeClr val="tx2"/>
          </a:solidFill>
          <a:latin typeface="+mn-lt"/>
          <a:ea typeface="+mj-ea"/>
          <a:cs typeface="+mj-cs"/>
        </a:defRPr>
      </a:lvl2pPr>
      <a:lvl3pPr marL="373063" indent="-182563" algn="l" defTabSz="957263" rtl="0" eaLnBrk="1" fontAlgn="base" hangingPunct="1">
        <a:lnSpc>
          <a:spcPct val="106000"/>
        </a:lnSpc>
        <a:spcBef>
          <a:spcPts val="575"/>
        </a:spcBef>
        <a:spcAft>
          <a:spcPct val="0"/>
        </a:spcAft>
        <a:buFont typeface="Arial" charset="0"/>
        <a:buChar char="‒"/>
        <a:defRPr lang="en-US" sz="1200" kern="1200" dirty="0">
          <a:solidFill>
            <a:schemeClr val="tx2"/>
          </a:solidFill>
          <a:latin typeface="+mn-lt"/>
          <a:ea typeface="+mj-ea"/>
          <a:cs typeface="+mj-cs"/>
        </a:defRPr>
      </a:lvl3pPr>
      <a:lvl4pPr marL="565150" indent="-190500" algn="l" defTabSz="957263" rtl="0" eaLnBrk="1" fontAlgn="base" hangingPunct="1">
        <a:lnSpc>
          <a:spcPct val="106000"/>
        </a:lnSpc>
        <a:spcBef>
          <a:spcPts val="57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2"/>
          </a:solidFill>
          <a:latin typeface="+mn-lt"/>
          <a:ea typeface="+mj-ea"/>
          <a:cs typeface="+mj-cs"/>
        </a:defRPr>
      </a:lvl4pPr>
      <a:lvl5pPr marL="744538" indent="-179388" algn="l" defTabSz="957263" rtl="0" eaLnBrk="1" fontAlgn="base" hangingPunct="1">
        <a:lnSpc>
          <a:spcPct val="106000"/>
        </a:lnSpc>
        <a:spcBef>
          <a:spcPts val="575"/>
        </a:spcBef>
        <a:spcAft>
          <a:spcPct val="0"/>
        </a:spcAft>
        <a:buFont typeface="Arial" charset="0"/>
        <a:buChar char="‒"/>
        <a:defRPr lang="en-GB" sz="1200" kern="1200" dirty="0">
          <a:solidFill>
            <a:schemeClr val="tx2"/>
          </a:solidFill>
          <a:latin typeface="+mn-lt"/>
          <a:ea typeface="+mj-ea"/>
          <a:cs typeface="+mj-cs"/>
        </a:defRPr>
      </a:lvl5pPr>
      <a:lvl6pPr marL="841606" indent="-171605" algn="l" defTabSz="859512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•"/>
        <a:defRPr sz="1500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1014702" indent="-173096" algn="l" defTabSz="859512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177353" indent="-162651" algn="l" defTabSz="859512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•"/>
        <a:defRPr sz="13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348956" indent="-171605" algn="l" defTabSz="859512" rtl="0" eaLnBrk="1" latinLnBrk="0" hangingPunct="1">
        <a:spcBef>
          <a:spcPts val="0"/>
        </a:spcBef>
        <a:spcAft>
          <a:spcPts val="282"/>
        </a:spcAft>
        <a:buFont typeface="Arial" pitchFamily="34" charset="0"/>
        <a:buChar char="‒"/>
        <a:defRPr sz="13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9756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12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89268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19024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48780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78536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008291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38048" algn="l" defTabSz="85951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an1080Base.png"/>
          <p:cNvPicPr>
            <a:picLocks noChangeAspect="1"/>
          </p:cNvPicPr>
          <p:nvPr/>
        </p:nvPicPr>
        <p:blipFill>
          <a:blip r:embed="rId13" cstate="print">
            <a:lum bright="-38000"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 rot="-5400000">
            <a:off x="-673455" y="2807056"/>
            <a:ext cx="5320597" cy="18400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AU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0" y="990600"/>
            <a:ext cx="5027024" cy="4783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62800" y="6096001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ffectLst/>
              </a:defRPr>
            </a:lvl1pPr>
          </a:lstStyle>
          <a:p>
            <a:fld id="{4EC5816F-D43D-40D1-9B38-E1A2C18F0972}" type="datetime1">
              <a:rPr lang="en-US" smtClean="0"/>
              <a:pPr/>
              <a:t>10/21/15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96001"/>
            <a:ext cx="312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3047" y="53249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20DFC-E2D5-4BD6-B744-D8DEEAB5F7C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31520" indent="-36576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4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97280" indent="-32004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20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74320" algn="l" defTabSz="914400" rtl="0" eaLnBrk="1" latinLnBrk="0" hangingPunct="1">
        <a:spcBef>
          <a:spcPct val="20000"/>
        </a:spcBef>
        <a:spcAft>
          <a:spcPts val="600"/>
        </a:spcAft>
        <a:buSzPct val="140000"/>
        <a:buFont typeface="Wingdings" pitchFamily="2" charset="2"/>
        <a:buChar char=""/>
        <a:defRPr sz="18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2024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46888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24"/>
        </a:spcBef>
        <a:spcAft>
          <a:spcPts val="600"/>
        </a:spcAft>
        <a:buClrTx/>
        <a:buSzPct val="130000"/>
        <a:buFont typeface="Wingdings" pitchFamily="2" charset="2"/>
        <a:buChar char=""/>
        <a:defRPr sz="16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hyperlink" Target="mailto:wes@intersective.com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microsoft.com/office/2007/relationships/hdphoto" Target="../media/hdphoto1.wdp"/><Relationship Id="rId6" Type="http://schemas.openxmlformats.org/officeDocument/2006/relationships/image" Target="../media/image9.png"/><Relationship Id="rId7" Type="http://schemas.microsoft.com/office/2007/relationships/hdphoto" Target="../media/hdphoto2.wdp"/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Future Work Skills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900000">
            <a:off x="2222673" y="5027230"/>
            <a:ext cx="4655297" cy="112849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Talent in a Digitized World</a:t>
            </a:r>
          </a:p>
          <a:p>
            <a:r>
              <a:rPr lang="en-US" dirty="0" smtClean="0"/>
              <a:t>Wes Sonnenreich </a:t>
            </a:r>
            <a:br>
              <a:rPr lang="en-US" dirty="0" smtClean="0"/>
            </a:br>
            <a:r>
              <a:rPr lang="en-US" dirty="0" smtClean="0"/>
              <a:t>CEO Intersective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653912"/>
      </p:ext>
    </p:extLst>
  </p:cSld>
  <p:clrMapOvr>
    <a:masterClrMapping/>
  </p:clrMapOvr>
  <p:transition xmlns:p14="http://schemas.microsoft.com/office/powerpoint/2010/main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Thankyou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Wes Sonnenreich</a:t>
            </a:r>
          </a:p>
          <a:p>
            <a:pPr marL="0" indent="0">
              <a:buNone/>
            </a:pPr>
            <a:r>
              <a:rPr lang="en-US" dirty="0" smtClean="0"/>
              <a:t>CEO, intersective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wes@intersective.com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+61 410 366 289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627467"/>
      </p:ext>
    </p:extLst>
  </p:cSld>
  <p:clrMapOvr>
    <a:masterClrMapping/>
  </p:clrMapOvr>
  <p:transition xmlns:p14="http://schemas.microsoft.com/office/powerpoint/2010/main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Additive Value of Employability Skills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>
          <a:xfrm>
            <a:off x="1112837" y="1150198"/>
            <a:ext cx="7337425" cy="5033963"/>
          </a:xfrm>
          <a:prstGeom prst="triangle">
            <a:avLst/>
          </a:prstGeom>
          <a:solidFill>
            <a:schemeClr val="accent1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97347" y="4919239"/>
            <a:ext cx="296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Teamwork,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Communication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15270" y="4071876"/>
            <a:ext cx="454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Multi-cultural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relations, virtual collaboration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03822" y="1958580"/>
            <a:ext cx="13268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Leadershi</a:t>
            </a:r>
            <a:r>
              <a:rPr lang="en-US" dirty="0">
                <a:solidFill>
                  <a:prstClr val="black"/>
                </a:solidFill>
                <a:latin typeface="Arial"/>
              </a:rPr>
              <a:t>p</a:t>
            </a:r>
          </a:p>
        </p:txBody>
      </p:sp>
      <p:sp>
        <p:nvSpPr>
          <p:cNvPr id="10" name="Rectangle 9"/>
          <p:cNvSpPr/>
          <p:nvPr/>
        </p:nvSpPr>
        <p:spPr>
          <a:xfrm>
            <a:off x="2745344" y="5350563"/>
            <a:ext cx="4072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Reflection, Goal Achieving, Resilience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83306" y="5763869"/>
            <a:ext cx="6396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Creativity, Structured problem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solving,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Scientific method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547934" y="4519608"/>
            <a:ext cx="44826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Digital Savvy (Creation and Consumption)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21594" y="3394146"/>
            <a:ext cx="1891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Pattern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Seeking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14598" y="2748155"/>
            <a:ext cx="5053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UX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770832" y="2363143"/>
            <a:ext cx="2019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Entrepreneurship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94076" y="3034867"/>
            <a:ext cx="1540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Value </a:t>
            </a:r>
            <a:r>
              <a:rPr lang="en-US" dirty="0">
                <a:solidFill>
                  <a:prstClr val="black"/>
                </a:solidFill>
                <a:latin typeface="Arial"/>
              </a:rPr>
              <a:t>Adding</a:t>
            </a:r>
            <a:endParaRPr lang="en-US" dirty="0">
              <a:solidFill>
                <a:prstClr val="black"/>
              </a:solidFill>
              <a:latin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92728" y="3726920"/>
            <a:ext cx="23145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Arial"/>
              </a:rPr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802965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8534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840" y="0"/>
            <a:ext cx="3499160" cy="23362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1300828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92648" y="0"/>
            <a:ext cx="11329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89404"/>
      </p:ext>
    </p:extLst>
  </p:cSld>
  <p:clrMapOvr>
    <a:masterClrMapping/>
  </p:clrMapOvr>
  <p:transition xmlns:p14="http://schemas.microsoft.com/office/powerpoint/2010/main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368" r="1439" b="490"/>
          <a:stretch/>
        </p:blipFill>
        <p:spPr>
          <a:xfrm>
            <a:off x="-2262022" y="0"/>
            <a:ext cx="12008805" cy="688180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7857" b="100000" l="31489" r="100000"/>
                    </a14:imgEffect>
                  </a14:imgLayer>
                </a14:imgProps>
              </a:ext>
            </a:extLst>
          </a:blip>
          <a:srcRect l="32116" b="8575"/>
          <a:stretch/>
        </p:blipFill>
        <p:spPr>
          <a:xfrm>
            <a:off x="-150695" y="3458091"/>
            <a:ext cx="6016427" cy="342371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926" b="98765" l="47300" r="97900">
                        <a14:backgroundMark x1="69700" y1="34321" x2="65900" y2="30370"/>
                        <a14:backgroundMark x1="59300" y1="57037" x2="59300" y2="57037"/>
                        <a14:backgroundMark x1="55600" y1="48889" x2="60000" y2="69136"/>
                        <a14:backgroundMark x1="56000" y1="14568" x2="53200" y2="19753"/>
                        <a14:backgroundMark x1="50400" y1="27901" x2="50400" y2="40741"/>
                        <a14:backgroundMark x1="59600" y1="87160" x2="64300" y2="87160"/>
                        <a14:backgroundMark x1="67300" y1="65679" x2="66600" y2="75062"/>
                        <a14:backgroundMark x1="52500" y1="73827" x2="52500" y2="73827"/>
                        <a14:backgroundMark x1="54400" y1="72099" x2="54400" y2="85432"/>
                        <a14:backgroundMark x1="79600" y1="51111" x2="87300" y2="50123"/>
                        <a14:backgroundMark x1="78900" y1="70864" x2="78900" y2="75062"/>
                        <a14:backgroundMark x1="77900" y1="88889" x2="77900" y2="88889"/>
                      </a14:backgroundRemoval>
                    </a14:imgEffect>
                  </a14:imgLayer>
                </a14:imgProps>
              </a:ext>
            </a:extLst>
          </a:blip>
          <a:srcRect l="44846" t="1" b="-5255"/>
          <a:stretch/>
        </p:blipFill>
        <p:spPr>
          <a:xfrm rot="3041864">
            <a:off x="4119789" y="-784256"/>
            <a:ext cx="5043254" cy="389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25245"/>
      </p:ext>
    </p:extLst>
  </p:cSld>
  <p:clrMapOvr>
    <a:masterClrMapping/>
  </p:clrMapOvr>
  <p:transition xmlns:p14="http://schemas.microsoft.com/office/powerpoint/2010/main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will/won’t digitize?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Tech Can Automate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Physical Tasks</a:t>
            </a:r>
          </a:p>
          <a:p>
            <a:r>
              <a:rPr lang="en-US" dirty="0" smtClean="0"/>
              <a:t>Data Gathering &amp; Reporting</a:t>
            </a:r>
          </a:p>
          <a:p>
            <a:r>
              <a:rPr lang="en-US" dirty="0" smtClean="0"/>
              <a:t>Repetitive Tasks </a:t>
            </a:r>
          </a:p>
          <a:p>
            <a:r>
              <a:rPr lang="en-US" dirty="0" smtClean="0"/>
              <a:t>Precision Tasks</a:t>
            </a:r>
          </a:p>
          <a:p>
            <a:r>
              <a:rPr lang="en-US" dirty="0" smtClean="0"/>
              <a:t>Inductive/Deductive</a:t>
            </a:r>
          </a:p>
          <a:p>
            <a:r>
              <a:rPr lang="en-US" dirty="0" smtClean="0"/>
              <a:t>Value in Outcome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Much Harder to Automate</a:t>
            </a:r>
            <a:endParaRPr lang="en-US" dirty="0">
              <a:solidFill>
                <a:srgbClr val="70A525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Interpersonal Tasks</a:t>
            </a:r>
          </a:p>
          <a:p>
            <a:r>
              <a:rPr lang="en-US" dirty="0" smtClean="0"/>
              <a:t>Drawing Insights</a:t>
            </a:r>
          </a:p>
          <a:p>
            <a:r>
              <a:rPr lang="en-US" dirty="0" smtClean="0"/>
              <a:t>Inconsistent/Variable Tasks</a:t>
            </a:r>
          </a:p>
          <a:p>
            <a:r>
              <a:rPr lang="en-US" dirty="0" smtClean="0"/>
              <a:t>Creative Tasks</a:t>
            </a:r>
          </a:p>
          <a:p>
            <a:r>
              <a:rPr lang="en-US" dirty="0" err="1" smtClean="0"/>
              <a:t>Abductive</a:t>
            </a:r>
            <a:endParaRPr lang="en-US" dirty="0" smtClean="0"/>
          </a:p>
          <a:p>
            <a:r>
              <a:rPr lang="en-US" dirty="0" smtClean="0"/>
              <a:t>Value in Process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12344"/>
      </p:ext>
    </p:extLst>
  </p:cSld>
  <p:clrMapOvr>
    <a:masterClrMapping/>
  </p:clrMapOvr>
  <p:transition xmlns:p14="http://schemas.microsoft.com/office/powerpoint/2010/main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Jobs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4"/>
                </a:solidFill>
              </a:rPr>
              <a:t>Digital Curator</a:t>
            </a:r>
            <a:r>
              <a:rPr lang="en-US" dirty="0" smtClean="0"/>
              <a:t> contextual relevance</a:t>
            </a:r>
          </a:p>
          <a:p>
            <a:r>
              <a:rPr lang="en-US" dirty="0" smtClean="0">
                <a:solidFill>
                  <a:schemeClr val="accent5"/>
                </a:solidFill>
              </a:rPr>
              <a:t>Emotive Pattern Seeker</a:t>
            </a:r>
            <a:r>
              <a:rPr lang="en-US" dirty="0" smtClean="0"/>
              <a:t> discover inspiring</a:t>
            </a:r>
          </a:p>
          <a:p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Integrator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connect knowledge, tech</a:t>
            </a:r>
          </a:p>
          <a:p>
            <a:r>
              <a:rPr lang="en-US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Gap Filler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arbitrage tech evolution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369124"/>
      </p:ext>
    </p:extLst>
  </p:cSld>
  <p:clrMapOvr>
    <a:masterClrMapping/>
  </p:clrMapOvr>
  <p:transition xmlns:p14="http://schemas.microsoft.com/office/powerpoint/2010/main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Experiential Opportunity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accent3"/>
                </a:solidFill>
              </a:rPr>
              <a:t>Current Education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7</a:t>
            </a:r>
            <a:r>
              <a:rPr lang="en-US" dirty="0" smtClean="0"/>
              <a:t>0%+ Who, What, When, Where</a:t>
            </a:r>
          </a:p>
          <a:p>
            <a:r>
              <a:rPr lang="en-US" dirty="0"/>
              <a:t>2</a:t>
            </a:r>
            <a:r>
              <a:rPr lang="en-US" dirty="0" smtClean="0"/>
              <a:t>0% How</a:t>
            </a:r>
          </a:p>
          <a:p>
            <a:r>
              <a:rPr lang="en-US" dirty="0" smtClean="0"/>
              <a:t>10% Why</a:t>
            </a:r>
          </a:p>
          <a:p>
            <a:endParaRPr lang="en-US" dirty="0"/>
          </a:p>
          <a:p>
            <a:r>
              <a:rPr lang="en-US" dirty="0" smtClean="0"/>
              <a:t>Learn then Do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70A525"/>
                </a:solidFill>
              </a:rPr>
              <a:t>Future Education</a:t>
            </a:r>
            <a:endParaRPr lang="en-US" dirty="0">
              <a:solidFill>
                <a:srgbClr val="70A525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4</a:t>
            </a:r>
            <a:r>
              <a:rPr lang="en-US" dirty="0" smtClean="0"/>
              <a:t>0% How</a:t>
            </a:r>
          </a:p>
          <a:p>
            <a:r>
              <a:rPr lang="en-US" dirty="0"/>
              <a:t>4</a:t>
            </a:r>
            <a:r>
              <a:rPr lang="en-US" dirty="0" smtClean="0"/>
              <a:t>0% Why</a:t>
            </a:r>
          </a:p>
          <a:p>
            <a:r>
              <a:rPr lang="en-US" dirty="0" smtClean="0"/>
              <a:t>20% Who, What,  When. Where</a:t>
            </a:r>
          </a:p>
          <a:p>
            <a:endParaRPr lang="en-US" dirty="0"/>
          </a:p>
          <a:p>
            <a:r>
              <a:rPr lang="en-US" dirty="0" smtClean="0"/>
              <a:t>Learn while Doing</a:t>
            </a:r>
          </a:p>
        </p:txBody>
      </p:sp>
    </p:spTree>
    <p:extLst>
      <p:ext uri="{BB962C8B-B14F-4D97-AF65-F5344CB8AC3E}">
        <p14:creationId xmlns:p14="http://schemas.microsoft.com/office/powerpoint/2010/main" val="16714510"/>
      </p:ext>
    </p:extLst>
  </p:cSld>
  <p:clrMapOvr>
    <a:masterClrMapping/>
  </p:clrMapOvr>
  <p:transition xmlns:p14="http://schemas.microsoft.com/office/powerpoint/2010/main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Experiential?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6550" lvl="1" indent="-336550"/>
            <a:r>
              <a:rPr lang="en-US" sz="2400" dirty="0" smtClean="0">
                <a:solidFill>
                  <a:srgbClr val="FF6700"/>
                </a:solidFill>
              </a:rPr>
              <a:t>Resume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 </a:t>
            </a:r>
            <a:r>
              <a:rPr lang="en-US" sz="2400" dirty="0" smtClean="0">
                <a:solidFill>
                  <a:schemeClr val="accent4"/>
                </a:solidFill>
              </a:rPr>
              <a:t>Network</a:t>
            </a:r>
          </a:p>
          <a:p>
            <a:pPr marL="336550" lvl="1" indent="-336550"/>
            <a:r>
              <a:rPr lang="en-US" sz="2400" dirty="0" smtClean="0">
                <a:solidFill>
                  <a:srgbClr val="FF6700"/>
                </a:solidFill>
              </a:rPr>
              <a:t>Credential</a:t>
            </a:r>
            <a:r>
              <a:rPr lang="en-US" sz="2400" dirty="0" smtClean="0"/>
              <a:t> </a:t>
            </a:r>
            <a:r>
              <a:rPr lang="en-US" sz="2400" dirty="0" smtClean="0">
                <a:sym typeface="Wingdings"/>
              </a:rPr>
              <a:t></a:t>
            </a:r>
            <a:r>
              <a:rPr lang="en-US" sz="2400" dirty="0" smtClean="0"/>
              <a:t> </a:t>
            </a:r>
            <a:r>
              <a:rPr lang="en-US" sz="2400" dirty="0">
                <a:solidFill>
                  <a:schemeClr val="accent4"/>
                </a:solidFill>
              </a:rPr>
              <a:t>Narrative</a:t>
            </a:r>
          </a:p>
          <a:p>
            <a:pPr marL="336550" indent="-336550">
              <a:buFont typeface="Arial"/>
              <a:buChar char="•"/>
            </a:pPr>
            <a:r>
              <a:rPr lang="en-US" sz="2400" dirty="0" smtClean="0">
                <a:solidFill>
                  <a:schemeClr val="accent2"/>
                </a:solidFill>
              </a:rPr>
              <a:t>Students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experiences 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that </a:t>
            </a:r>
            <a:r>
              <a:rPr lang="en-US" sz="2400" dirty="0" smtClean="0">
                <a:solidFill>
                  <a:schemeClr val="accent5"/>
                </a:solidFill>
              </a:rPr>
              <a:t>build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networks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2400" dirty="0" smtClean="0">
                <a:solidFill>
                  <a:schemeClr val="accent5"/>
                </a:solidFill>
              </a:rPr>
              <a:t>narratives</a:t>
            </a:r>
            <a:endParaRPr lang="en-US" sz="2200" dirty="0" smtClean="0">
              <a:solidFill>
                <a:schemeClr val="accent5"/>
              </a:solidFill>
            </a:endParaRPr>
          </a:p>
          <a:p>
            <a:pPr marL="336550" indent="-336550">
              <a:buFont typeface="Arial"/>
              <a:buChar char="•"/>
            </a:pPr>
            <a:r>
              <a:rPr lang="en-US" sz="2400" dirty="0" smtClean="0">
                <a:solidFill>
                  <a:srgbClr val="FEA022"/>
                </a:solidFill>
              </a:rPr>
              <a:t>Employers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more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value</a:t>
            </a:r>
            <a:r>
              <a:rPr lang="en-US" sz="24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, less hassle in participation</a:t>
            </a:r>
          </a:p>
          <a:p>
            <a:pPr marL="336550" indent="-336550">
              <a:buFont typeface="Arial"/>
              <a:buChar char="•"/>
            </a:pPr>
            <a:r>
              <a:rPr lang="en-US" sz="2400" dirty="0" smtClean="0">
                <a:solidFill>
                  <a:srgbClr val="FEA022"/>
                </a:solidFill>
              </a:rPr>
              <a:t>Educators</a:t>
            </a:r>
            <a:r>
              <a:rPr lang="en-US" sz="2400" dirty="0"/>
              <a:t>:</a:t>
            </a:r>
            <a:r>
              <a:rPr lang="en-US" sz="2400" dirty="0" smtClean="0">
                <a:sym typeface="Wingdings"/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assure</a:t>
            </a:r>
            <a:r>
              <a:rPr lang="en-US" sz="2400" dirty="0" smtClean="0">
                <a:solidFill>
                  <a:srgbClr val="C9E891"/>
                </a:solidFill>
              </a:rPr>
              <a:t> </a:t>
            </a:r>
            <a:r>
              <a:rPr lang="en-US" sz="2400" dirty="0" smtClean="0">
                <a:solidFill>
                  <a:schemeClr val="accent5"/>
                </a:solidFill>
              </a:rPr>
              <a:t>quality</a:t>
            </a:r>
            <a:r>
              <a:rPr lang="en-US" sz="2400" dirty="0" smtClean="0">
                <a:solidFill>
                  <a:srgbClr val="C9E891"/>
                </a:solidFill>
              </a:rPr>
              <a:t> &amp; control costs at scale</a:t>
            </a:r>
          </a:p>
        </p:txBody>
      </p:sp>
    </p:spTree>
    <p:extLst>
      <p:ext uri="{BB962C8B-B14F-4D97-AF65-F5344CB8AC3E}">
        <p14:creationId xmlns:p14="http://schemas.microsoft.com/office/powerpoint/2010/main" val="2761769150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doing?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Helping educators </a:t>
            </a:r>
            <a:r>
              <a:rPr lang="en-US" dirty="0" smtClean="0">
                <a:solidFill>
                  <a:schemeClr val="accent4"/>
                </a:solidFill>
              </a:rPr>
              <a:t>increase</a:t>
            </a:r>
            <a:r>
              <a:rPr lang="en-US" dirty="0" smtClean="0"/>
              <a:t> the amount of </a:t>
            </a:r>
            <a:r>
              <a:rPr lang="en-US" dirty="0" smtClean="0">
                <a:solidFill>
                  <a:srgbClr val="70A525"/>
                </a:solidFill>
              </a:rPr>
              <a:t>experiential learning</a:t>
            </a:r>
          </a:p>
          <a:p>
            <a:r>
              <a:rPr lang="en-US" dirty="0" smtClean="0"/>
              <a:t>Helping employers get </a:t>
            </a:r>
            <a:r>
              <a:rPr lang="en-US" dirty="0" smtClean="0">
                <a:solidFill>
                  <a:schemeClr val="accent5"/>
                </a:solidFill>
              </a:rPr>
              <a:t>more value</a:t>
            </a:r>
            <a:r>
              <a:rPr lang="en-US" dirty="0" smtClean="0">
                <a:solidFill>
                  <a:srgbClr val="70A525"/>
                </a:solidFill>
              </a:rPr>
              <a:t> </a:t>
            </a:r>
            <a:r>
              <a:rPr lang="en-US" dirty="0" smtClean="0"/>
              <a:t>out of participation</a:t>
            </a:r>
          </a:p>
          <a:p>
            <a:r>
              <a:rPr lang="en-US" dirty="0" smtClean="0"/>
              <a:t>Using technology to </a:t>
            </a:r>
            <a:r>
              <a:rPr lang="en-US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enable scale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866579"/>
      </p:ext>
    </p:extLst>
  </p:cSld>
  <p:clrMapOvr>
    <a:masterClrMapping/>
  </p:clrMapOvr>
  <p:transition xmlns:p14="http://schemas.microsoft.com/office/powerpoint/2010/main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uwR.FaB06ZAzNy8cUsV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ihSpux.c0qZaf_qo2ySO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AnlVmXbUWYyYtr8J4vu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IemlDcjlkyZuyBnmRlD.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JqbhntsPkaS1GBRiokdI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ZvHMlIqxUawg0u238cL8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_3pTuWpHVUyh5VvI11XG5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ekpvs0VyU60wpRxd..Gs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5BqPzctVEaBZy0AIEuO7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CwIu0xjEnkWF4SFbb9laU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vTti_6DSEas0lO9w.xAb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2ZHmwOGoS0O61ddaH_aOk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p76Hxw1s60uFO4inp8o0D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KdUnYM680Wqc7YV1jv2Kg"/>
</p:tagLst>
</file>

<file path=ppt/theme/theme1.xml><?xml version="1.0" encoding="utf-8"?>
<a:theme xmlns:a="http://schemas.openxmlformats.org/drawingml/2006/main" name="Intersective">
  <a:themeElements>
    <a:clrScheme name="Intersective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00B0F0"/>
      </a:accent1>
      <a:accent2>
        <a:srgbClr val="C9DD03"/>
      </a:accent2>
      <a:accent3>
        <a:srgbClr val="002060"/>
      </a:accent3>
      <a:accent4>
        <a:srgbClr val="197193"/>
      </a:accent4>
      <a:accent5>
        <a:srgbClr val="72C7E7"/>
      </a:accent5>
      <a:accent6>
        <a:srgbClr val="646E01"/>
      </a:accent6>
      <a:hlink>
        <a:srgbClr val="00A1DE"/>
      </a:hlink>
      <a:folHlink>
        <a:srgbClr val="00A1DE"/>
      </a:folHlink>
    </a:clrScheme>
    <a:fontScheme name="19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270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200"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Kilter">
  <a:themeElements>
    <a:clrScheme name="Kilter">
      <a:dk1>
        <a:sysClr val="windowText" lastClr="000000"/>
      </a:dk1>
      <a:lt1>
        <a:sysClr val="window" lastClr="FFFFFF"/>
      </a:lt1>
      <a:dk2>
        <a:srgbClr val="318FC5"/>
      </a:dk2>
      <a:lt2>
        <a:srgbClr val="AEE8FB"/>
      </a:lt2>
      <a:accent1>
        <a:srgbClr val="76C5EF"/>
      </a:accent1>
      <a:accent2>
        <a:srgbClr val="FEA022"/>
      </a:accent2>
      <a:accent3>
        <a:srgbClr val="FF6700"/>
      </a:accent3>
      <a:accent4>
        <a:srgbClr val="70A525"/>
      </a:accent4>
      <a:accent5>
        <a:srgbClr val="A5D848"/>
      </a:accent5>
      <a:accent6>
        <a:srgbClr val="20768C"/>
      </a:accent6>
      <a:hlink>
        <a:srgbClr val="7AB6E8"/>
      </a:hlink>
      <a:folHlink>
        <a:srgbClr val="83B0D3"/>
      </a:folHlink>
    </a:clrScheme>
    <a:fontScheme name="Kilter">
      <a:maj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ＭＳ 明朝"/>
        <a:font script="Hang" typeface="바탕"/>
        <a:font script="Hans" typeface="华文新魏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Kilter">
      <a:fillStyleLst>
        <a:solidFill>
          <a:schemeClr val="phClr"/>
        </a:solidFill>
        <a:gradFill rotWithShape="1">
          <a:gsLst>
            <a:gs pos="0">
              <a:schemeClr val="phClr">
                <a:tint val="14000"/>
                <a:satMod val="180000"/>
                <a:lumMod val="100000"/>
              </a:schemeClr>
            </a:gs>
            <a:gs pos="42000">
              <a:schemeClr val="phClr">
                <a:tint val="40000"/>
                <a:satMod val="160000"/>
                <a:lumMod val="94000"/>
              </a:schemeClr>
            </a:gs>
            <a:gs pos="100000">
              <a:schemeClr val="phClr">
                <a:tint val="94000"/>
                <a:satMod val="140000"/>
              </a:schemeClr>
            </a:gs>
          </a:gsLst>
          <a:lin ang="5160000" scaled="1"/>
        </a:gradFill>
        <a:gradFill rotWithShape="1">
          <a:gsLst>
            <a:gs pos="38000">
              <a:schemeClr val="phClr">
                <a:satMod val="120000"/>
              </a:schemeClr>
            </a:gs>
            <a:gs pos="100000">
              <a:schemeClr val="phClr">
                <a:shade val="60000"/>
                <a:satMod val="180000"/>
                <a:lumMod val="70000"/>
              </a:schemeClr>
            </a:gs>
          </a:gsLst>
          <a:lin ang="4680000" scaled="0"/>
        </a:gradFill>
      </a:fillStyleLst>
      <a:lnStyleLst>
        <a:ln w="12700" cap="flat" cmpd="sng" algn="ctr">
          <a:solidFill>
            <a:schemeClr val="phClr">
              <a:shade val="50000"/>
            </a:schemeClr>
          </a:solidFill>
          <a:prstDash val="solid"/>
        </a:ln>
        <a:ln w="2540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20000"/>
              </a:srgbClr>
            </a:outerShdw>
          </a:effectLst>
        </a:effectStyle>
        <a:effectStyle>
          <a:effectLst>
            <a:outerShdw blurRad="76200" dist="25400" dir="5400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152400" h="63500" prst="softRound"/>
          </a:sp3d>
        </a:effectStyle>
        <a:effectStyle>
          <a:effectLst>
            <a:outerShdw blurRad="107950" dist="12700" dir="5040000" rotWithShape="0">
              <a:srgbClr val="000000">
                <a:alpha val="5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h="63500" prst="softRound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atMod val="140000"/>
                <a:lumMod val="120000"/>
              </a:schemeClr>
            </a:gs>
            <a:gs pos="100000">
              <a:schemeClr val="phClr">
                <a:tint val="95000"/>
                <a:shade val="70000"/>
                <a:satMod val="180000"/>
                <a:lumMod val="82000"/>
              </a:schemeClr>
            </a:gs>
          </a:gsLst>
          <a:path path="circle">
            <a:fillToRect l="25000" t="25000" r="25000" b="25000"/>
          </a:path>
        </a:gradFill>
        <a:gradFill rotWithShape="1">
          <a:gsLst>
            <a:gs pos="0">
              <a:schemeClr val="phClr">
                <a:tint val="94000"/>
                <a:satMod val="140000"/>
                <a:lumMod val="120000"/>
              </a:schemeClr>
            </a:gs>
            <a:gs pos="100000">
              <a:schemeClr val="phClr">
                <a:tint val="97000"/>
                <a:shade val="70000"/>
                <a:satMod val="190000"/>
                <a:lumMod val="72000"/>
              </a:schemeClr>
            </a:gs>
          </a:gsLst>
          <a:path path="circle">
            <a:fillToRect l="50000" t="50000" r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409</Words>
  <Application>Microsoft Macintosh PowerPoint</Application>
  <PresentationFormat>On-screen Show (4:3)</PresentationFormat>
  <Paragraphs>88</Paragraphs>
  <Slides>11</Slides>
  <Notes>7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Intersective</vt:lpstr>
      <vt:lpstr>Kilter</vt:lpstr>
      <vt:lpstr>think-cell Slide</vt:lpstr>
      <vt:lpstr>Future Work Skills</vt:lpstr>
      <vt:lpstr>PowerPoint Presentation</vt:lpstr>
      <vt:lpstr>PowerPoint Presentation</vt:lpstr>
      <vt:lpstr>PowerPoint Presentation</vt:lpstr>
      <vt:lpstr>What will/won’t digitize?</vt:lpstr>
      <vt:lpstr>Future Jobs</vt:lpstr>
      <vt:lpstr>The Experiential Opportunity</vt:lpstr>
      <vt:lpstr>Why Experiential?</vt:lpstr>
      <vt:lpstr>What are we doing?</vt:lpstr>
      <vt:lpstr>Thankyou </vt:lpstr>
      <vt:lpstr>The Additive Value of Employability Skills</vt:lpstr>
    </vt:vector>
  </TitlesOfParts>
  <Company>Intersective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Work</dc:title>
  <dc:creator>Wes Sonnenreich</dc:creator>
  <cp:lastModifiedBy>Wes Sonnenreich</cp:lastModifiedBy>
  <cp:revision>10</cp:revision>
  <dcterms:created xsi:type="dcterms:W3CDTF">2015-10-20T09:07:32Z</dcterms:created>
  <dcterms:modified xsi:type="dcterms:W3CDTF">2015-10-20T19:54:31Z</dcterms:modified>
</cp:coreProperties>
</file>