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70" r:id="rId4"/>
    <p:sldId id="269" r:id="rId5"/>
    <p:sldId id="262" r:id="rId6"/>
    <p:sldId id="260" r:id="rId7"/>
    <p:sldId id="261" r:id="rId8"/>
    <p:sldId id="265" r:id="rId9"/>
    <p:sldId id="264" r:id="rId10"/>
    <p:sldId id="257" r:id="rId11"/>
    <p:sldId id="263" r:id="rId12"/>
    <p:sldId id="266" r:id="rId13"/>
    <p:sldId id="267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DD1F0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738" autoAdjust="0"/>
  </p:normalViewPr>
  <p:slideViewPr>
    <p:cSldViewPr showGuides="1">
      <p:cViewPr varScale="1">
        <p:scale>
          <a:sx n="67" d="100"/>
          <a:sy n="67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BAC42-3B00-4CA3-86F5-E95131CBA02B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9E311-DA49-4CB6-AA72-C3AA8DEFC9FB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Griffith &amp; Deloitte </a:t>
            </a:r>
            <a:r>
              <a:rPr lang="en-AU" dirty="0" err="1" smtClean="0"/>
              <a:t>Fastrack</a:t>
            </a:r>
            <a:r>
              <a:rPr lang="en-AU" dirty="0" smtClean="0"/>
              <a:t> outcomes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A9E311-DA49-4CB6-AA72-C3AA8DEFC9FB}" type="slidenum">
              <a:rPr lang="en-AU" smtClean="0"/>
              <a:pPr/>
              <a:t>8</a:t>
            </a:fld>
            <a:endParaRPr lang="en-A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7953-1471-4D3E-A573-0BD71010E793}" type="datetimeFigureOut">
              <a:rPr lang="en-AU" smtClean="0"/>
              <a:pPr/>
              <a:t>6/02/2013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04C13-1184-4B2B-ADD6-B156D8AF0469}" type="slidenum">
              <a:rPr lang="en-AU" smtClean="0"/>
              <a:pPr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2393"/>
            <a:ext cx="7772400" cy="1470025"/>
          </a:xfrm>
        </p:spPr>
        <p:txBody>
          <a:bodyPr/>
          <a:lstStyle/>
          <a:p>
            <a:r>
              <a:rPr lang="en-AU" dirty="0" smtClean="0"/>
              <a:t>WIL it scale?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598168"/>
            <a:ext cx="7560840" cy="1991072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Contextualized Business Education </a:t>
            </a:r>
          </a:p>
          <a:p>
            <a:r>
              <a:rPr lang="en-AU" dirty="0" smtClean="0"/>
              <a:t>@ </a:t>
            </a:r>
            <a:r>
              <a:rPr lang="en-AU" dirty="0" smtClean="0"/>
              <a:t>Scale</a:t>
            </a:r>
          </a:p>
          <a:p>
            <a:r>
              <a:rPr lang="en-AU" dirty="0" smtClean="0"/>
              <a:t>s</a:t>
            </a:r>
            <a:r>
              <a:rPr lang="en-AU" dirty="0" smtClean="0"/>
              <a:t>ome MILC with your MOOC?</a:t>
            </a:r>
          </a:p>
          <a:p>
            <a:r>
              <a:rPr lang="en-AU" dirty="0" smtClean="0"/>
              <a:t>(Massive Integrated Learning Courses)</a:t>
            </a:r>
            <a:endParaRPr lang="en-AU" dirty="0" smtClean="0"/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6444208" y="5877272"/>
            <a:ext cx="23526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/>
              <a:t>Wes Sonnenreich</a:t>
            </a:r>
          </a:p>
          <a:p>
            <a:r>
              <a:rPr lang="en-AU" sz="2400" dirty="0" smtClean="0"/>
              <a:t>CEO, </a:t>
            </a:r>
            <a:r>
              <a:rPr lang="en-AU" sz="2400" dirty="0" err="1" smtClean="0"/>
              <a:t>intersective</a:t>
            </a:r>
            <a:endParaRPr lang="en-AU" sz="2400" dirty="0"/>
          </a:p>
        </p:txBody>
      </p:sp>
      <p:pic>
        <p:nvPicPr>
          <p:cNvPr id="7170" name="Picture 2" descr="\\psf\Home\Dropbox\Intersective\04 Technology\Media\Website\intersective-log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4229691" cy="87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33" t="11345" r="1033" b="2936"/>
          <a:stretch>
            <a:fillRect/>
          </a:stretch>
        </p:blipFill>
        <p:spPr bwMode="auto">
          <a:xfrm>
            <a:off x="395536" y="1268760"/>
            <a:ext cx="8352928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79512" y="764704"/>
            <a:ext cx="871296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smtClean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PYRAMID of KNOWLEDGE TYPE and EDUCATION FORMAT</a:t>
            </a:r>
          </a:p>
          <a:p>
            <a:pPr algn="ctr"/>
            <a:endParaRPr lang="en-AU" b="1" dirty="0" smtClean="0">
              <a:solidFill>
                <a:schemeClr val="tx1"/>
              </a:solidFill>
              <a:latin typeface="Corbel" pitchFamily="34" charset="0"/>
              <a:cs typeface="Calibri" pitchFamily="34" charset="0"/>
            </a:endParaRPr>
          </a:p>
          <a:p>
            <a:pPr algn="ctr"/>
            <a:r>
              <a:rPr lang="en-AU" b="1" dirty="0" smtClean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Online Education (inc. MOOCs) are disrupting the bottom and middle... </a:t>
            </a:r>
          </a:p>
          <a:p>
            <a:pPr algn="ctr"/>
            <a:r>
              <a:rPr lang="en-AU" b="1" dirty="0" smtClean="0">
                <a:solidFill>
                  <a:schemeClr val="tx1"/>
                </a:solidFill>
                <a:latin typeface="Corbel" pitchFamily="34" charset="0"/>
                <a:cs typeface="Calibri" pitchFamily="34" charset="0"/>
              </a:rPr>
              <a:t>But what about the top?</a:t>
            </a:r>
          </a:p>
          <a:p>
            <a:pPr algn="ctr"/>
            <a:endParaRPr lang="en-AU" b="1" dirty="0">
              <a:solidFill>
                <a:schemeClr val="tx1"/>
              </a:solidFill>
              <a:latin typeface="Corbel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31840" y="1700808"/>
            <a:ext cx="2592288" cy="1872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3600" b="1" dirty="0" smtClean="0">
                <a:solidFill>
                  <a:srgbClr val="FF0000"/>
                </a:solidFill>
              </a:rPr>
              <a:t>WIL</a:t>
            </a:r>
            <a:endParaRPr lang="en-AU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Context, Facilitation, Content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 smtClean="0"/>
              <a:t>Businesses need to set the context</a:t>
            </a:r>
          </a:p>
          <a:p>
            <a:pPr lvl="1"/>
            <a:r>
              <a:rPr lang="en-AU" dirty="0" smtClean="0"/>
              <a:t>Not every context is appropriate or will scale</a:t>
            </a:r>
          </a:p>
          <a:p>
            <a:r>
              <a:rPr lang="en-AU" dirty="0" smtClean="0"/>
              <a:t>Facilitation is a specialty skill</a:t>
            </a:r>
          </a:p>
          <a:p>
            <a:pPr lvl="1"/>
            <a:r>
              <a:rPr lang="en-AU" dirty="0" smtClean="0"/>
              <a:t>Neither business mentors nor academics are automatically good at this without training</a:t>
            </a:r>
          </a:p>
          <a:p>
            <a:r>
              <a:rPr lang="en-AU" dirty="0" smtClean="0"/>
              <a:t>Content is “easy” – it’s everywhere</a:t>
            </a:r>
          </a:p>
          <a:p>
            <a:pPr lvl="1"/>
            <a:r>
              <a:rPr lang="en-AU" dirty="0" smtClean="0"/>
              <a:t>But linking it to the context is hard</a:t>
            </a:r>
          </a:p>
          <a:p>
            <a:pPr lvl="1"/>
            <a:r>
              <a:rPr lang="en-AU" b="1" dirty="0" smtClean="0"/>
              <a:t>requires excellence in instructional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scale?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University &amp; Industry relationship </a:t>
            </a:r>
          </a:p>
          <a:p>
            <a:pPr lvl="1"/>
            <a:r>
              <a:rPr lang="en-AU" dirty="0" smtClean="0"/>
              <a:t>Pilot-Co-Pilot</a:t>
            </a:r>
          </a:p>
          <a:p>
            <a:pPr lvl="1"/>
            <a:r>
              <a:rPr lang="en-AU" dirty="0" smtClean="0"/>
              <a:t>Not Pilot-Passenger or worse... Pilot-Cargo!</a:t>
            </a:r>
          </a:p>
          <a:p>
            <a:pPr lvl="1"/>
            <a:r>
              <a:rPr lang="en-AU" dirty="0" smtClean="0"/>
              <a:t>Needs a “middleman” to broker</a:t>
            </a:r>
          </a:p>
          <a:p>
            <a:r>
              <a:rPr lang="en-AU" dirty="0" smtClean="0"/>
              <a:t>Get the economics right</a:t>
            </a:r>
          </a:p>
          <a:p>
            <a:pPr lvl="1"/>
            <a:r>
              <a:rPr lang="en-AU" dirty="0" smtClean="0"/>
              <a:t>Technology needs to streamline admin burden</a:t>
            </a:r>
          </a:p>
          <a:p>
            <a:r>
              <a:rPr lang="en-AU" dirty="0" smtClean="0"/>
              <a:t>Great instructional design</a:t>
            </a:r>
          </a:p>
          <a:p>
            <a:pPr lvl="1"/>
            <a:r>
              <a:rPr lang="en-AU" dirty="0" smtClean="0"/>
              <a:t>Lots of experiments happening – need to collate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we’re doing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 smtClean="0"/>
              <a:t>WIL programs for nearly 1000 students/year</a:t>
            </a:r>
          </a:p>
          <a:p>
            <a:pPr lvl="1"/>
            <a:r>
              <a:rPr lang="en-AU" dirty="0" smtClean="0"/>
              <a:t>Costs unis less than a regular course</a:t>
            </a:r>
          </a:p>
          <a:p>
            <a:pPr lvl="1"/>
            <a:r>
              <a:rPr lang="en-AU" dirty="0" smtClean="0"/>
              <a:t>Top outcomes without eating up top academics time</a:t>
            </a:r>
          </a:p>
          <a:p>
            <a:pPr lvl="1"/>
            <a:r>
              <a:rPr lang="en-AU" dirty="0" smtClean="0"/>
              <a:t>Up Next: Serious Games, ASX Growth in Asian Century</a:t>
            </a:r>
          </a:p>
          <a:p>
            <a:r>
              <a:rPr lang="en-AU" dirty="0" smtClean="0"/>
              <a:t>We’re building a platform that can sit alongside the MOOCs</a:t>
            </a:r>
          </a:p>
          <a:p>
            <a:pPr lvl="1"/>
            <a:r>
              <a:rPr lang="en-AU" dirty="0" smtClean="0"/>
              <a:t>Industry bring context</a:t>
            </a:r>
          </a:p>
          <a:p>
            <a:pPr lvl="1"/>
            <a:r>
              <a:rPr lang="en-AU" dirty="0" smtClean="0"/>
              <a:t>Experts (Academic, Industry) bring content</a:t>
            </a:r>
          </a:p>
          <a:p>
            <a:pPr lvl="1"/>
            <a:r>
              <a:rPr lang="en-AU" dirty="0" smtClean="0"/>
              <a:t>Instructional designers create great experiences</a:t>
            </a:r>
          </a:p>
          <a:p>
            <a:pPr lvl="1"/>
            <a:r>
              <a:rPr lang="en-AU" dirty="0" smtClean="0"/>
              <a:t>We make the interfaces transparent and seamless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Contextual Business Education / WIL is...</a:t>
            </a:r>
          </a:p>
          <a:p>
            <a:pPr lvl="1"/>
            <a:r>
              <a:rPr lang="en-AU" dirty="0" smtClean="0"/>
              <a:t>Highly valued by students</a:t>
            </a:r>
          </a:p>
          <a:p>
            <a:pPr lvl="1"/>
            <a:r>
              <a:rPr lang="en-AU" dirty="0" smtClean="0"/>
              <a:t>Highly valued by employers</a:t>
            </a:r>
          </a:p>
          <a:p>
            <a:pPr lvl="1"/>
            <a:r>
              <a:rPr lang="en-AU" dirty="0" smtClean="0"/>
              <a:t>Not scalable under existing models</a:t>
            </a:r>
          </a:p>
          <a:p>
            <a:r>
              <a:rPr lang="en-AU" dirty="0" smtClean="0"/>
              <a:t>Tech/economic forces driving MOOCs apply</a:t>
            </a:r>
          </a:p>
          <a:p>
            <a:pPr lvl="1"/>
            <a:r>
              <a:rPr lang="en-AU" dirty="0" smtClean="0"/>
              <a:t>Greater global demand, focus on core value</a:t>
            </a:r>
          </a:p>
          <a:p>
            <a:r>
              <a:rPr lang="en-AU" dirty="0" smtClean="0"/>
              <a:t>Watch for new business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733256"/>
            <a:ext cx="9144000" cy="1124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11247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2393"/>
            <a:ext cx="7772400" cy="1470025"/>
          </a:xfrm>
        </p:spPr>
        <p:txBody>
          <a:bodyPr/>
          <a:lstStyle/>
          <a:p>
            <a:r>
              <a:rPr lang="en-AU" dirty="0" smtClean="0"/>
              <a:t>Thankyou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8168"/>
            <a:ext cx="6400800" cy="1270992"/>
          </a:xfrm>
        </p:spPr>
        <p:txBody>
          <a:bodyPr>
            <a:normAutofit/>
          </a:bodyPr>
          <a:lstStyle/>
          <a:p>
            <a:r>
              <a:rPr lang="en-AU" dirty="0" smtClean="0"/>
              <a:t>wes@intersective.com</a:t>
            </a:r>
          </a:p>
          <a:p>
            <a:endParaRPr lang="en-AU" dirty="0"/>
          </a:p>
          <a:p>
            <a:endParaRPr lang="en-AU" dirty="0" smtClean="0"/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4869193" y="6093296"/>
            <a:ext cx="427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i="1" dirty="0" smtClean="0">
                <a:solidFill>
                  <a:schemeClr val="bg1"/>
                </a:solidFill>
              </a:rPr>
              <a:t>learning experiences that work</a:t>
            </a:r>
            <a:endParaRPr lang="en-AU" sz="2400" i="1" dirty="0">
              <a:solidFill>
                <a:schemeClr val="bg1"/>
              </a:solidFill>
            </a:endParaRPr>
          </a:p>
        </p:txBody>
      </p:sp>
      <p:pic>
        <p:nvPicPr>
          <p:cNvPr id="7170" name="Picture 2" descr="\\psf\Home\Dropbox\Intersective\04 Technology\Media\Website\intersective-logo (2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8640"/>
            <a:ext cx="4229691" cy="87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My first “Work Experience”</a:t>
            </a:r>
            <a:endParaRPr lang="en-A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105025"/>
            <a:ext cx="4762500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Was supposed to “support” </a:t>
            </a:r>
            <a:r>
              <a:rPr lang="en-AU" dirty="0" err="1" smtClean="0"/>
              <a:t>i</a:t>
            </a:r>
            <a:r>
              <a:rPr lang="en-AU" dirty="0" smtClean="0"/>
              <a:t>-bankers</a:t>
            </a:r>
          </a:p>
          <a:p>
            <a:r>
              <a:rPr lang="en-AU" dirty="0" smtClean="0"/>
              <a:t>Instead I...</a:t>
            </a:r>
          </a:p>
          <a:p>
            <a:pPr lvl="1"/>
            <a:r>
              <a:rPr lang="en-AU" dirty="0" smtClean="0"/>
              <a:t>Worked 100 hr weeks on a software system</a:t>
            </a:r>
          </a:p>
          <a:p>
            <a:pPr lvl="1"/>
            <a:r>
              <a:rPr lang="en-AU" dirty="0" smtClean="0"/>
              <a:t>Didn’t engage with the team that hired me</a:t>
            </a:r>
          </a:p>
          <a:p>
            <a:pPr lvl="1"/>
            <a:r>
              <a:rPr lang="en-AU" dirty="0" smtClean="0"/>
              <a:t>Missed the point of the “experience” entirely</a:t>
            </a:r>
          </a:p>
          <a:p>
            <a:pPr lvl="1"/>
            <a:r>
              <a:rPr lang="en-AU" dirty="0" smtClean="0"/>
              <a:t>Nearly got arrested! </a:t>
            </a:r>
          </a:p>
          <a:p>
            <a:pPr lvl="1">
              <a:buNone/>
            </a:pPr>
            <a:endParaRPr lang="en-AU" dirty="0"/>
          </a:p>
          <a:p>
            <a:r>
              <a:rPr lang="en-AU" dirty="0" smtClean="0"/>
              <a:t>Learned more about success in the workplace from that “failure” than from any uni course</a:t>
            </a:r>
          </a:p>
          <a:p>
            <a:pPr lvl="1"/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420888"/>
            <a:ext cx="7772400" cy="1362075"/>
          </a:xfrm>
        </p:spPr>
        <p:txBody>
          <a:bodyPr/>
          <a:lstStyle/>
          <a:p>
            <a:pPr algn="ctr"/>
            <a:r>
              <a:rPr lang="en-AU" dirty="0" smtClean="0"/>
              <a:t>WIL @ Scale Today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 smtClean="0"/>
              <a:t>why I’m here... </a:t>
            </a:r>
            <a:endParaRPr lang="en-A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-27384"/>
            <a:ext cx="9267825" cy="6885384"/>
            <a:chOff x="0" y="-49696"/>
            <a:chExt cx="9267825" cy="6885384"/>
          </a:xfrm>
        </p:grpSpPr>
        <p:sp>
          <p:nvSpPr>
            <p:cNvPr id="6" name="Rectangle 5"/>
            <p:cNvSpPr/>
            <p:nvPr/>
          </p:nvSpPr>
          <p:spPr>
            <a:xfrm>
              <a:off x="0" y="1700808"/>
              <a:ext cx="9144000" cy="57606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bg1"/>
                </a:solidFill>
              </a:endParaRPr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0" y="-49696"/>
              <a:ext cx="9267825" cy="6885384"/>
              <a:chOff x="0" y="-99392"/>
              <a:chExt cx="9267825" cy="6885384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 t="8039"/>
              <a:stretch>
                <a:fillRect/>
              </a:stretch>
            </p:blipFill>
            <p:spPr bwMode="auto">
              <a:xfrm>
                <a:off x="0" y="2204864"/>
                <a:ext cx="9267825" cy="4581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" name="Picture 4" descr="Deloitte Fastrack Innovation Challenge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0" y="-99392"/>
                <a:ext cx="9144000" cy="1866678"/>
              </a:xfrm>
              <a:prstGeom prst="rect">
                <a:avLst/>
              </a:prstGeom>
              <a:noFill/>
            </p:spPr>
          </p:pic>
          <p:grpSp>
            <p:nvGrpSpPr>
              <p:cNvPr id="7" name="Group 22"/>
              <p:cNvGrpSpPr/>
              <p:nvPr/>
            </p:nvGrpSpPr>
            <p:grpSpPr>
              <a:xfrm>
                <a:off x="321956" y="1556792"/>
                <a:ext cx="8500088" cy="645948"/>
                <a:chOff x="409575" y="1750654"/>
                <a:chExt cx="8500088" cy="645948"/>
              </a:xfrm>
            </p:grpSpPr>
            <p:pic>
              <p:nvPicPr>
                <p:cNvPr id="8" name="Picture 7" descr="rmit-university-logo.gif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395995" y="1750654"/>
                  <a:ext cx="1513668" cy="644006"/>
                </a:xfrm>
                <a:prstGeom prst="rect">
                  <a:avLst/>
                </a:prstGeom>
              </p:spPr>
            </p:pic>
            <p:pic>
              <p:nvPicPr>
                <p:cNvPr id="9" name="Picture 8" descr="Sydney Uni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409575" y="1771920"/>
                  <a:ext cx="1576914" cy="624682"/>
                </a:xfrm>
                <a:prstGeom prst="rect">
                  <a:avLst/>
                </a:prstGeom>
              </p:spPr>
            </p:pic>
            <p:pic>
              <p:nvPicPr>
                <p:cNvPr id="10" name="Picture 9" descr="uts_logo.jpg"/>
                <p:cNvPicPr>
                  <a:picLocks noChangeAspect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>
                  <a:off x="3802864" y="1899516"/>
                  <a:ext cx="1566800" cy="351559"/>
                </a:xfrm>
                <a:prstGeom prst="rect">
                  <a:avLst/>
                </a:prstGeom>
              </p:spPr>
            </p:pic>
            <p:pic>
              <p:nvPicPr>
                <p:cNvPr id="11" name="Picture 4" descr="http://www.mq.edu.au/mq_templates/global/images/logo.png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2062837" y="1825085"/>
                  <a:ext cx="1529781" cy="509926"/>
                </a:xfrm>
                <a:prstGeom prst="rect">
                  <a:avLst/>
                </a:prstGeom>
                <a:noFill/>
              </p:spPr>
            </p:pic>
            <p:pic>
              <p:nvPicPr>
                <p:cNvPr id="12" name="Picture 5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5614447" y="1803819"/>
                  <a:ext cx="1583798" cy="5441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</p:grpSp>
      <p:sp>
        <p:nvSpPr>
          <p:cNvPr id="14" name="Rectangle 13"/>
          <p:cNvSpPr/>
          <p:nvPr/>
        </p:nvSpPr>
        <p:spPr>
          <a:xfrm>
            <a:off x="0" y="2276872"/>
            <a:ext cx="9324528" cy="458112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4525963"/>
          </a:xfrm>
        </p:spPr>
        <p:txBody>
          <a:bodyPr/>
          <a:lstStyle/>
          <a:p>
            <a:r>
              <a:rPr lang="en-AU" dirty="0" smtClean="0">
                <a:solidFill>
                  <a:schemeClr val="bg1"/>
                </a:solidFill>
              </a:rPr>
              <a:t>Approaching 1000 students/year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We’re looking to add 0’s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Top student rankings, employment outcomes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Driven by industry – Deloitte, major employer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Developed by the innovation program</a:t>
            </a:r>
          </a:p>
          <a:p>
            <a:pPr lvl="1"/>
            <a:r>
              <a:rPr lang="en-AU" dirty="0" smtClean="0">
                <a:solidFill>
                  <a:schemeClr val="bg1"/>
                </a:solidFill>
              </a:rPr>
              <a:t>More industry partners coming on board</a:t>
            </a:r>
          </a:p>
          <a:p>
            <a:r>
              <a:rPr lang="en-AU" dirty="0" smtClean="0">
                <a:solidFill>
                  <a:schemeClr val="bg1"/>
                </a:solidFill>
              </a:rPr>
              <a:t>5 Universities and growing ...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WIL @ Scale is...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Not common today</a:t>
            </a:r>
          </a:p>
          <a:p>
            <a:pPr lvl="1"/>
            <a:r>
              <a:rPr lang="en-AU" dirty="0" smtClean="0"/>
              <a:t>Examples like FASTRACK few and far between</a:t>
            </a:r>
          </a:p>
          <a:p>
            <a:r>
              <a:rPr lang="en-AU" dirty="0" smtClean="0"/>
              <a:t>Highly desired</a:t>
            </a:r>
          </a:p>
          <a:p>
            <a:pPr lvl="1"/>
            <a:r>
              <a:rPr lang="en-AU" dirty="0" smtClean="0"/>
              <a:t>Large student, industry demand</a:t>
            </a:r>
          </a:p>
          <a:p>
            <a:r>
              <a:rPr lang="en-AU" dirty="0" smtClean="0"/>
              <a:t>Going to happen soon</a:t>
            </a:r>
          </a:p>
          <a:p>
            <a:pPr lvl="1"/>
            <a:r>
              <a:rPr lang="en-AU" dirty="0" smtClean="0"/>
              <a:t>Same tech/economic drivers as MOOCs</a:t>
            </a:r>
          </a:p>
          <a:p>
            <a:r>
              <a:rPr lang="en-AU" dirty="0" smtClean="0"/>
              <a:t>Via new business &amp; delivery models</a:t>
            </a:r>
          </a:p>
          <a:p>
            <a:pPr lvl="1"/>
            <a:r>
              <a:rPr lang="en-AU" dirty="0" smtClean="0"/>
              <a:t>Unis can’t keep doing what they’re doing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lum bright="-36000" contrast="57000"/>
          </a:blip>
          <a:srcRect l="16400" t="12222" r="17201" b="14449"/>
          <a:stretch>
            <a:fillRect/>
          </a:stretch>
        </p:blipFill>
        <p:spPr bwMode="auto">
          <a:xfrm>
            <a:off x="1205626" y="0"/>
            <a:ext cx="6732748" cy="6857999"/>
          </a:xfrm>
          <a:prstGeom prst="ellipse">
            <a:avLst/>
          </a:prstGeom>
          <a:solidFill>
            <a:srgbClr val="C00000"/>
          </a:solidFill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5" name="Group 14"/>
          <p:cNvGrpSpPr/>
          <p:nvPr/>
        </p:nvGrpSpPr>
        <p:grpSpPr>
          <a:xfrm>
            <a:off x="958875" y="12700"/>
            <a:ext cx="6925493" cy="6845300"/>
            <a:chOff x="958875" y="12700"/>
            <a:chExt cx="6925493" cy="6845300"/>
          </a:xfrm>
          <a:solidFill>
            <a:srgbClr val="DD1F0B">
              <a:alpha val="56078"/>
            </a:srgbClr>
          </a:solidFill>
        </p:grpSpPr>
        <p:sp>
          <p:nvSpPr>
            <p:cNvPr id="7" name="Freeform 6"/>
            <p:cNvSpPr/>
            <p:nvPr/>
          </p:nvSpPr>
          <p:spPr>
            <a:xfrm rot="14394635">
              <a:off x="1845283" y="1794616"/>
              <a:ext cx="1656184" cy="3429000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29000">
                  <a:moveTo>
                    <a:pt x="0" y="0"/>
                  </a:moveTo>
                  <a:lnTo>
                    <a:pt x="0" y="3429000"/>
                  </a:lnTo>
                  <a:lnTo>
                    <a:pt x="1656184" y="476672"/>
                  </a:lnTo>
                  <a:cubicBezTo>
                    <a:pt x="1383904" y="354823"/>
                    <a:pt x="1064403" y="74083"/>
                    <a:pt x="0" y="0"/>
                  </a:cubicBezTo>
                  <a:close/>
                </a:path>
              </a:pathLst>
            </a:cu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reeform 7"/>
            <p:cNvSpPr/>
            <p:nvPr/>
          </p:nvSpPr>
          <p:spPr>
            <a:xfrm rot="1864250">
              <a:off x="5318975" y="668573"/>
              <a:ext cx="1678035" cy="3361180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29000">
                  <a:moveTo>
                    <a:pt x="0" y="0"/>
                  </a:moveTo>
                  <a:lnTo>
                    <a:pt x="0" y="3429000"/>
                  </a:lnTo>
                  <a:lnTo>
                    <a:pt x="1656184" y="476672"/>
                  </a:lnTo>
                  <a:cubicBezTo>
                    <a:pt x="1383904" y="354823"/>
                    <a:pt x="1064403" y="74083"/>
                    <a:pt x="0" y="0"/>
                  </a:cubicBezTo>
                  <a:close/>
                </a:path>
              </a:pathLst>
            </a:cu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203548" y="12700"/>
              <a:ext cx="3330352" cy="3352800"/>
            </a:xfrm>
            <a:custGeom>
              <a:avLst/>
              <a:gdLst>
                <a:gd name="connsiteX0" fmla="*/ 3314700 w 3314700"/>
                <a:gd name="connsiteY0" fmla="*/ 0 h 3352800"/>
                <a:gd name="connsiteX1" fmla="*/ 0 w 3314700"/>
                <a:gd name="connsiteY1" fmla="*/ 3352800 h 3352800"/>
                <a:gd name="connsiteX2" fmla="*/ 3314700 w 3314700"/>
                <a:gd name="connsiteY2" fmla="*/ 3340100 h 3352800"/>
                <a:gd name="connsiteX3" fmla="*/ 3314700 w 3314700"/>
                <a:gd name="connsiteY3" fmla="*/ 0 h 3352800"/>
                <a:gd name="connsiteX0" fmla="*/ 3330352 w 3330352"/>
                <a:gd name="connsiteY0" fmla="*/ 0 h 3352800"/>
                <a:gd name="connsiteX1" fmla="*/ 15652 w 3330352"/>
                <a:gd name="connsiteY1" fmla="*/ 3352800 h 3352800"/>
                <a:gd name="connsiteX2" fmla="*/ 3330352 w 3330352"/>
                <a:gd name="connsiteY2" fmla="*/ 3340100 h 3352800"/>
                <a:gd name="connsiteX3" fmla="*/ 3330352 w 3330352"/>
                <a:gd name="connsiteY3" fmla="*/ 0 h 3352800"/>
                <a:gd name="connsiteX0" fmla="*/ 3330352 w 3330352"/>
                <a:gd name="connsiteY0" fmla="*/ 0 h 3352800"/>
                <a:gd name="connsiteX1" fmla="*/ 15652 w 3330352"/>
                <a:gd name="connsiteY1" fmla="*/ 3352800 h 3352800"/>
                <a:gd name="connsiteX2" fmla="*/ 3330352 w 3330352"/>
                <a:gd name="connsiteY2" fmla="*/ 3340100 h 3352800"/>
                <a:gd name="connsiteX3" fmla="*/ 3330352 w 3330352"/>
                <a:gd name="connsiteY3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0352" h="3352800">
                  <a:moveTo>
                    <a:pt x="3330352" y="0"/>
                  </a:moveTo>
                  <a:cubicBezTo>
                    <a:pt x="321072" y="234156"/>
                    <a:pt x="0" y="2853928"/>
                    <a:pt x="15652" y="3352800"/>
                  </a:cubicBezTo>
                  <a:lnTo>
                    <a:pt x="3330352" y="3340100"/>
                  </a:lnTo>
                  <a:lnTo>
                    <a:pt x="3330352" y="0"/>
                  </a:lnTo>
                  <a:close/>
                </a:path>
              </a:pathLst>
            </a:cu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915816" y="3416300"/>
              <a:ext cx="1656184" cy="3441700"/>
            </a:xfrm>
            <a:custGeom>
              <a:avLst/>
              <a:gdLst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1656184 w 1656184"/>
                <a:gd name="connsiteY0" fmla="*/ 0 h 3958539"/>
                <a:gd name="connsiteX1" fmla="*/ 0 w 1656184"/>
                <a:gd name="connsiteY1" fmla="*/ 2821012 h 3958539"/>
                <a:gd name="connsiteX2" fmla="*/ 1630784 w 1656184"/>
                <a:gd name="connsiteY2" fmla="*/ 3441700 h 3958539"/>
                <a:gd name="connsiteX3" fmla="*/ 1656184 w 1656184"/>
                <a:gd name="connsiteY3" fmla="*/ 0 h 3958539"/>
                <a:gd name="connsiteX0" fmla="*/ 1656184 w 1656184"/>
                <a:gd name="connsiteY0" fmla="*/ 0 h 4030547"/>
                <a:gd name="connsiteX1" fmla="*/ 0 w 1656184"/>
                <a:gd name="connsiteY1" fmla="*/ 2893020 h 4030547"/>
                <a:gd name="connsiteX2" fmla="*/ 1630784 w 1656184"/>
                <a:gd name="connsiteY2" fmla="*/ 3441700 h 4030547"/>
                <a:gd name="connsiteX3" fmla="*/ 1656184 w 1656184"/>
                <a:gd name="connsiteY3" fmla="*/ 0 h 4030547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307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307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41700">
                  <a:moveTo>
                    <a:pt x="1656184" y="0"/>
                  </a:moveTo>
                  <a:lnTo>
                    <a:pt x="0" y="2965028"/>
                  </a:lnTo>
                  <a:cubicBezTo>
                    <a:pt x="547692" y="3233087"/>
                    <a:pt x="880660" y="3344081"/>
                    <a:pt x="1656184" y="3441700"/>
                  </a:cubicBezTo>
                  <a:lnTo>
                    <a:pt x="1656184" y="0"/>
                  </a:lnTo>
                  <a:close/>
                </a:path>
              </a:pathLst>
            </a:cu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4533900" y="3365500"/>
              <a:ext cx="3350468" cy="1791692"/>
            </a:xfrm>
            <a:custGeom>
              <a:avLst/>
              <a:gdLst>
                <a:gd name="connsiteX0" fmla="*/ 50800 w 3352800"/>
                <a:gd name="connsiteY0" fmla="*/ 38100 h 1739900"/>
                <a:gd name="connsiteX1" fmla="*/ 2857500 w 3352800"/>
                <a:gd name="connsiteY1" fmla="*/ 1739900 h 1739900"/>
                <a:gd name="connsiteX2" fmla="*/ 3352800 w 3352800"/>
                <a:gd name="connsiteY2" fmla="*/ 38100 h 1739900"/>
                <a:gd name="connsiteX3" fmla="*/ 0 w 3352800"/>
                <a:gd name="connsiteY3" fmla="*/ 0 h 1739900"/>
                <a:gd name="connsiteX4" fmla="*/ 50800 w 3352800"/>
                <a:gd name="connsiteY4" fmla="*/ 38100 h 1739900"/>
                <a:gd name="connsiteX0" fmla="*/ 50800 w 3352800"/>
                <a:gd name="connsiteY0" fmla="*/ 38100 h 1739900"/>
                <a:gd name="connsiteX1" fmla="*/ 2857500 w 3352800"/>
                <a:gd name="connsiteY1" fmla="*/ 1739900 h 1739900"/>
                <a:gd name="connsiteX2" fmla="*/ 3352800 w 3352800"/>
                <a:gd name="connsiteY2" fmla="*/ 38100 h 1739900"/>
                <a:gd name="connsiteX3" fmla="*/ 0 w 3352800"/>
                <a:gd name="connsiteY3" fmla="*/ 0 h 1739900"/>
                <a:gd name="connsiteX4" fmla="*/ 50800 w 3352800"/>
                <a:gd name="connsiteY4" fmla="*/ 38100 h 1739900"/>
                <a:gd name="connsiteX0" fmla="*/ 50800 w 3352800"/>
                <a:gd name="connsiteY0" fmla="*/ 38100 h 1739900"/>
                <a:gd name="connsiteX1" fmla="*/ 2857500 w 3352800"/>
                <a:gd name="connsiteY1" fmla="*/ 1739900 h 1739900"/>
                <a:gd name="connsiteX2" fmla="*/ 3352800 w 3352800"/>
                <a:gd name="connsiteY2" fmla="*/ 38100 h 1739900"/>
                <a:gd name="connsiteX3" fmla="*/ 0 w 3352800"/>
                <a:gd name="connsiteY3" fmla="*/ 0 h 1739900"/>
                <a:gd name="connsiteX4" fmla="*/ 50800 w 3352800"/>
                <a:gd name="connsiteY4" fmla="*/ 38100 h 1739900"/>
                <a:gd name="connsiteX0" fmla="*/ 50800 w 3352800"/>
                <a:gd name="connsiteY0" fmla="*/ 38100 h 1791692"/>
                <a:gd name="connsiteX1" fmla="*/ 2918420 w 3352800"/>
                <a:gd name="connsiteY1" fmla="*/ 1791692 h 1791692"/>
                <a:gd name="connsiteX2" fmla="*/ 3352800 w 3352800"/>
                <a:gd name="connsiteY2" fmla="*/ 38100 h 1791692"/>
                <a:gd name="connsiteX3" fmla="*/ 0 w 3352800"/>
                <a:gd name="connsiteY3" fmla="*/ 0 h 1791692"/>
                <a:gd name="connsiteX4" fmla="*/ 50800 w 3352800"/>
                <a:gd name="connsiteY4" fmla="*/ 38100 h 1791692"/>
                <a:gd name="connsiteX0" fmla="*/ 50800 w 3350468"/>
                <a:gd name="connsiteY0" fmla="*/ 38100 h 1791692"/>
                <a:gd name="connsiteX1" fmla="*/ 2918420 w 3350468"/>
                <a:gd name="connsiteY1" fmla="*/ 1791692 h 1791692"/>
                <a:gd name="connsiteX2" fmla="*/ 3350468 w 3350468"/>
                <a:gd name="connsiteY2" fmla="*/ 63500 h 1791692"/>
                <a:gd name="connsiteX3" fmla="*/ 0 w 3350468"/>
                <a:gd name="connsiteY3" fmla="*/ 0 h 1791692"/>
                <a:gd name="connsiteX4" fmla="*/ 50800 w 3350468"/>
                <a:gd name="connsiteY4" fmla="*/ 38100 h 179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68" h="1791692">
                  <a:moveTo>
                    <a:pt x="50800" y="38100"/>
                  </a:moveTo>
                  <a:lnTo>
                    <a:pt x="2918420" y="1791692"/>
                  </a:lnTo>
                  <a:cubicBezTo>
                    <a:pt x="3293492" y="1109505"/>
                    <a:pt x="3319016" y="660111"/>
                    <a:pt x="3350468" y="63500"/>
                  </a:cubicBezTo>
                  <a:lnTo>
                    <a:pt x="0" y="0"/>
                  </a:lnTo>
                  <a:lnTo>
                    <a:pt x="50800" y="38100"/>
                  </a:lnTo>
                  <a:close/>
                </a:path>
              </a:pathLst>
            </a:cu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9730" y="-27384"/>
            <a:ext cx="7016646" cy="6912768"/>
            <a:chOff x="939927" y="12700"/>
            <a:chExt cx="6944441" cy="6872525"/>
          </a:xfrm>
          <a:solidFill>
            <a:srgbClr val="000000"/>
          </a:solidFill>
        </p:grpSpPr>
        <p:sp>
          <p:nvSpPr>
            <p:cNvPr id="17" name="Freeform 16"/>
            <p:cNvSpPr/>
            <p:nvPr/>
          </p:nvSpPr>
          <p:spPr>
            <a:xfrm rot="14394635">
              <a:off x="1826335" y="1794616"/>
              <a:ext cx="1656184" cy="3429000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29000">
                  <a:moveTo>
                    <a:pt x="0" y="0"/>
                  </a:moveTo>
                  <a:lnTo>
                    <a:pt x="0" y="3429000"/>
                  </a:lnTo>
                  <a:lnTo>
                    <a:pt x="1656184" y="476672"/>
                  </a:lnTo>
                  <a:cubicBezTo>
                    <a:pt x="1383904" y="354823"/>
                    <a:pt x="1064403" y="74083"/>
                    <a:pt x="0" y="0"/>
                  </a:cubicBezTo>
                  <a:close/>
                </a:path>
              </a:pathLst>
            </a:custGeom>
            <a:grp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 17"/>
            <p:cNvSpPr/>
            <p:nvPr/>
          </p:nvSpPr>
          <p:spPr>
            <a:xfrm rot="1864250">
              <a:off x="5318975" y="668573"/>
              <a:ext cx="1678035" cy="3361180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29000">
                  <a:moveTo>
                    <a:pt x="0" y="0"/>
                  </a:moveTo>
                  <a:lnTo>
                    <a:pt x="0" y="3429000"/>
                  </a:lnTo>
                  <a:lnTo>
                    <a:pt x="1656184" y="476672"/>
                  </a:lnTo>
                  <a:cubicBezTo>
                    <a:pt x="1383904" y="354823"/>
                    <a:pt x="1064403" y="74083"/>
                    <a:pt x="0" y="0"/>
                  </a:cubicBezTo>
                  <a:close/>
                </a:path>
              </a:pathLst>
            </a:custGeom>
            <a:grp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1184600" y="12700"/>
              <a:ext cx="3330352" cy="3352800"/>
            </a:xfrm>
            <a:custGeom>
              <a:avLst/>
              <a:gdLst>
                <a:gd name="connsiteX0" fmla="*/ 3314700 w 3314700"/>
                <a:gd name="connsiteY0" fmla="*/ 0 h 3352800"/>
                <a:gd name="connsiteX1" fmla="*/ 0 w 3314700"/>
                <a:gd name="connsiteY1" fmla="*/ 3352800 h 3352800"/>
                <a:gd name="connsiteX2" fmla="*/ 3314700 w 3314700"/>
                <a:gd name="connsiteY2" fmla="*/ 3340100 h 3352800"/>
                <a:gd name="connsiteX3" fmla="*/ 3314700 w 3314700"/>
                <a:gd name="connsiteY3" fmla="*/ 0 h 3352800"/>
                <a:gd name="connsiteX0" fmla="*/ 3330352 w 3330352"/>
                <a:gd name="connsiteY0" fmla="*/ 0 h 3352800"/>
                <a:gd name="connsiteX1" fmla="*/ 15652 w 3330352"/>
                <a:gd name="connsiteY1" fmla="*/ 3352800 h 3352800"/>
                <a:gd name="connsiteX2" fmla="*/ 3330352 w 3330352"/>
                <a:gd name="connsiteY2" fmla="*/ 3340100 h 3352800"/>
                <a:gd name="connsiteX3" fmla="*/ 3330352 w 3330352"/>
                <a:gd name="connsiteY3" fmla="*/ 0 h 3352800"/>
                <a:gd name="connsiteX0" fmla="*/ 3330352 w 3330352"/>
                <a:gd name="connsiteY0" fmla="*/ 0 h 3352800"/>
                <a:gd name="connsiteX1" fmla="*/ 15652 w 3330352"/>
                <a:gd name="connsiteY1" fmla="*/ 3352800 h 3352800"/>
                <a:gd name="connsiteX2" fmla="*/ 3330352 w 3330352"/>
                <a:gd name="connsiteY2" fmla="*/ 3340100 h 3352800"/>
                <a:gd name="connsiteX3" fmla="*/ 3330352 w 3330352"/>
                <a:gd name="connsiteY3" fmla="*/ 0 h 335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0352" h="3352800">
                  <a:moveTo>
                    <a:pt x="3330352" y="0"/>
                  </a:moveTo>
                  <a:cubicBezTo>
                    <a:pt x="321072" y="234156"/>
                    <a:pt x="0" y="2853928"/>
                    <a:pt x="15652" y="3352800"/>
                  </a:cubicBezTo>
                  <a:lnTo>
                    <a:pt x="3330352" y="3340100"/>
                  </a:lnTo>
                  <a:lnTo>
                    <a:pt x="3330352" y="0"/>
                  </a:lnTo>
                  <a:close/>
                </a:path>
              </a:pathLst>
            </a:custGeom>
            <a:grp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2878635" y="3443524"/>
              <a:ext cx="1656184" cy="3441701"/>
            </a:xfrm>
            <a:custGeom>
              <a:avLst/>
              <a:gdLst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2882900 w 2882900"/>
                <a:gd name="connsiteY0" fmla="*/ 0 h 3441700"/>
                <a:gd name="connsiteX1" fmla="*/ 0 w 2882900"/>
                <a:gd name="connsiteY1" fmla="*/ 1701800 h 3441700"/>
                <a:gd name="connsiteX2" fmla="*/ 2857500 w 2882900"/>
                <a:gd name="connsiteY2" fmla="*/ 3441700 h 3441700"/>
                <a:gd name="connsiteX3" fmla="*/ 2882900 w 2882900"/>
                <a:gd name="connsiteY3" fmla="*/ 0 h 3441700"/>
                <a:gd name="connsiteX0" fmla="*/ 1656184 w 1656184"/>
                <a:gd name="connsiteY0" fmla="*/ 0 h 3958539"/>
                <a:gd name="connsiteX1" fmla="*/ 0 w 1656184"/>
                <a:gd name="connsiteY1" fmla="*/ 2821012 h 3958539"/>
                <a:gd name="connsiteX2" fmla="*/ 1630784 w 1656184"/>
                <a:gd name="connsiteY2" fmla="*/ 3441700 h 3958539"/>
                <a:gd name="connsiteX3" fmla="*/ 1656184 w 1656184"/>
                <a:gd name="connsiteY3" fmla="*/ 0 h 3958539"/>
                <a:gd name="connsiteX0" fmla="*/ 1656184 w 1656184"/>
                <a:gd name="connsiteY0" fmla="*/ 0 h 4030547"/>
                <a:gd name="connsiteX1" fmla="*/ 0 w 1656184"/>
                <a:gd name="connsiteY1" fmla="*/ 2893020 h 4030547"/>
                <a:gd name="connsiteX2" fmla="*/ 1630784 w 1656184"/>
                <a:gd name="connsiteY2" fmla="*/ 3441700 h 4030547"/>
                <a:gd name="connsiteX3" fmla="*/ 1656184 w 1656184"/>
                <a:gd name="connsiteY3" fmla="*/ 0 h 4030547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307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307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893020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  <a:gd name="connsiteX0" fmla="*/ 1656184 w 1656184"/>
                <a:gd name="connsiteY0" fmla="*/ 0 h 3441700"/>
                <a:gd name="connsiteX1" fmla="*/ 0 w 1656184"/>
                <a:gd name="connsiteY1" fmla="*/ 2965028 h 3441700"/>
                <a:gd name="connsiteX2" fmla="*/ 1656184 w 1656184"/>
                <a:gd name="connsiteY2" fmla="*/ 3441700 h 3441700"/>
                <a:gd name="connsiteX3" fmla="*/ 1656184 w 1656184"/>
                <a:gd name="connsiteY3" fmla="*/ 0 h 3441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41700">
                  <a:moveTo>
                    <a:pt x="1656184" y="0"/>
                  </a:moveTo>
                  <a:lnTo>
                    <a:pt x="0" y="2965028"/>
                  </a:lnTo>
                  <a:cubicBezTo>
                    <a:pt x="547692" y="3233087"/>
                    <a:pt x="880660" y="3344081"/>
                    <a:pt x="1656184" y="3441700"/>
                  </a:cubicBezTo>
                  <a:lnTo>
                    <a:pt x="1656184" y="0"/>
                  </a:lnTo>
                  <a:close/>
                </a:path>
              </a:pathLst>
            </a:custGeom>
            <a:grp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4533900" y="3365500"/>
              <a:ext cx="3350468" cy="1791692"/>
            </a:xfrm>
            <a:custGeom>
              <a:avLst/>
              <a:gdLst>
                <a:gd name="connsiteX0" fmla="*/ 50800 w 3352800"/>
                <a:gd name="connsiteY0" fmla="*/ 38100 h 1739900"/>
                <a:gd name="connsiteX1" fmla="*/ 2857500 w 3352800"/>
                <a:gd name="connsiteY1" fmla="*/ 1739900 h 1739900"/>
                <a:gd name="connsiteX2" fmla="*/ 3352800 w 3352800"/>
                <a:gd name="connsiteY2" fmla="*/ 38100 h 1739900"/>
                <a:gd name="connsiteX3" fmla="*/ 0 w 3352800"/>
                <a:gd name="connsiteY3" fmla="*/ 0 h 1739900"/>
                <a:gd name="connsiteX4" fmla="*/ 50800 w 3352800"/>
                <a:gd name="connsiteY4" fmla="*/ 38100 h 1739900"/>
                <a:gd name="connsiteX0" fmla="*/ 50800 w 3352800"/>
                <a:gd name="connsiteY0" fmla="*/ 38100 h 1739900"/>
                <a:gd name="connsiteX1" fmla="*/ 2857500 w 3352800"/>
                <a:gd name="connsiteY1" fmla="*/ 1739900 h 1739900"/>
                <a:gd name="connsiteX2" fmla="*/ 3352800 w 3352800"/>
                <a:gd name="connsiteY2" fmla="*/ 38100 h 1739900"/>
                <a:gd name="connsiteX3" fmla="*/ 0 w 3352800"/>
                <a:gd name="connsiteY3" fmla="*/ 0 h 1739900"/>
                <a:gd name="connsiteX4" fmla="*/ 50800 w 3352800"/>
                <a:gd name="connsiteY4" fmla="*/ 38100 h 1739900"/>
                <a:gd name="connsiteX0" fmla="*/ 50800 w 3352800"/>
                <a:gd name="connsiteY0" fmla="*/ 38100 h 1739900"/>
                <a:gd name="connsiteX1" fmla="*/ 2857500 w 3352800"/>
                <a:gd name="connsiteY1" fmla="*/ 1739900 h 1739900"/>
                <a:gd name="connsiteX2" fmla="*/ 3352800 w 3352800"/>
                <a:gd name="connsiteY2" fmla="*/ 38100 h 1739900"/>
                <a:gd name="connsiteX3" fmla="*/ 0 w 3352800"/>
                <a:gd name="connsiteY3" fmla="*/ 0 h 1739900"/>
                <a:gd name="connsiteX4" fmla="*/ 50800 w 3352800"/>
                <a:gd name="connsiteY4" fmla="*/ 38100 h 1739900"/>
                <a:gd name="connsiteX0" fmla="*/ 50800 w 3352800"/>
                <a:gd name="connsiteY0" fmla="*/ 38100 h 1791692"/>
                <a:gd name="connsiteX1" fmla="*/ 2918420 w 3352800"/>
                <a:gd name="connsiteY1" fmla="*/ 1791692 h 1791692"/>
                <a:gd name="connsiteX2" fmla="*/ 3352800 w 3352800"/>
                <a:gd name="connsiteY2" fmla="*/ 38100 h 1791692"/>
                <a:gd name="connsiteX3" fmla="*/ 0 w 3352800"/>
                <a:gd name="connsiteY3" fmla="*/ 0 h 1791692"/>
                <a:gd name="connsiteX4" fmla="*/ 50800 w 3352800"/>
                <a:gd name="connsiteY4" fmla="*/ 38100 h 1791692"/>
                <a:gd name="connsiteX0" fmla="*/ 50800 w 3350468"/>
                <a:gd name="connsiteY0" fmla="*/ 38100 h 1791692"/>
                <a:gd name="connsiteX1" fmla="*/ 2918420 w 3350468"/>
                <a:gd name="connsiteY1" fmla="*/ 1791692 h 1791692"/>
                <a:gd name="connsiteX2" fmla="*/ 3350468 w 3350468"/>
                <a:gd name="connsiteY2" fmla="*/ 63500 h 1791692"/>
                <a:gd name="connsiteX3" fmla="*/ 0 w 3350468"/>
                <a:gd name="connsiteY3" fmla="*/ 0 h 1791692"/>
                <a:gd name="connsiteX4" fmla="*/ 50800 w 3350468"/>
                <a:gd name="connsiteY4" fmla="*/ 38100 h 1791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68" h="1791692">
                  <a:moveTo>
                    <a:pt x="50800" y="38100"/>
                  </a:moveTo>
                  <a:lnTo>
                    <a:pt x="2918420" y="1791692"/>
                  </a:lnTo>
                  <a:cubicBezTo>
                    <a:pt x="3293492" y="1109505"/>
                    <a:pt x="3319016" y="660111"/>
                    <a:pt x="3350468" y="63500"/>
                  </a:cubicBezTo>
                  <a:lnTo>
                    <a:pt x="0" y="0"/>
                  </a:lnTo>
                  <a:lnTo>
                    <a:pt x="50800" y="38100"/>
                  </a:lnTo>
                  <a:close/>
                </a:path>
              </a:pathLst>
            </a:custGeom>
            <a:grpFill/>
            <a:ln w="762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638300" y="1"/>
            <a:ext cx="6474088" cy="7032923"/>
            <a:chOff x="1638300" y="1"/>
            <a:chExt cx="6474088" cy="7032923"/>
          </a:xfrm>
        </p:grpSpPr>
        <p:sp>
          <p:nvSpPr>
            <p:cNvPr id="3" name="Freeform 2"/>
            <p:cNvSpPr/>
            <p:nvPr/>
          </p:nvSpPr>
          <p:spPr>
            <a:xfrm>
              <a:off x="4572000" y="1"/>
              <a:ext cx="1656184" cy="3429000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29000">
                  <a:moveTo>
                    <a:pt x="0" y="0"/>
                  </a:moveTo>
                  <a:lnTo>
                    <a:pt x="0" y="3429000"/>
                  </a:lnTo>
                  <a:lnTo>
                    <a:pt x="1656184" y="476672"/>
                  </a:lnTo>
                  <a:cubicBezTo>
                    <a:pt x="1383904" y="354823"/>
                    <a:pt x="1064403" y="74083"/>
                    <a:pt x="0" y="0"/>
                  </a:cubicBezTo>
                  <a:close/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Freeform 4"/>
            <p:cNvSpPr/>
            <p:nvPr/>
          </p:nvSpPr>
          <p:spPr>
            <a:xfrm rot="3656366">
              <a:off x="5596058" y="1588640"/>
              <a:ext cx="1678035" cy="3354625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184" h="3429000">
                  <a:moveTo>
                    <a:pt x="0" y="0"/>
                  </a:moveTo>
                  <a:lnTo>
                    <a:pt x="0" y="3429000"/>
                  </a:lnTo>
                  <a:lnTo>
                    <a:pt x="1656184" y="476672"/>
                  </a:lnTo>
                  <a:cubicBezTo>
                    <a:pt x="1383904" y="354823"/>
                    <a:pt x="1064403" y="74083"/>
                    <a:pt x="0" y="0"/>
                  </a:cubicBezTo>
                  <a:close/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Freeform 5"/>
            <p:cNvSpPr/>
            <p:nvPr/>
          </p:nvSpPr>
          <p:spPr>
            <a:xfrm rot="7261035">
              <a:off x="3800169" y="3854607"/>
              <a:ext cx="2941831" cy="3414804"/>
            </a:xfrm>
            <a:custGeom>
              <a:avLst/>
              <a:gdLst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0 w 3327400"/>
                <a:gd name="connsiteY3" fmla="*/ 0 h 3314700"/>
                <a:gd name="connsiteX0" fmla="*/ 0 w 3327400"/>
                <a:gd name="connsiteY0" fmla="*/ 0 h 3314700"/>
                <a:gd name="connsiteX1" fmla="*/ 0 w 3327400"/>
                <a:gd name="connsiteY1" fmla="*/ 3314700 h 3314700"/>
                <a:gd name="connsiteX2" fmla="*/ 3327400 w 3327400"/>
                <a:gd name="connsiteY2" fmla="*/ 3302000 h 3314700"/>
                <a:gd name="connsiteX3" fmla="*/ 2376264 w 3327400"/>
                <a:gd name="connsiteY3" fmla="*/ 938436 h 3314700"/>
                <a:gd name="connsiteX4" fmla="*/ 0 w 3327400"/>
                <a:gd name="connsiteY4" fmla="*/ 0 h 3314700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168672 h 3483372"/>
                <a:gd name="connsiteX1" fmla="*/ 0 w 3458013"/>
                <a:gd name="connsiteY1" fmla="*/ 3483372 h 3483372"/>
                <a:gd name="connsiteX2" fmla="*/ 3327400 w 3458013"/>
                <a:gd name="connsiteY2" fmla="*/ 3470672 h 3483372"/>
                <a:gd name="connsiteX3" fmla="*/ 2376264 w 3458013"/>
                <a:gd name="connsiteY3" fmla="*/ 1107108 h 3483372"/>
                <a:gd name="connsiteX4" fmla="*/ 0 w 3458013"/>
                <a:gd name="connsiteY4" fmla="*/ 168672 h 3483372"/>
                <a:gd name="connsiteX0" fmla="*/ 0 w 3458013"/>
                <a:gd name="connsiteY0" fmla="*/ 0 h 3314700"/>
                <a:gd name="connsiteX1" fmla="*/ 0 w 3458013"/>
                <a:gd name="connsiteY1" fmla="*/ 3314700 h 3314700"/>
                <a:gd name="connsiteX2" fmla="*/ 3327400 w 3458013"/>
                <a:gd name="connsiteY2" fmla="*/ 3302000 h 3314700"/>
                <a:gd name="connsiteX3" fmla="*/ 2376264 w 3458013"/>
                <a:gd name="connsiteY3" fmla="*/ 938436 h 3314700"/>
                <a:gd name="connsiteX4" fmla="*/ 0 w 3458013"/>
                <a:gd name="connsiteY4" fmla="*/ 0 h 3314700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58013"/>
                <a:gd name="connsiteY0" fmla="*/ 13792 h 3328492"/>
                <a:gd name="connsiteX1" fmla="*/ 0 w 3458013"/>
                <a:gd name="connsiteY1" fmla="*/ 3328492 h 3328492"/>
                <a:gd name="connsiteX2" fmla="*/ 3327400 w 3458013"/>
                <a:gd name="connsiteY2" fmla="*/ 3315792 h 3328492"/>
                <a:gd name="connsiteX3" fmla="*/ 2376264 w 3458013"/>
                <a:gd name="connsiteY3" fmla="*/ 952228 h 3328492"/>
                <a:gd name="connsiteX4" fmla="*/ 0 w 3458013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8492"/>
                <a:gd name="connsiteX1" fmla="*/ 0 w 3405229"/>
                <a:gd name="connsiteY1" fmla="*/ 3328492 h 3328492"/>
                <a:gd name="connsiteX2" fmla="*/ 3327400 w 3405229"/>
                <a:gd name="connsiteY2" fmla="*/ 3315792 h 3328492"/>
                <a:gd name="connsiteX3" fmla="*/ 2376264 w 3405229"/>
                <a:gd name="connsiteY3" fmla="*/ 952228 h 3328492"/>
                <a:gd name="connsiteX4" fmla="*/ 0 w 3405229"/>
                <a:gd name="connsiteY4" fmla="*/ 13792 h 3328492"/>
                <a:gd name="connsiteX0" fmla="*/ 0 w 3405229"/>
                <a:gd name="connsiteY0" fmla="*/ 13792 h 3326160"/>
                <a:gd name="connsiteX1" fmla="*/ 0 w 3405229"/>
                <a:gd name="connsiteY1" fmla="*/ 3326160 h 3326160"/>
                <a:gd name="connsiteX2" fmla="*/ 3327400 w 3405229"/>
                <a:gd name="connsiteY2" fmla="*/ 3313460 h 3326160"/>
                <a:gd name="connsiteX3" fmla="*/ 2376264 w 3405229"/>
                <a:gd name="connsiteY3" fmla="*/ 949896 h 3326160"/>
                <a:gd name="connsiteX4" fmla="*/ 0 w 3405229"/>
                <a:gd name="connsiteY4" fmla="*/ 13792 h 3326160"/>
                <a:gd name="connsiteX0" fmla="*/ 0 w 3327400"/>
                <a:gd name="connsiteY0" fmla="*/ 2117 h 3314485"/>
                <a:gd name="connsiteX1" fmla="*/ 0 w 3327400"/>
                <a:gd name="connsiteY1" fmla="*/ 3314485 h 3314485"/>
                <a:gd name="connsiteX2" fmla="*/ 3327400 w 3327400"/>
                <a:gd name="connsiteY2" fmla="*/ 3301785 h 3314485"/>
                <a:gd name="connsiteX3" fmla="*/ 0 w 3327400"/>
                <a:gd name="connsiteY3" fmla="*/ 2117 h 3314485"/>
                <a:gd name="connsiteX0" fmla="*/ 0 w 3327400"/>
                <a:gd name="connsiteY0" fmla="*/ 0 h 3312368"/>
                <a:gd name="connsiteX1" fmla="*/ 0 w 3327400"/>
                <a:gd name="connsiteY1" fmla="*/ 3312368 h 3312368"/>
                <a:gd name="connsiteX2" fmla="*/ 3327400 w 3327400"/>
                <a:gd name="connsiteY2" fmla="*/ 3299668 h 3312368"/>
                <a:gd name="connsiteX3" fmla="*/ 0 w 3327400"/>
                <a:gd name="connsiteY3" fmla="*/ 0 h 3312368"/>
                <a:gd name="connsiteX0" fmla="*/ 0 w 3346624"/>
                <a:gd name="connsiteY0" fmla="*/ 0 h 3312368"/>
                <a:gd name="connsiteX1" fmla="*/ 0 w 3346624"/>
                <a:gd name="connsiteY1" fmla="*/ 3312368 h 3312368"/>
                <a:gd name="connsiteX2" fmla="*/ 3327400 w 3346624"/>
                <a:gd name="connsiteY2" fmla="*/ 3299668 h 3312368"/>
                <a:gd name="connsiteX3" fmla="*/ 0 w 3346624"/>
                <a:gd name="connsiteY3" fmla="*/ 0 h 3312368"/>
                <a:gd name="connsiteX0" fmla="*/ 0 w 3348956"/>
                <a:gd name="connsiteY0" fmla="*/ 0 h 3312368"/>
                <a:gd name="connsiteX1" fmla="*/ 0 w 3348956"/>
                <a:gd name="connsiteY1" fmla="*/ 3312368 h 3312368"/>
                <a:gd name="connsiteX2" fmla="*/ 3327400 w 3348956"/>
                <a:gd name="connsiteY2" fmla="*/ 3299668 h 3312368"/>
                <a:gd name="connsiteX3" fmla="*/ 0 w 3348956"/>
                <a:gd name="connsiteY3" fmla="*/ 0 h 3312368"/>
                <a:gd name="connsiteX0" fmla="*/ 0 w 3348956"/>
                <a:gd name="connsiteY0" fmla="*/ 2117 h 3314485"/>
                <a:gd name="connsiteX1" fmla="*/ 0 w 3348956"/>
                <a:gd name="connsiteY1" fmla="*/ 3314485 h 3314485"/>
                <a:gd name="connsiteX2" fmla="*/ 3327400 w 3348956"/>
                <a:gd name="connsiteY2" fmla="*/ 3301785 h 3314485"/>
                <a:gd name="connsiteX3" fmla="*/ 0 w 3348956"/>
                <a:gd name="connsiteY3" fmla="*/ 2117 h 3314485"/>
                <a:gd name="connsiteX0" fmla="*/ 0 w 1605732"/>
                <a:gd name="connsiteY0" fmla="*/ 76853 h 3389221"/>
                <a:gd name="connsiteX1" fmla="*/ 0 w 1605732"/>
                <a:gd name="connsiteY1" fmla="*/ 3389221 h 3389221"/>
                <a:gd name="connsiteX2" fmla="*/ 1584176 w 1605732"/>
                <a:gd name="connsiteY2" fmla="*/ 508901 h 3389221"/>
                <a:gd name="connsiteX3" fmla="*/ 0 w 1605732"/>
                <a:gd name="connsiteY3" fmla="*/ 76853 h 3389221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434165 h 3314485"/>
                <a:gd name="connsiteX3" fmla="*/ 0 w 1584176"/>
                <a:gd name="connsiteY3" fmla="*/ 2117 h 3314485"/>
                <a:gd name="connsiteX0" fmla="*/ 0 w 1584176"/>
                <a:gd name="connsiteY0" fmla="*/ 2117 h 3314485"/>
                <a:gd name="connsiteX1" fmla="*/ 0 w 1584176"/>
                <a:gd name="connsiteY1" fmla="*/ 3314485 h 3314485"/>
                <a:gd name="connsiteX2" fmla="*/ 1584176 w 1584176"/>
                <a:gd name="connsiteY2" fmla="*/ 362157 h 3314485"/>
                <a:gd name="connsiteX3" fmla="*/ 0 w 1584176"/>
                <a:gd name="connsiteY3" fmla="*/ 2117 h 3314485"/>
                <a:gd name="connsiteX0" fmla="*/ 0 w 1584176"/>
                <a:gd name="connsiteY0" fmla="*/ 2117 h 3431117"/>
                <a:gd name="connsiteX1" fmla="*/ 0 w 1584176"/>
                <a:gd name="connsiteY1" fmla="*/ 3431117 h 3431117"/>
                <a:gd name="connsiteX2" fmla="*/ 1584176 w 1584176"/>
                <a:gd name="connsiteY2" fmla="*/ 478789 h 3431117"/>
                <a:gd name="connsiteX3" fmla="*/ 0 w 1584176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2117 h 3431117"/>
                <a:gd name="connsiteX1" fmla="*/ 0 w 1656184"/>
                <a:gd name="connsiteY1" fmla="*/ 3431117 h 3431117"/>
                <a:gd name="connsiteX2" fmla="*/ 1656184 w 1656184"/>
                <a:gd name="connsiteY2" fmla="*/ 478789 h 3431117"/>
                <a:gd name="connsiteX3" fmla="*/ 0 w 1656184"/>
                <a:gd name="connsiteY3" fmla="*/ 2117 h 3431117"/>
                <a:gd name="connsiteX0" fmla="*/ 0 w 1656184"/>
                <a:gd name="connsiteY0" fmla="*/ 0 h 3429000"/>
                <a:gd name="connsiteX1" fmla="*/ 0 w 1656184"/>
                <a:gd name="connsiteY1" fmla="*/ 3429000 h 3429000"/>
                <a:gd name="connsiteX2" fmla="*/ 1656184 w 1656184"/>
                <a:gd name="connsiteY2" fmla="*/ 476672 h 3429000"/>
                <a:gd name="connsiteX3" fmla="*/ 0 w 1656184"/>
                <a:gd name="connsiteY3" fmla="*/ 0 h 3429000"/>
                <a:gd name="connsiteX0" fmla="*/ 0 w 2933197"/>
                <a:gd name="connsiteY0" fmla="*/ 0 h 3429000"/>
                <a:gd name="connsiteX1" fmla="*/ 0 w 2933197"/>
                <a:gd name="connsiteY1" fmla="*/ 3429000 h 3429000"/>
                <a:gd name="connsiteX2" fmla="*/ 2933197 w 2933197"/>
                <a:gd name="connsiteY2" fmla="*/ 1652904 h 3429000"/>
                <a:gd name="connsiteX3" fmla="*/ 0 w 2933197"/>
                <a:gd name="connsiteY3" fmla="*/ 0 h 3429000"/>
                <a:gd name="connsiteX0" fmla="*/ 0 w 2933197"/>
                <a:gd name="connsiteY0" fmla="*/ 0 h 3429000"/>
                <a:gd name="connsiteX1" fmla="*/ 0 w 2933197"/>
                <a:gd name="connsiteY1" fmla="*/ 3429000 h 3429000"/>
                <a:gd name="connsiteX2" fmla="*/ 2933197 w 2933197"/>
                <a:gd name="connsiteY2" fmla="*/ 1652904 h 3429000"/>
                <a:gd name="connsiteX3" fmla="*/ 0 w 2933197"/>
                <a:gd name="connsiteY3" fmla="*/ 0 h 3429000"/>
                <a:gd name="connsiteX0" fmla="*/ 0 w 2933197"/>
                <a:gd name="connsiteY0" fmla="*/ 46658 h 3475658"/>
                <a:gd name="connsiteX1" fmla="*/ 0 w 2933197"/>
                <a:gd name="connsiteY1" fmla="*/ 3475658 h 3475658"/>
                <a:gd name="connsiteX2" fmla="*/ 2933197 w 2933197"/>
                <a:gd name="connsiteY2" fmla="*/ 1699562 h 3475658"/>
                <a:gd name="connsiteX3" fmla="*/ 0 w 2933197"/>
                <a:gd name="connsiteY3" fmla="*/ 46658 h 3475658"/>
                <a:gd name="connsiteX0" fmla="*/ 0 w 2941831"/>
                <a:gd name="connsiteY0" fmla="*/ 46658 h 3414804"/>
                <a:gd name="connsiteX1" fmla="*/ 8634 w 2941831"/>
                <a:gd name="connsiteY1" fmla="*/ 3414804 h 3414804"/>
                <a:gd name="connsiteX2" fmla="*/ 2941831 w 2941831"/>
                <a:gd name="connsiteY2" fmla="*/ 1638708 h 3414804"/>
                <a:gd name="connsiteX3" fmla="*/ 0 w 2941831"/>
                <a:gd name="connsiteY3" fmla="*/ 46658 h 3414804"/>
                <a:gd name="connsiteX0" fmla="*/ 0 w 2841876"/>
                <a:gd name="connsiteY0" fmla="*/ 46658 h 3414804"/>
                <a:gd name="connsiteX1" fmla="*/ 8634 w 2841876"/>
                <a:gd name="connsiteY1" fmla="*/ 3414804 h 3414804"/>
                <a:gd name="connsiteX2" fmla="*/ 2841876 w 2841876"/>
                <a:gd name="connsiteY2" fmla="*/ 1698807 h 3414804"/>
                <a:gd name="connsiteX3" fmla="*/ 0 w 2841876"/>
                <a:gd name="connsiteY3" fmla="*/ 46658 h 3414804"/>
                <a:gd name="connsiteX0" fmla="*/ 0 w 2841876"/>
                <a:gd name="connsiteY0" fmla="*/ 46658 h 3414804"/>
                <a:gd name="connsiteX1" fmla="*/ 8634 w 2841876"/>
                <a:gd name="connsiteY1" fmla="*/ 3414804 h 3414804"/>
                <a:gd name="connsiteX2" fmla="*/ 2841876 w 2841876"/>
                <a:gd name="connsiteY2" fmla="*/ 1698807 h 3414804"/>
                <a:gd name="connsiteX3" fmla="*/ 0 w 2841876"/>
                <a:gd name="connsiteY3" fmla="*/ 46658 h 341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1876" h="3414804">
                  <a:moveTo>
                    <a:pt x="0" y="46658"/>
                  </a:moveTo>
                  <a:lnTo>
                    <a:pt x="8634" y="3414804"/>
                  </a:lnTo>
                  <a:lnTo>
                    <a:pt x="2841876" y="1698807"/>
                  </a:lnTo>
                  <a:cubicBezTo>
                    <a:pt x="2106546" y="587326"/>
                    <a:pt x="1004888" y="0"/>
                    <a:pt x="0" y="46658"/>
                  </a:cubicBezTo>
                  <a:close/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638300" y="3340100"/>
              <a:ext cx="2921000" cy="3009900"/>
            </a:xfrm>
            <a:custGeom>
              <a:avLst/>
              <a:gdLst>
                <a:gd name="connsiteX0" fmla="*/ 2870200 w 2921000"/>
                <a:gd name="connsiteY0" fmla="*/ 12700 h 3009900"/>
                <a:gd name="connsiteX1" fmla="*/ 0 w 2921000"/>
                <a:gd name="connsiteY1" fmla="*/ 1739900 h 3009900"/>
                <a:gd name="connsiteX2" fmla="*/ 1270000 w 2921000"/>
                <a:gd name="connsiteY2" fmla="*/ 3009900 h 3009900"/>
                <a:gd name="connsiteX3" fmla="*/ 2921000 w 2921000"/>
                <a:gd name="connsiteY3" fmla="*/ 0 h 3009900"/>
                <a:gd name="connsiteX4" fmla="*/ 2870200 w 2921000"/>
                <a:gd name="connsiteY4" fmla="*/ 12700 h 3009900"/>
                <a:gd name="connsiteX0" fmla="*/ 2870200 w 2921000"/>
                <a:gd name="connsiteY0" fmla="*/ 12700 h 3009900"/>
                <a:gd name="connsiteX1" fmla="*/ 0 w 2921000"/>
                <a:gd name="connsiteY1" fmla="*/ 1739900 h 3009900"/>
                <a:gd name="connsiteX2" fmla="*/ 1270000 w 2921000"/>
                <a:gd name="connsiteY2" fmla="*/ 3009900 h 3009900"/>
                <a:gd name="connsiteX3" fmla="*/ 2921000 w 2921000"/>
                <a:gd name="connsiteY3" fmla="*/ 0 h 3009900"/>
                <a:gd name="connsiteX4" fmla="*/ 2870200 w 2921000"/>
                <a:gd name="connsiteY4" fmla="*/ 12700 h 3009900"/>
                <a:gd name="connsiteX0" fmla="*/ 2870200 w 2921000"/>
                <a:gd name="connsiteY0" fmla="*/ 12700 h 3009900"/>
                <a:gd name="connsiteX1" fmla="*/ 0 w 2921000"/>
                <a:gd name="connsiteY1" fmla="*/ 1739900 h 3009900"/>
                <a:gd name="connsiteX2" fmla="*/ 1270000 w 2921000"/>
                <a:gd name="connsiteY2" fmla="*/ 3009900 h 3009900"/>
                <a:gd name="connsiteX3" fmla="*/ 2921000 w 2921000"/>
                <a:gd name="connsiteY3" fmla="*/ 0 h 3009900"/>
                <a:gd name="connsiteX4" fmla="*/ 2870200 w 2921000"/>
                <a:gd name="connsiteY4" fmla="*/ 12700 h 3009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1000" h="3009900">
                  <a:moveTo>
                    <a:pt x="2870200" y="12700"/>
                  </a:moveTo>
                  <a:lnTo>
                    <a:pt x="0" y="1739900"/>
                  </a:lnTo>
                  <a:cubicBezTo>
                    <a:pt x="302013" y="2348301"/>
                    <a:pt x="750499" y="2695187"/>
                    <a:pt x="1270000" y="3009900"/>
                  </a:cubicBezTo>
                  <a:lnTo>
                    <a:pt x="2921000" y="0"/>
                  </a:lnTo>
                  <a:lnTo>
                    <a:pt x="2870200" y="12700"/>
                  </a:lnTo>
                  <a:close/>
                </a:path>
              </a:pathLst>
            </a:cu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Why go to Uni?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en-AU" b="1" dirty="0" err="1" smtClean="0"/>
              <a:t>Disruptable</a:t>
            </a:r>
            <a:r>
              <a:rPr lang="en-AU" b="1" dirty="0"/>
              <a:t>,</a:t>
            </a:r>
            <a:r>
              <a:rPr lang="en-AU" b="1" dirty="0" smtClean="0"/>
              <a:t> weaker value</a:t>
            </a:r>
          </a:p>
          <a:p>
            <a:r>
              <a:rPr lang="en-AU" dirty="0" smtClean="0"/>
              <a:t>To learn how to learn</a:t>
            </a:r>
          </a:p>
          <a:p>
            <a:r>
              <a:rPr lang="en-AU" dirty="0" smtClean="0"/>
              <a:t>Foundation knowledge</a:t>
            </a:r>
          </a:p>
          <a:p>
            <a:r>
              <a:rPr lang="en-AU" dirty="0" smtClean="0"/>
              <a:t>Access to research </a:t>
            </a:r>
          </a:p>
          <a:p>
            <a:r>
              <a:rPr lang="en-AU" dirty="0" smtClean="0"/>
              <a:t>Piece of paper</a:t>
            </a:r>
          </a:p>
          <a:p>
            <a:r>
              <a:rPr lang="en-AU" dirty="0" smtClean="0"/>
              <a:t>Party</a:t>
            </a:r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>
              <a:buNone/>
            </a:pPr>
            <a:r>
              <a:rPr lang="en-AU" b="1" dirty="0" smtClean="0"/>
              <a:t>Defensible, strong value</a:t>
            </a:r>
          </a:p>
          <a:p>
            <a:r>
              <a:rPr lang="en-AU" dirty="0" smtClean="0"/>
              <a:t>Premium brand</a:t>
            </a:r>
          </a:p>
          <a:p>
            <a:r>
              <a:rPr lang="en-AU" dirty="0" smtClean="0"/>
              <a:t>Deeper connectivity</a:t>
            </a:r>
          </a:p>
          <a:p>
            <a:pPr lvl="1"/>
            <a:r>
              <a:rPr lang="en-AU" dirty="0" smtClean="0"/>
              <a:t>Social network</a:t>
            </a:r>
          </a:p>
          <a:p>
            <a:pPr lvl="1"/>
            <a:r>
              <a:rPr lang="en-AU" dirty="0" smtClean="0"/>
              <a:t>Industry access</a:t>
            </a:r>
          </a:p>
          <a:p>
            <a:r>
              <a:rPr lang="en-AU" dirty="0" smtClean="0"/>
              <a:t>Contextualized learning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The contextual learning opportunity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Tighter industry connectivity</a:t>
            </a:r>
          </a:p>
          <a:p>
            <a:pPr lvl="1"/>
            <a:r>
              <a:rPr lang="en-AU" dirty="0" smtClean="0"/>
              <a:t>More employable students</a:t>
            </a:r>
          </a:p>
          <a:p>
            <a:pPr lvl="1"/>
            <a:r>
              <a:rPr lang="en-AU" dirty="0" smtClean="0"/>
              <a:t>Quickly align business skill needs and curriculum</a:t>
            </a:r>
          </a:p>
          <a:p>
            <a:pPr lvl="1"/>
            <a:r>
              <a:rPr lang="en-AU" dirty="0" smtClean="0"/>
              <a:t>Applied research &amp; linkages</a:t>
            </a:r>
          </a:p>
          <a:p>
            <a:r>
              <a:rPr lang="en-AU" dirty="0" smtClean="0"/>
              <a:t>Big draw card for students</a:t>
            </a:r>
          </a:p>
          <a:p>
            <a:pPr lvl="1"/>
            <a:r>
              <a:rPr lang="en-AU" dirty="0" smtClean="0"/>
              <a:t>Access to a (local) industry network </a:t>
            </a:r>
          </a:p>
          <a:p>
            <a:pPr lvl="1"/>
            <a:r>
              <a:rPr lang="en-AU" dirty="0" smtClean="0"/>
              <a:t>Personal story building</a:t>
            </a:r>
          </a:p>
          <a:p>
            <a:pPr lvl="1"/>
            <a:r>
              <a:rPr lang="en-AU" dirty="0" smtClean="0"/>
              <a:t>Non “academic” feedback that is personally transformative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WIL is often </a:t>
            </a:r>
            <a:r>
              <a:rPr lang="en-AU" dirty="0" err="1" smtClean="0"/>
              <a:t>WwRL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The learning is rarely designed into the work </a:t>
            </a:r>
          </a:p>
          <a:p>
            <a:pPr lvl="1"/>
            <a:r>
              <a:rPr lang="en-AU" dirty="0" smtClean="0"/>
              <a:t>Reflection is needed to retrospectively determine if theory was actually applied</a:t>
            </a:r>
          </a:p>
          <a:p>
            <a:pPr lvl="1"/>
            <a:r>
              <a:rPr lang="en-AU" dirty="0" smtClean="0"/>
              <a:t>Hard enough ensuring the work is meaningful; actually ensuring opportunities for applied theory?</a:t>
            </a:r>
          </a:p>
          <a:p>
            <a:r>
              <a:rPr lang="en-AU" dirty="0" smtClean="0"/>
              <a:t>Fundamentally different approach needed if the goal is to deliver on “INTEGRATED”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</TotalTime>
  <Words>561</Words>
  <Application>Microsoft Office PowerPoint</Application>
  <PresentationFormat>On-screen Show (4:3)</PresentationFormat>
  <Paragraphs>108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WIL it scale?</vt:lpstr>
      <vt:lpstr>My first “Work Experience”</vt:lpstr>
      <vt:lpstr>WIL @ Scale Today</vt:lpstr>
      <vt:lpstr>Slide 4</vt:lpstr>
      <vt:lpstr>WIL @ Scale is...</vt:lpstr>
      <vt:lpstr>Slide 6</vt:lpstr>
      <vt:lpstr>Why go to Uni?</vt:lpstr>
      <vt:lpstr>The contextual learning opportunity </vt:lpstr>
      <vt:lpstr>WIL is often WwRL</vt:lpstr>
      <vt:lpstr>Slide 10</vt:lpstr>
      <vt:lpstr>Context, Facilitation, Content</vt:lpstr>
      <vt:lpstr>How to scale?</vt:lpstr>
      <vt:lpstr>What we’re doing</vt:lpstr>
      <vt:lpstr>Summary</vt:lpstr>
      <vt:lpstr>Thankyou</vt:lpstr>
    </vt:vector>
  </TitlesOfParts>
  <Company>Sonnenreich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 it scale?</dc:title>
  <dc:creator>Wes Sonnenreich</dc:creator>
  <cp:lastModifiedBy>Wes Sonnenreich</cp:lastModifiedBy>
  <cp:revision>78</cp:revision>
  <dcterms:created xsi:type="dcterms:W3CDTF">2013-02-04T10:36:30Z</dcterms:created>
  <dcterms:modified xsi:type="dcterms:W3CDTF">2013-02-05T20:27:36Z</dcterms:modified>
</cp:coreProperties>
</file>