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User" initials="M" lastIdx="1" clrIdx="0">
    <p:extLst>
      <p:ext uri="{19B8F6BF-5375-455C-9EA6-DF929625EA0E}">
        <p15:presenceInfo xmlns:p15="http://schemas.microsoft.com/office/powerpoint/2012/main" userId="Ms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5" autoAdjust="0"/>
    <p:restoredTop sz="71121" autoAdjust="0"/>
  </p:normalViewPr>
  <p:slideViewPr>
    <p:cSldViewPr snapToGrid="0" showGuides="1">
      <p:cViewPr varScale="1">
        <p:scale>
          <a:sx n="78" d="100"/>
          <a:sy n="78" d="100"/>
        </p:scale>
        <p:origin x="166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03429-2535-49FE-9A9F-26D5927DF41E}" type="datetimeFigureOut">
              <a:rPr lang="nl-NL" smtClean="0"/>
              <a:t>25-03-18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A0B05-661E-43D6-96F7-56FB3F331A4B}" type="slidenum">
              <a:rPr lang="nl-NL" smtClean="0"/>
              <a:t>‹#›</a:t>
            </a:fld>
            <a:endParaRPr lang="nl-NL"/>
          </a:p>
        </p:txBody>
      </p:sp>
    </p:spTree>
    <p:extLst>
      <p:ext uri="{BB962C8B-B14F-4D97-AF65-F5344CB8AC3E}">
        <p14:creationId xmlns:p14="http://schemas.microsoft.com/office/powerpoint/2010/main" val="390917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Talking points:</a:t>
            </a:r>
          </a:p>
          <a:p>
            <a:pPr marL="171450" indent="-171450">
              <a:buFont typeface="Arial" panose="020B0604020202020204" pitchFamily="34" charset="0"/>
              <a:buChar char="•"/>
            </a:pPr>
            <a:r>
              <a:rPr lang="en-GB" dirty="0"/>
              <a:t>For DDOS attacks, hackers use a virus to gain control over other computers, using those computers (and their IP addresses) in attacks.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We hypothesise that countries with more secure servers are better protected against these viruses, and therefore their share of IP addresses will not increase (much) during a DDOS attack.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five countries from which the most attacking IP addresses come from are Russia, the US, China, Brazil, and the Netherlands (excluding Germany, because it distorts the data, and Korea, because we don’t have data on their secure servers)</a:t>
            </a:r>
          </a:p>
        </p:txBody>
      </p:sp>
      <p:sp>
        <p:nvSpPr>
          <p:cNvPr id="4" name="Tijdelijke aanduiding voor dianummer 3"/>
          <p:cNvSpPr>
            <a:spLocks noGrp="1"/>
          </p:cNvSpPr>
          <p:nvPr>
            <p:ph type="sldNum" sz="quarter" idx="10"/>
          </p:nvPr>
        </p:nvSpPr>
        <p:spPr/>
        <p:txBody>
          <a:bodyPr/>
          <a:lstStyle/>
          <a:p>
            <a:fld id="{32AA0B05-661E-43D6-96F7-56FB3F331A4B}" type="slidenum">
              <a:rPr lang="nl-NL" smtClean="0"/>
              <a:t>1</a:t>
            </a:fld>
            <a:endParaRPr lang="nl-NL"/>
          </a:p>
        </p:txBody>
      </p:sp>
    </p:spTree>
    <p:extLst>
      <p:ext uri="{BB962C8B-B14F-4D97-AF65-F5344CB8AC3E}">
        <p14:creationId xmlns:p14="http://schemas.microsoft.com/office/powerpoint/2010/main" val="208001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Talking points</a:t>
            </a:r>
          </a:p>
          <a:p>
            <a:pPr marL="171450" indent="-171450">
              <a:buFont typeface="Arial" panose="020B0604020202020204" pitchFamily="34" charset="0"/>
              <a:buChar char="•"/>
            </a:pPr>
            <a:r>
              <a:rPr lang="en-GB" dirty="0"/>
              <a:t>We created a heat map showing the concentration of attacks over time. The heat map shows an increasing number of attacks over time, and two peaks in October and April. These peaks are potentially DDOS attacks.</a:t>
            </a:r>
          </a:p>
          <a:p>
            <a:pPr marL="171450" indent="-171450">
              <a:buFont typeface="Arial" panose="020B0604020202020204" pitchFamily="34" charset="0"/>
              <a:buChar char="•"/>
            </a:pPr>
            <a:r>
              <a:rPr lang="en-GB" dirty="0"/>
              <a:t>We expect that the countries with the most secure servers (the Netherlands and the United States) will be underrepresented during DDOS attacks.</a:t>
            </a:r>
            <a:endParaRPr lang="nl-NL" dirty="0"/>
          </a:p>
        </p:txBody>
      </p:sp>
      <p:sp>
        <p:nvSpPr>
          <p:cNvPr id="4" name="Tijdelijke aanduiding voor dianummer 3"/>
          <p:cNvSpPr>
            <a:spLocks noGrp="1"/>
          </p:cNvSpPr>
          <p:nvPr>
            <p:ph type="sldNum" sz="quarter" idx="10"/>
          </p:nvPr>
        </p:nvSpPr>
        <p:spPr/>
        <p:txBody>
          <a:bodyPr/>
          <a:lstStyle/>
          <a:p>
            <a:fld id="{32AA0B05-661E-43D6-96F7-56FB3F331A4B}" type="slidenum">
              <a:rPr lang="nl-NL" smtClean="0"/>
              <a:t>2</a:t>
            </a:fld>
            <a:endParaRPr lang="nl-NL"/>
          </a:p>
        </p:txBody>
      </p:sp>
    </p:spTree>
    <p:extLst>
      <p:ext uri="{BB962C8B-B14F-4D97-AF65-F5344CB8AC3E}">
        <p14:creationId xmlns:p14="http://schemas.microsoft.com/office/powerpoint/2010/main" val="96090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Talking points</a:t>
            </a:r>
          </a:p>
          <a:p>
            <a:pPr marL="171450" indent="-171450">
              <a:buFont typeface="Arial" panose="020B0604020202020204" pitchFamily="34" charset="0"/>
              <a:buChar char="•"/>
            </a:pPr>
            <a:r>
              <a:rPr lang="en-GB" dirty="0"/>
              <a:t>Use area plot to zoom in on peaks</a:t>
            </a:r>
          </a:p>
          <a:p>
            <a:pPr marL="171450" indent="-171450">
              <a:buFont typeface="Arial" panose="020B0604020202020204" pitchFamily="34" charset="0"/>
              <a:buChar char="•"/>
            </a:pPr>
            <a:r>
              <a:rPr lang="en-GB" dirty="0"/>
              <a:t>Results April: the share of especially Russia increases, the share of the other countries remains approximately equal</a:t>
            </a:r>
          </a:p>
          <a:p>
            <a:pPr marL="171450" indent="-171450">
              <a:buFont typeface="Arial" panose="020B0604020202020204" pitchFamily="34" charset="0"/>
              <a:buChar char="•"/>
            </a:pPr>
            <a:r>
              <a:rPr lang="en-GB" dirty="0"/>
              <a:t>Results October: the shares of China and Russia increase, the shares of the other countries remain approximately equal</a:t>
            </a:r>
          </a:p>
          <a:p>
            <a:pPr marL="171450" indent="-171450">
              <a:buFont typeface="Arial" panose="020B0604020202020204" pitchFamily="34" charset="0"/>
              <a:buChar char="•"/>
            </a:pPr>
            <a:r>
              <a:rPr lang="en-GB" dirty="0"/>
              <a:t>Conclusion: having less server security is correlated with the use of that country’s IP addresses in DDOS attacks</a:t>
            </a:r>
            <a:endParaRPr lang="nl-NL" dirty="0"/>
          </a:p>
        </p:txBody>
      </p:sp>
      <p:sp>
        <p:nvSpPr>
          <p:cNvPr id="4" name="Tijdelijke aanduiding voor dianummer 3"/>
          <p:cNvSpPr>
            <a:spLocks noGrp="1"/>
          </p:cNvSpPr>
          <p:nvPr>
            <p:ph type="sldNum" sz="quarter" idx="10"/>
          </p:nvPr>
        </p:nvSpPr>
        <p:spPr/>
        <p:txBody>
          <a:bodyPr/>
          <a:lstStyle/>
          <a:p>
            <a:fld id="{32AA0B05-661E-43D6-96F7-56FB3F331A4B}" type="slidenum">
              <a:rPr lang="nl-NL" smtClean="0"/>
              <a:t>3</a:t>
            </a:fld>
            <a:endParaRPr lang="nl-NL"/>
          </a:p>
        </p:txBody>
      </p:sp>
    </p:spTree>
    <p:extLst>
      <p:ext uri="{BB962C8B-B14F-4D97-AF65-F5344CB8AC3E}">
        <p14:creationId xmlns:p14="http://schemas.microsoft.com/office/powerpoint/2010/main" val="1585725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23375D0-788C-463C-9363-76E394C21F96}" type="datetimeFigureOut">
              <a:rPr lang="de-DE" smtClean="0"/>
              <a:t>25.03.18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770AC0-BAF5-467D-8D09-11B1889686D8}" type="slidenum">
              <a:rPr lang="de-DE" smtClean="0"/>
              <a:t>‹#›</a:t>
            </a:fld>
            <a:endParaRPr lang="de-DE"/>
          </a:p>
        </p:txBody>
      </p:sp>
      <p:pic>
        <p:nvPicPr>
          <p:cNvPr id="7" name="Grafik 6">
            <a:extLst>
              <a:ext uri="{FF2B5EF4-FFF2-40B4-BE49-F238E27FC236}">
                <a16:creationId xmlns:a16="http://schemas.microsoft.com/office/drawing/2014/main" id="{E956DA31-27ED-415A-96DF-76999C9FD0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03203" y="338658"/>
            <a:ext cx="1150900" cy="602496"/>
          </a:xfrm>
          <a:prstGeom prst="rect">
            <a:avLst/>
          </a:prstGeom>
        </p:spPr>
      </p:pic>
      <p:pic>
        <p:nvPicPr>
          <p:cNvPr id="8" name="Grafik 7" descr="Ein Bild, das ClipArt enthält.&#10;&#10;Mit hoher Zuverlässigkeit generierte Beschreibung">
            <a:extLst>
              <a:ext uri="{FF2B5EF4-FFF2-40B4-BE49-F238E27FC236}">
                <a16:creationId xmlns:a16="http://schemas.microsoft.com/office/drawing/2014/main" id="{4F1F6476-022A-49F9-998B-9CF60490BE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51936" y="338658"/>
            <a:ext cx="1151267" cy="602496"/>
          </a:xfrm>
          <a:prstGeom prst="rect">
            <a:avLst/>
          </a:prstGeom>
        </p:spPr>
      </p:pic>
      <p:pic>
        <p:nvPicPr>
          <p:cNvPr id="9" name="Grafik 8">
            <a:extLst>
              <a:ext uri="{FF2B5EF4-FFF2-40B4-BE49-F238E27FC236}">
                <a16:creationId xmlns:a16="http://schemas.microsoft.com/office/drawing/2014/main" id="{D1349BE0-750A-41A4-80D2-2DDF372A8C8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0376" y="350043"/>
            <a:ext cx="846363" cy="602496"/>
          </a:xfrm>
          <a:prstGeom prst="rect">
            <a:avLst/>
          </a:prstGeom>
        </p:spPr>
      </p:pic>
    </p:spTree>
    <p:extLst>
      <p:ext uri="{BB962C8B-B14F-4D97-AF65-F5344CB8AC3E}">
        <p14:creationId xmlns:p14="http://schemas.microsoft.com/office/powerpoint/2010/main" val="321880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23375D0-788C-463C-9363-76E394C21F96}" type="datetimeFigureOut">
              <a:rPr lang="de-DE" smtClean="0"/>
              <a:t>25.03.18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770AC0-BAF5-467D-8D09-11B1889686D8}" type="slidenum">
              <a:rPr lang="de-DE" smtClean="0"/>
              <a:t>‹#›</a:t>
            </a:fld>
            <a:endParaRPr lang="de-DE"/>
          </a:p>
        </p:txBody>
      </p:sp>
    </p:spTree>
    <p:extLst>
      <p:ext uri="{BB962C8B-B14F-4D97-AF65-F5344CB8AC3E}">
        <p14:creationId xmlns:p14="http://schemas.microsoft.com/office/powerpoint/2010/main" val="276114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23375D0-788C-463C-9363-76E394C21F96}" type="datetimeFigureOut">
              <a:rPr lang="de-DE" smtClean="0"/>
              <a:t>25.03.18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770AC0-BAF5-467D-8D09-11B1889686D8}" type="slidenum">
              <a:rPr lang="de-DE" smtClean="0"/>
              <a:t>‹#›</a:t>
            </a:fld>
            <a:endParaRPr lang="de-DE"/>
          </a:p>
        </p:txBody>
      </p:sp>
    </p:spTree>
    <p:extLst>
      <p:ext uri="{BB962C8B-B14F-4D97-AF65-F5344CB8AC3E}">
        <p14:creationId xmlns:p14="http://schemas.microsoft.com/office/powerpoint/2010/main" val="65362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93445"/>
            <a:ext cx="10965878" cy="4678756"/>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23375D0-788C-463C-9363-76E394C21F96}" type="datetimeFigureOut">
              <a:rPr lang="de-DE" smtClean="0"/>
              <a:t>25.03.18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770AC0-BAF5-467D-8D09-11B1889686D8}" type="slidenum">
              <a:rPr lang="de-DE" smtClean="0"/>
              <a:t>‹#›</a:t>
            </a:fld>
            <a:endParaRPr lang="de-DE"/>
          </a:p>
        </p:txBody>
      </p:sp>
      <p:sp>
        <p:nvSpPr>
          <p:cNvPr id="7" name="Title Placeholder 1">
            <a:extLst>
              <a:ext uri="{FF2B5EF4-FFF2-40B4-BE49-F238E27FC236}">
                <a16:creationId xmlns:a16="http://schemas.microsoft.com/office/drawing/2014/main" id="{A7F099F8-16C5-4530-84D9-3D6BE703F324}"/>
              </a:ext>
            </a:extLst>
          </p:cNvPr>
          <p:cNvSpPr>
            <a:spLocks noGrp="1"/>
          </p:cNvSpPr>
          <p:nvPr>
            <p:ph type="title"/>
          </p:nvPr>
        </p:nvSpPr>
        <p:spPr>
          <a:xfrm>
            <a:off x="630375" y="783600"/>
            <a:ext cx="10931250" cy="525697"/>
          </a:xfrm>
          <a:prstGeom prst="rect">
            <a:avLst/>
          </a:prstGeom>
        </p:spPr>
        <p:txBody>
          <a:bodyPr vert="horz" lIns="91440" tIns="45720" rIns="91440" bIns="45720" rtlCol="0" anchor="ctr">
            <a:noAutofit/>
          </a:bodyPr>
          <a:lstStyle>
            <a:lvl1pPr>
              <a:defRPr sz="3200"/>
            </a:lvl1pPr>
          </a:lstStyle>
          <a:p>
            <a:r>
              <a:rPr lang="de-DE" dirty="0"/>
              <a:t>Mastertitelformat bearbeiten</a:t>
            </a:r>
            <a:endParaRPr lang="en-US" dirty="0"/>
          </a:p>
        </p:txBody>
      </p:sp>
      <p:pic>
        <p:nvPicPr>
          <p:cNvPr id="8" name="Grafik 7">
            <a:extLst>
              <a:ext uri="{FF2B5EF4-FFF2-40B4-BE49-F238E27FC236}">
                <a16:creationId xmlns:a16="http://schemas.microsoft.com/office/drawing/2014/main" id="{203D8E7F-3321-428D-89A2-A59F372E0C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1313" y="211898"/>
            <a:ext cx="740312" cy="387553"/>
          </a:xfrm>
          <a:prstGeom prst="rect">
            <a:avLst/>
          </a:prstGeom>
        </p:spPr>
      </p:pic>
      <p:pic>
        <p:nvPicPr>
          <p:cNvPr id="9" name="Grafik 8" descr="Ein Bild, das ClipArt enthält.&#10;&#10;Mit hoher Zuverlässigkeit generierte Beschreibung">
            <a:extLst>
              <a:ext uri="{FF2B5EF4-FFF2-40B4-BE49-F238E27FC236}">
                <a16:creationId xmlns:a16="http://schemas.microsoft.com/office/drawing/2014/main" id="{0E41E900-2C12-4075-9DE5-596692B161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8839" y="211898"/>
            <a:ext cx="740548" cy="387553"/>
          </a:xfrm>
          <a:prstGeom prst="rect">
            <a:avLst/>
          </a:prstGeom>
        </p:spPr>
      </p:pic>
      <p:pic>
        <p:nvPicPr>
          <p:cNvPr id="10" name="Grafik 9">
            <a:extLst>
              <a:ext uri="{FF2B5EF4-FFF2-40B4-BE49-F238E27FC236}">
                <a16:creationId xmlns:a16="http://schemas.microsoft.com/office/drawing/2014/main" id="{855B5786-7B4A-4125-B0FB-B468EE699EF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0375" y="211899"/>
            <a:ext cx="544420" cy="387553"/>
          </a:xfrm>
          <a:prstGeom prst="rect">
            <a:avLst/>
          </a:prstGeom>
        </p:spPr>
      </p:pic>
    </p:spTree>
    <p:extLst>
      <p:ext uri="{BB962C8B-B14F-4D97-AF65-F5344CB8AC3E}">
        <p14:creationId xmlns:p14="http://schemas.microsoft.com/office/powerpoint/2010/main" val="160136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23375D0-788C-463C-9363-76E394C21F96}" type="datetimeFigureOut">
              <a:rPr lang="de-DE" smtClean="0"/>
              <a:t>25.03.18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B770AC0-BAF5-467D-8D09-11B1889686D8}" type="slidenum">
              <a:rPr lang="de-DE" smtClean="0"/>
              <a:t>‹#›</a:t>
            </a:fld>
            <a:endParaRPr lang="de-DE"/>
          </a:p>
        </p:txBody>
      </p:sp>
    </p:spTree>
    <p:extLst>
      <p:ext uri="{BB962C8B-B14F-4D97-AF65-F5344CB8AC3E}">
        <p14:creationId xmlns:p14="http://schemas.microsoft.com/office/powerpoint/2010/main" val="173859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23375D0-788C-463C-9363-76E394C21F96}" type="datetimeFigureOut">
              <a:rPr lang="de-DE" smtClean="0"/>
              <a:t>25.03.18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B770AC0-BAF5-467D-8D09-11B1889686D8}" type="slidenum">
              <a:rPr lang="de-DE" smtClean="0"/>
              <a:t>‹#›</a:t>
            </a:fld>
            <a:endParaRPr lang="de-DE"/>
          </a:p>
        </p:txBody>
      </p:sp>
      <p:sp>
        <p:nvSpPr>
          <p:cNvPr id="8" name="Title Placeholder 1">
            <a:extLst>
              <a:ext uri="{FF2B5EF4-FFF2-40B4-BE49-F238E27FC236}">
                <a16:creationId xmlns:a16="http://schemas.microsoft.com/office/drawing/2014/main" id="{D9A53952-911E-4155-80A9-CDCC933FB6D8}"/>
              </a:ext>
            </a:extLst>
          </p:cNvPr>
          <p:cNvSpPr>
            <a:spLocks noGrp="1"/>
          </p:cNvSpPr>
          <p:nvPr>
            <p:ph type="title"/>
          </p:nvPr>
        </p:nvSpPr>
        <p:spPr>
          <a:xfrm>
            <a:off x="609600" y="1065120"/>
            <a:ext cx="10972799" cy="525697"/>
          </a:xfrm>
          <a:prstGeom prst="rect">
            <a:avLst/>
          </a:prstGeom>
        </p:spPr>
        <p:txBody>
          <a:bodyPr vert="horz" lIns="91440" tIns="45720" rIns="91440" bIns="45720" rtlCol="0" anchor="ctr">
            <a:normAutofit/>
          </a:bodyPr>
          <a:lstStyle/>
          <a:p>
            <a:r>
              <a:rPr lang="de-DE" dirty="0"/>
              <a:t>Mastertitelformat bearbeiten</a:t>
            </a:r>
            <a:endParaRPr lang="en-US" dirty="0"/>
          </a:p>
        </p:txBody>
      </p:sp>
    </p:spTree>
    <p:extLst>
      <p:ext uri="{BB962C8B-B14F-4D97-AF65-F5344CB8AC3E}">
        <p14:creationId xmlns:p14="http://schemas.microsoft.com/office/powerpoint/2010/main" val="146135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23375D0-788C-463C-9363-76E394C21F96}" type="datetimeFigureOut">
              <a:rPr lang="de-DE" smtClean="0"/>
              <a:t>25.03.18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B770AC0-BAF5-467D-8D09-11B1889686D8}" type="slidenum">
              <a:rPr lang="de-DE" smtClean="0"/>
              <a:t>‹#›</a:t>
            </a:fld>
            <a:endParaRPr lang="de-DE"/>
          </a:p>
        </p:txBody>
      </p:sp>
      <p:sp>
        <p:nvSpPr>
          <p:cNvPr id="10" name="Title Placeholder 1">
            <a:extLst>
              <a:ext uri="{FF2B5EF4-FFF2-40B4-BE49-F238E27FC236}">
                <a16:creationId xmlns:a16="http://schemas.microsoft.com/office/drawing/2014/main" id="{CC227647-516D-45D7-A41A-B2900FAE767A}"/>
              </a:ext>
            </a:extLst>
          </p:cNvPr>
          <p:cNvSpPr>
            <a:spLocks noGrp="1"/>
          </p:cNvSpPr>
          <p:nvPr>
            <p:ph type="title"/>
          </p:nvPr>
        </p:nvSpPr>
        <p:spPr>
          <a:xfrm>
            <a:off x="609600" y="1065120"/>
            <a:ext cx="10972799" cy="525697"/>
          </a:xfrm>
          <a:prstGeom prst="rect">
            <a:avLst/>
          </a:prstGeom>
        </p:spPr>
        <p:txBody>
          <a:bodyPr vert="horz" lIns="91440" tIns="45720" rIns="91440" bIns="45720" rtlCol="0" anchor="ctr">
            <a:normAutofit/>
          </a:bodyPr>
          <a:lstStyle/>
          <a:p>
            <a:r>
              <a:rPr lang="de-DE" dirty="0"/>
              <a:t>Mastertitelformat bearbeiten</a:t>
            </a:r>
            <a:endParaRPr lang="en-US" dirty="0"/>
          </a:p>
        </p:txBody>
      </p:sp>
    </p:spTree>
    <p:extLst>
      <p:ext uri="{BB962C8B-B14F-4D97-AF65-F5344CB8AC3E}">
        <p14:creationId xmlns:p14="http://schemas.microsoft.com/office/powerpoint/2010/main" val="189778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3375D0-788C-463C-9363-76E394C21F96}" type="datetimeFigureOut">
              <a:rPr lang="de-DE" smtClean="0"/>
              <a:t>25.03.18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B770AC0-BAF5-467D-8D09-11B1889686D8}" type="slidenum">
              <a:rPr lang="de-DE" smtClean="0"/>
              <a:t>‹#›</a:t>
            </a:fld>
            <a:endParaRPr lang="de-DE"/>
          </a:p>
        </p:txBody>
      </p:sp>
      <p:sp>
        <p:nvSpPr>
          <p:cNvPr id="6" name="Title Placeholder 1">
            <a:extLst>
              <a:ext uri="{FF2B5EF4-FFF2-40B4-BE49-F238E27FC236}">
                <a16:creationId xmlns:a16="http://schemas.microsoft.com/office/drawing/2014/main" id="{41DE38B5-E374-454A-9022-0A08765889E4}"/>
              </a:ext>
            </a:extLst>
          </p:cNvPr>
          <p:cNvSpPr>
            <a:spLocks noGrp="1"/>
          </p:cNvSpPr>
          <p:nvPr>
            <p:ph type="title"/>
          </p:nvPr>
        </p:nvSpPr>
        <p:spPr>
          <a:xfrm>
            <a:off x="609600" y="1065120"/>
            <a:ext cx="10972799" cy="525697"/>
          </a:xfrm>
          <a:prstGeom prst="rect">
            <a:avLst/>
          </a:prstGeom>
        </p:spPr>
        <p:txBody>
          <a:bodyPr vert="horz" lIns="91440" tIns="45720" rIns="91440" bIns="45720" rtlCol="0" anchor="ctr">
            <a:normAutofit/>
          </a:bodyPr>
          <a:lstStyle/>
          <a:p>
            <a:r>
              <a:rPr lang="de-DE" dirty="0"/>
              <a:t>Mastertitelformat bearbeiten</a:t>
            </a:r>
            <a:endParaRPr lang="en-US" dirty="0"/>
          </a:p>
        </p:txBody>
      </p:sp>
    </p:spTree>
    <p:extLst>
      <p:ext uri="{BB962C8B-B14F-4D97-AF65-F5344CB8AC3E}">
        <p14:creationId xmlns:p14="http://schemas.microsoft.com/office/powerpoint/2010/main" val="122395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375D0-788C-463C-9363-76E394C21F96}" type="datetimeFigureOut">
              <a:rPr lang="de-DE" smtClean="0"/>
              <a:t>25.03.18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B770AC0-BAF5-467D-8D09-11B1889686D8}" type="slidenum">
              <a:rPr lang="de-DE" smtClean="0"/>
              <a:t>‹#›</a:t>
            </a:fld>
            <a:endParaRPr lang="de-DE"/>
          </a:p>
        </p:txBody>
      </p:sp>
    </p:spTree>
    <p:extLst>
      <p:ext uri="{BB962C8B-B14F-4D97-AF65-F5344CB8AC3E}">
        <p14:creationId xmlns:p14="http://schemas.microsoft.com/office/powerpoint/2010/main" val="152521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23375D0-788C-463C-9363-76E394C21F96}" type="datetimeFigureOut">
              <a:rPr lang="de-DE" smtClean="0"/>
              <a:t>25.03.18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B770AC0-BAF5-467D-8D09-11B1889686D8}" type="slidenum">
              <a:rPr lang="de-DE" smtClean="0"/>
              <a:t>‹#›</a:t>
            </a:fld>
            <a:endParaRPr lang="de-DE"/>
          </a:p>
        </p:txBody>
      </p:sp>
    </p:spTree>
    <p:extLst>
      <p:ext uri="{BB962C8B-B14F-4D97-AF65-F5344CB8AC3E}">
        <p14:creationId xmlns:p14="http://schemas.microsoft.com/office/powerpoint/2010/main" val="139675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23375D0-788C-463C-9363-76E394C21F96}" type="datetimeFigureOut">
              <a:rPr lang="de-DE" smtClean="0"/>
              <a:t>25.03.18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B770AC0-BAF5-467D-8D09-11B1889686D8}" type="slidenum">
              <a:rPr lang="de-DE" smtClean="0"/>
              <a:t>‹#›</a:t>
            </a:fld>
            <a:endParaRPr lang="de-DE"/>
          </a:p>
        </p:txBody>
      </p:sp>
    </p:spTree>
    <p:extLst>
      <p:ext uri="{BB962C8B-B14F-4D97-AF65-F5344CB8AC3E}">
        <p14:creationId xmlns:p14="http://schemas.microsoft.com/office/powerpoint/2010/main" val="349681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5120"/>
            <a:ext cx="10972799" cy="525697"/>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09600" y="1752600"/>
            <a:ext cx="10972800" cy="4424363"/>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30375" y="6356350"/>
            <a:ext cx="27432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fld id="{B23375D0-788C-463C-9363-76E394C21F96}" type="datetimeFigureOut">
              <a:rPr lang="de-DE" smtClean="0"/>
              <a:pPr/>
              <a:t>25.03.18</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de-DE"/>
              <a:t>Datafest 2018 – Team:</a:t>
            </a:r>
            <a:endParaRPr lang="de-DE" dirty="0"/>
          </a:p>
        </p:txBody>
      </p:sp>
      <p:sp>
        <p:nvSpPr>
          <p:cNvPr id="6" name="Slide Number Placeholder 5"/>
          <p:cNvSpPr>
            <a:spLocks noGrp="1"/>
          </p:cNvSpPr>
          <p:nvPr>
            <p:ph type="sldNum" sz="quarter" idx="4"/>
          </p:nvPr>
        </p:nvSpPr>
        <p:spPr>
          <a:xfrm>
            <a:off x="8832278"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BB770AC0-BAF5-467D-8D09-11B1889686D8}" type="slidenum">
              <a:rPr lang="de-DE" smtClean="0"/>
              <a:pPr/>
              <a:t>‹#›</a:t>
            </a:fld>
            <a:endParaRPr lang="de-DE" dirty="0"/>
          </a:p>
        </p:txBody>
      </p:sp>
    </p:spTree>
    <p:extLst>
      <p:ext uri="{BB962C8B-B14F-4D97-AF65-F5344CB8AC3E}">
        <p14:creationId xmlns:p14="http://schemas.microsoft.com/office/powerpoint/2010/main" val="25667715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84" userDrawn="1">
          <p15:clr>
            <a:srgbClr val="F26B43"/>
          </p15:clr>
        </p15:guide>
        <p15:guide id="4" pos="7296" userDrawn="1">
          <p15:clr>
            <a:srgbClr val="F26B43"/>
          </p15:clr>
        </p15:guide>
        <p15:guide id="5" orient="horz" pos="110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8D95A-682F-43FB-B364-249CBAB03415}"/>
              </a:ext>
            </a:extLst>
          </p:cNvPr>
          <p:cNvSpPr>
            <a:spLocks noGrp="1"/>
          </p:cNvSpPr>
          <p:nvPr>
            <p:ph type="ctrTitle"/>
          </p:nvPr>
        </p:nvSpPr>
        <p:spPr>
          <a:xfrm>
            <a:off x="997026" y="1125416"/>
            <a:ext cx="9670973" cy="984738"/>
          </a:xfrm>
        </p:spPr>
        <p:txBody>
          <a:bodyPr>
            <a:normAutofit/>
          </a:bodyPr>
          <a:lstStyle/>
          <a:p>
            <a:r>
              <a:rPr lang="de-DE" sz="3600" dirty="0"/>
              <a:t>Are </a:t>
            </a:r>
            <a:r>
              <a:rPr lang="de-DE" sz="3600" dirty="0" err="1"/>
              <a:t>hackers</a:t>
            </a:r>
            <a:r>
              <a:rPr lang="de-DE" sz="3600" dirty="0"/>
              <a:t> </a:t>
            </a:r>
            <a:r>
              <a:rPr lang="de-DE" sz="3600" dirty="0" err="1"/>
              <a:t>using</a:t>
            </a:r>
            <a:r>
              <a:rPr lang="de-DE" sz="3600" dirty="0"/>
              <a:t> </a:t>
            </a:r>
            <a:r>
              <a:rPr lang="de-DE" sz="3600" dirty="0" err="1"/>
              <a:t>your</a:t>
            </a:r>
            <a:r>
              <a:rPr lang="de-DE" sz="3600" dirty="0"/>
              <a:t> </a:t>
            </a:r>
            <a:r>
              <a:rPr lang="de-DE" sz="3600" dirty="0" err="1"/>
              <a:t>computer</a:t>
            </a:r>
            <a:r>
              <a:rPr lang="de-DE" sz="3600" dirty="0"/>
              <a:t>? </a:t>
            </a:r>
            <a:br>
              <a:rPr lang="de-DE" sz="3600" dirty="0"/>
            </a:br>
            <a:r>
              <a:rPr lang="de-DE" sz="1800" dirty="0"/>
              <a:t>Secure </a:t>
            </a:r>
            <a:r>
              <a:rPr lang="de-DE" sz="1800" dirty="0" err="1"/>
              <a:t>servers</a:t>
            </a:r>
            <a:r>
              <a:rPr lang="de-DE" sz="1800" dirty="0"/>
              <a:t> and </a:t>
            </a:r>
            <a:r>
              <a:rPr lang="de-DE" sz="1800" dirty="0" err="1"/>
              <a:t>cyber</a:t>
            </a:r>
            <a:r>
              <a:rPr lang="de-DE" sz="1800" dirty="0"/>
              <a:t> </a:t>
            </a:r>
            <a:r>
              <a:rPr lang="de-DE" sz="1800" dirty="0" err="1"/>
              <a:t>attacks</a:t>
            </a:r>
            <a:endParaRPr lang="de-DE" sz="3600" dirty="0"/>
          </a:p>
        </p:txBody>
      </p:sp>
      <p:sp>
        <p:nvSpPr>
          <p:cNvPr id="3" name="Untertitel 2">
            <a:extLst>
              <a:ext uri="{FF2B5EF4-FFF2-40B4-BE49-F238E27FC236}">
                <a16:creationId xmlns:a16="http://schemas.microsoft.com/office/drawing/2014/main" id="{DE23555A-1DAB-4DE4-8A7F-B5A3675D7CB8}"/>
              </a:ext>
            </a:extLst>
          </p:cNvPr>
          <p:cNvSpPr>
            <a:spLocks noGrp="1"/>
          </p:cNvSpPr>
          <p:nvPr>
            <p:ph type="subTitle" idx="1"/>
          </p:nvPr>
        </p:nvSpPr>
        <p:spPr>
          <a:xfrm>
            <a:off x="1523999" y="6229179"/>
            <a:ext cx="9144000" cy="1655762"/>
          </a:xfrm>
        </p:spPr>
        <p:txBody>
          <a:bodyPr/>
          <a:lstStyle/>
          <a:p>
            <a:r>
              <a:rPr lang="de-DE" sz="1800" dirty="0"/>
              <a:t>The Resolute </a:t>
            </a:r>
            <a:r>
              <a:rPr lang="de-DE" sz="1800" dirty="0" err="1"/>
              <a:t>Mean</a:t>
            </a:r>
            <a:endParaRPr lang="de-DE" sz="1800" dirty="0"/>
          </a:p>
          <a:p>
            <a:endParaRPr lang="de-DE" dirty="0"/>
          </a:p>
        </p:txBody>
      </p:sp>
      <p:pic>
        <p:nvPicPr>
          <p:cNvPr id="7" name="Afbeelding 6">
            <a:extLst>
              <a:ext uri="{FF2B5EF4-FFF2-40B4-BE49-F238E27FC236}">
                <a16:creationId xmlns:a16="http://schemas.microsoft.com/office/drawing/2014/main" id="{C4B27EE7-0763-4CB0-8E2C-016AF270C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992" y="2183434"/>
            <a:ext cx="7063039" cy="4045745"/>
          </a:xfrm>
          <a:prstGeom prst="rect">
            <a:avLst/>
          </a:prstGeom>
        </p:spPr>
      </p:pic>
    </p:spTree>
    <p:extLst>
      <p:ext uri="{BB962C8B-B14F-4D97-AF65-F5344CB8AC3E}">
        <p14:creationId xmlns:p14="http://schemas.microsoft.com/office/powerpoint/2010/main" val="84786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62B8C8AA-6D18-4127-B7C4-5B08A76BB990}"/>
              </a:ext>
            </a:extLst>
          </p:cNvPr>
          <p:cNvSpPr>
            <a:spLocks noGrp="1"/>
          </p:cNvSpPr>
          <p:nvPr>
            <p:ph idx="1"/>
          </p:nvPr>
        </p:nvSpPr>
        <p:spPr>
          <a:xfrm>
            <a:off x="398325" y="1761428"/>
            <a:ext cx="11237775" cy="1438971"/>
          </a:xfrm>
        </p:spPr>
        <p:txBody>
          <a:bodyPr>
            <a:normAutofit/>
          </a:bodyPr>
          <a:lstStyle/>
          <a:p>
            <a:r>
              <a:rPr lang="de-DE" sz="2000" dirty="0" err="1"/>
              <a:t>Heat</a:t>
            </a:r>
            <a:r>
              <a:rPr lang="de-DE" sz="2000" dirty="0"/>
              <a:t> </a:t>
            </a:r>
            <a:r>
              <a:rPr lang="de-DE" sz="2000" dirty="0" err="1"/>
              <a:t>calendar</a:t>
            </a:r>
            <a:r>
              <a:rPr lang="de-DE" sz="2000" dirty="0"/>
              <a:t> </a:t>
            </a:r>
            <a:r>
              <a:rPr lang="de-DE" sz="2000" dirty="0" err="1"/>
              <a:t>indicates</a:t>
            </a:r>
            <a:r>
              <a:rPr lang="de-DE" sz="2000" dirty="0"/>
              <a:t> </a:t>
            </a:r>
            <a:r>
              <a:rPr lang="de-DE" sz="2000" dirty="0" err="1"/>
              <a:t>two</a:t>
            </a:r>
            <a:r>
              <a:rPr lang="de-DE" sz="2000" dirty="0"/>
              <a:t> </a:t>
            </a:r>
            <a:r>
              <a:rPr lang="de-DE" sz="2000" dirty="0" err="1"/>
              <a:t>peaks</a:t>
            </a:r>
            <a:r>
              <a:rPr lang="de-DE" sz="2000" dirty="0"/>
              <a:t> in </a:t>
            </a:r>
            <a:r>
              <a:rPr lang="de-DE" sz="2000" dirty="0" err="1"/>
              <a:t>the</a:t>
            </a:r>
            <a:r>
              <a:rPr lang="de-DE" sz="2000" dirty="0"/>
              <a:t> </a:t>
            </a:r>
            <a:r>
              <a:rPr lang="de-DE" sz="2000" dirty="0" err="1"/>
              <a:t>number</a:t>
            </a:r>
            <a:r>
              <a:rPr lang="de-DE" sz="2000" dirty="0"/>
              <a:t> </a:t>
            </a:r>
            <a:r>
              <a:rPr lang="de-DE" sz="2000" dirty="0" err="1"/>
              <a:t>of</a:t>
            </a:r>
            <a:r>
              <a:rPr lang="de-DE" sz="2000" dirty="0"/>
              <a:t> </a:t>
            </a:r>
            <a:r>
              <a:rPr lang="de-DE" sz="2000" dirty="0" err="1"/>
              <a:t>connections</a:t>
            </a:r>
            <a:r>
              <a:rPr lang="de-DE" sz="2000" dirty="0"/>
              <a:t> in </a:t>
            </a:r>
            <a:r>
              <a:rPr lang="de-DE" sz="2000" dirty="0" err="1"/>
              <a:t>October</a:t>
            </a:r>
            <a:r>
              <a:rPr lang="de-DE" sz="2000" dirty="0"/>
              <a:t> 2014 </a:t>
            </a:r>
            <a:r>
              <a:rPr lang="de-DE" sz="2000" dirty="0" err="1"/>
              <a:t>and</a:t>
            </a:r>
            <a:r>
              <a:rPr lang="de-DE" sz="2000" dirty="0"/>
              <a:t> April 2015</a:t>
            </a:r>
          </a:p>
          <a:p>
            <a:r>
              <a:rPr lang="de-DE" sz="2000" dirty="0"/>
              <a:t>Hypothesis: </a:t>
            </a:r>
            <a:r>
              <a:rPr lang="de-DE" sz="2000" dirty="0" err="1"/>
              <a:t>the</a:t>
            </a:r>
            <a:r>
              <a:rPr lang="de-DE" sz="2000" dirty="0"/>
              <a:t> </a:t>
            </a:r>
            <a:r>
              <a:rPr lang="de-DE" sz="2000" dirty="0" err="1"/>
              <a:t>shares</a:t>
            </a:r>
            <a:r>
              <a:rPr lang="de-DE" sz="2000" dirty="0"/>
              <a:t> </a:t>
            </a:r>
            <a:r>
              <a:rPr lang="de-DE" sz="2000" dirty="0" err="1"/>
              <a:t>of</a:t>
            </a:r>
            <a:r>
              <a:rPr lang="de-DE" sz="2000" dirty="0"/>
              <a:t> </a:t>
            </a:r>
            <a:r>
              <a:rPr lang="de-DE" sz="2000" dirty="0" err="1"/>
              <a:t>Russian</a:t>
            </a:r>
            <a:r>
              <a:rPr lang="de-DE" sz="2000" dirty="0"/>
              <a:t>, Chinese </a:t>
            </a:r>
            <a:r>
              <a:rPr lang="de-DE" sz="2000" dirty="0" err="1"/>
              <a:t>and</a:t>
            </a:r>
            <a:r>
              <a:rPr lang="de-DE" sz="2000" dirty="0"/>
              <a:t> </a:t>
            </a:r>
            <a:r>
              <a:rPr lang="de-DE" sz="2000" dirty="0" err="1"/>
              <a:t>Brazilian</a:t>
            </a:r>
            <a:r>
              <a:rPr lang="de-DE" sz="2000" dirty="0"/>
              <a:t> IP </a:t>
            </a:r>
            <a:r>
              <a:rPr lang="de-DE" sz="2000" dirty="0" err="1"/>
              <a:t>addresses</a:t>
            </a:r>
            <a:r>
              <a:rPr lang="de-DE" sz="2000" dirty="0"/>
              <a:t> will </a:t>
            </a:r>
            <a:r>
              <a:rPr lang="de-DE" sz="2000" dirty="0" err="1"/>
              <a:t>increase</a:t>
            </a:r>
            <a:r>
              <a:rPr lang="de-DE" sz="2000" dirty="0"/>
              <a:t> </a:t>
            </a:r>
            <a:r>
              <a:rPr lang="de-DE" sz="2000" dirty="0" err="1"/>
              <a:t>during</a:t>
            </a:r>
            <a:r>
              <a:rPr lang="de-DE" sz="2000" dirty="0"/>
              <a:t> a DDOS </a:t>
            </a:r>
            <a:r>
              <a:rPr lang="de-DE" sz="2000" dirty="0" err="1"/>
              <a:t>attack</a:t>
            </a:r>
            <a:r>
              <a:rPr lang="de-DE" sz="2000" dirty="0"/>
              <a:t>, but </a:t>
            </a:r>
            <a:r>
              <a:rPr lang="de-DE" sz="2000" dirty="0" err="1"/>
              <a:t>the</a:t>
            </a:r>
            <a:r>
              <a:rPr lang="de-DE" sz="2000" dirty="0"/>
              <a:t> </a:t>
            </a:r>
            <a:r>
              <a:rPr lang="de-DE" sz="2000" dirty="0" err="1"/>
              <a:t>shares</a:t>
            </a:r>
            <a:r>
              <a:rPr lang="de-DE" sz="2000" dirty="0"/>
              <a:t> </a:t>
            </a:r>
            <a:r>
              <a:rPr lang="de-DE" sz="2000" dirty="0" err="1"/>
              <a:t>of</a:t>
            </a:r>
            <a:r>
              <a:rPr lang="de-DE" sz="2000" dirty="0"/>
              <a:t> </a:t>
            </a:r>
            <a:r>
              <a:rPr lang="de-DE" sz="2000" dirty="0" err="1"/>
              <a:t>Dutch</a:t>
            </a:r>
            <a:r>
              <a:rPr lang="de-DE" sz="2000" dirty="0"/>
              <a:t> and American IP </a:t>
            </a:r>
            <a:r>
              <a:rPr lang="de-DE" sz="2000" dirty="0" err="1"/>
              <a:t>addresses</a:t>
            </a:r>
            <a:r>
              <a:rPr lang="de-DE" sz="2000" dirty="0"/>
              <a:t> will not </a:t>
            </a:r>
            <a:r>
              <a:rPr lang="de-DE" sz="2000" dirty="0" err="1"/>
              <a:t>increase</a:t>
            </a:r>
            <a:r>
              <a:rPr lang="de-DE" sz="2000" dirty="0"/>
              <a:t> </a:t>
            </a:r>
            <a:r>
              <a:rPr lang="de-DE" sz="2000" dirty="0" err="1"/>
              <a:t>much</a:t>
            </a:r>
            <a:endParaRPr lang="de-DE" sz="2000" dirty="0"/>
          </a:p>
        </p:txBody>
      </p:sp>
      <p:sp>
        <p:nvSpPr>
          <p:cNvPr id="7" name="Titel 6">
            <a:extLst>
              <a:ext uri="{FF2B5EF4-FFF2-40B4-BE49-F238E27FC236}">
                <a16:creationId xmlns:a16="http://schemas.microsoft.com/office/drawing/2014/main" id="{7F80C65C-4B3E-475F-81F1-726541F45967}"/>
              </a:ext>
            </a:extLst>
          </p:cNvPr>
          <p:cNvSpPr>
            <a:spLocks noGrp="1"/>
          </p:cNvSpPr>
          <p:nvPr>
            <p:ph type="title"/>
          </p:nvPr>
        </p:nvSpPr>
        <p:spPr>
          <a:xfrm>
            <a:off x="551587" y="1019556"/>
            <a:ext cx="10931250" cy="525697"/>
          </a:xfrm>
        </p:spPr>
        <p:txBody>
          <a:bodyPr>
            <a:normAutofit fontScale="90000"/>
          </a:bodyPr>
          <a:lstStyle/>
          <a:p>
            <a:r>
              <a:rPr lang="de-DE" dirty="0" err="1"/>
              <a:t>Cyber</a:t>
            </a:r>
            <a:r>
              <a:rPr lang="de-DE" dirty="0"/>
              <a:t> </a:t>
            </a:r>
            <a:r>
              <a:rPr lang="de-DE" dirty="0" err="1"/>
              <a:t>Activity</a:t>
            </a:r>
            <a:endParaRPr lang="de-DE" dirty="0"/>
          </a:p>
        </p:txBody>
      </p:sp>
      <p:pic>
        <p:nvPicPr>
          <p:cNvPr id="12" name="Afbeelding 11">
            <a:extLst>
              <a:ext uri="{FF2B5EF4-FFF2-40B4-BE49-F238E27FC236}">
                <a16:creationId xmlns:a16="http://schemas.microsoft.com/office/drawing/2014/main" id="{80A417A8-14AB-4E03-A4F5-0FEFA0A4B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0" y="3352969"/>
            <a:ext cx="12005420" cy="3013788"/>
          </a:xfrm>
          <a:prstGeom prst="rect">
            <a:avLst/>
          </a:prstGeom>
        </p:spPr>
      </p:pic>
    </p:spTree>
    <p:extLst>
      <p:ext uri="{BB962C8B-B14F-4D97-AF65-F5344CB8AC3E}">
        <p14:creationId xmlns:p14="http://schemas.microsoft.com/office/powerpoint/2010/main" val="93584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F80C65C-4B3E-475F-81F1-726541F45967}"/>
              </a:ext>
            </a:extLst>
          </p:cNvPr>
          <p:cNvSpPr>
            <a:spLocks noGrp="1"/>
          </p:cNvSpPr>
          <p:nvPr>
            <p:ph type="title"/>
          </p:nvPr>
        </p:nvSpPr>
        <p:spPr/>
        <p:txBody>
          <a:bodyPr>
            <a:normAutofit fontScale="90000"/>
          </a:bodyPr>
          <a:lstStyle/>
          <a:p>
            <a:r>
              <a:rPr lang="de-DE" dirty="0" err="1"/>
              <a:t>Cyber</a:t>
            </a:r>
            <a:r>
              <a:rPr lang="de-DE" dirty="0"/>
              <a:t> </a:t>
            </a:r>
            <a:r>
              <a:rPr lang="de-DE" dirty="0" err="1"/>
              <a:t>Activity</a:t>
            </a:r>
            <a:r>
              <a:rPr lang="de-DE" dirty="0"/>
              <a:t> </a:t>
            </a:r>
            <a:r>
              <a:rPr lang="de-DE" dirty="0" err="1"/>
              <a:t>across</a:t>
            </a:r>
            <a:r>
              <a:rPr lang="de-DE" dirty="0"/>
              <a:t> Top 5 Countries</a:t>
            </a:r>
          </a:p>
        </p:txBody>
      </p:sp>
      <p:sp>
        <p:nvSpPr>
          <p:cNvPr id="6" name="Inhaltsplatzhalter 7">
            <a:extLst>
              <a:ext uri="{FF2B5EF4-FFF2-40B4-BE49-F238E27FC236}">
                <a16:creationId xmlns:a16="http://schemas.microsoft.com/office/drawing/2014/main" id="{6526ED66-E8E4-4F48-90C3-541CDDBD20BB}"/>
              </a:ext>
            </a:extLst>
          </p:cNvPr>
          <p:cNvSpPr txBox="1">
            <a:spLocks/>
          </p:cNvSpPr>
          <p:nvPr/>
        </p:nvSpPr>
        <p:spPr>
          <a:xfrm>
            <a:off x="494578" y="1820526"/>
            <a:ext cx="4398263" cy="1438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April </a:t>
            </a:r>
            <a:r>
              <a:rPr lang="de-DE" sz="2000" dirty="0" err="1"/>
              <a:t>peak</a:t>
            </a:r>
            <a:r>
              <a:rPr lang="de-DE" sz="2000" dirty="0"/>
              <a:t>: </a:t>
            </a:r>
            <a:r>
              <a:rPr lang="de-DE" sz="2000" dirty="0" err="1"/>
              <a:t>share</a:t>
            </a:r>
            <a:r>
              <a:rPr lang="de-DE" sz="2000" dirty="0"/>
              <a:t> </a:t>
            </a:r>
            <a:r>
              <a:rPr lang="de-DE" sz="2000" dirty="0" err="1"/>
              <a:t>of</a:t>
            </a:r>
            <a:r>
              <a:rPr lang="de-DE" sz="2000" dirty="0"/>
              <a:t> Russia </a:t>
            </a:r>
            <a:r>
              <a:rPr lang="de-DE" sz="2000" dirty="0" err="1"/>
              <a:t>increases</a:t>
            </a:r>
            <a:r>
              <a:rPr lang="de-DE" sz="2000" dirty="0"/>
              <a:t>, </a:t>
            </a:r>
            <a:r>
              <a:rPr lang="de-DE" sz="2000" dirty="0" err="1"/>
              <a:t>other</a:t>
            </a:r>
            <a:r>
              <a:rPr lang="de-DE" sz="2000" dirty="0"/>
              <a:t> countries‘ </a:t>
            </a:r>
            <a:r>
              <a:rPr lang="de-DE" sz="2000" dirty="0" err="1"/>
              <a:t>shares</a:t>
            </a:r>
            <a:r>
              <a:rPr lang="de-DE" sz="2000" dirty="0"/>
              <a:t> </a:t>
            </a:r>
            <a:r>
              <a:rPr lang="de-DE" sz="2000" dirty="0" err="1"/>
              <a:t>remain</a:t>
            </a:r>
            <a:r>
              <a:rPr lang="de-DE" sz="2000" dirty="0"/>
              <a:t> </a:t>
            </a:r>
            <a:r>
              <a:rPr lang="de-DE" sz="2000" dirty="0" err="1"/>
              <a:t>approximately</a:t>
            </a:r>
            <a:r>
              <a:rPr lang="de-DE" sz="2000" dirty="0"/>
              <a:t> </a:t>
            </a:r>
            <a:r>
              <a:rPr lang="de-DE" sz="2000" dirty="0" err="1"/>
              <a:t>the</a:t>
            </a:r>
            <a:r>
              <a:rPr lang="de-DE" sz="2000" dirty="0"/>
              <a:t> same</a:t>
            </a:r>
          </a:p>
        </p:txBody>
      </p:sp>
      <p:sp>
        <p:nvSpPr>
          <p:cNvPr id="8" name="Inhaltsplatzhalter 7">
            <a:extLst>
              <a:ext uri="{FF2B5EF4-FFF2-40B4-BE49-F238E27FC236}">
                <a16:creationId xmlns:a16="http://schemas.microsoft.com/office/drawing/2014/main" id="{D25BE6F1-1CC1-4653-8E46-11869D5853F7}"/>
              </a:ext>
            </a:extLst>
          </p:cNvPr>
          <p:cNvSpPr txBox="1">
            <a:spLocks/>
          </p:cNvSpPr>
          <p:nvPr/>
        </p:nvSpPr>
        <p:spPr>
          <a:xfrm>
            <a:off x="6352674" y="4952685"/>
            <a:ext cx="4157633" cy="1438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October</a:t>
            </a:r>
            <a:r>
              <a:rPr lang="de-DE" sz="2000" dirty="0"/>
              <a:t> </a:t>
            </a:r>
            <a:r>
              <a:rPr lang="de-DE" sz="2000" dirty="0" err="1"/>
              <a:t>peak</a:t>
            </a:r>
            <a:r>
              <a:rPr lang="de-DE" sz="2000" dirty="0"/>
              <a:t>: </a:t>
            </a:r>
            <a:r>
              <a:rPr lang="de-DE" sz="2000" dirty="0" err="1"/>
              <a:t>shares</a:t>
            </a:r>
            <a:r>
              <a:rPr lang="de-DE" sz="2000" dirty="0"/>
              <a:t> </a:t>
            </a:r>
            <a:r>
              <a:rPr lang="de-DE" sz="2000" dirty="0" err="1"/>
              <a:t>of</a:t>
            </a:r>
            <a:r>
              <a:rPr lang="de-DE" sz="2000" dirty="0"/>
              <a:t> Russia and China </a:t>
            </a:r>
            <a:r>
              <a:rPr lang="de-DE" sz="2000" dirty="0" err="1"/>
              <a:t>increase</a:t>
            </a:r>
            <a:r>
              <a:rPr lang="de-DE" sz="2000" dirty="0"/>
              <a:t>, </a:t>
            </a:r>
            <a:r>
              <a:rPr lang="de-DE" sz="2000" dirty="0" err="1"/>
              <a:t>other</a:t>
            </a:r>
            <a:r>
              <a:rPr lang="de-DE" sz="2000" dirty="0"/>
              <a:t> countries‘ </a:t>
            </a:r>
            <a:r>
              <a:rPr lang="de-DE" sz="2000" dirty="0" err="1"/>
              <a:t>shares</a:t>
            </a:r>
            <a:r>
              <a:rPr lang="de-DE" sz="2000" dirty="0"/>
              <a:t> </a:t>
            </a:r>
            <a:r>
              <a:rPr lang="de-DE" sz="2000" dirty="0" err="1"/>
              <a:t>remain</a:t>
            </a:r>
            <a:r>
              <a:rPr lang="de-DE" sz="2000" dirty="0"/>
              <a:t> </a:t>
            </a:r>
            <a:r>
              <a:rPr lang="de-DE" sz="2000" dirty="0" err="1"/>
              <a:t>approximately</a:t>
            </a:r>
            <a:r>
              <a:rPr lang="de-DE" sz="2000" dirty="0"/>
              <a:t> </a:t>
            </a:r>
            <a:r>
              <a:rPr lang="de-DE" sz="2000" dirty="0" err="1"/>
              <a:t>the</a:t>
            </a:r>
            <a:r>
              <a:rPr lang="de-DE" sz="2000" dirty="0"/>
              <a:t> same</a:t>
            </a:r>
          </a:p>
        </p:txBody>
      </p:sp>
      <p:pic>
        <p:nvPicPr>
          <p:cNvPr id="4" name="Afbeelding 3">
            <a:extLst>
              <a:ext uri="{FF2B5EF4-FFF2-40B4-BE49-F238E27FC236}">
                <a16:creationId xmlns:a16="http://schemas.microsoft.com/office/drawing/2014/main" id="{5E1351F2-A15E-4FCC-BDCC-78730C6A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4" y="3259497"/>
            <a:ext cx="5962186" cy="3386377"/>
          </a:xfrm>
          <a:prstGeom prst="rect">
            <a:avLst/>
          </a:prstGeom>
        </p:spPr>
      </p:pic>
      <p:pic>
        <p:nvPicPr>
          <p:cNvPr id="11" name="Tijdelijke aanduiding voor inhoud 10">
            <a:extLst>
              <a:ext uri="{FF2B5EF4-FFF2-40B4-BE49-F238E27FC236}">
                <a16:creationId xmlns:a16="http://schemas.microsoft.com/office/drawing/2014/main" id="{5A697F72-5060-4E94-BE40-6878BA47ECC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51530" y="1309296"/>
            <a:ext cx="6140470" cy="3487639"/>
          </a:xfrm>
        </p:spPr>
      </p:pic>
    </p:spTree>
    <p:extLst>
      <p:ext uri="{BB962C8B-B14F-4D97-AF65-F5344CB8AC3E}">
        <p14:creationId xmlns:p14="http://schemas.microsoft.com/office/powerpoint/2010/main" val="121696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348</Words>
  <Application>Microsoft Macintosh PowerPoint</Application>
  <PresentationFormat>Widescreen</PresentationFormat>
  <Paragraphs>23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Arial Black</vt:lpstr>
      <vt:lpstr>Calibri</vt:lpstr>
      <vt:lpstr>Office Theme</vt:lpstr>
      <vt:lpstr>Are hackers using your computer?  Secure servers and cyber attacks</vt:lpstr>
      <vt:lpstr>Cyber Activity</vt:lpstr>
      <vt:lpstr>Cyber Activity across Top 5 Countries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Moritz Hemmerlein</dc:creator>
  <cp:lastModifiedBy>Hannah Miles</cp:lastModifiedBy>
  <cp:revision>27</cp:revision>
  <cp:lastPrinted>2018-03-25T09:27:52Z</cp:lastPrinted>
  <dcterms:created xsi:type="dcterms:W3CDTF">2018-03-23T15:52:42Z</dcterms:created>
  <dcterms:modified xsi:type="dcterms:W3CDTF">2018-03-25T09:28:04Z</dcterms:modified>
</cp:coreProperties>
</file>