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F0F6"/>
    <a:srgbClr val="3C6A90"/>
    <a:srgbClr val="174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7" autoAdjust="0"/>
    <p:restoredTop sz="95332" autoAdjust="0"/>
  </p:normalViewPr>
  <p:slideViewPr>
    <p:cSldViewPr>
      <p:cViewPr varScale="1">
        <p:scale>
          <a:sx n="90" d="100"/>
          <a:sy n="90" d="100"/>
        </p:scale>
        <p:origin x="232" y="90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197" y="72"/>
      </p:cViewPr>
      <p:guideLst/>
    </p:cSldViewPr>
  </p:notesViewPr>
  <p:gridSpacing cx="72008" cy="72008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43" Type="http://schemas.openxmlformats.org/officeDocument/2006/relationships/handoutMaster" Target="handoutMasters/handoutMaster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blog.plazafamilia.com/wp-content/uploads/2012/05/Middle-School-Performance-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7576" r="863" b="10254"/>
          <a:stretch/>
        </p:blipFill>
        <p:spPr bwMode="auto">
          <a:xfrm>
            <a:off x="-37774" y="-243408"/>
            <a:ext cx="12229773" cy="7064508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white">
          <a:xfrm>
            <a:off x="0" y="5617840"/>
            <a:ext cx="12192000" cy="124016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6187" y="2636912"/>
            <a:ext cx="10259413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42551" y="5820369"/>
            <a:ext cx="2968144" cy="85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upload.wikimedia.org/wikipedia/commons/thumb/b/b9/Universit%C3%A4t_Potsdam_logo.svg/500px-Universit%C3%A4t_Potsdam_logo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39" y="5644412"/>
            <a:ext cx="1248141" cy="1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1526187" y="5620771"/>
            <a:ext cx="439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Research </a:t>
            </a:r>
            <a:r>
              <a:rPr lang="de-DE" sz="2400" dirty="0" err="1"/>
              <a:t>Methods</a:t>
            </a:r>
            <a:r>
              <a:rPr lang="de-DE" sz="2400" dirty="0"/>
              <a:t> </a:t>
            </a:r>
            <a:r>
              <a:rPr lang="de-DE" sz="2400" dirty="0" err="1"/>
              <a:t>and</a:t>
            </a:r>
            <a:r>
              <a:rPr lang="de-DE" sz="2400" dirty="0"/>
              <a:t> </a:t>
            </a:r>
            <a:r>
              <a:rPr lang="de-DE" sz="2400" dirty="0" err="1"/>
              <a:t>Diagnostics</a:t>
            </a:r>
            <a:endParaRPr lang="de-DE" sz="2400" dirty="0"/>
          </a:p>
          <a:p>
            <a:r>
              <a:rPr lang="de-DE" sz="2400" dirty="0"/>
              <a:t>Department </a:t>
            </a:r>
            <a:r>
              <a:rPr lang="de-DE" sz="2400" dirty="0" err="1"/>
              <a:t>of</a:t>
            </a:r>
            <a:r>
              <a:rPr lang="de-DE" sz="2400" dirty="0"/>
              <a:t> Inclusive Education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rgbClr val="3C6A90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6592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Rechteck 8"/>
          <p:cNvSpPr/>
          <p:nvPr/>
        </p:nvSpPr>
        <p:spPr>
          <a:xfrm>
            <a:off x="1828800" y="1628800"/>
            <a:ext cx="10363200" cy="990600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1646312"/>
            <a:ext cx="1016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kuss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Diskussion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571" y="-99392"/>
            <a:ext cx="5075947" cy="2317487"/>
          </a:xfrm>
          <a:prstGeom prst="rect">
            <a:avLst/>
          </a:prstGeom>
        </p:spPr>
      </p:pic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gab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31371" y="228600"/>
            <a:ext cx="11425269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Aufgabe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431371" y="1600200"/>
            <a:ext cx="11425269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6" name="Picture 2" descr="http://images.clipartpanda.com/task-clipart-task-m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6525" y="228600"/>
            <a:ext cx="2047795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thodenexkur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997152"/>
          </a:xfr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3" name="Textfeld 2"/>
          <p:cNvSpPr txBox="1"/>
          <p:nvPr userDrawn="1"/>
        </p:nvSpPr>
        <p:spPr>
          <a:xfrm rot="16200000">
            <a:off x="-187874" y="364937"/>
            <a:ext cx="1151276" cy="510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1600"/>
              </a:lnSpc>
            </a:pPr>
            <a:r>
              <a:rPr lang="de-DE" sz="1800" b="0" dirty="0">
                <a:solidFill>
                  <a:schemeClr val="tx2">
                    <a:lumMod val="50000"/>
                  </a:schemeClr>
                </a:solidFill>
              </a:rPr>
              <a:t>METHODS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idx="1"/>
          </p:nvPr>
        </p:nvSpPr>
        <p:spPr>
          <a:xfrm>
            <a:off x="335360" y="1412776"/>
            <a:ext cx="11617291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-5744" y="1268761"/>
            <a:ext cx="12197744" cy="45719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11362792" y="6492876"/>
            <a:ext cx="829208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76" r:id="rId5"/>
    <p:sldLayoutId id="2147483677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rgbClr val="3C6A90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>
            <a:lumMod val="5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526187" y="2636912"/>
            <a:ext cx="10259413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Concepts</a:t>
            </a:r>
          </a:p>
        </p:txBody>
      </p:sp>
      <p:sp/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Operations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Operations are a special kind of functions that have a shortcut.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 `assign` and the short cut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assign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value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 `+`</a:t>
            </a:r>
            <a:br/>
            <a:r>
              <a:rPr>
                <a:solidFill>
                  <a:srgbClr val="4070A0"/>
                </a:solidFill>
                <a:latin typeface="Courier"/>
              </a:rPr>
              <a:t>"+"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e1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e2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 `print`</a:t>
            </a:r>
            <a:br/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y)</a:t>
            </a:r>
            <a:br/>
            <a:br/>
            <a:r>
              <a:rPr>
                <a:latin typeface="Courier"/>
              </a:rPr>
              <a:t>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Objects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 (also called variables) have an object name and contain data.</a:t>
            </a:r>
            <a:br/>
            <a:r>
              <a:rPr/>
              <a:t>The data are assigned to an object with the </a:t>
            </a:r>
            <a:r>
              <a:rPr>
                <a:latin typeface="Courier"/>
              </a:rPr>
              <a:t>&lt;-</a:t>
            </a:r>
            <a:r>
              <a:rPr/>
              <a:t> or </a:t>
            </a:r>
            <a:r>
              <a:rPr>
                <a:latin typeface="Courier"/>
              </a:rPr>
              <a:t>=</a:t>
            </a:r>
            <a:r>
              <a:rPr/>
              <a:t> operator.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  <a:p>
            <a:pPr lvl="0" marL="0" indent="0">
              <a:buNone/>
            </a:pPr>
            <a:r>
              <a:rPr/>
              <a:t>You can see the value(s) of an object with the </a:t>
            </a:r>
            <a:r>
              <a:rPr>
                <a:latin typeface="Courier"/>
              </a:rPr>
              <a:t>print()</a:t>
            </a:r>
            <a:r>
              <a:rPr/>
              <a:t> function, or by just typing the object name: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x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Objects can be used for operators and arguments in functions: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br/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latin typeface="Courier"/>
              </a:rPr>
              <a:t> y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(x)</a:t>
            </a:r>
          </a:p>
          <a:p>
            <a:pPr lvl="0" marL="0" indent="0">
              <a:buNone/>
            </a:pPr>
            <a:r>
              <a:rPr/>
              <a:t>You can write the return values of a function into a new object:</a:t>
            </a:r>
          </a:p>
          <a:p>
            <a:pPr lvl="0" indent="0">
              <a:buNone/>
            </a:pPr>
            <a:r>
              <a:rPr>
                <a:latin typeface="Courier"/>
              </a:rPr>
              <a:t>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(x)</a:t>
            </a:r>
            <a:br/>
            <a:r>
              <a:rPr>
                <a:latin typeface="Courier"/>
              </a:rPr>
              <a:t>z</a:t>
            </a:r>
          </a:p>
          <a:p>
            <a:pPr lvl="0" marL="0" indent="0">
              <a:buNone/>
            </a:pPr>
            <a:r>
              <a:rPr/>
              <a:t>And you can combine these: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exp</a:t>
            </a:r>
            <a:r>
              <a:rPr>
                <a:latin typeface="Courier"/>
              </a:rPr>
              <a:t>(z)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(y)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 the values </a:t>
            </a:r>
            <a:r>
              <a:rPr>
                <a:latin typeface="Courier"/>
              </a:rPr>
              <a:t>40 and 24</a:t>
            </a:r>
            <a:r>
              <a:rPr/>
              <a:t> to the variables </a:t>
            </a:r>
            <a:r>
              <a:rPr>
                <a:latin typeface="Courier"/>
              </a:rPr>
              <a:t>a and b</a:t>
            </a:r>
            <a:r>
              <a:rPr/>
              <a:t>. Calculate the square root of the sum of </a:t>
            </a:r>
            <a:r>
              <a:rPr>
                <a:latin typeface="Courier"/>
              </a:rPr>
              <a:t>a and b</a:t>
            </a:r>
            <a:r>
              <a:rPr/>
              <a:t>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Assign the values </a:t>
            </a:r>
            <a:r>
              <a:rPr>
                <a:latin typeface="Courier"/>
              </a:rPr>
              <a:t>40 and 24</a:t>
            </a:r>
            <a:r>
              <a:rPr/>
              <a:t> to the variables </a:t>
            </a:r>
            <a:r>
              <a:rPr>
                <a:latin typeface="Courier"/>
              </a:rPr>
              <a:t>a and b</a:t>
            </a:r>
            <a:r>
              <a:rPr/>
              <a:t>. Calculate the square root of the sum of </a:t>
            </a:r>
            <a:r>
              <a:rPr>
                <a:latin typeface="Courier"/>
              </a:rPr>
              <a:t>a and b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40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24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(a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b)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types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data of objects can be numbers, text or TRUE/FALSE values. These are called </a:t>
            </a:r>
            <a:r>
              <a:rPr b="1"/>
              <a:t>data types</a:t>
            </a:r>
          </a:p>
          <a:p>
            <a:pPr lvl="1"/>
            <a:r>
              <a:rPr b="1"/>
              <a:t>Numeric</a:t>
            </a:r>
            <a:r>
              <a:rPr/>
              <a:t>: e.g. Integer or decimal numbers </a:t>
            </a:r>
            <a:r>
              <a:rPr>
                <a:latin typeface="Courier"/>
              </a:rPr>
              <a:t>1, 1.35</a:t>
            </a:r>
          </a:p>
          <a:p>
            <a:pPr lvl="1"/>
            <a:r>
              <a:rPr b="1"/>
              <a:t>Character</a:t>
            </a:r>
            <a:r>
              <a:rPr/>
              <a:t>: Always between " " or ’ ’ signs: </a:t>
            </a:r>
            <a:r>
              <a:rPr>
                <a:latin typeface="Courier"/>
              </a:rPr>
              <a:t>"A", 'House'</a:t>
            </a:r>
          </a:p>
          <a:p>
            <a:pPr lvl="1"/>
            <a:r>
              <a:rPr b="1"/>
              <a:t>Logical</a:t>
            </a:r>
            <a:r>
              <a:rPr/>
              <a:t>: </a:t>
            </a:r>
            <a:r>
              <a:rPr>
                <a:latin typeface="Courier"/>
              </a:rPr>
              <a:t>TRUE, FALSE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br/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"Hello world!"</a:t>
            </a:r>
            <a:br/>
            <a:r>
              <a:rPr>
                <a:latin typeface="Courier"/>
              </a:rPr>
              <a:t>z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are organized in structures:</a:t>
            </a:r>
          </a:p>
          <a:p>
            <a:pPr lvl="1"/>
            <a:r>
              <a:rPr b="1"/>
              <a:t>Atomic vectors</a:t>
            </a:r>
            <a:r>
              <a:rPr/>
              <a:t>: A single value</a:t>
            </a:r>
          </a:p>
          <a:p>
            <a:pPr lvl="1"/>
            <a:r>
              <a:rPr b="1"/>
              <a:t>Vectors</a:t>
            </a:r>
            <a:r>
              <a:rPr/>
              <a:t>: A chain of values</a:t>
            </a:r>
          </a:p>
          <a:p>
            <a:pPr lvl="1"/>
            <a:r>
              <a:rPr b="1"/>
              <a:t>Factors</a:t>
            </a:r>
            <a:r>
              <a:rPr/>
              <a:t>: Values with assigned labels</a:t>
            </a:r>
          </a:p>
          <a:p>
            <a:pPr lvl="1"/>
            <a:r>
              <a:rPr b="1"/>
              <a:t>List</a:t>
            </a:r>
            <a:r>
              <a:rPr/>
              <a:t>: A series elements, each one containing one or more (atomic) vectors</a:t>
            </a:r>
          </a:p>
          <a:p>
            <a:pPr lvl="1"/>
            <a:r>
              <a:rPr b="1"/>
              <a:t>Data Frames</a:t>
            </a:r>
            <a:r>
              <a:rPr/>
              <a:t>: A list with one vector for each element and all vectors of the same length</a:t>
            </a:r>
          </a:p>
          <a:p>
            <a:pPr lvl="1"/>
            <a:r>
              <a:rPr b="1"/>
              <a:t>Matrix</a:t>
            </a:r>
            <a:r>
              <a:rPr/>
              <a:t>: A two dimensional table with values of the same data type.</a:t>
            </a:r>
          </a:p>
          <a:p>
            <a:pPr lvl="1"/>
            <a:r>
              <a:rPr b="1"/>
              <a:t>Array</a:t>
            </a:r>
            <a:r>
              <a:rPr/>
              <a:t>: Like a matrix but with more dimensions.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Data</a:t>
            </a:r>
            <a:r>
              <a:rPr/>
              <a:t> </a:t>
            </a:r>
            <a:r>
              <a:rPr/>
              <a:t>structures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are organized in structures:</a:t>
            </a:r>
          </a:p>
          <a:p>
            <a:pPr lvl="1"/>
            <a:r>
              <a:rPr b="1"/>
              <a:t>Atomic vectors</a:t>
            </a:r>
            <a:r>
              <a:rPr/>
              <a:t>: A single value</a:t>
            </a:r>
          </a:p>
          <a:p>
            <a:pPr lvl="1"/>
            <a:r>
              <a:rPr b="1"/>
              <a:t>Vectors</a:t>
            </a:r>
            <a:r>
              <a:rPr/>
              <a:t>: A chain of values</a:t>
            </a:r>
          </a:p>
          <a:p>
            <a:pPr lvl="1"/>
            <a:r>
              <a:rPr b="1"/>
              <a:t>Factors</a:t>
            </a:r>
            <a:r>
              <a:rPr/>
              <a:t>: Values with assigned labels</a:t>
            </a:r>
          </a:p>
          <a:p>
            <a:pPr lvl="1"/>
            <a:r>
              <a:rPr b="1"/>
              <a:t>List</a:t>
            </a:r>
            <a:r>
              <a:rPr/>
              <a:t>: A series elements, each one containing one or more (atomic) vectors</a:t>
            </a:r>
          </a:p>
          <a:p>
            <a:pPr lvl="1"/>
            <a:r>
              <a:rPr b="1"/>
              <a:t>Data Frames</a:t>
            </a:r>
            <a:r>
              <a:rPr/>
              <a:t>: A list with one vector for each element and all vectors of the same length</a:t>
            </a:r>
          </a:p>
          <a:p>
            <a:pPr lvl="1"/>
            <a:r>
              <a:rPr b="1"/>
              <a:t>Matrix</a:t>
            </a:r>
            <a:r>
              <a:rPr/>
              <a:t>: A two dimensional table with values of the same data type.</a:t>
            </a:r>
          </a:p>
          <a:p>
            <a:pPr lvl="1"/>
            <a:r>
              <a:rPr b="1"/>
              <a:t>Array</a:t>
            </a:r>
            <a:r>
              <a:rPr/>
              <a:t>: Like a matrix but with more dimensions.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vector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create a vector with the </a:t>
            </a:r>
            <a:r>
              <a:rPr>
                <a:latin typeface="Courier"/>
              </a:rPr>
              <a:t>c()</a:t>
            </a:r>
            <a:r>
              <a:rPr/>
              <a:t> function: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 3 7</a:t>
            </a:r>
          </a:p>
          <a:p>
            <a:pPr lvl="0" indent="0">
              <a:buNone/>
            </a:pPr>
            <a:r>
              <a:rPr>
                <a:latin typeface="Courier"/>
              </a:rPr>
              <a:t>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y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2 4 6 3 7</a:t>
            </a:r>
          </a:p>
          <a:p>
            <a:pPr lvl="0" marL="0" indent="0">
              <a:buNone/>
            </a:pPr>
            <a:r>
              <a:rPr/>
              <a:t>The colon </a:t>
            </a:r>
            <a:r>
              <a:rPr>
                <a:latin typeface="Courier"/>
              </a:rPr>
              <a:t>:</a:t>
            </a:r>
            <a:r>
              <a:rPr/>
              <a:t> operator creates a numerical sequence:</a:t>
            </a:r>
          </a:p>
          <a:p>
            <a:pPr lvl="0" indent="0">
              <a:buNone/>
            </a:pP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build a vector of any data type:</a:t>
            </a:r>
          </a:p>
          <a:p>
            <a:pPr lvl="0" indent="0">
              <a:buNone/>
            </a:pPr>
            <a:r>
              <a:rPr>
                <a:latin typeface="Courier"/>
              </a:rPr>
              <a:t>firstname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"Dustin"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"Mike"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"Will"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curly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But do not mix data types in a vector. You will get an error or they are internally changed: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"quite young"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"very old"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"quite young" "10"          "12"          "very old"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Goals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Basic concepts of R: library, function, argument</a:t>
            </a:r>
          </a:p>
          <a:p>
            <a:pPr lvl="1"/>
            <a:r>
              <a:rPr/>
              <a:t>Object types: numbers, logic values, characters</a:t>
            </a:r>
          </a:p>
          <a:p>
            <a:pPr lvl="1"/>
            <a:r>
              <a:rPr/>
              <a:t>object structures: vectors, data frames</a:t>
            </a:r>
          </a:p>
          <a:p>
            <a:pPr lvl="1"/>
            <a:r>
              <a:rPr/>
              <a:t>Sophisticated subsetting</a:t>
            </a:r>
          </a:p>
          <a:p>
            <a:pPr lvl="1"/>
            <a:r>
              <a:rPr/>
              <a:t>Import and export data to Microsoft Excel, csv files, SPSS</a:t>
            </a:r>
          </a:p>
          <a:p>
            <a:pPr lvl="1"/>
            <a:r>
              <a:rPr/>
              <a:t>Install and update packages (cran, source, and other repositories)</a:t>
            </a:r>
          </a:p>
          <a:p>
            <a:pPr lvl="1"/>
            <a:r>
              <a:rPr/>
              <a:t>Organize your work in R Studio (Projects)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(named </a:t>
            </a:r>
            <a:r>
              <a:rPr>
                <a:latin typeface="Courier"/>
              </a:rPr>
              <a:t>friends</a:t>
            </a:r>
            <a:r>
              <a:rPr/>
              <a:t> comprising four names of your friends.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(named </a:t>
            </a:r>
            <a:r>
              <a:rPr>
                <a:latin typeface="Courier"/>
              </a:rPr>
              <a:t>friends</a:t>
            </a:r>
            <a:r>
              <a:rPr/>
              <a:t> comprising four names of your friends.</a:t>
            </a:r>
          </a:p>
          <a:p>
            <a:pPr lvl="0" indent="0">
              <a:buNone/>
            </a:pPr>
            <a:r>
              <a:rPr>
                <a:latin typeface="Courier"/>
              </a:rPr>
              <a:t>friends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"Matthias"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"Markus"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"Thomas"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"Christian"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 an object is a vector it can be reused within the </a:t>
            </a:r>
            <a:r>
              <a:rPr>
                <a:latin typeface="Courier"/>
              </a:rPr>
              <a:t>c()</a:t>
            </a:r>
            <a:r>
              <a:rPr/>
              <a:t> function to build a new vector: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3 5 7 5 8 9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Combining</a:t>
            </a:r>
            <a:r>
              <a:rPr/>
              <a:t> </a:t>
            </a:r>
            <a:r>
              <a:rPr/>
              <a:t>vectors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vectors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 careful not to confuse an object name with a character: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"B"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"C"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"x" "D" "E" "F"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"A" "B" "C" "D" "E" "F"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(A, B, C)</a:t>
            </a:r>
          </a:p>
          <a:p>
            <a:pPr lvl="0" indent="0">
              <a:buNone/>
            </a:pPr>
            <a:r>
              <a:rPr>
                <a:latin typeface="Courier"/>
              </a:rPr>
              <a:t>## Error in eval(expr, envir, enclos): object 'A' not found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Missing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missing value is represented with </a:t>
            </a:r>
            <a:r>
              <a:rPr>
                <a:latin typeface="Courier"/>
              </a:rPr>
              <a:t>NA</a:t>
            </a:r>
            <a:r>
              <a:rPr/>
              <a:t> (</a:t>
            </a:r>
            <a:r>
              <a:rPr b="1"/>
              <a:t>N</a:t>
            </a:r>
            <a:r>
              <a:rPr/>
              <a:t>ot </a:t>
            </a:r>
            <a:r>
              <a:rPr b="1"/>
              <a:t>A</a:t>
            </a:r>
            <a:r>
              <a:rPr/>
              <a:t>vailable).</a:t>
            </a:r>
          </a:p>
          <a:p>
            <a:pPr lvl="0" indent="0">
              <a:buNone/>
            </a:pPr>
            <a:r>
              <a:rPr>
                <a:latin typeface="Courier"/>
              </a:rPr>
              <a:t>age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"Tick"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"Trick"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age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 9 NA 11</a:t>
            </a:r>
          </a:p>
          <a:p>
            <a:pPr lvl="0" indent="0">
              <a:buNone/>
            </a:pPr>
            <a:r>
              <a:rPr>
                <a:latin typeface="Courier"/>
              </a:rPr>
              <a:t>name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"Tick"  "Trick" NA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2, 5, 7, 4, 7, 2, 6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 (Note: Use the </a:t>
            </a:r>
            <a:r>
              <a:rPr>
                <a:latin typeface="Courier"/>
              </a:rPr>
              <a:t>mean()</a:t>
            </a:r>
            <a:r>
              <a:rPr/>
              <a:t> function to calculate the mean).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2, 5, 7, 4, 7, 2, 6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 (Note: Use the </a:t>
            </a:r>
            <a:r>
              <a:rPr>
                <a:latin typeface="Courier"/>
              </a:rPr>
              <a:t>mean()</a:t>
            </a:r>
            <a:r>
              <a:rPr/>
              <a:t> function to calculate the mean).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4.714286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NA, 7, 4, NA,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</a:t>
            </a:r>
            <a:br/>
            <a:r>
              <a:rPr/>
              <a:t>(Note: Read through </a:t>
            </a:r>
            <a:r>
              <a:rPr>
                <a:latin typeface="Courier"/>
              </a:rPr>
              <a:t>?mean</a:t>
            </a:r>
            <a:r>
              <a:rPr/>
              <a:t> if you encounter problems.)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vector with the values </a:t>
            </a:r>
            <a:r>
              <a:rPr>
                <a:latin typeface="Courier"/>
              </a:rPr>
              <a:t>2, NA, 7, 4, NA, 2, 6</a:t>
            </a:r>
            <a:r>
              <a:rPr/>
              <a:t>. Calculate the </a:t>
            </a:r>
            <a:r>
              <a:rPr>
                <a:latin typeface="Courier"/>
              </a:rPr>
              <a:t>mean</a:t>
            </a:r>
            <a:r>
              <a:rPr/>
              <a:t> of these values.</a:t>
            </a:r>
            <a:br/>
            <a:r>
              <a:rPr/>
              <a:t>(Note: Read through </a:t>
            </a:r>
            <a:r>
              <a:rPr>
                <a:latin typeface="Courier"/>
              </a:rPr>
              <a:t>?mean</a:t>
            </a:r>
            <a:r>
              <a:rPr/>
              <a:t> if you encounter problems.)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880000"/>
                </a:solidFill>
                <a:latin typeface="Courier"/>
              </a:rPr>
              <a:t>NA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(x, </a:t>
            </a:r>
            <a:r>
              <a:rPr>
                <a:solidFill>
                  <a:srgbClr val="7D9029"/>
                </a:solidFill>
                <a:latin typeface="Courier"/>
              </a:rPr>
              <a:t>na.rm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4.2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Selecting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brackets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names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"Sheldon"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"Leonard"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"Penny"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"Amy"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names[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"Sheldon"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Pass a vector to extract multiple elements:</a:t>
            </a:r>
            <a:br/>
            <a:r>
              <a:rPr>
                <a:latin typeface="Courier"/>
              </a:rPr>
              <a:t>names[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"Sheldon" "Amy"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Goals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Basic concepts of R: library, function, argument</a:t>
            </a:r>
          </a:p>
          <a:p>
            <a:pPr lvl="1"/>
            <a:r>
              <a:rPr b="1"/>
              <a:t>Object types: numbers, logic values, characters</a:t>
            </a:r>
          </a:p>
          <a:p>
            <a:pPr lvl="1"/>
            <a:r>
              <a:rPr b="1"/>
              <a:t>object structures: vectors, data frames</a:t>
            </a:r>
          </a:p>
          <a:p>
            <a:pPr lvl="1"/>
            <a:r>
              <a:rPr/>
              <a:t>Sophiticated subsetting</a:t>
            </a:r>
          </a:p>
          <a:p>
            <a:pPr lvl="1"/>
            <a:r>
              <a:rPr/>
              <a:t>Import and export data to Microsoft Excel, csv files, SPSS</a:t>
            </a:r>
          </a:p>
          <a:p>
            <a:pPr lvl="1"/>
            <a:r>
              <a:rPr/>
              <a:t>Install and update packages (cran, source, and other repositories)</a:t>
            </a:r>
          </a:p>
          <a:p>
            <a:pPr lvl="1"/>
            <a:r>
              <a:rPr/>
              <a:t>Organize your work in R Studio (Projects)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the vector</a:t>
            </a:r>
            <a:br/>
            <a:r>
              <a:rPr>
                <a:latin typeface="Courier"/>
              </a:rPr>
              <a:t>names &lt;- c("Sheldon", "Leonard", "Penny", "Amy")</a:t>
            </a:r>
            <a:br/>
            <a:r>
              <a:rPr/>
              <a:t>and reorder it to get the following result:</a:t>
            </a:r>
            <a:br/>
            <a:r>
              <a:rPr>
                <a:latin typeface="Courier"/>
              </a:rPr>
              <a:t>[1] "Sheldon" "Amy"     "Sheldon" "Amy"     "Leonard" "Penny"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the vector</a:t>
            </a:r>
            <a:br/>
            <a:r>
              <a:rPr>
                <a:latin typeface="Courier"/>
              </a:rPr>
              <a:t>names &lt;- c("Sheldon", "Leonard", "Penny", "Amy")</a:t>
            </a:r>
            <a:br/>
            <a:r>
              <a:rPr/>
              <a:t>and reorder it to get the following result:</a:t>
            </a:r>
            <a:br/>
            <a:r>
              <a:rPr>
                <a:latin typeface="Courier"/>
              </a:rPr>
              <a:t>[1] "Sheldon" "Amy"     "Sheldon" "Amy"     "Leonard" "Penny"</a:t>
            </a:r>
          </a:p>
          <a:p>
            <a:pPr lvl="0" indent="0">
              <a:buNone/>
            </a:pPr>
            <a:r>
              <a:rPr>
                <a:latin typeface="Courier"/>
              </a:rPr>
              <a:t>x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new_order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names[x]</a:t>
            </a:r>
            <a:br/>
            <a:r>
              <a:rPr>
                <a:latin typeface="Courier"/>
              </a:rPr>
              <a:t>new_order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"Sheldon" "Amy"     "Sheldon" "Amy"     "Leonard" "Penny"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factor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factor is a vector with labels for vector levels. E.g., a vector contains the values 0 and 1 where 0 stands for “with behavioral problems” and 1 stands for "“without behavioral problems”.</a:t>
            </a:r>
          </a:p>
          <a:p>
            <a:pPr lvl="0" marL="0" indent="0">
              <a:buNone/>
            </a:pPr>
            <a:r>
              <a:rPr/>
              <a:t>A factor is created with the </a:t>
            </a:r>
            <a:r>
              <a:rPr>
                <a:latin typeface="Courier"/>
              </a:rPr>
              <a:t>factor()</a:t>
            </a:r>
            <a:r>
              <a:rPr/>
              <a:t>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sen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"No SEN"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"With SEN"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sen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With SEN No SEN   With SEN No SEN   No SEN   No SEN  
## Levels: No SEN With SEN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 a factor for </a:t>
            </a:r>
            <a:r>
              <a:rPr>
                <a:latin typeface="Courier"/>
              </a:rPr>
              <a:t>gender</a:t>
            </a:r>
            <a:r>
              <a:rPr/>
              <a:t> with the labels </a:t>
            </a:r>
            <a:r>
              <a:rPr>
                <a:latin typeface="Courier"/>
              </a:rPr>
              <a:t>male, female, non-binary</a:t>
            </a:r>
            <a:r>
              <a:rPr/>
              <a:t>. Include a vector for six fictitious gender values.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 a factor for </a:t>
            </a:r>
            <a:r>
              <a:rPr>
                <a:latin typeface="Courier"/>
              </a:rPr>
              <a:t>gender</a:t>
            </a:r>
            <a:r>
              <a:rPr/>
              <a:t> with the labels </a:t>
            </a:r>
            <a:r>
              <a:rPr>
                <a:latin typeface="Courier"/>
              </a:rPr>
              <a:t>male, female, non-binary</a:t>
            </a:r>
            <a:r>
              <a:rPr/>
              <a:t>. Include a vector for six fictitious gender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gender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levels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labels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"female"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"non-binary"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gender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male       non-binary female     male       female     male      
## Levels: male female non-binary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frames are the standard object for storing research data. They contain variables (columns) and cases (rows). A data frame is created with the </a:t>
            </a:r>
            <a:r>
              <a:rPr>
                <a:latin typeface="Courier"/>
              </a:rPr>
              <a:t>data.frame()</a:t>
            </a:r>
            <a:r>
              <a:rPr/>
              <a:t> function.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For better convenience I have inserted additional linebreaks and spaces</a:t>
            </a:r>
            <a:br/>
            <a:r>
              <a:rPr>
                <a:latin typeface="Courier"/>
              </a:rPr>
              <a:t>study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sen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gender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"F"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age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14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IQ    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87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99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89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study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gender age IQ
## 1   0      M  12 90
## 2   1      M  13 85
## 3   0      F  11 90
## 4   1      M  10 87
## 5   0      F  11 99
## 6   1      F  14 89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Extracting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Variables within a data frame are extracted with double square brackets.</a:t>
            </a:r>
          </a:p>
          <a:p>
            <a:pPr lvl="0" indent="0">
              <a:buNone/>
            </a:pPr>
            <a:r>
              <a:rPr>
                <a:latin typeface="Courier"/>
              </a:rPr>
              <a:t>study[[</a:t>
            </a:r>
            <a:r>
              <a:rPr>
                <a:solidFill>
                  <a:srgbClr val="4070A0"/>
                </a:solidFill>
                <a:latin typeface="Courier"/>
              </a:rPr>
              <a:t>"sen"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0 1 0 1 0 1</a:t>
            </a:r>
          </a:p>
          <a:p>
            <a:pPr lvl="0" indent="0">
              <a:buNone/>
            </a:pPr>
            <a:r>
              <a:rPr>
                <a:latin typeface="Courier"/>
              </a:rPr>
              <a:t>study[[</a:t>
            </a:r>
            <a:r>
              <a:rPr>
                <a:solidFill>
                  <a:srgbClr val="4070A0"/>
                </a:solidFill>
                <a:latin typeface="Courier"/>
              </a:rPr>
              <a:t>"IQ"</a:t>
            </a:r>
            <a:r>
              <a:rPr>
                <a:latin typeface="Courier"/>
              </a:rPr>
              <a:t>]]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90 85 90 87 99 89</a:t>
            </a:r>
          </a:p>
          <a:p>
            <a:pPr lvl="0" marL="0" indent="0">
              <a:buNone/>
            </a:pPr>
            <a:r>
              <a:rPr i="1"/>
              <a:t>Note: an alternative approach is to use the </a:t>
            </a:r>
            <a:r>
              <a:rPr i="1">
                <a:latin typeface="Courier"/>
              </a:rPr>
              <a:t>$</a:t>
            </a:r>
            <a:r>
              <a:rPr i="1"/>
              <a:t> sign: </a:t>
            </a:r>
            <a:r>
              <a:rPr i="1">
                <a:latin typeface="Courier"/>
              </a:rPr>
              <a:t>study$sen</a:t>
            </a:r>
            <a:r>
              <a:rPr i="1"/>
              <a:t>. But we will not use this approach for now.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Subsetting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Specific cases are selected within square brackets: </a:t>
            </a:r>
            <a:r>
              <a:rPr>
                <a:latin typeface="Courier"/>
              </a:rPr>
              <a:t>object_name[rows, columns]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, 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gender age IQ
## 5   0      F  11 99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gender age IQ
## 2   1      M  13 85
## 6   1      F  14 89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4070A0"/>
                </a:solidFill>
                <a:latin typeface="Courier"/>
              </a:rPr>
              <a:t>"IQ"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85 89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"sen"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"IQ"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IQ
## 2   1 85
## 6   1 89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could also use numbers to address the columns:</a:t>
            </a:r>
          </a:p>
          <a:p>
            <a:pPr lvl="0" indent="0">
              <a:buNone/>
            </a:pPr>
            <a:r>
              <a:rPr>
                <a:latin typeface="Courier"/>
              </a:rPr>
              <a:t>study[,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"M" "M" "F" "M" "F" "F"</a:t>
            </a:r>
          </a:p>
          <a:p>
            <a:pPr lvl="0" indent="0">
              <a:buNone/>
            </a:pPr>
            <a:r>
              <a:rPr>
                <a:latin typeface="Courier"/>
              </a:rPr>
              <a:t>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)]</a:t>
            </a:r>
          </a:p>
          <a:p>
            <a:pPr lvl="0" indent="0">
              <a:buNone/>
            </a:pPr>
            <a:r>
              <a:rPr>
                <a:latin typeface="Courier"/>
              </a:rPr>
              <a:t>##   sen age
## 2   1  13
## 6   1  14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828800" y="1646312"/>
            <a:ext cx="10160000" cy="990600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Basic</a:t>
            </a:r>
            <a:r>
              <a:rPr/>
              <a:t> </a:t>
            </a:r>
            <a:r>
              <a:rPr/>
              <a:t>concepts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create a new data frame (</a:t>
            </a:r>
            <a:r>
              <a:rPr>
                <a:latin typeface="Courier"/>
              </a:rPr>
              <a:t>study2</a:t>
            </a:r>
            <a:r>
              <a:rPr/>
              <a:t>) comprising the </a:t>
            </a:r>
            <a:r>
              <a:rPr>
                <a:latin typeface="Courier"/>
              </a:rPr>
              <a:t>gender</a:t>
            </a:r>
            <a:r>
              <a:rPr/>
              <a:t> and </a:t>
            </a:r>
            <a:r>
              <a:rPr>
                <a:latin typeface="Courier"/>
              </a:rPr>
              <a:t>age</a:t>
            </a:r>
            <a:r>
              <a:rPr/>
              <a:t> variables for the cases 1, 3, and 5 of the </a:t>
            </a:r>
            <a:r>
              <a:rPr>
                <a:latin typeface="Courier"/>
              </a:rPr>
              <a:t>study</a:t>
            </a:r>
            <a:r>
              <a:rPr/>
              <a:t> data frame.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solution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 create a new data frame (</a:t>
            </a:r>
            <a:r>
              <a:rPr>
                <a:latin typeface="Courier"/>
              </a:rPr>
              <a:t>study2</a:t>
            </a:r>
            <a:r>
              <a:rPr/>
              <a:t>) comprising the </a:t>
            </a:r>
            <a:r>
              <a:rPr>
                <a:latin typeface="Courier"/>
              </a:rPr>
              <a:t>gender</a:t>
            </a:r>
            <a:r>
              <a:rPr/>
              <a:t> and </a:t>
            </a:r>
            <a:r>
              <a:rPr>
                <a:latin typeface="Courier"/>
              </a:rPr>
              <a:t>age</a:t>
            </a:r>
            <a:r>
              <a:rPr/>
              <a:t> variables for the cases 1, 3, and 5 of the </a:t>
            </a:r>
            <a:r>
              <a:rPr>
                <a:latin typeface="Courier"/>
              </a:rPr>
              <a:t>study</a:t>
            </a:r>
            <a:r>
              <a:rPr/>
              <a:t> data frame.</a:t>
            </a:r>
          </a:p>
          <a:p>
            <a:pPr lvl="0" indent="0">
              <a:buNone/>
            </a:pPr>
            <a:r>
              <a:rPr>
                <a:latin typeface="Courier"/>
              </a:rPr>
              <a:t>study2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study[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"gender"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"age"</a:t>
            </a:r>
            <a:r>
              <a:rPr>
                <a:latin typeface="Courier"/>
              </a:rPr>
              <a:t>)]</a:t>
            </a:r>
            <a:br/>
            <a:r>
              <a:rPr>
                <a:latin typeface="Courier"/>
              </a:rPr>
              <a:t>study2</a:t>
            </a:r>
          </a:p>
          <a:p>
            <a:pPr lvl="0" indent="0">
              <a:buNone/>
            </a:pPr>
            <a:r>
              <a:rPr>
                <a:latin typeface="Courier"/>
              </a:rPr>
              <a:t>##   gender age
## 1      M  12
## 3      F  11
## 5      F  11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Functions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With a </a:t>
            </a:r>
            <a:r>
              <a:rPr i="1"/>
              <a:t>function</a:t>
            </a:r>
            <a:r>
              <a:rPr/>
              <a:t> you command the computer to do something.</a:t>
            </a:r>
          </a:p>
          <a:p>
            <a:pPr lvl="1"/>
            <a:r>
              <a:rPr i="1"/>
              <a:t>functions</a:t>
            </a:r>
            <a:r>
              <a:rPr/>
              <a:t> have a function name (e.g., </a:t>
            </a:r>
            <a:r>
              <a:rPr>
                <a:latin typeface="Courier"/>
              </a:rPr>
              <a:t>mean</a:t>
            </a:r>
            <a:r>
              <a:rPr/>
              <a:t>, </a:t>
            </a:r>
            <a:r>
              <a:rPr>
                <a:latin typeface="Courier"/>
              </a:rPr>
              <a:t>sqrt</a:t>
            </a:r>
            <a:r>
              <a:rPr/>
              <a:t>).</a:t>
            </a:r>
          </a:p>
          <a:p>
            <a:pPr lvl="1"/>
            <a:r>
              <a:rPr i="1"/>
              <a:t>functions</a:t>
            </a:r>
            <a:r>
              <a:rPr/>
              <a:t> take </a:t>
            </a:r>
            <a:r>
              <a:rPr b="1"/>
              <a:t>arguments</a:t>
            </a:r>
            <a:r>
              <a:rPr/>
              <a:t> to specify what to do.</a:t>
            </a:r>
          </a:p>
          <a:p>
            <a:pPr lvl="1"/>
            <a:r>
              <a:rPr i="1"/>
              <a:t>arguments</a:t>
            </a:r>
            <a:r>
              <a:rPr/>
              <a:t> have argument names as well.</a:t>
            </a:r>
          </a:p>
          <a:p>
            <a:pPr lvl="1"/>
            <a:r>
              <a:rPr/>
              <a:t>functions </a:t>
            </a:r>
            <a:r>
              <a:rPr b="1"/>
              <a:t>always</a:t>
            </a:r>
            <a:r>
              <a:rPr/>
              <a:t> consist of a function name followed by brackets.</a:t>
            </a:r>
          </a:p>
          <a:p>
            <a:pPr lvl="0" marL="0" indent="0">
              <a:buNone/>
            </a:pPr>
            <a:r>
              <a:rPr>
                <a:latin typeface="Courier"/>
              </a:rPr>
              <a:t>function_name(argument_name = value, argumentname = value, ...)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Examples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sqrt calculates the square root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You can omit the argument name if it is the first argument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4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Even without arguments you still need the brackets</a:t>
            </a:r>
            <a:br/>
            <a:r>
              <a:rPr>
                <a:solidFill>
                  <a:srgbClr val="06287E"/>
                </a:solidFill>
                <a:latin typeface="Courier"/>
              </a:rPr>
              <a:t>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"Wed Apr 28 12:43:54 2021"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Function</a:t>
            </a:r>
            <a:br/>
            <a:r>
              <a:rPr>
                <a:solidFill>
                  <a:srgbClr val="06287E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"sqrt"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Short cut</a:t>
            </a:r>
            <a:br/>
            <a:r>
              <a:rPr>
                <a:latin typeface="Courier"/>
              </a:rPr>
              <a:t>?sqrt</a:t>
            </a:r>
          </a:p>
          <a:p>
            <a:pPr lvl="0" marL="0" indent="0">
              <a:buNone/>
            </a:pPr>
            <a:r>
              <a:rPr/>
              <a:t>… or use the bottom-right help panel in R Studio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335360" y="52788"/>
            <a:ext cx="11617291" cy="1160254"/>
          </a:xfrm>
          <a:prstGeom prst="rect">
            <a:avLst/>
          </a:prstGeom>
        </p:spPr>
        <p:txBody>
          <a:bodyPr/>
          <a:lstStyle/>
          <a:p>
            <a:pPr lvl="0" marL="0" indent="0">
              <a:buNone/>
            </a:pPr>
            <a:r>
              <a:rPr/>
              <a:t>Task</a:t>
            </a:r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Take a look at the </a:t>
            </a:r>
            <a:r>
              <a:rPr>
                <a:latin typeface="Courier"/>
              </a:rPr>
              <a:t>mean()</a:t>
            </a:r>
            <a:r>
              <a:rPr/>
              <a:t> function:</a:t>
            </a:r>
            <a:br/>
            <a:r>
              <a:rPr/>
              <a:t>What </a:t>
            </a:r>
            <a:r>
              <a:rPr i="1"/>
              <a:t>arguments</a:t>
            </a:r>
            <a:r>
              <a:rPr/>
              <a:t> could be specified?</a:t>
            </a:r>
          </a:p>
          <a:p>
            <a:pPr lvl="0" marL="0" indent="0">
              <a:buNone/>
            </a:pPr>
            <a:r>
              <a:rPr b="1"/>
              <a:t>Please stop the video here! Continue after completing the task!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1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help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"mean"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?mean</a:t>
            </a:r>
          </a:p>
          <a:p>
            <a:pPr lvl="0" marL="0" indent="0">
              <a:buNone/>
            </a:pPr>
            <a:r>
              <a:rPr/>
              <a:t>The mean function takes three arguments:</a:t>
            </a:r>
          </a:p>
          <a:p>
            <a:pPr lvl="1"/>
            <a:r>
              <a:rPr/>
              <a:t>x : A vector with values</a:t>
            </a:r>
          </a:p>
          <a:p>
            <a:pPr lvl="1"/>
            <a:r>
              <a:rPr/>
              <a:t>trim : A fraction (e.g. 0.3) of values that are trimmed from each each end of the vector x</a:t>
            </a:r>
          </a:p>
          <a:p>
            <a:pPr lvl="1"/>
            <a:r>
              <a:rPr/>
              <a:t>na.rm : If TRUE (na.rm = TRUE), missing values (NAs) are removed before calculating the mean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C7F6A7F-9437-4F0E-B810-48057ED49FE1}" vid="{E998CF1B-7121-4E66-B461-9D440AB9816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Potsdam2</Template>
  <TotalTime>57</TotalTime>
  <Words>13</Words>
  <Application>Microsoft Macintosh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Wingdings</vt:lpstr>
      <vt:lpstr>Wingdings 2</vt:lpstr>
      <vt:lpstr>Galathea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Basic Concepts</dc:title>
  <dc:creator>Jürgen Wilbert</dc:creator>
  <cp:keywords/>
  <dcterms:created xsi:type="dcterms:W3CDTF">2021-04-28T10:43:55Z</dcterms:created>
  <dcterms:modified xsi:type="dcterms:W3CDTF">2021-04-28T10:43:55Z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any">
    <vt:lpwstr>University of Potsdam</vt:lpwstr>
  </property>
  <property fmtid="{D5CDD505-2E9C-101B-9397-08002B2CF9AE}" pid="3" name="date">
    <vt:lpwstr>Version: 28 April 2021  - arrow keys: move through slides  - f: toggle full-screen</vt:lpwstr>
  </property>
  <property fmtid="{D5CDD505-2E9C-101B-9397-08002B2CF9AE}" pid="4" name="output">
    <vt:lpwstr/>
  </property>
</Properties>
</file>