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jpe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bookmarkIdSeed="3" saveSubsetFonts="1" showSpecialPlsOnTitleSld="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7099300" cy="10234613"/>
  <p:defaultTextStyle>
    <a:defPPr>
      <a:defRPr lang="de-DE"/>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AF0F6"/>
    <a:srgbClr val="3C6A90"/>
    <a:srgbClr val="174C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13856"/>
    <p:restoredTop autoAdjust="0" sz="95332"/>
  </p:normalViewPr>
  <p:slideViewPr>
    <p:cSldViewPr>
      <p:cViewPr varScale="1">
        <p:scale>
          <a:sx d="100" n="119"/>
          <a:sy d="100" n="119"/>
        </p:scale>
        <p:origin x="232" y="272"/>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notesViewPr>
    <p:cSldViewPr>
      <p:cViewPr varScale="1">
        <p:scale>
          <a:sx d="100" n="58"/>
          <a:sy d="100" n="58"/>
        </p:scale>
        <p:origin x="3197" y="72"/>
      </p:cViewPr>
      <p:guideLst/>
    </p:cSldViewPr>
  </p:notes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6" Type="http://schemas.openxmlformats.org/officeDocument/2006/relationships/tableStyles" Target="tableStyles.xml" /><Relationship Id="rId35" Type="http://schemas.openxmlformats.org/officeDocument/2006/relationships/theme" Target="theme/theme1.xml" /><Relationship Id="rId1" Type="http://schemas.openxmlformats.org/officeDocument/2006/relationships/slideMaster" Target="slideMasters/slideMaster1.xml" /><Relationship Id="rId34" Type="http://schemas.openxmlformats.org/officeDocument/2006/relationships/viewProps" Target="viewProps.xml" /><Relationship Id="rId33" Type="http://schemas.openxmlformats.org/officeDocument/2006/relationships/presProps" Target="presProps.xml" /><Relationship Id="rId32" Type="http://schemas.openxmlformats.org/officeDocument/2006/relationships/handoutMaster" Target="handoutMasters/handoutMaster1.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205385-AA65-6644-A844-99560E2DE0A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Rechteck 6"/>
          <p:cNvSpPr/>
          <p:nvPr/>
        </p:nvSpPr>
        <p:spPr bwMode="white">
          <a:xfrm>
            <a:off x="0" y="5617840"/>
            <a:ext cx="12192000" cy="124016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el 7"/>
          <p:cNvSpPr>
            <a:spLocks noGrp="1"/>
          </p:cNvSpPr>
          <p:nvPr>
            <p:ph type="ctrTitle"/>
          </p:nvPr>
        </p:nvSpPr>
        <p:spPr>
          <a:xfrm>
            <a:off x="1526187" y="2636912"/>
            <a:ext cx="10259413" cy="2908920"/>
          </a:xfrm>
          <a:prstGeom prst="rect">
            <a:avLst/>
          </a:prstGeom>
          <a:solidFill>
            <a:srgbClr val="EAF0F6">
              <a:alpha val="76863"/>
            </a:srgbClr>
          </a:solidFill>
        </p:spPr>
        <p:txBody>
          <a:bodyPr anchor="b"/>
          <a:lstStyle>
            <a:lvl1pPr>
              <a:defRPr cap="all" baseline="0">
                <a:solidFill>
                  <a:schemeClr val="tx1"/>
                </a:solidFill>
              </a:defRPr>
            </a:lvl1pPr>
          </a:lstStyle>
          <a:p>
            <a:r>
              <a:rPr kumimoji="0" lang="de-DE" dirty="0"/>
              <a:t>Titelmasterformat durch Klicken bearbeiten</a:t>
            </a:r>
            <a:endParaRPr kumimoji="0" lang="en-US" dirty="0"/>
          </a:p>
        </p:txBody>
      </p:sp>
      <p:sp>
        <p:nvSpPr>
          <p:cNvPr id="17" name="Fußzeilenplatzhalter 16"/>
          <p:cNvSpPr>
            <a:spLocks noGrp="1"/>
          </p:cNvSpPr>
          <p:nvPr>
            <p:ph type="ftr" sz="quarter" idx="11"/>
          </p:nvPr>
        </p:nvSpPr>
        <p:spPr>
          <a:xfrm>
            <a:off x="2780524" y="236539"/>
            <a:ext cx="7823200" cy="365125"/>
          </a:xfrm>
          <a:prstGeom prst="rect">
            <a:avLst/>
          </a:prstGeom>
        </p:spPr>
        <p:txBody>
          <a:bodyPr/>
          <a:lstStyle>
            <a:lvl1pPr algn="r">
              <a:defRPr>
                <a:solidFill>
                  <a:schemeClr val="tx1"/>
                </a:solidFill>
              </a:defRPr>
            </a:lvl1pPr>
          </a:lstStyle>
          <a:p>
            <a:endParaRPr lang="de-DE" dirty="0"/>
          </a:p>
        </p:txBody>
      </p:sp>
      <p:sp>
        <p:nvSpPr>
          <p:cNvPr id="29" name="Foliennummernplatzhalter 28"/>
          <p:cNvSpPr>
            <a:spLocks noGrp="1"/>
          </p:cNvSpPr>
          <p:nvPr>
            <p:ph type="sldNum" sz="quarter" idx="12"/>
          </p:nvPr>
        </p:nvSpPr>
        <p:spPr>
          <a:xfrm>
            <a:off x="10668000" y="228600"/>
            <a:ext cx="1117600" cy="381000"/>
          </a:xfrm>
          <a:prstGeom prst="rect">
            <a:avLst/>
          </a:prstGeom>
        </p:spPr>
        <p:txBody>
          <a:bodyPr/>
          <a:lstStyle>
            <a:lvl1pPr>
              <a:defRPr>
                <a:solidFill>
                  <a:schemeClr val="tx1"/>
                </a:solidFill>
              </a:defRPr>
            </a:lvl1pPr>
          </a:lstStyle>
          <a:p>
            <a:fld id="{6C6AE60A-B69C-4790-82F7-3882EDF23186}" type="slidenum">
              <a:rPr lang="de-DE" smtClean="0"/>
              <a:pPr/>
              <a:t>‹#›</a:t>
            </a:fld>
            <a:endParaRPr lang="de-DE" dirty="0"/>
          </a:p>
        </p:txBody>
      </p:sp>
      <p:pic>
        <p:nvPicPr>
          <p:cNvPr id="12" name="Picture 2"/>
          <p:cNvPicPr>
            <a:picLocks noChangeAspect="1" noChangeArrowheads="1"/>
          </p:cNvPicPr>
          <p:nvPr userDrawn="1"/>
        </p:nvPicPr>
        <p:blipFill>
          <a:blip r:embed="rId3" cstate="print"/>
          <a:srcRect/>
          <a:stretch>
            <a:fillRect/>
          </a:stretch>
        </p:blipFill>
        <p:spPr bwMode="auto">
          <a:xfrm>
            <a:off x="9042551" y="5820369"/>
            <a:ext cx="2968144" cy="854222"/>
          </a:xfrm>
          <a:prstGeom prst="rect">
            <a:avLst/>
          </a:prstGeom>
          <a:noFill/>
          <a:ln w="9525">
            <a:noFill/>
            <a:miter lim="800000"/>
            <a:headEnd/>
            <a:tailEnd/>
          </a:ln>
        </p:spPr>
      </p:pic>
      <p:pic>
        <p:nvPicPr>
          <p:cNvPr id="1026" name="Picture 2" descr="http://upload.wikimedia.org/wikipedia/commons/thumb/b/b9/Universit%C3%A4t_Potsdam_logo.svg/500px-Universit%C3%A4t_Potsdam_logo.svg.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67339" y="5644412"/>
            <a:ext cx="1248141" cy="1206136"/>
          </a:xfrm>
          <a:prstGeom prst="rect">
            <a:avLst/>
          </a:prstGeom>
          <a:noFill/>
          <a:extLst>
            <a:ext uri="{909E8E84-426E-40DD-AFC4-6F175D3DCCD1}">
              <a14:hiddenFill xmlns:a14="http://schemas.microsoft.com/office/drawing/2010/main">
                <a:solidFill>
                  <a:srgbClr val="FFFFFF"/>
                </a:solidFill>
              </a14:hiddenFill>
            </a:ext>
          </a:extLst>
        </p:spPr>
      </p:pic>
      <p:sp>
        <p:nvSpPr>
          <p:cNvPr id="10" name="Textfeld 9"/>
          <p:cNvSpPr txBox="1"/>
          <p:nvPr userDrawn="1"/>
        </p:nvSpPr>
        <p:spPr>
          <a:xfrm>
            <a:off x="1526187" y="5620771"/>
            <a:ext cx="4398897" cy="1200329"/>
          </a:xfrm>
          <a:prstGeom prst="rect">
            <a:avLst/>
          </a:prstGeom>
          <a:noFill/>
        </p:spPr>
        <p:txBody>
          <a:bodyPr wrap="none" rtlCol="0">
            <a:spAutoFit/>
          </a:bodyPr>
          <a:lstStyle/>
          <a:p>
            <a:r>
              <a:rPr lang="de-DE" sz="2400" dirty="0"/>
              <a:t>Prof. Dr. Jürgen Wilbert</a:t>
            </a:r>
          </a:p>
          <a:p>
            <a:r>
              <a:rPr lang="de-DE" sz="2400" dirty="0"/>
              <a:t>Research </a:t>
            </a:r>
            <a:r>
              <a:rPr lang="de-DE" sz="2400" dirty="0" err="1"/>
              <a:t>Methods</a:t>
            </a:r>
            <a:r>
              <a:rPr lang="de-DE" sz="2400" dirty="0"/>
              <a:t> </a:t>
            </a:r>
            <a:r>
              <a:rPr lang="de-DE" sz="2400" dirty="0" err="1"/>
              <a:t>and</a:t>
            </a:r>
            <a:r>
              <a:rPr lang="de-DE" sz="2400" dirty="0"/>
              <a:t> </a:t>
            </a:r>
            <a:r>
              <a:rPr lang="de-DE" sz="2400" dirty="0" err="1"/>
              <a:t>Diagnostics</a:t>
            </a:r>
            <a:endParaRPr lang="de-DE" sz="2400" dirty="0"/>
          </a:p>
          <a:p>
            <a:r>
              <a:rPr lang="de-DE" sz="2400" dirty="0"/>
              <a:t>Department </a:t>
            </a:r>
            <a:r>
              <a:rPr lang="de-DE" sz="2400" dirty="0" err="1"/>
              <a:t>of</a:t>
            </a:r>
            <a:r>
              <a:rPr lang="de-DE" sz="2400" dirty="0"/>
              <a:t> Inclusive Education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6" name="Foliennummernplatzhalter 7"/>
          <p:cNvSpPr>
            <a:spLocks noGrp="1"/>
          </p:cNvSpPr>
          <p:nvPr>
            <p:ph type="sldNum" sz="quarter" idx="4"/>
          </p:nvPr>
        </p:nvSpPr>
        <p:spPr>
          <a:xfrm>
            <a:off x="11362792" y="6492876"/>
            <a:ext cx="829208" cy="365124"/>
          </a:xfrm>
          <a:prstGeom prst="rect">
            <a:avLst/>
          </a:prstGeom>
        </p:spPr>
        <p:style>
          <a:lnRef idx="2">
            <a:schemeClr val="dk1"/>
          </a:lnRef>
          <a:fillRef idx="1">
            <a:schemeClr val="lt1"/>
          </a:fillRef>
          <a:effectRef idx="0">
            <a:schemeClr val="dk1"/>
          </a:effectRef>
          <a:fontRef idx="none"/>
        </p:style>
        <p:txBody>
          <a:bodyPr/>
          <a:lstStyle>
            <a:lvl1pPr>
              <a:defRPr/>
            </a:lvl1pPr>
          </a:lstStyle>
          <a:p>
            <a:fld id="{CF4B3F6B-39C9-4510-B037-FE16549ABC90}" type="slidenum">
              <a:rPr lang="de-DE"/>
              <a:pPr/>
              <a:t>‹#›</a:t>
            </a:fld>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4" name="Foliennummernplatzhalter 7"/>
          <p:cNvSpPr>
            <a:spLocks noGrp="1"/>
          </p:cNvSpPr>
          <p:nvPr>
            <p:ph type="sldNum" sz="quarter" idx="4"/>
          </p:nvPr>
        </p:nvSpPr>
        <p:spPr>
          <a:xfrm>
            <a:off x="11362792" y="6492876"/>
            <a:ext cx="829208" cy="365124"/>
          </a:xfrm>
          <a:prstGeom prst="rect">
            <a:avLst/>
          </a:prstGeom>
        </p:spPr>
        <p:style>
          <a:lnRef idx="2">
            <a:schemeClr val="dk1"/>
          </a:lnRef>
          <a:fillRef idx="1">
            <a:schemeClr val="lt1"/>
          </a:fillRef>
          <a:effectRef idx="0">
            <a:schemeClr val="dk1"/>
          </a:effectRef>
          <a:fontRef idx="none"/>
        </p:style>
        <p:txBody>
          <a:bodyPr/>
          <a:lstStyle>
            <a:lvl1pPr>
              <a:defRPr/>
            </a:lvl1pPr>
          </a:lstStyle>
          <a:p>
            <a:fld id="{CF4B3F6B-39C9-4510-B037-FE16549ABC90}" type="slidenum">
              <a:rPr lang="de-DE"/>
              <a:pPr/>
              <a:t>‹#›</a:t>
            </a:fld>
            <a:endParaRPr lang="de-DE" dirty="0"/>
          </a:p>
        </p:txBody>
      </p:sp>
      <p:sp>
        <p:nvSpPr>
          <p:cNvPr id="5" name="Titelplatzhalter 21"/>
          <p:cNvSpPr>
            <a:spLocks noGrp="1"/>
          </p:cNvSpPr>
          <p:nvPr>
            <p:ph type="title"/>
          </p:nvPr>
        </p:nvSpPr>
        <p:spPr>
          <a:xfrm>
            <a:off x="335360" y="52788"/>
            <a:ext cx="11617291" cy="1160254"/>
          </a:xfrm>
          <a:prstGeom prst="rect">
            <a:avLst/>
          </a:prstGeom>
        </p:spPr>
        <p:txBody>
          <a:bodyPr vert="horz" anchor="ctr">
            <a:normAutofit/>
          </a:bodyPr>
          <a:lstStyle/>
          <a:p>
            <a:r>
              <a:rPr kumimoji="0" lang="de-DE" dirty="0"/>
              <a:t>Titelmasterformat durch Klicken bearbeiten</a:t>
            </a:r>
            <a:endParaRPr kumimoji="0" lang="en-US" dirty="0"/>
          </a:p>
        </p:txBody>
      </p:sp>
      <p:sp>
        <p:nvSpPr>
          <p:cNvPr id="7" name="Textplatzhalter 12"/>
          <p:cNvSpPr>
            <a:spLocks noGrp="1"/>
          </p:cNvSpPr>
          <p:nvPr>
            <p:ph idx="1"/>
          </p:nvPr>
        </p:nvSpPr>
        <p:spPr>
          <a:xfrm>
            <a:off x="335360" y="1412776"/>
            <a:ext cx="11617291" cy="5328592"/>
          </a:xfrm>
          <a:prstGeom prst="rect">
            <a:avLst/>
          </a:prstGeom>
        </p:spPr>
        <p:txBody>
          <a:bodyPr vert="horz">
            <a:normAutofit/>
          </a:bodyPr>
          <a:lstStyle/>
          <a:p>
            <a:pPr lvl="0" eaLnBrk="1" latinLnBrk="0" hangingPunct="1"/>
            <a:r>
              <a:rPr kumimoji="0" lang="de-DE" dirty="0"/>
              <a:t>Textmasterformate durch Klicken bearbeiten</a:t>
            </a:r>
          </a:p>
          <a:p>
            <a:pPr lvl="1" eaLnBrk="1" latinLnBrk="0" hangingPunct="1"/>
            <a:r>
              <a:rPr kumimoji="0" lang="de-DE" dirty="0"/>
              <a:t>Zweite Ebene</a:t>
            </a:r>
          </a:p>
          <a:p>
            <a:pPr lvl="2" eaLnBrk="1" latinLnBrk="0" hangingPunct="1"/>
            <a:r>
              <a:rPr kumimoji="0" lang="de-DE" dirty="0"/>
              <a:t>Dritte Ebene</a:t>
            </a:r>
          </a:p>
          <a:p>
            <a:pPr lvl="3" eaLnBrk="1" latinLnBrk="0" hangingPunct="1"/>
            <a:r>
              <a:rPr kumimoji="0" lang="de-DE" dirty="0"/>
              <a:t>Vierte Ebene</a:t>
            </a:r>
          </a:p>
          <a:p>
            <a:pPr lvl="4" eaLnBrk="1" latinLnBrk="0" hangingPunct="1"/>
            <a:r>
              <a:rPr kumimoji="0" lang="de-DE" dirty="0"/>
              <a:t>Fünfte Ebene</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überschrift">
    <p:bg>
      <p:bgRef idx="1003">
        <a:schemeClr val="bg1"/>
      </p:bgRef>
    </p:bg>
    <p:spTree>
      <p:nvGrpSpPr>
        <p:cNvPr id="1" name=""/>
        <p:cNvGrpSpPr/>
        <p:nvPr/>
      </p:nvGrpSpPr>
      <p:grpSpPr>
        <a:xfrm>
          <a:off x="0" y="0"/>
          <a:ext cx="0" cy="0"/>
          <a:chOff x="0" y="0"/>
          <a:chExt cx="0" cy="0"/>
        </a:xfrm>
      </p:grpSpPr>
      <p:sp>
        <p:nvSpPr>
          <p:cNvPr id="3" name="Textplatzhalter 2"/>
          <p:cNvSpPr>
            <a:spLocks noGrp="1"/>
          </p:cNvSpPr>
          <p:nvPr>
            <p:ph type="body" idx="1"/>
          </p:nvPr>
        </p:nvSpPr>
        <p:spPr>
          <a:xfrm>
            <a:off x="1828801" y="2743200"/>
            <a:ext cx="9497484" cy="1673225"/>
          </a:xfrm>
          <a:prstGeom prst="rect">
            <a:avLst/>
          </a:prstGeom>
        </p:spPr>
        <p:txBody>
          <a:bodyPr anchor="t"/>
          <a:lstStyle>
            <a:lvl1pPr marL="0" indent="0">
              <a:buNone/>
              <a:defRPr sz="2800">
                <a:solidFill>
                  <a:srgbClr val="3C6A90"/>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de-DE"/>
              <a:t>Textmasterformat bearbeiten</a:t>
            </a:r>
          </a:p>
        </p:txBody>
      </p:sp>
      <p:sp>
        <p:nvSpPr>
          <p:cNvPr id="7" name="Rechteck 6"/>
          <p:cNvSpPr/>
          <p:nvPr/>
        </p:nvSpPr>
        <p:spPr bwMode="white">
          <a:xfrm>
            <a:off x="0" y="156592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hteck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Rechteck 8"/>
          <p:cNvSpPr/>
          <p:nvPr/>
        </p:nvSpPr>
        <p:spPr>
          <a:xfrm>
            <a:off x="1828800" y="1628800"/>
            <a:ext cx="10363200" cy="990600"/>
          </a:xfrm>
          <a:prstGeom prst="rect">
            <a:avLst/>
          </a:prstGeom>
          <a:solidFill>
            <a:srgbClr val="3C6A9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el 1"/>
          <p:cNvSpPr>
            <a:spLocks noGrp="1"/>
          </p:cNvSpPr>
          <p:nvPr>
            <p:ph type="title"/>
          </p:nvPr>
        </p:nvSpPr>
        <p:spPr>
          <a:xfrm>
            <a:off x="1828800" y="1646312"/>
            <a:ext cx="10160000" cy="990600"/>
          </a:xfrm>
          <a:prstGeom prst="rect">
            <a:avLst/>
          </a:prstGeom>
        </p:spPr>
        <p:txBody>
          <a:bodyPr/>
          <a:lstStyle>
            <a:lvl1pPr algn="l">
              <a:buNone/>
              <a:defRPr sz="4400" b="0" cap="none">
                <a:solidFill>
                  <a:srgbClr val="FFFFFF"/>
                </a:solidFill>
              </a:defRPr>
            </a:lvl1pPr>
          </a:lstStyle>
          <a:p>
            <a:r>
              <a:rPr kumimoji="0" lang="de-DE"/>
              <a:t>Titelmasterformat durch Klicken bearbeiten</a:t>
            </a:r>
            <a:endParaRPr kumimoji="0" lang="en-US" dirty="0"/>
          </a:p>
        </p:txBody>
      </p:sp>
      <p:sp>
        <p:nvSpPr>
          <p:cNvPr id="12" name="Datumsplatzhalter 11"/>
          <p:cNvSpPr>
            <a:spLocks noGrp="1"/>
          </p:cNvSpPr>
          <p:nvPr>
            <p:ph type="dt" sz="half" idx="10"/>
          </p:nvPr>
        </p:nvSpPr>
        <p:spPr>
          <a:xfrm>
            <a:off x="8128000" y="6248401"/>
            <a:ext cx="3556000" cy="365125"/>
          </a:xfrm>
          <a:prstGeom prst="rect">
            <a:avLst/>
          </a:prstGeom>
        </p:spPr>
        <p:txBody>
          <a:bodyPr/>
          <a:lstStyle/>
          <a:p>
            <a:endParaRPr lang="de-DE" dirty="0"/>
          </a:p>
        </p:txBody>
      </p:sp>
      <p:sp>
        <p:nvSpPr>
          <p:cNvPr id="13" name="Foliennummernplatzhalter 12"/>
          <p:cNvSpPr>
            <a:spLocks noGrp="1"/>
          </p:cNvSpPr>
          <p:nvPr>
            <p:ph type="sldNum" sz="quarter" idx="11"/>
          </p:nvPr>
        </p:nvSpPr>
        <p:spPr>
          <a:xfrm>
            <a:off x="0" y="1752600"/>
            <a:ext cx="1727200" cy="701676"/>
          </a:xfrm>
          <a:prstGeom prst="rect">
            <a:avLst/>
          </a:prstGeom>
        </p:spPr>
        <p:txBody>
          <a:bodyPr>
            <a:noAutofit/>
          </a:bodyPr>
          <a:lstStyle>
            <a:lvl1pPr>
              <a:defRPr sz="2400">
                <a:solidFill>
                  <a:srgbClr val="FFFFFF"/>
                </a:solidFill>
              </a:defRPr>
            </a:lvl1pPr>
          </a:lstStyle>
          <a:p>
            <a:fld id="{6C6AE60A-B69C-4790-82F7-3882EDF23186}" type="slidenum">
              <a:rPr lang="de-DE" smtClean="0"/>
              <a:pPr/>
              <a:t>‹#›</a:t>
            </a:fld>
            <a:endParaRPr lang="de-DE" dirty="0"/>
          </a:p>
        </p:txBody>
      </p:sp>
      <p:sp>
        <p:nvSpPr>
          <p:cNvPr id="14" name="Fußzeilenplatzhalter 13"/>
          <p:cNvSpPr>
            <a:spLocks noGrp="1"/>
          </p:cNvSpPr>
          <p:nvPr>
            <p:ph type="ftr" sz="quarter" idx="12"/>
          </p:nvPr>
        </p:nvSpPr>
        <p:spPr>
          <a:xfrm>
            <a:off x="812801" y="6248207"/>
            <a:ext cx="7228111" cy="365125"/>
          </a:xfrm>
          <a:prstGeom prst="rect">
            <a:avLst/>
          </a:prstGeom>
        </p:spPr>
        <p:txBody>
          <a:bodyPr/>
          <a:lstStyle/>
          <a:p>
            <a:endParaRPr lang="de-DE"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Diskussion">
    <p:bg>
      <p:bgPr>
        <a:solidFill>
          <a:schemeClr val="bg2">
            <a:lumMod val="90000"/>
          </a:schemeClr>
        </a:solidFill>
        <a:effectLst/>
      </p:bgPr>
    </p:bg>
    <p:spTree>
      <p:nvGrpSpPr>
        <p:cNvPr id="1" name=""/>
        <p:cNvGrpSpPr/>
        <p:nvPr/>
      </p:nvGrpSpPr>
      <p:grpSpPr>
        <a:xfrm>
          <a:off x="0" y="0"/>
          <a:ext cx="0" cy="0"/>
          <a:chOff x="0" y="0"/>
          <a:chExt cx="0" cy="0"/>
        </a:xfrm>
      </p:grpSpPr>
      <p:sp>
        <p:nvSpPr>
          <p:cNvPr id="5" name="Rechteck 4"/>
          <p:cNvSpPr/>
          <p:nvPr userDrawn="1"/>
        </p:nvSpPr>
        <p:spPr>
          <a:xfrm>
            <a:off x="0" y="0"/>
            <a:ext cx="12192000" cy="6858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 name="Titel 1"/>
          <p:cNvSpPr>
            <a:spLocks noGrp="1"/>
          </p:cNvSpPr>
          <p:nvPr>
            <p:ph type="title" hasCustomPrompt="1"/>
          </p:nvPr>
        </p:nvSpPr>
        <p:spPr>
          <a:xfrm>
            <a:off x="431371" y="228600"/>
            <a:ext cx="11425269" cy="990600"/>
          </a:xfrm>
          <a:prstGeom prst="rect">
            <a:avLst/>
          </a:prstGeom>
        </p:spPr>
        <p:txBody>
          <a:bodyPr/>
          <a:lstStyle>
            <a:lvl1pPr>
              <a:defRPr>
                <a:solidFill>
                  <a:schemeClr val="tx1"/>
                </a:solidFill>
              </a:defRPr>
            </a:lvl1pPr>
          </a:lstStyle>
          <a:p>
            <a:r>
              <a:rPr kumimoji="0" lang="de-DE" noProof="0" dirty="0"/>
              <a:t>Diskussion</a:t>
            </a:r>
          </a:p>
        </p:txBody>
      </p:sp>
      <p:sp>
        <p:nvSpPr>
          <p:cNvPr id="8" name="Inhaltsplatzhalter 7"/>
          <p:cNvSpPr>
            <a:spLocks noGrp="1"/>
          </p:cNvSpPr>
          <p:nvPr>
            <p:ph sz="quarter" idx="1"/>
          </p:nvPr>
        </p:nvSpPr>
        <p:spPr>
          <a:xfrm>
            <a:off x="431371" y="1600200"/>
            <a:ext cx="11425269" cy="4997152"/>
          </a:xfrm>
          <a:prstGeom prst="rect">
            <a:avLst/>
          </a:prstGeom>
        </p:spPr>
        <p:txBody>
          <a:bodyPr/>
          <a:lstStyle>
            <a:lvl2pPr>
              <a:buClr>
                <a:srgbClr val="3C6A90"/>
              </a:buClr>
              <a:defRPr/>
            </a:lvl2pPr>
          </a:lstStyle>
          <a:p>
            <a:pPr lvl="0" eaLnBrk="1" latinLnBrk="0" hangingPunct="1"/>
            <a:r>
              <a:rPr lang="de-DE" dirty="0"/>
              <a:t>Textmasterformat bearbeiten</a:t>
            </a:r>
          </a:p>
          <a:p>
            <a:pPr lvl="1" eaLnBrk="1" latinLnBrk="0" hangingPunct="1"/>
            <a:r>
              <a:rPr lang="de-DE" dirty="0"/>
              <a:t>Zweite Ebene</a:t>
            </a:r>
          </a:p>
          <a:p>
            <a:pPr lvl="2" eaLnBrk="1" latinLnBrk="0" hangingPunct="1"/>
            <a:r>
              <a:rPr lang="de-DE" dirty="0"/>
              <a:t>Dritte Ebene</a:t>
            </a:r>
          </a:p>
          <a:p>
            <a:pPr lvl="3" eaLnBrk="1" latinLnBrk="0" hangingPunct="1"/>
            <a:r>
              <a:rPr lang="de-DE" dirty="0"/>
              <a:t>Vierte Ebene</a:t>
            </a:r>
          </a:p>
          <a:p>
            <a:pPr lvl="4" eaLnBrk="1" latinLnBrk="0" hangingPunct="1"/>
            <a:r>
              <a:rPr lang="de-DE" dirty="0"/>
              <a:t>Fünfte Ebene</a:t>
            </a:r>
            <a:endParaRPr kumimoji="0" lang="en-US" dirty="0"/>
          </a:p>
        </p:txBody>
      </p:sp>
      <p:pic>
        <p:nvPicPr>
          <p:cNvPr id="4" name="Grafik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098571" y="-99392"/>
            <a:ext cx="5075947" cy="2317487"/>
          </a:xfrm>
          <a:prstGeom prst="rect">
            <a:avLst/>
          </a:prstGeom>
        </p:spPr>
      </p:pic>
      <p:sp>
        <p:nvSpPr>
          <p:cNvPr id="7" name="Foliennummernplatzhalter 7"/>
          <p:cNvSpPr>
            <a:spLocks noGrp="1"/>
          </p:cNvSpPr>
          <p:nvPr>
            <p:ph type="sldNum" sz="quarter" idx="4"/>
          </p:nvPr>
        </p:nvSpPr>
        <p:spPr>
          <a:xfrm>
            <a:off x="11362792" y="6492876"/>
            <a:ext cx="829208" cy="365124"/>
          </a:xfrm>
          <a:prstGeom prst="rect">
            <a:avLst/>
          </a:prstGeom>
        </p:spPr>
        <p:style>
          <a:lnRef idx="2">
            <a:schemeClr val="dk1"/>
          </a:lnRef>
          <a:fillRef idx="1">
            <a:schemeClr val="lt1"/>
          </a:fillRef>
          <a:effectRef idx="0">
            <a:schemeClr val="dk1"/>
          </a:effectRef>
          <a:fontRef idx="none"/>
        </p:style>
        <p:txBody>
          <a:bodyPr/>
          <a:lstStyle>
            <a:lvl1pPr>
              <a:defRPr/>
            </a:lvl1pPr>
          </a:lstStyle>
          <a:p>
            <a:fld id="{CF4B3F6B-39C9-4510-B037-FE16549ABC90}" type="slidenum">
              <a:rPr lang="de-DE"/>
              <a:pPr/>
              <a:t>‹#›</a:t>
            </a:fld>
            <a:endParaRPr lang="de-DE" dirty="0"/>
          </a:p>
        </p:txBody>
      </p:sp>
    </p:spTree>
    <p:extLst>
      <p:ext uri="{BB962C8B-B14F-4D97-AF65-F5344CB8AC3E}">
        <p14:creationId xmlns:p14="http://schemas.microsoft.com/office/powerpoint/2010/main" val="4035575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Aufgabe">
    <p:bg>
      <p:bgPr>
        <a:solidFill>
          <a:schemeClr val="bg2">
            <a:lumMod val="90000"/>
          </a:schemeClr>
        </a:solidFill>
        <a:effectLst/>
      </p:bgPr>
    </p:bg>
    <p:spTree>
      <p:nvGrpSpPr>
        <p:cNvPr id="1" name=""/>
        <p:cNvGrpSpPr/>
        <p:nvPr/>
      </p:nvGrpSpPr>
      <p:grpSpPr>
        <a:xfrm>
          <a:off x="0" y="0"/>
          <a:ext cx="0" cy="0"/>
          <a:chOff x="0" y="0"/>
          <a:chExt cx="0" cy="0"/>
        </a:xfrm>
      </p:grpSpPr>
      <p:sp>
        <p:nvSpPr>
          <p:cNvPr id="5" name="Rechteck 4"/>
          <p:cNvSpPr/>
          <p:nvPr userDrawn="1"/>
        </p:nvSpPr>
        <p:spPr>
          <a:xfrm>
            <a:off x="0" y="0"/>
            <a:ext cx="12192000" cy="68580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p>
        </p:txBody>
      </p:sp>
      <p:sp>
        <p:nvSpPr>
          <p:cNvPr id="2" name="Titel 1"/>
          <p:cNvSpPr>
            <a:spLocks noGrp="1"/>
          </p:cNvSpPr>
          <p:nvPr>
            <p:ph type="title" hasCustomPrompt="1"/>
          </p:nvPr>
        </p:nvSpPr>
        <p:spPr>
          <a:xfrm>
            <a:off x="431371" y="228600"/>
            <a:ext cx="11425269" cy="990600"/>
          </a:xfrm>
          <a:prstGeom prst="rect">
            <a:avLst/>
          </a:prstGeom>
        </p:spPr>
        <p:txBody>
          <a:bodyPr/>
          <a:lstStyle>
            <a:lvl1pPr>
              <a:defRPr>
                <a:solidFill>
                  <a:schemeClr val="tx1"/>
                </a:solidFill>
              </a:defRPr>
            </a:lvl1pPr>
          </a:lstStyle>
          <a:p>
            <a:r>
              <a:rPr kumimoji="0" lang="de-DE" noProof="0" dirty="0"/>
              <a:t>Aufgabe</a:t>
            </a:r>
          </a:p>
        </p:txBody>
      </p:sp>
      <p:sp>
        <p:nvSpPr>
          <p:cNvPr id="8" name="Inhaltsplatzhalter 7"/>
          <p:cNvSpPr>
            <a:spLocks noGrp="1"/>
          </p:cNvSpPr>
          <p:nvPr>
            <p:ph sz="quarter" idx="1"/>
          </p:nvPr>
        </p:nvSpPr>
        <p:spPr>
          <a:xfrm>
            <a:off x="431371" y="1600200"/>
            <a:ext cx="11425269" cy="4997152"/>
          </a:xfrm>
          <a:prstGeom prst="rect">
            <a:avLst/>
          </a:prstGeom>
        </p:spPr>
        <p:txBody>
          <a:bodyPr/>
          <a:lstStyle>
            <a:lvl2pPr>
              <a:buClr>
                <a:srgbClr val="3C6A90"/>
              </a:buClr>
              <a:defRPr/>
            </a:lvl2pPr>
          </a:lstStyle>
          <a:p>
            <a:pPr lvl="0" eaLnBrk="1" latinLnBrk="0" hangingPunct="1"/>
            <a:r>
              <a:rPr lang="de-DE" dirty="0"/>
              <a:t>Textmasterformat bearbeiten</a:t>
            </a:r>
          </a:p>
          <a:p>
            <a:pPr lvl="1" eaLnBrk="1" latinLnBrk="0" hangingPunct="1"/>
            <a:r>
              <a:rPr lang="de-DE" dirty="0"/>
              <a:t>Zweite Ebene</a:t>
            </a:r>
          </a:p>
          <a:p>
            <a:pPr lvl="2" eaLnBrk="1" latinLnBrk="0" hangingPunct="1"/>
            <a:r>
              <a:rPr lang="de-DE" dirty="0"/>
              <a:t>Dritte Ebene</a:t>
            </a:r>
          </a:p>
          <a:p>
            <a:pPr lvl="3" eaLnBrk="1" latinLnBrk="0" hangingPunct="1"/>
            <a:r>
              <a:rPr lang="de-DE" dirty="0"/>
              <a:t>Vierte Ebene</a:t>
            </a:r>
          </a:p>
          <a:p>
            <a:pPr lvl="4" eaLnBrk="1" latinLnBrk="0" hangingPunct="1"/>
            <a:r>
              <a:rPr lang="de-DE" dirty="0"/>
              <a:t>Fünfte Ebene</a:t>
            </a:r>
            <a:endParaRPr kumimoji="0" lang="en-US" dirty="0"/>
          </a:p>
        </p:txBody>
      </p:sp>
      <p:pic>
        <p:nvPicPr>
          <p:cNvPr id="6" name="Picture 2" descr="http://images.clipartpanda.com/task-clipart-task-md.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976525" y="228600"/>
            <a:ext cx="2047795" cy="1700808"/>
          </a:xfrm>
          <a:prstGeom prst="rect">
            <a:avLst/>
          </a:prstGeom>
          <a:noFill/>
          <a:extLst>
            <a:ext uri="{909E8E84-426E-40DD-AFC4-6F175D3DCCD1}">
              <a14:hiddenFill xmlns:a14="http://schemas.microsoft.com/office/drawing/2010/main">
                <a:solidFill>
                  <a:srgbClr val="FFFFFF"/>
                </a:solidFill>
              </a14:hiddenFill>
            </a:ext>
          </a:extLst>
        </p:spPr>
      </p:pic>
      <p:sp>
        <p:nvSpPr>
          <p:cNvPr id="9" name="Foliennummernplatzhalter 7"/>
          <p:cNvSpPr>
            <a:spLocks noGrp="1"/>
          </p:cNvSpPr>
          <p:nvPr>
            <p:ph type="sldNum" sz="quarter" idx="4"/>
          </p:nvPr>
        </p:nvSpPr>
        <p:spPr>
          <a:xfrm>
            <a:off x="11362792" y="6492876"/>
            <a:ext cx="829208" cy="365124"/>
          </a:xfrm>
          <a:prstGeom prst="rect">
            <a:avLst/>
          </a:prstGeom>
        </p:spPr>
        <p:style>
          <a:lnRef idx="2">
            <a:schemeClr val="dk1"/>
          </a:lnRef>
          <a:fillRef idx="1">
            <a:schemeClr val="lt1"/>
          </a:fillRef>
          <a:effectRef idx="0">
            <a:schemeClr val="dk1"/>
          </a:effectRef>
          <a:fontRef idx="none"/>
        </p:style>
        <p:txBody>
          <a:bodyPr/>
          <a:lstStyle>
            <a:lvl1pPr>
              <a:defRPr/>
            </a:lvl1pPr>
          </a:lstStyle>
          <a:p>
            <a:fld id="{CF4B3F6B-39C9-4510-B037-FE16549ABC90}" type="slidenum">
              <a:rPr lang="de-DE"/>
              <a:pPr/>
              <a:t>‹#›</a:t>
            </a:fld>
            <a:endParaRPr lang="de-DE" dirty="0"/>
          </a:p>
        </p:txBody>
      </p:sp>
    </p:spTree>
    <p:extLst>
      <p:ext uri="{BB962C8B-B14F-4D97-AF65-F5344CB8AC3E}">
        <p14:creationId xmlns:p14="http://schemas.microsoft.com/office/powerpoint/2010/main" val="792284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Methodenexkurs">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a:xfrm>
            <a:off x="816864" y="228600"/>
            <a:ext cx="10871200" cy="990600"/>
          </a:xfrm>
        </p:spPr>
        <p:txBody>
          <a:bodyPr/>
          <a:lstStyle>
            <a:lvl1pPr>
              <a:defRPr>
                <a:solidFill>
                  <a:schemeClr val="tx1"/>
                </a:solidFill>
              </a:defRPr>
            </a:lvl1pPr>
          </a:lstStyle>
          <a:p>
            <a:r>
              <a:rPr kumimoji="0" lang="de-DE" dirty="0"/>
              <a:t>Titelmasterformat durch Klicken bearbeiten</a:t>
            </a:r>
            <a:endParaRPr kumimoji="0" lang="en-US" dirty="0"/>
          </a:p>
        </p:txBody>
      </p:sp>
      <p:sp>
        <p:nvSpPr>
          <p:cNvPr id="8" name="Inhaltsplatzhalter 7"/>
          <p:cNvSpPr>
            <a:spLocks noGrp="1"/>
          </p:cNvSpPr>
          <p:nvPr>
            <p:ph sz="quarter" idx="1"/>
          </p:nvPr>
        </p:nvSpPr>
        <p:spPr>
          <a:xfrm>
            <a:off x="816864" y="1600200"/>
            <a:ext cx="10871200" cy="4997152"/>
          </a:xfrm>
        </p:spPr>
        <p:txBody>
          <a:bodyPr/>
          <a:lstStyle>
            <a:lvl2pPr>
              <a:buClr>
                <a:srgbClr val="3C6A90"/>
              </a:buClr>
              <a:defRPr/>
            </a:lvl2pPr>
          </a:lstStyle>
          <a:p>
            <a:pPr lvl="0" eaLnBrk="1" latinLnBrk="0" hangingPunct="1"/>
            <a:r>
              <a:rPr lang="de-DE"/>
              <a:t>Textmasterformat bearbeiten</a:t>
            </a:r>
          </a:p>
          <a:p>
            <a:pPr lvl="1" eaLnBrk="1" latinLnBrk="0" hangingPunct="1"/>
            <a:r>
              <a:rPr lang="de-DE"/>
              <a:t>Zweite Ebene</a:t>
            </a:r>
          </a:p>
          <a:p>
            <a:pPr lvl="2" eaLnBrk="1" latinLnBrk="0" hangingPunct="1"/>
            <a:r>
              <a:rPr lang="de-DE"/>
              <a:t>Dritte Ebene</a:t>
            </a:r>
          </a:p>
          <a:p>
            <a:pPr lvl="3" eaLnBrk="1" latinLnBrk="0" hangingPunct="1"/>
            <a:r>
              <a:rPr lang="de-DE"/>
              <a:t>Vierte Ebene</a:t>
            </a:r>
          </a:p>
          <a:p>
            <a:pPr lvl="4" eaLnBrk="1" latinLnBrk="0" hangingPunct="1"/>
            <a:r>
              <a:rPr lang="de-DE"/>
              <a:t>Fünfte Ebene</a:t>
            </a:r>
            <a:endParaRPr kumimoji="0" lang="en-US" dirty="0"/>
          </a:p>
        </p:txBody>
      </p:sp>
      <p:sp>
        <p:nvSpPr>
          <p:cNvPr id="3" name="Textfeld 2"/>
          <p:cNvSpPr txBox="1"/>
          <p:nvPr userDrawn="1"/>
        </p:nvSpPr>
        <p:spPr>
          <a:xfrm rot="16200000">
            <a:off x="-187874" y="364937"/>
            <a:ext cx="1151276" cy="51065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rtlCol="0">
            <a:spAutoFit/>
          </a:bodyPr>
          <a:lstStyle/>
          <a:p>
            <a:pPr algn="ctr">
              <a:lnSpc>
                <a:spcPts val="1600"/>
              </a:lnSpc>
            </a:pPr>
            <a:r>
              <a:rPr lang="de-DE" sz="1800" b="0" dirty="0">
                <a:solidFill>
                  <a:schemeClr val="tx2">
                    <a:lumMod val="50000"/>
                  </a:schemeClr>
                </a:solidFill>
              </a:rPr>
              <a:t>RESEARCH</a:t>
            </a:r>
          </a:p>
          <a:p>
            <a:pPr algn="ctr">
              <a:lnSpc>
                <a:spcPts val="1600"/>
              </a:lnSpc>
            </a:pPr>
            <a:r>
              <a:rPr lang="de-DE" sz="1800" b="0" dirty="0">
                <a:solidFill>
                  <a:schemeClr val="tx2">
                    <a:lumMod val="50000"/>
                  </a:schemeClr>
                </a:solidFill>
              </a:rPr>
              <a:t>METHODS</a:t>
            </a:r>
          </a:p>
        </p:txBody>
      </p:sp>
      <p:sp>
        <p:nvSpPr>
          <p:cNvPr id="6" name="Foliennummernplatzhalter 7"/>
          <p:cNvSpPr>
            <a:spLocks noGrp="1"/>
          </p:cNvSpPr>
          <p:nvPr>
            <p:ph type="sldNum" sz="quarter" idx="4"/>
          </p:nvPr>
        </p:nvSpPr>
        <p:spPr>
          <a:xfrm>
            <a:off x="11362792" y="6492876"/>
            <a:ext cx="829208" cy="365124"/>
          </a:xfrm>
          <a:prstGeom prst="rect">
            <a:avLst/>
          </a:prstGeom>
        </p:spPr>
        <p:style>
          <a:lnRef idx="2">
            <a:schemeClr val="dk1"/>
          </a:lnRef>
          <a:fillRef idx="1">
            <a:schemeClr val="lt1"/>
          </a:fillRef>
          <a:effectRef idx="0">
            <a:schemeClr val="dk1"/>
          </a:effectRef>
          <a:fontRef idx="none"/>
        </p:style>
        <p:txBody>
          <a:bodyPr/>
          <a:lstStyle>
            <a:lvl1pPr>
              <a:defRPr/>
            </a:lvl1pPr>
          </a:lstStyle>
          <a:p>
            <a:fld id="{CF4B3F6B-39C9-4510-B037-FE16549ABC90}" type="slidenum">
              <a:rPr lang="de-DE"/>
              <a:pPr/>
              <a:t>‹#›</a:t>
            </a:fld>
            <a:endParaRPr lang="de-DE" dirty="0"/>
          </a:p>
        </p:txBody>
      </p:sp>
    </p:spTree>
    <p:extLst>
      <p:ext uri="{BB962C8B-B14F-4D97-AF65-F5344CB8AC3E}">
        <p14:creationId xmlns:p14="http://schemas.microsoft.com/office/powerpoint/2010/main" val="4264639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12800" y="228600"/>
            <a:ext cx="10871200" cy="990600"/>
          </a:xfrm>
          <a:prstGeom prst="rect">
            <a:avLst/>
          </a:prstGeom>
        </p:spPr>
        <p:txBody>
          <a:bodyPr/>
          <a:lstStyle/>
          <a:p>
            <a:r>
              <a:rPr kumimoji="0" lang="de-DE"/>
              <a:t>Titelmasterformat durch Klicken bearbeiten</a:t>
            </a:r>
            <a:endParaRPr kumimoji="0" lang="en-US"/>
          </a:p>
        </p:txBody>
      </p:sp>
      <p:sp>
        <p:nvSpPr>
          <p:cNvPr id="9" name="Inhaltsplatzhalter 8"/>
          <p:cNvSpPr>
            <a:spLocks noGrp="1"/>
          </p:cNvSpPr>
          <p:nvPr>
            <p:ph sz="quarter" idx="1"/>
          </p:nvPr>
        </p:nvSpPr>
        <p:spPr>
          <a:xfrm>
            <a:off x="812800" y="1589567"/>
            <a:ext cx="5181600" cy="4572000"/>
          </a:xfrm>
          <a:prstGeom prst="rect">
            <a:avLst/>
          </a:prstGeom>
        </p:spPr>
        <p:txBody>
          <a:bodyPr/>
          <a:lstStyle/>
          <a:p>
            <a:pPr lvl="0" eaLnBrk="1" latinLnBrk="0" hangingPunct="1"/>
            <a:r>
              <a:rPr lang="de-DE"/>
              <a:t>Textmasterformat bearbeiten</a:t>
            </a:r>
          </a:p>
          <a:p>
            <a:pPr lvl="1" eaLnBrk="1" latinLnBrk="0" hangingPunct="1"/>
            <a:r>
              <a:rPr lang="de-DE"/>
              <a:t>Zweite Ebene</a:t>
            </a:r>
          </a:p>
          <a:p>
            <a:pPr lvl="2" eaLnBrk="1" latinLnBrk="0" hangingPunct="1"/>
            <a:r>
              <a:rPr lang="de-DE"/>
              <a:t>Dritte Ebene</a:t>
            </a:r>
          </a:p>
          <a:p>
            <a:pPr lvl="3" eaLnBrk="1" latinLnBrk="0" hangingPunct="1"/>
            <a:r>
              <a:rPr lang="de-DE"/>
              <a:t>Vierte Ebene</a:t>
            </a:r>
          </a:p>
          <a:p>
            <a:pPr lvl="4" eaLnBrk="1" latinLnBrk="0" hangingPunct="1"/>
            <a:r>
              <a:rPr lang="de-DE"/>
              <a:t>Fünfte Ebene</a:t>
            </a:r>
            <a:endParaRPr kumimoji="0" lang="en-US"/>
          </a:p>
        </p:txBody>
      </p:sp>
      <p:sp>
        <p:nvSpPr>
          <p:cNvPr id="11" name="Inhaltsplatzhalter 10"/>
          <p:cNvSpPr>
            <a:spLocks noGrp="1"/>
          </p:cNvSpPr>
          <p:nvPr>
            <p:ph sz="quarter" idx="2"/>
          </p:nvPr>
        </p:nvSpPr>
        <p:spPr>
          <a:xfrm>
            <a:off x="6459868" y="1589567"/>
            <a:ext cx="5181600" cy="4572000"/>
          </a:xfrm>
          <a:prstGeom prst="rect">
            <a:avLst/>
          </a:prstGeom>
        </p:spPr>
        <p:txBody>
          <a:bodyPr/>
          <a:lstStyle/>
          <a:p>
            <a:pPr lvl="0" eaLnBrk="1" latinLnBrk="0" hangingPunct="1"/>
            <a:r>
              <a:rPr lang="de-DE"/>
              <a:t>Textmasterformat bearbeiten</a:t>
            </a:r>
          </a:p>
          <a:p>
            <a:pPr lvl="1" eaLnBrk="1" latinLnBrk="0" hangingPunct="1"/>
            <a:r>
              <a:rPr lang="de-DE"/>
              <a:t>Zweite Ebene</a:t>
            </a:r>
          </a:p>
          <a:p>
            <a:pPr lvl="2" eaLnBrk="1" latinLnBrk="0" hangingPunct="1"/>
            <a:r>
              <a:rPr lang="de-DE"/>
              <a:t>Dritte Ebene</a:t>
            </a:r>
          </a:p>
          <a:p>
            <a:pPr lvl="3" eaLnBrk="1" latinLnBrk="0" hangingPunct="1"/>
            <a:r>
              <a:rPr lang="de-DE"/>
              <a:t>Vierte Ebene</a:t>
            </a:r>
          </a:p>
          <a:p>
            <a:pPr lvl="4" eaLnBrk="1" latinLnBrk="0" hangingPunct="1"/>
            <a:r>
              <a:rPr lang="de-DE"/>
              <a:t>Fünfte Ebene</a:t>
            </a:r>
            <a:endParaRPr kumimoji="0" lang="en-US"/>
          </a:p>
        </p:txBody>
      </p:sp>
      <p:sp>
        <p:nvSpPr>
          <p:cNvPr id="8" name="Datumsplatzhalter 7"/>
          <p:cNvSpPr>
            <a:spLocks noGrp="1"/>
          </p:cNvSpPr>
          <p:nvPr>
            <p:ph type="dt" sz="half" idx="15"/>
          </p:nvPr>
        </p:nvSpPr>
        <p:spPr>
          <a:xfrm>
            <a:off x="8128000" y="6248401"/>
            <a:ext cx="3556000" cy="365125"/>
          </a:xfrm>
          <a:prstGeom prst="rect">
            <a:avLst/>
          </a:prstGeom>
        </p:spPr>
        <p:txBody>
          <a:bodyPr rtlCol="0"/>
          <a:lstStyle/>
          <a:p>
            <a:endParaRPr lang="de-DE" dirty="0"/>
          </a:p>
        </p:txBody>
      </p:sp>
      <p:sp>
        <p:nvSpPr>
          <p:cNvPr id="10" name="Foliennummernplatzhalter 9"/>
          <p:cNvSpPr>
            <a:spLocks noGrp="1"/>
          </p:cNvSpPr>
          <p:nvPr>
            <p:ph type="sldNum" sz="quarter" idx="16"/>
          </p:nvPr>
        </p:nvSpPr>
        <p:spPr>
          <a:xfrm>
            <a:off x="0" y="1272222"/>
            <a:ext cx="711200" cy="244476"/>
          </a:xfrm>
          <a:prstGeom prst="rect">
            <a:avLst/>
          </a:prstGeom>
        </p:spPr>
        <p:txBody>
          <a:bodyPr rtlCol="0"/>
          <a:lstStyle/>
          <a:p>
            <a:fld id="{6C6AE60A-B69C-4790-82F7-3882EDF23186}" type="slidenum">
              <a:rPr lang="de-DE" smtClean="0"/>
              <a:pPr/>
              <a:t>‹#›</a:t>
            </a:fld>
            <a:endParaRPr lang="de-DE" dirty="0"/>
          </a:p>
        </p:txBody>
      </p:sp>
      <p:sp>
        <p:nvSpPr>
          <p:cNvPr id="12" name="Fußzeilenplatzhalter 11"/>
          <p:cNvSpPr>
            <a:spLocks noGrp="1"/>
          </p:cNvSpPr>
          <p:nvPr>
            <p:ph type="ftr" sz="quarter" idx="17"/>
          </p:nvPr>
        </p:nvSpPr>
        <p:spPr>
          <a:xfrm>
            <a:off x="812801" y="6248207"/>
            <a:ext cx="7228111" cy="365125"/>
          </a:xfrm>
          <a:prstGeom prst="rect">
            <a:avLst/>
          </a:prstGeom>
        </p:spPr>
        <p:txBody>
          <a:bodyPr rtlCol="0"/>
          <a:lstStyle/>
          <a:p>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711200" y="273050"/>
            <a:ext cx="10871200" cy="869950"/>
          </a:xfrm>
          <a:prstGeom prst="rect">
            <a:avLst/>
          </a:prstGeom>
        </p:spPr>
        <p:txBody>
          <a:bodyPr anchor="ctr"/>
          <a:lstStyle>
            <a:lvl1pPr>
              <a:defRPr/>
            </a:lvl1pPr>
          </a:lstStyle>
          <a:p>
            <a:r>
              <a:rPr kumimoji="0" lang="de-DE"/>
              <a:t>Titelmasterformat durch Klicken bearbeiten</a:t>
            </a:r>
            <a:endParaRPr kumimoji="0" lang="en-US"/>
          </a:p>
        </p:txBody>
      </p:sp>
      <p:sp>
        <p:nvSpPr>
          <p:cNvPr id="11" name="Inhaltsplatzhalter 10"/>
          <p:cNvSpPr>
            <a:spLocks noGrp="1"/>
          </p:cNvSpPr>
          <p:nvPr>
            <p:ph sz="quarter" idx="2"/>
          </p:nvPr>
        </p:nvSpPr>
        <p:spPr>
          <a:xfrm>
            <a:off x="812800" y="2438400"/>
            <a:ext cx="5181600" cy="3581400"/>
          </a:xfrm>
          <a:prstGeom prst="rect">
            <a:avLst/>
          </a:prstGeom>
        </p:spPr>
        <p:txBody>
          <a:bodyPr/>
          <a:lstStyle/>
          <a:p>
            <a:pPr lvl="0" eaLnBrk="1" latinLnBrk="0" hangingPunct="1"/>
            <a:r>
              <a:rPr lang="de-DE"/>
              <a:t>Textmasterformat bearbeiten</a:t>
            </a:r>
          </a:p>
          <a:p>
            <a:pPr lvl="1" eaLnBrk="1" latinLnBrk="0" hangingPunct="1"/>
            <a:r>
              <a:rPr lang="de-DE"/>
              <a:t>Zweite Ebene</a:t>
            </a:r>
          </a:p>
          <a:p>
            <a:pPr lvl="2" eaLnBrk="1" latinLnBrk="0" hangingPunct="1"/>
            <a:r>
              <a:rPr lang="de-DE"/>
              <a:t>Dritte Ebene</a:t>
            </a:r>
          </a:p>
          <a:p>
            <a:pPr lvl="3" eaLnBrk="1" latinLnBrk="0" hangingPunct="1"/>
            <a:r>
              <a:rPr lang="de-DE"/>
              <a:t>Vierte Ebene</a:t>
            </a:r>
          </a:p>
          <a:p>
            <a:pPr lvl="4" eaLnBrk="1" latinLnBrk="0" hangingPunct="1"/>
            <a:r>
              <a:rPr lang="de-DE"/>
              <a:t>Fünfte Ebene</a:t>
            </a:r>
            <a:endParaRPr kumimoji="0" lang="en-US"/>
          </a:p>
        </p:txBody>
      </p:sp>
      <p:sp>
        <p:nvSpPr>
          <p:cNvPr id="13" name="Inhaltsplatzhalter 12"/>
          <p:cNvSpPr>
            <a:spLocks noGrp="1"/>
          </p:cNvSpPr>
          <p:nvPr>
            <p:ph sz="quarter" idx="4"/>
          </p:nvPr>
        </p:nvSpPr>
        <p:spPr>
          <a:xfrm>
            <a:off x="6400800" y="2438400"/>
            <a:ext cx="5181600" cy="3581400"/>
          </a:xfrm>
          <a:prstGeom prst="rect">
            <a:avLst/>
          </a:prstGeom>
        </p:spPr>
        <p:txBody>
          <a:bodyPr/>
          <a:lstStyle/>
          <a:p>
            <a:pPr lvl="0" eaLnBrk="1" latinLnBrk="0" hangingPunct="1"/>
            <a:r>
              <a:rPr lang="de-DE"/>
              <a:t>Textmasterformat bearbeiten</a:t>
            </a:r>
          </a:p>
          <a:p>
            <a:pPr lvl="1" eaLnBrk="1" latinLnBrk="0" hangingPunct="1"/>
            <a:r>
              <a:rPr lang="de-DE"/>
              <a:t>Zweite Ebene</a:t>
            </a:r>
          </a:p>
          <a:p>
            <a:pPr lvl="2" eaLnBrk="1" latinLnBrk="0" hangingPunct="1"/>
            <a:r>
              <a:rPr lang="de-DE"/>
              <a:t>Dritte Ebene</a:t>
            </a:r>
          </a:p>
          <a:p>
            <a:pPr lvl="3" eaLnBrk="1" latinLnBrk="0" hangingPunct="1"/>
            <a:r>
              <a:rPr lang="de-DE"/>
              <a:t>Vierte Ebene</a:t>
            </a:r>
          </a:p>
          <a:p>
            <a:pPr lvl="4" eaLnBrk="1" latinLnBrk="0" hangingPunct="1"/>
            <a:r>
              <a:rPr lang="de-DE"/>
              <a:t>Fünfte Ebene</a:t>
            </a:r>
            <a:endParaRPr kumimoji="0" lang="en-US"/>
          </a:p>
        </p:txBody>
      </p:sp>
      <p:sp>
        <p:nvSpPr>
          <p:cNvPr id="10" name="Datumsplatzhalter 9"/>
          <p:cNvSpPr>
            <a:spLocks noGrp="1"/>
          </p:cNvSpPr>
          <p:nvPr>
            <p:ph type="dt" sz="half" idx="15"/>
          </p:nvPr>
        </p:nvSpPr>
        <p:spPr>
          <a:xfrm>
            <a:off x="8128000" y="6248401"/>
            <a:ext cx="3556000" cy="365125"/>
          </a:xfrm>
          <a:prstGeom prst="rect">
            <a:avLst/>
          </a:prstGeom>
        </p:spPr>
        <p:txBody>
          <a:bodyPr rtlCol="0"/>
          <a:lstStyle/>
          <a:p>
            <a:endParaRPr lang="de-DE" dirty="0"/>
          </a:p>
        </p:txBody>
      </p:sp>
      <p:sp>
        <p:nvSpPr>
          <p:cNvPr id="14" name="Fußzeilenplatzhalter 13"/>
          <p:cNvSpPr>
            <a:spLocks noGrp="1"/>
          </p:cNvSpPr>
          <p:nvPr>
            <p:ph type="ftr" sz="quarter" idx="17"/>
          </p:nvPr>
        </p:nvSpPr>
        <p:spPr>
          <a:xfrm>
            <a:off x="812801" y="6248207"/>
            <a:ext cx="7228111" cy="365125"/>
          </a:xfrm>
          <a:prstGeom prst="rect">
            <a:avLst/>
          </a:prstGeom>
        </p:spPr>
        <p:txBody>
          <a:bodyPr rtlCol="0"/>
          <a:lstStyle/>
          <a:p>
            <a:endParaRPr lang="de-DE" dirty="0"/>
          </a:p>
        </p:txBody>
      </p:sp>
      <p:sp>
        <p:nvSpPr>
          <p:cNvPr id="16" name="Textplatzhalter 15"/>
          <p:cNvSpPr>
            <a:spLocks noGrp="1"/>
          </p:cNvSpPr>
          <p:nvPr>
            <p:ph type="body" sz="quarter" idx="1"/>
          </p:nvPr>
        </p:nvSpPr>
        <p:spPr>
          <a:xfrm>
            <a:off x="812800" y="1752600"/>
            <a:ext cx="5181600" cy="640080"/>
          </a:xfrm>
          <a:prstGeom prst="rect">
            <a:avLst/>
          </a:prstGeo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de-DE"/>
              <a:t>Textmasterformat bearbeiten</a:t>
            </a:r>
          </a:p>
        </p:txBody>
      </p:sp>
      <p:sp>
        <p:nvSpPr>
          <p:cNvPr id="15" name="Textplatzhalter 14"/>
          <p:cNvSpPr>
            <a:spLocks noGrp="1"/>
          </p:cNvSpPr>
          <p:nvPr>
            <p:ph type="body" sz="quarter" idx="3"/>
          </p:nvPr>
        </p:nvSpPr>
        <p:spPr>
          <a:xfrm>
            <a:off x="6400800" y="1752600"/>
            <a:ext cx="5181600" cy="640080"/>
          </a:xfrm>
          <a:prstGeom prst="rect">
            <a:avLst/>
          </a:prstGeo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de-DE"/>
              <a:t>Textmasterformat bearbeiten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12800" y="228600"/>
            <a:ext cx="10871200" cy="990600"/>
          </a:xfrm>
          <a:prstGeom prst="rect">
            <a:avLst/>
          </a:prstGeom>
        </p:spPr>
        <p:txBody>
          <a:bodyPr/>
          <a:lstStyle/>
          <a:p>
            <a:r>
              <a:rPr kumimoji="0" lang="de-DE"/>
              <a:t>Titelmasterformat durch Klicken bearbeiten</a:t>
            </a:r>
            <a:endParaRPr kumimoji="0" lang="en-US" dirty="0"/>
          </a:p>
        </p:txBody>
      </p:sp>
      <p:sp>
        <p:nvSpPr>
          <p:cNvPr id="3" name="Datumsplatzhalter 2"/>
          <p:cNvSpPr>
            <a:spLocks noGrp="1"/>
          </p:cNvSpPr>
          <p:nvPr>
            <p:ph type="dt" sz="half" idx="10"/>
          </p:nvPr>
        </p:nvSpPr>
        <p:spPr>
          <a:xfrm>
            <a:off x="8128000" y="6248401"/>
            <a:ext cx="3556000" cy="365125"/>
          </a:xfrm>
          <a:prstGeom prst="rect">
            <a:avLst/>
          </a:prstGeom>
        </p:spPr>
        <p:txBody>
          <a:bodyPr/>
          <a:lstStyle/>
          <a:p>
            <a:endParaRPr lang="de-DE" dirty="0"/>
          </a:p>
        </p:txBody>
      </p:sp>
      <p:sp>
        <p:nvSpPr>
          <p:cNvPr id="4" name="Fußzeilenplatzhalter 3"/>
          <p:cNvSpPr>
            <a:spLocks noGrp="1"/>
          </p:cNvSpPr>
          <p:nvPr>
            <p:ph type="ftr" sz="quarter" idx="11"/>
          </p:nvPr>
        </p:nvSpPr>
        <p:spPr>
          <a:xfrm>
            <a:off x="812801" y="6248207"/>
            <a:ext cx="7228111" cy="365125"/>
          </a:xfrm>
          <a:prstGeom prst="rect">
            <a:avLst/>
          </a:prstGeom>
        </p:spPr>
        <p:txBody>
          <a:bodyPr/>
          <a:lstStyle/>
          <a:p>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itelplatzhalter 21"/>
          <p:cNvSpPr>
            <a:spLocks noGrp="1"/>
          </p:cNvSpPr>
          <p:nvPr>
            <p:ph type="title"/>
          </p:nvPr>
        </p:nvSpPr>
        <p:spPr>
          <a:xfrm>
            <a:off x="335360" y="52788"/>
            <a:ext cx="11617291" cy="1160254"/>
          </a:xfrm>
          <a:prstGeom prst="rect">
            <a:avLst/>
          </a:prstGeom>
        </p:spPr>
        <p:txBody>
          <a:bodyPr vert="horz" anchor="ctr">
            <a:normAutofit/>
          </a:bodyPr>
          <a:lstStyle/>
          <a:p>
            <a:r>
              <a:rPr kumimoji="0" lang="de-DE" dirty="0"/>
              <a:t>Titelmasterformat durch Klicken bearbeiten</a:t>
            </a:r>
            <a:endParaRPr kumimoji="0" lang="en-US" dirty="0"/>
          </a:p>
        </p:txBody>
      </p:sp>
      <p:sp>
        <p:nvSpPr>
          <p:cNvPr id="11" name="Textplatzhalter 12"/>
          <p:cNvSpPr>
            <a:spLocks noGrp="1"/>
          </p:cNvSpPr>
          <p:nvPr>
            <p:ph type="body" idx="1"/>
          </p:nvPr>
        </p:nvSpPr>
        <p:spPr>
          <a:xfrm>
            <a:off x="335360" y="1412776"/>
            <a:ext cx="11617291" cy="5328592"/>
          </a:xfrm>
          <a:prstGeom prst="rect">
            <a:avLst/>
          </a:prstGeom>
        </p:spPr>
        <p:txBody>
          <a:bodyPr vert="horz">
            <a:normAutofit/>
          </a:bodyPr>
          <a:lstStyle/>
          <a:p>
            <a:pPr lvl="0" eaLnBrk="1" latinLnBrk="0" hangingPunct="1"/>
            <a:r>
              <a:rPr kumimoji="0" lang="de-DE" dirty="0"/>
              <a:t>Textmasterformate durch Klicken bearbeiten</a:t>
            </a:r>
          </a:p>
          <a:p>
            <a:pPr lvl="1" eaLnBrk="1" latinLnBrk="0" hangingPunct="1"/>
            <a:r>
              <a:rPr kumimoji="0" lang="de-DE" dirty="0"/>
              <a:t>Zweite Ebene</a:t>
            </a:r>
          </a:p>
          <a:p>
            <a:pPr lvl="2" eaLnBrk="1" latinLnBrk="0" hangingPunct="1"/>
            <a:r>
              <a:rPr kumimoji="0" lang="de-DE" dirty="0"/>
              <a:t>Dritte Ebene</a:t>
            </a:r>
          </a:p>
          <a:p>
            <a:pPr lvl="3" eaLnBrk="1" latinLnBrk="0" hangingPunct="1"/>
            <a:r>
              <a:rPr kumimoji="0" lang="de-DE" dirty="0"/>
              <a:t>Vierte Ebene</a:t>
            </a:r>
          </a:p>
          <a:p>
            <a:pPr lvl="4" eaLnBrk="1" latinLnBrk="0" hangingPunct="1"/>
            <a:r>
              <a:rPr kumimoji="0" lang="de-DE" dirty="0"/>
              <a:t>Fünfte Ebene</a:t>
            </a:r>
            <a:endParaRPr kumimoji="0" lang="en-US" dirty="0"/>
          </a:p>
        </p:txBody>
      </p:sp>
      <p:sp>
        <p:nvSpPr>
          <p:cNvPr id="12" name="Rechteck 11"/>
          <p:cNvSpPr/>
          <p:nvPr userDrawn="1"/>
        </p:nvSpPr>
        <p:spPr>
          <a:xfrm>
            <a:off x="-5744" y="1268761"/>
            <a:ext cx="12197744" cy="45719"/>
          </a:xfrm>
          <a:prstGeom prst="rect">
            <a:avLst/>
          </a:prstGeom>
          <a:solidFill>
            <a:srgbClr val="3C6A9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6" name="Foliennummernplatzhalter 7"/>
          <p:cNvSpPr>
            <a:spLocks noGrp="1"/>
          </p:cNvSpPr>
          <p:nvPr>
            <p:ph type="sldNum" sz="quarter" idx="4"/>
          </p:nvPr>
        </p:nvSpPr>
        <p:spPr>
          <a:xfrm>
            <a:off x="11362792" y="6492876"/>
            <a:ext cx="829208" cy="365124"/>
          </a:xfrm>
          <a:prstGeom prst="rect">
            <a:avLst/>
          </a:prstGeom>
        </p:spPr>
        <p:style>
          <a:lnRef idx="2">
            <a:schemeClr val="dk1"/>
          </a:lnRef>
          <a:fillRef idx="1">
            <a:schemeClr val="lt1"/>
          </a:fillRef>
          <a:effectRef idx="0">
            <a:schemeClr val="dk1"/>
          </a:effectRef>
          <a:fontRef idx="none"/>
        </p:style>
        <p:txBody>
          <a:bodyPr/>
          <a:lstStyle>
            <a:lvl1pPr>
              <a:defRPr/>
            </a:lvl1pPr>
          </a:lstStyle>
          <a:p>
            <a:fld id="{CF4B3F6B-39C9-4510-B037-FE16549ABC90}" type="slidenum">
              <a:rPr lang="de-DE"/>
              <a:pPr/>
              <a:t>‹#›</a:t>
            </a:fld>
            <a:endParaRPr lang="de-DE"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5" r:id="rId4"/>
    <p:sldLayoutId id="2147483676" r:id="rId5"/>
    <p:sldLayoutId id="2147483677" r:id="rId6"/>
    <p:sldLayoutId id="2147483664" r:id="rId7"/>
    <p:sldLayoutId id="2147483665" r:id="rId8"/>
    <p:sldLayoutId id="2147483666" r:id="rId9"/>
    <p:sldLayoutId id="2147483667" r:id="rId10"/>
  </p:sldLayoutIdLst>
  <p:hf hdr="0" ftr="0" dt="0"/>
  <p:txStyles>
    <p:titleStyle>
      <a:lvl1pPr algn="l" rtl="0" eaLnBrk="1" latinLnBrk="0" hangingPunct="1">
        <a:spcBef>
          <a:spcPct val="0"/>
        </a:spcBef>
        <a:buNone/>
        <a:defRPr kumimoji="0" sz="4400" kern="1200" baseline="0">
          <a:solidFill>
            <a:srgbClr val="3C6A90"/>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500" kern="1200" baseline="0">
          <a:solidFill>
            <a:schemeClr val="tx1"/>
          </a:solidFill>
          <a:latin typeface="+mn-lt"/>
          <a:ea typeface="+mn-ea"/>
          <a:cs typeface="+mn-cs"/>
        </a:defRPr>
      </a:lvl1pPr>
      <a:lvl2pPr marL="640080" indent="-274320" algn="l" rtl="0" eaLnBrk="1" latinLnBrk="0" hangingPunct="1">
        <a:spcBef>
          <a:spcPts val="550"/>
        </a:spcBef>
        <a:buClr>
          <a:schemeClr val="accent1">
            <a:lumMod val="50000"/>
          </a:schemeClr>
        </a:buClr>
        <a:buSzPct val="70000"/>
        <a:buFont typeface="Wingdings 2"/>
        <a:buChar char=""/>
        <a:defRPr kumimoji="0" sz="2500" kern="1200" baseline="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ctrTitle"/>
          </p:nvPr>
        </p:nvSpPr>
        <p:spPr>
          <a:xfrm>
            <a:off x="1526187" y="2636912"/>
            <a:ext cx="10259413" cy="2908920"/>
          </a:xfrm>
          <a:prstGeom prst="rect">
            <a:avLst/>
          </a:prstGeom>
          <a:solidFill>
            <a:srgbClr val="EAF0F6">
              <a:alpha val="76863"/>
            </a:srgbClr>
          </a:solidFill>
        </p:spPr>
        <p:txBody>
          <a:bodyPr/>
          <a:lstStyle/>
          <a:p>
            <a:pPr lvl="0" marL="0" indent="0">
              <a:buNone/>
            </a:pPr>
            <a:r>
              <a:rPr/>
              <a:t>Regression</a:t>
            </a:r>
          </a:p>
        </p:txBody>
      </p:sp>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Textplatzhalter 12"/>
              <p:cNvSpPr>
                <a:spLocks noGrp="1"/>
              </p:cNvSpPr>
              <p:nvPr>
                <p:ph idx="1"/>
              </p:nvPr>
            </p:nvSpPr>
            <p:spPr/>
            <p:txBody>
              <a:bodyPr/>
              <a:lstStyle/>
              <a:p>
                <a:pPr lvl="0" indent="0">
                  <a:buNone/>
                </a:pPr>
                <a:r>
                  <a:rPr>
                    <a:solidFill>
                      <a:srgbClr val="06287E"/>
                    </a:solidFill>
                    <a:latin typeface="Courier"/>
                  </a:rPr>
                  <a:t>summary</a:t>
                </a:r>
                <a:r>
                  <a:rPr>
                    <a:latin typeface="Courier"/>
                  </a:rPr>
                  <a:t>(fit)</a:t>
                </a:r>
              </a:p>
              <a:p>
                <a:pPr lvl="0" indent="0">
                  <a:buNone/>
                </a:pPr>
                <a:r>
                  <a:rPr>
                    <a:latin typeface="Courier"/>
                  </a:rPr>
                  <a:t>
Call:
lm(formula = dist ~ speed, data = cars)
Residuals:
    Min      1Q  Median      3Q     Max 
-29.069  -9.525  -2.272   9.215  43.201 
Coefficients:
            Estimate Std. Error t value Pr(&gt;|t|)    
(Intercept) -17.5791     6.7584  -2.601   0.0123 *  
speed         3.9324     0.4155   9.464 1.49e-12 ***
---
Signif. codes:  0 '***' 0.001 '**' 0.01 '*' 0.05 '.' 0.1 ' ' 1
Residual standard error: 15.38 on 48 degrees of freedom
Multiple R-squared:  0.6511,    Adjusted R-squared:  0.6438 
F-statistic: 89.57 on 1 and 48 DF,  p-value: 1.49e-12</a:t>
                </a:r>
              </a:p>
              <a:p>
                <a:pPr lvl="0" marL="0" indent="0">
                  <a:buNone/>
                </a:pPr>
                <a:r>
                  <a:rPr/>
                  <a:t>.</a:t>
                </a:r>
              </a:p>
              <a:p>
                <a:pPr lvl="0" marL="0" indent="0">
                  <a:buNone/>
                </a:pPr>
                <a:r>
                  <a:rPr/>
                  <a:t>Modelfit:</a:t>
                </a:r>
                <a:br/>
                <a14:m>
                  <m:oMath xmlns:m="http://schemas.openxmlformats.org/officeDocument/2006/math">
                    <m:r>
                      <m:t>F</m:t>
                    </m:r>
                    <m:d>
                      <m:dPr>
                        <m:begChr m:val="("/>
                        <m:endChr m:val=")"/>
                        <m:sepChr m:val=""/>
                        <m:grow/>
                      </m:dPr>
                      <m:e>
                        <m:r>
                          <m:t>1</m:t>
                        </m:r>
                        <m:r>
                          <m:rPr>
                            <m:sty m:val="p"/>
                          </m:rPr>
                          <m:t>,</m:t>
                        </m:r>
                        <m:r>
                          <m:t>48</m:t>
                        </m:r>
                      </m:e>
                    </m:d>
                    <m:r>
                      <m:rPr>
                        <m:sty m:val="p"/>
                      </m:rPr>
                      <m:t>=</m:t>
                    </m:r>
                    <m:r>
                      <m:t>89.57</m:t>
                    </m:r>
                    <m:r>
                      <m:rPr>
                        <m:sty m:val="p"/>
                      </m:rPr>
                      <m:t>;</m:t>
                    </m:r>
                    <m:r>
                      <m:t>p</m:t>
                    </m:r>
                    <m:r>
                      <m:rPr>
                        <m:sty m:val="p"/>
                      </m:rPr>
                      <m:t>&lt;</m:t>
                    </m:r>
                    <m:r>
                      <m:t>.001</m:t>
                    </m:r>
                    <m:r>
                      <m:rPr>
                        <m:sty m:val="p"/>
                      </m:rPr>
                      <m:t>;</m:t>
                    </m:r>
                    <m:r>
                      <m:t>R</m:t>
                    </m:r>
                    <m:r>
                      <m:rPr>
                        <m:sty m:val="p"/>
                      </m:rPr>
                      <m:t>²</m:t>
                    </m:r>
                    <m:r>
                      <m:rPr>
                        <m:sty m:val="p"/>
                      </m:rPr>
                      <m:t>=</m:t>
                    </m:r>
                    <m:r>
                      <m:t>.65</m:t>
                    </m:r>
                  </m:oMath>
                </a14:m>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platzhalter 21"/>
          <p:cNvSpPr>
            <a:spLocks noGrp="1"/>
          </p:cNvSpPr>
          <p:nvPr>
            <p:ph type="title"/>
          </p:nvPr>
        </p:nvSpPr>
        <p:spPr>
          <a:xfrm>
            <a:off x="335360" y="52788"/>
            <a:ext cx="11617291" cy="1160254"/>
          </a:xfrm>
          <a:prstGeom prst="rect">
            <a:avLst/>
          </a:prstGeom>
        </p:spPr>
        <p:txBody>
          <a:bodyPr/>
          <a:lstStyle/>
          <a:p>
            <a:pPr lvl="0" marL="0" indent="0">
              <a:buNone/>
            </a:pPr>
            <a:r>
              <a:rPr/>
              <a:t>Task</a:t>
            </a:r>
          </a:p>
        </p:txBody>
      </p:sp>
      <p:sp>
        <p:nvSpPr>
          <p:cNvPr id="7" name="Textplatzhalter 12"/>
          <p:cNvSpPr>
            <a:spLocks noGrp="1"/>
          </p:cNvSpPr>
          <p:nvPr>
            <p:ph idx="1"/>
          </p:nvPr>
        </p:nvSpPr>
        <p:spPr/>
        <p:txBody>
          <a:bodyPr/>
          <a:lstStyle/>
          <a:p>
            <a:pPr lvl="1"/>
            <a:r>
              <a:rPr/>
              <a:t>Take the </a:t>
            </a:r>
            <a:r>
              <a:rPr>
                <a:latin typeface="Courier"/>
              </a:rPr>
              <a:t>mtcars</a:t>
            </a:r>
            <a:r>
              <a:rPr/>
              <a:t> dataset.</a:t>
            </a:r>
          </a:p>
          <a:p>
            <a:pPr lvl="1"/>
            <a:r>
              <a:rPr/>
              <a:t>Calculate the correlation of mileage </a:t>
            </a:r>
            <a:r>
              <a:rPr>
                <a:latin typeface="Courier"/>
              </a:rPr>
              <a:t>mpg</a:t>
            </a:r>
            <a:r>
              <a:rPr/>
              <a:t> and car weight </a:t>
            </a:r>
            <a:r>
              <a:rPr>
                <a:latin typeface="Courier"/>
              </a:rPr>
              <a:t>wt</a:t>
            </a:r>
            <a:r>
              <a:rPr/>
              <a:t>.</a:t>
            </a:r>
          </a:p>
          <a:p>
            <a:pPr lvl="1"/>
            <a:r>
              <a:rPr/>
              <a:t>Plot a scatterplot with ggplot (mileage on the x-axis and weight on the y-axis).</a:t>
            </a:r>
          </a:p>
          <a:p>
            <a:pPr lvl="1"/>
            <a:r>
              <a:rPr/>
              <a:t>Add a regression line with (</a:t>
            </a:r>
            <a:r>
              <a:rPr>
                <a:latin typeface="Courier"/>
              </a:rPr>
              <a:t>geom_smooth(method = "lm")</a:t>
            </a:r>
            <a:r>
              <a:rPr/>
              <a:t>).</a:t>
            </a:r>
          </a:p>
          <a:p>
            <a:pPr lvl="1"/>
            <a:r>
              <a:rPr/>
              <a:t>Regress mileage </a:t>
            </a:r>
            <a:r>
              <a:rPr>
                <a:latin typeface="Courier"/>
              </a:rPr>
              <a:t>mpg</a:t>
            </a:r>
            <a:r>
              <a:rPr/>
              <a:t> on car weight </a:t>
            </a:r>
            <a:r>
              <a:rPr>
                <a:latin typeface="Courier"/>
              </a:rPr>
              <a:t>wt</a:t>
            </a:r>
            <a:r>
              <a:rPr/>
              <a:t> (that is, predict mileage by means of weight).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12"/>
          <p:cNvSpPr>
            <a:spLocks noGrp="1"/>
          </p:cNvSpPr>
          <p:nvPr>
            <p:ph idx="1"/>
          </p:nvPr>
        </p:nvSpPr>
        <p:spPr/>
        <p:txBody>
          <a:bodyPr/>
          <a:lstStyle/>
          <a:p>
            <a:pPr lvl="0" indent="0">
              <a:buNone/>
            </a:pPr>
            <a:r>
              <a:rPr>
                <a:solidFill>
                  <a:srgbClr val="06287E"/>
                </a:solidFill>
                <a:latin typeface="Courier"/>
              </a:rPr>
              <a:t>cor</a:t>
            </a:r>
            <a:r>
              <a:rPr>
                <a:latin typeface="Courier"/>
              </a:rPr>
              <a:t>(mtcars</a:t>
            </a:r>
            <a:r>
              <a:rPr>
                <a:solidFill>
                  <a:srgbClr val="4070A0"/>
                </a:solidFill>
                <a:latin typeface="Courier"/>
              </a:rPr>
              <a:t>$</a:t>
            </a:r>
            <a:r>
              <a:rPr>
                <a:latin typeface="Courier"/>
              </a:rPr>
              <a:t>mpg, mtcars</a:t>
            </a:r>
            <a:r>
              <a:rPr>
                <a:solidFill>
                  <a:srgbClr val="4070A0"/>
                </a:solidFill>
                <a:latin typeface="Courier"/>
              </a:rPr>
              <a:t>$</a:t>
            </a:r>
            <a:r>
              <a:rPr>
                <a:latin typeface="Courier"/>
              </a:rPr>
              <a:t>wt)</a:t>
            </a:r>
          </a:p>
          <a:p>
            <a:pPr lvl="0" indent="0">
              <a:buNone/>
            </a:pPr>
            <a:r>
              <a:rPr>
                <a:latin typeface="Courier"/>
              </a:rPr>
              <a:t>[1] -0.8676594</a:t>
            </a:r>
          </a:p>
          <a:p>
            <a:pPr lvl="0" indent="0">
              <a:buNone/>
            </a:pPr>
            <a:r>
              <a:rPr>
                <a:latin typeface="Courier"/>
              </a:rPr>
              <a:t>fit </a:t>
            </a:r>
            <a:r>
              <a:rPr>
                <a:solidFill>
                  <a:srgbClr val="007020"/>
                </a:solidFill>
                <a:latin typeface="Courier"/>
              </a:rPr>
              <a:t>&lt;-</a:t>
            </a:r>
            <a:r>
              <a:rPr>
                <a:latin typeface="Courier"/>
              </a:rPr>
              <a:t> </a:t>
            </a:r>
            <a:r>
              <a:rPr>
                <a:solidFill>
                  <a:srgbClr val="06287E"/>
                </a:solidFill>
                <a:latin typeface="Courier"/>
              </a:rPr>
              <a:t>lm</a:t>
            </a:r>
            <a:r>
              <a:rPr>
                <a:latin typeface="Courier"/>
              </a:rPr>
              <a:t>(mpg </a:t>
            </a:r>
            <a:r>
              <a:rPr>
                <a:solidFill>
                  <a:srgbClr val="4070A0"/>
                </a:solidFill>
                <a:latin typeface="Courier"/>
              </a:rPr>
              <a:t>~</a:t>
            </a:r>
            <a:r>
              <a:rPr>
                <a:latin typeface="Courier"/>
              </a:rPr>
              <a:t> wt, </a:t>
            </a:r>
            <a:r>
              <a:rPr>
                <a:solidFill>
                  <a:srgbClr val="7D9029"/>
                </a:solidFill>
                <a:latin typeface="Courier"/>
              </a:rPr>
              <a:t>data =</a:t>
            </a:r>
            <a:r>
              <a:rPr>
                <a:latin typeface="Courier"/>
              </a:rPr>
              <a:t> mtcars)</a:t>
            </a:r>
            <a:br/>
            <a:r>
              <a:rPr>
                <a:solidFill>
                  <a:srgbClr val="06287E"/>
                </a:solidFill>
                <a:latin typeface="Courier"/>
              </a:rPr>
              <a:t>summary</a:t>
            </a:r>
            <a:r>
              <a:rPr>
                <a:latin typeface="Courier"/>
              </a:rPr>
              <a:t>(fit)</a:t>
            </a:r>
          </a:p>
          <a:p>
            <a:pPr lvl="0" indent="0">
              <a:buNone/>
            </a:pPr>
            <a:r>
              <a:rPr>
                <a:latin typeface="Courier"/>
              </a:rPr>
              <a:t>
Call:
lm(formula = mpg ~ wt, data = mtcars)
Residuals:
    Min      1Q  Median      3Q     Max 
-4.5432 -2.3647 -0.1252  1.4096  6.8727 
Coefficients:
            Estimate Std. Error t value Pr(&gt;|t|)    
(Intercept)  37.2851     1.8776  19.858  &lt; 2e-16 ***
wt           -5.3445     0.5591  -9.559 1.29e-10 ***
---
Signif. codes:  0 '***' 0.001 '**' 0.01 '*' 0.05 '.' 0.1 ' ' 1
Residual standard error: 3.046 on 30 degrees of freedom
Multiple R-squared:  0.7528,    Adjusted R-squared:  0.7446 
F-statistic: 91.38 on 1 and 30 DF,  p-value: 1.294e-10</a:t>
            </a:r>
          </a:p>
          <a:p>
            <a:pPr lvl="0" marL="0" indent="0">
              <a:buNone/>
            </a:pPr>
            <a:r>
              <a:rPr/>
              <a:t>–</a:t>
            </a:r>
          </a:p>
          <a:p>
            <a:pPr lvl="0" indent="0">
              <a:buNone/>
            </a:pPr>
            <a:r>
              <a:rPr>
                <a:solidFill>
                  <a:srgbClr val="06287E"/>
                </a:solidFill>
                <a:latin typeface="Courier"/>
              </a:rPr>
              <a:t>ggplot</a:t>
            </a:r>
            <a:r>
              <a:rPr>
                <a:latin typeface="Courier"/>
              </a:rPr>
              <a:t>(mtcars, </a:t>
            </a:r>
            <a:r>
              <a:rPr>
                <a:solidFill>
                  <a:srgbClr val="06287E"/>
                </a:solidFill>
                <a:latin typeface="Courier"/>
              </a:rPr>
              <a:t>aes</a:t>
            </a:r>
            <a:r>
              <a:rPr>
                <a:latin typeface="Courier"/>
              </a:rPr>
              <a:t>(</a:t>
            </a:r>
            <a:r>
              <a:rPr>
                <a:solidFill>
                  <a:srgbClr val="7D9029"/>
                </a:solidFill>
                <a:latin typeface="Courier"/>
              </a:rPr>
              <a:t>x =</a:t>
            </a:r>
            <a:r>
              <a:rPr>
                <a:latin typeface="Courier"/>
              </a:rPr>
              <a:t> mpg, </a:t>
            </a:r>
            <a:r>
              <a:rPr>
                <a:solidFill>
                  <a:srgbClr val="7D9029"/>
                </a:solidFill>
                <a:latin typeface="Courier"/>
              </a:rPr>
              <a:t>y =</a:t>
            </a:r>
            <a:r>
              <a:rPr>
                <a:latin typeface="Courier"/>
              </a:rPr>
              <a:t> wt)) </a:t>
            </a:r>
            <a:r>
              <a:rPr>
                <a:solidFill>
                  <a:srgbClr val="4070A0"/>
                </a:solidFill>
                <a:latin typeface="Courier"/>
              </a:rPr>
              <a:t>+</a:t>
            </a:r>
            <a:r>
              <a:rPr>
                <a:latin typeface="Courier"/>
              </a:rPr>
              <a:t> </a:t>
            </a:r>
            <a:br/>
            <a:r>
              <a:rPr>
                <a:latin typeface="Courier"/>
              </a:rPr>
              <a:t>  </a:t>
            </a:r>
            <a:r>
              <a:rPr>
                <a:solidFill>
                  <a:srgbClr val="06287E"/>
                </a:solidFill>
                <a:latin typeface="Courier"/>
              </a:rPr>
              <a:t>geom_point</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geom_smooth</a:t>
            </a:r>
            <a:r>
              <a:rPr>
                <a:latin typeface="Courier"/>
              </a:rPr>
              <a:t>(</a:t>
            </a:r>
            <a:r>
              <a:rPr>
                <a:solidFill>
                  <a:srgbClr val="7D9029"/>
                </a:solidFill>
                <a:latin typeface="Courier"/>
              </a:rPr>
              <a:t>method =</a:t>
            </a:r>
            <a:r>
              <a:rPr>
                <a:latin typeface="Courier"/>
              </a:rPr>
              <a:t> </a:t>
            </a:r>
            <a:r>
              <a:rPr>
                <a:solidFill>
                  <a:srgbClr val="4070A0"/>
                </a:solidFill>
                <a:latin typeface="Courier"/>
              </a:rPr>
              <a:t>"lm"</a:t>
            </a:r>
            <a:r>
              <a:rPr>
                <a:latin typeface="Courier"/>
              </a:rPr>
              <a:t>)</a:t>
            </a:r>
          </a:p>
          <a:p>
            <a:pPr lvl="0" marL="0" indent="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platzhalter 21"/>
          <p:cNvSpPr>
            <a:spLocks noGrp="1"/>
          </p:cNvSpPr>
          <p:nvPr>
            <p:ph type="title"/>
          </p:nvPr>
        </p:nvSpPr>
        <p:spPr>
          <a:xfrm>
            <a:off x="335360" y="52788"/>
            <a:ext cx="11617291" cy="1160254"/>
          </a:xfrm>
          <a:prstGeom prst="rect">
            <a:avLst/>
          </a:prstGeom>
        </p:spPr>
        <p:txBody>
          <a:bodyPr/>
          <a:lstStyle/>
          <a:p>
            <a:pPr lvl="0" marL="0" indent="0">
              <a:buNone/>
            </a:pPr>
            <a:r>
              <a:rPr/>
              <a:t>Task</a:t>
            </a:r>
          </a:p>
        </p:txBody>
      </p:sp>
      <p:sp>
        <p:nvSpPr>
          <p:cNvPr id="7" name="Textplatzhalter 12"/>
          <p:cNvSpPr>
            <a:spLocks noGrp="1"/>
          </p:cNvSpPr>
          <p:nvPr>
            <p:ph idx="1"/>
          </p:nvPr>
        </p:nvSpPr>
        <p:spPr/>
        <p:txBody>
          <a:bodyPr/>
          <a:lstStyle/>
          <a:p>
            <a:pPr lvl="1"/>
            <a:r>
              <a:rPr/>
              <a:t>Take the </a:t>
            </a:r>
            <a:r>
              <a:rPr>
                <a:latin typeface="Courier"/>
              </a:rPr>
              <a:t>temp_carbon</a:t>
            </a:r>
            <a:r>
              <a:rPr/>
              <a:t> dataset from the </a:t>
            </a:r>
            <a:r>
              <a:rPr>
                <a:latin typeface="Courier"/>
              </a:rPr>
              <a:t>dslabs</a:t>
            </a:r>
            <a:r>
              <a:rPr/>
              <a:t> library.</a:t>
            </a:r>
          </a:p>
          <a:p>
            <a:pPr lvl="1"/>
            <a:r>
              <a:rPr/>
              <a:t>Make yourself familiar with the dataset: </a:t>
            </a:r>
            <a:r>
              <a:rPr>
                <a:latin typeface="Courier"/>
              </a:rPr>
              <a:t>?temp_carbon</a:t>
            </a:r>
            <a:r>
              <a:rPr/>
              <a:t>.</a:t>
            </a:r>
          </a:p>
          <a:p>
            <a:pPr lvl="1"/>
            <a:r>
              <a:rPr/>
              <a:t>Plot a scatterplot with ggplot (year on the x-axis and temp_anomaly on the y-axis).</a:t>
            </a:r>
          </a:p>
          <a:p>
            <a:pPr lvl="1"/>
            <a:r>
              <a:rPr/>
              <a:t>Add a regression line with (</a:t>
            </a:r>
            <a:r>
              <a:rPr>
                <a:latin typeface="Courier"/>
              </a:rPr>
              <a:t>geom_smooth(method = "lm")</a:t>
            </a:r>
            <a:r>
              <a:rPr/>
              <a:t>).</a:t>
            </a:r>
          </a:p>
          <a:p>
            <a:pPr lvl="1"/>
            <a:r>
              <a:rPr/>
              <a:t>Regress </a:t>
            </a:r>
            <a:r>
              <a:rPr>
                <a:latin typeface="Courier"/>
              </a:rPr>
              <a:t>temp_anomaly</a:t>
            </a:r>
            <a:r>
              <a:rPr/>
              <a:t> on </a:t>
            </a:r>
            <a:r>
              <a:rPr>
                <a:latin typeface="Courier"/>
              </a:rPr>
              <a:t>year</a:t>
            </a:r>
            <a:r>
              <a:rPr/>
              <a:t> (that is, predict temp_anomaly by means of year).</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12"/>
          <p:cNvSpPr>
            <a:spLocks noGrp="1"/>
          </p:cNvSpPr>
          <p:nvPr>
            <p:ph idx="1"/>
          </p:nvPr>
        </p:nvSpPr>
        <p:spPr/>
        <p:txBody>
          <a:bodyPr/>
          <a:lstStyle/>
          <a:p>
            <a:pPr lvl="0" indent="0">
              <a:buNone/>
            </a:pPr>
            <a:r>
              <a:rPr>
                <a:solidFill>
                  <a:srgbClr val="06287E"/>
                </a:solidFill>
                <a:latin typeface="Courier"/>
              </a:rPr>
              <a:t>library</a:t>
            </a:r>
            <a:r>
              <a:rPr>
                <a:latin typeface="Courier"/>
              </a:rPr>
              <a:t>(dslabs)</a:t>
            </a:r>
            <a:br/>
            <a:r>
              <a:rPr>
                <a:latin typeface="Courier"/>
              </a:rPr>
              <a:t>fit </a:t>
            </a:r>
            <a:r>
              <a:rPr>
                <a:solidFill>
                  <a:srgbClr val="007020"/>
                </a:solidFill>
                <a:latin typeface="Courier"/>
              </a:rPr>
              <a:t>&lt;-</a:t>
            </a:r>
            <a:r>
              <a:rPr>
                <a:latin typeface="Courier"/>
              </a:rPr>
              <a:t> </a:t>
            </a:r>
            <a:r>
              <a:rPr>
                <a:solidFill>
                  <a:srgbClr val="06287E"/>
                </a:solidFill>
                <a:latin typeface="Courier"/>
              </a:rPr>
              <a:t>lm</a:t>
            </a:r>
            <a:r>
              <a:rPr>
                <a:latin typeface="Courier"/>
              </a:rPr>
              <a:t>(temp_anomaly </a:t>
            </a:r>
            <a:r>
              <a:rPr>
                <a:solidFill>
                  <a:srgbClr val="4070A0"/>
                </a:solidFill>
                <a:latin typeface="Courier"/>
              </a:rPr>
              <a:t>~</a:t>
            </a:r>
            <a:r>
              <a:rPr>
                <a:latin typeface="Courier"/>
              </a:rPr>
              <a:t> year, </a:t>
            </a:r>
            <a:br/>
            <a:r>
              <a:rPr>
                <a:latin typeface="Courier"/>
              </a:rPr>
              <a:t>          </a:t>
            </a:r>
            <a:r>
              <a:rPr>
                <a:solidFill>
                  <a:srgbClr val="7D9029"/>
                </a:solidFill>
                <a:latin typeface="Courier"/>
              </a:rPr>
              <a:t>data =</a:t>
            </a:r>
            <a:r>
              <a:rPr>
                <a:latin typeface="Courier"/>
              </a:rPr>
              <a:t> temp_carbon)</a:t>
            </a:r>
            <a:br/>
            <a:r>
              <a:rPr>
                <a:solidFill>
                  <a:srgbClr val="06287E"/>
                </a:solidFill>
                <a:latin typeface="Courier"/>
              </a:rPr>
              <a:t>summary</a:t>
            </a:r>
            <a:r>
              <a:rPr>
                <a:latin typeface="Courier"/>
              </a:rPr>
              <a:t>(fit)</a:t>
            </a:r>
          </a:p>
          <a:p>
            <a:pPr lvl="0" indent="0">
              <a:buNone/>
            </a:pPr>
            <a:r>
              <a:rPr>
                <a:latin typeface="Courier"/>
              </a:rPr>
              <a:t>
Call:
lm(formula = temp_anomaly ~ year, data = temp_carbon)
Residuals:
     Min       1Q   Median       3Q      Max 
-0.32598 -0.11846 -0.01062  0.11185  0.43367 
Coefficients:
              Estimate Std. Error t value Pr(&gt;|t|)    
(Intercept) -1.409e+01  6.750e-01  -20.87   &lt;2e-16 ***
year         7.259e-03  3.463e-04   20.96   &lt;2e-16 ***
---
Signif. codes:  0 '***' 0.001 '**' 0.01 '*' 0.05 '.' 0.1 ' ' 1
Residual standard error: 0.1638 on 137 degrees of freedom
  (129 observations deleted due to missingness)
Multiple R-squared:  0.7623,    Adjusted R-squared:  0.7606 
F-statistic: 439.4 on 1 and 137 DF,  p-value: &lt; 2.2e-16</a:t>
            </a:r>
          </a:p>
          <a:p>
            <a:pPr lvl="0" marL="0" indent="0">
              <a:buNone/>
            </a:pPr>
            <a:r>
              <a:rPr/>
              <a:t>–</a:t>
            </a:r>
          </a:p>
          <a:p>
            <a:pPr lvl="0" indent="0">
              <a:buNone/>
            </a:pPr>
            <a:r>
              <a:rPr>
                <a:solidFill>
                  <a:srgbClr val="06287E"/>
                </a:solidFill>
                <a:latin typeface="Courier"/>
              </a:rPr>
              <a:t>ggplot</a:t>
            </a:r>
            <a:r>
              <a:rPr>
                <a:latin typeface="Courier"/>
              </a:rPr>
              <a:t>(temp_carbon, </a:t>
            </a:r>
            <a:r>
              <a:rPr>
                <a:solidFill>
                  <a:srgbClr val="06287E"/>
                </a:solidFill>
                <a:latin typeface="Courier"/>
              </a:rPr>
              <a:t>aes</a:t>
            </a:r>
            <a:r>
              <a:rPr>
                <a:latin typeface="Courier"/>
              </a:rPr>
              <a:t>(</a:t>
            </a:r>
            <a:r>
              <a:rPr>
                <a:solidFill>
                  <a:srgbClr val="7D9029"/>
                </a:solidFill>
                <a:latin typeface="Courier"/>
              </a:rPr>
              <a:t>x =</a:t>
            </a:r>
            <a:r>
              <a:rPr>
                <a:latin typeface="Courier"/>
              </a:rPr>
              <a:t> year, </a:t>
            </a:r>
            <a:br/>
            <a:r>
              <a:rPr>
                <a:latin typeface="Courier"/>
              </a:rPr>
              <a:t>                        </a:t>
            </a:r>
            <a:r>
              <a:rPr>
                <a:solidFill>
                  <a:srgbClr val="7D9029"/>
                </a:solidFill>
                <a:latin typeface="Courier"/>
              </a:rPr>
              <a:t>y =</a:t>
            </a:r>
            <a:r>
              <a:rPr>
                <a:latin typeface="Courier"/>
              </a:rPr>
              <a:t> temp_anomaly)) </a:t>
            </a:r>
            <a:r>
              <a:rPr>
                <a:solidFill>
                  <a:srgbClr val="4070A0"/>
                </a:solidFill>
                <a:latin typeface="Courier"/>
              </a:rPr>
              <a:t>+</a:t>
            </a:r>
            <a:r>
              <a:rPr>
                <a:latin typeface="Courier"/>
              </a:rPr>
              <a:t> </a:t>
            </a:r>
            <a:br/>
            <a:r>
              <a:rPr>
                <a:latin typeface="Courier"/>
              </a:rPr>
              <a:t>  </a:t>
            </a:r>
            <a:r>
              <a:rPr>
                <a:solidFill>
                  <a:srgbClr val="06287E"/>
                </a:solidFill>
                <a:latin typeface="Courier"/>
              </a:rPr>
              <a:t>geom_point</a:t>
            </a:r>
            <a:r>
              <a:rPr>
                <a:latin typeface="Courier"/>
              </a:rPr>
              <a:t>() </a:t>
            </a:r>
            <a:r>
              <a:rPr>
                <a:solidFill>
                  <a:srgbClr val="4070A0"/>
                </a:solidFill>
                <a:latin typeface="Courier"/>
              </a:rPr>
              <a:t>+</a:t>
            </a:r>
            <a:r>
              <a:rPr>
                <a:latin typeface="Courier"/>
              </a:rPr>
              <a:t> </a:t>
            </a:r>
            <a:br/>
            <a:r>
              <a:rPr>
                <a:latin typeface="Courier"/>
              </a:rPr>
              <a:t>  </a:t>
            </a:r>
            <a:r>
              <a:rPr>
                <a:solidFill>
                  <a:srgbClr val="06287E"/>
                </a:solidFill>
                <a:latin typeface="Courier"/>
              </a:rPr>
              <a:t>geom_smooth</a:t>
            </a:r>
            <a:r>
              <a:rPr>
                <a:latin typeface="Courier"/>
              </a:rPr>
              <a:t>(</a:t>
            </a:r>
            <a:r>
              <a:rPr>
                <a:solidFill>
                  <a:srgbClr val="7D9029"/>
                </a:solidFill>
                <a:latin typeface="Courier"/>
              </a:rPr>
              <a:t>method =</a:t>
            </a:r>
            <a:r>
              <a:rPr>
                <a:latin typeface="Courier"/>
              </a:rPr>
              <a:t> </a:t>
            </a:r>
            <a:r>
              <a:rPr>
                <a:solidFill>
                  <a:srgbClr val="4070A0"/>
                </a:solidFill>
                <a:latin typeface="Courier"/>
              </a:rPr>
              <a:t>"lm"</a:t>
            </a:r>
            <a:r>
              <a:rPr>
                <a:latin typeface="Courier"/>
              </a:rPr>
              <a:t>)</a:t>
            </a:r>
          </a:p>
          <a:p>
            <a:pPr lvl="0" marL="0" indent="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platzhalter 21"/>
          <p:cNvSpPr>
            <a:spLocks noGrp="1"/>
          </p:cNvSpPr>
          <p:nvPr>
            <p:ph type="title"/>
          </p:nvPr>
        </p:nvSpPr>
        <p:spPr>
          <a:xfrm>
            <a:off x="335360" y="52788"/>
            <a:ext cx="11617291" cy="1160254"/>
          </a:xfrm>
          <a:prstGeom prst="rect">
            <a:avLst/>
          </a:prstGeom>
        </p:spPr>
        <p:txBody>
          <a:bodyPr/>
          <a:lstStyle/>
          <a:p>
            <a:pPr lvl="0" marL="0" indent="0">
              <a:buNone/>
            </a:pPr>
            <a:r>
              <a:rPr/>
              <a:t>Multiple</a:t>
            </a:r>
            <a:r>
              <a:rPr/>
              <a:t> </a:t>
            </a:r>
            <a:r>
              <a:rPr/>
              <a:t>predictors</a:t>
            </a:r>
          </a:p>
        </p:txBody>
      </p:sp>
      <p:sp>
        <p:nvSpPr>
          <p:cNvPr id="7" name="Textplatzhalter 12"/>
          <p:cNvSpPr>
            <a:spLocks noGrp="1"/>
          </p:cNvSpPr>
          <p:nvPr>
            <p:ph idx="1"/>
          </p:nvPr>
        </p:nvSpPr>
        <p:spPr/>
        <p:txBody>
          <a:bodyPr/>
          <a:lstStyle/>
          <a:p>
            <a:pPr lvl="1"/>
            <a:r>
              <a:rPr/>
              <a:t>A </a:t>
            </a:r>
            <a:r>
              <a:rPr>
                <a:latin typeface="Courier"/>
              </a:rPr>
              <a:t>formula</a:t>
            </a:r>
            <a:r>
              <a:rPr/>
              <a:t> can take multiple predictors:</a:t>
            </a:r>
            <a:br/>
            <a:r>
              <a:rPr>
                <a:latin typeface="Courier"/>
              </a:rPr>
              <a:t>y ~ x1 + x2</a:t>
            </a:r>
          </a:p>
          <a:p>
            <a:pPr lvl="1"/>
            <a:r>
              <a:rPr/>
              <a:t>An Interaction describes a relation between two (or more) predictors where the influence of one predictor changes with the value of the other predictor (e.g. weight and smoking influence blood pressure. And the influence of smoking is even higher for those who are overweight).</a:t>
            </a:r>
          </a:p>
          <a:p>
            <a:pPr lvl="1"/>
            <a:r>
              <a:rPr/>
              <a:t>An interaction is modeled with a </a:t>
            </a:r>
            <a:r>
              <a:rPr>
                <a:latin typeface="Courier"/>
              </a:rPr>
              <a:t>:</a:t>
            </a:r>
            <a:r>
              <a:rPr/>
              <a:t> sign:</a:t>
            </a:r>
            <a:br/>
            <a:r>
              <a:rPr/>
              <a:t>y ~ x1 + x2 + x1:x2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12"/>
          <p:cNvSpPr>
            <a:spLocks noGrp="1"/>
          </p:cNvSpPr>
          <p:nvPr>
            <p:ph idx="1"/>
          </p:nvPr>
        </p:nvSpPr>
        <p:spPr/>
        <p:txBody>
          <a:bodyPr/>
          <a:lstStyle/>
          <a:p>
            <a:pPr lvl="0" marL="0" indent="0">
              <a:spcBef>
                <a:spcPts val="3000"/>
              </a:spcBef>
              <a:buNone/>
            </a:pPr>
            <a:r>
              <a:rPr b="1"/>
              <a:t>Example Predict mileage </a:t>
            </a:r>
            <a:r>
              <a:rPr b="1">
                <a:latin typeface="Courier"/>
              </a:rPr>
              <a:t>'mpg'</a:t>
            </a:r>
            <a:r>
              <a:rPr b="1"/>
              <a:t> by weight </a:t>
            </a:r>
            <a:r>
              <a:rPr b="1">
                <a:latin typeface="Courier"/>
              </a:rPr>
              <a:t>'wt'</a:t>
            </a:r>
            <a:r>
              <a:rPr b="1"/>
              <a:t> and number of cylinders </a:t>
            </a:r>
            <a:r>
              <a:rPr b="1">
                <a:latin typeface="Courier"/>
              </a:rPr>
              <a:t>'cyl'</a:t>
            </a:r>
            <a:r>
              <a:rPr b="1"/>
              <a:t> and its interaction</a:t>
            </a:r>
          </a:p>
          <a:p>
            <a:pPr lvl="0" indent="0">
              <a:buNone/>
            </a:pPr>
            <a:r>
              <a:rPr>
                <a:latin typeface="Courier"/>
              </a:rPr>
              <a:t>fit </a:t>
            </a:r>
            <a:r>
              <a:rPr>
                <a:solidFill>
                  <a:srgbClr val="007020"/>
                </a:solidFill>
                <a:latin typeface="Courier"/>
              </a:rPr>
              <a:t>&lt;-</a:t>
            </a:r>
            <a:r>
              <a:rPr>
                <a:latin typeface="Courier"/>
              </a:rPr>
              <a:t> </a:t>
            </a:r>
            <a:r>
              <a:rPr>
                <a:solidFill>
                  <a:srgbClr val="06287E"/>
                </a:solidFill>
                <a:latin typeface="Courier"/>
              </a:rPr>
              <a:t>lm</a:t>
            </a:r>
            <a:r>
              <a:rPr>
                <a:latin typeface="Courier"/>
              </a:rPr>
              <a:t>(mpg </a:t>
            </a:r>
            <a:r>
              <a:rPr>
                <a:solidFill>
                  <a:srgbClr val="4070A0"/>
                </a:solidFill>
                <a:latin typeface="Courier"/>
              </a:rPr>
              <a:t>~</a:t>
            </a:r>
            <a:r>
              <a:rPr>
                <a:latin typeface="Courier"/>
              </a:rPr>
              <a:t> wt </a:t>
            </a:r>
            <a:r>
              <a:rPr>
                <a:solidFill>
                  <a:srgbClr val="4070A0"/>
                </a:solidFill>
                <a:latin typeface="Courier"/>
              </a:rPr>
              <a:t>+</a:t>
            </a:r>
            <a:r>
              <a:rPr>
                <a:latin typeface="Courier"/>
              </a:rPr>
              <a:t> cyl </a:t>
            </a:r>
            <a:r>
              <a:rPr>
                <a:solidFill>
                  <a:srgbClr val="4070A0"/>
                </a:solidFill>
                <a:latin typeface="Courier"/>
              </a:rPr>
              <a:t>+</a:t>
            </a:r>
            <a:r>
              <a:rPr>
                <a:latin typeface="Courier"/>
              </a:rPr>
              <a:t> wt</a:t>
            </a:r>
            <a:r>
              <a:rPr>
                <a:solidFill>
                  <a:srgbClr val="4070A0"/>
                </a:solidFill>
                <a:latin typeface="Courier"/>
              </a:rPr>
              <a:t>:</a:t>
            </a:r>
            <a:r>
              <a:rPr>
                <a:latin typeface="Courier"/>
              </a:rPr>
              <a:t>cyl, </a:t>
            </a:r>
            <a:r>
              <a:rPr>
                <a:solidFill>
                  <a:srgbClr val="7D9029"/>
                </a:solidFill>
                <a:latin typeface="Courier"/>
              </a:rPr>
              <a:t>data =</a:t>
            </a:r>
            <a:r>
              <a:rPr>
                <a:latin typeface="Courier"/>
              </a:rPr>
              <a:t> mtcars)</a:t>
            </a:r>
            <a:br/>
            <a:r>
              <a:rPr>
                <a:solidFill>
                  <a:srgbClr val="06287E"/>
                </a:solidFill>
                <a:latin typeface="Courier"/>
              </a:rPr>
              <a:t>summary</a:t>
            </a:r>
            <a:r>
              <a:rPr>
                <a:latin typeface="Courier"/>
              </a:rPr>
              <a:t>(fit)</a:t>
            </a:r>
          </a:p>
          <a:p>
            <a:pPr lvl="0" indent="0">
              <a:buNone/>
            </a:pPr>
            <a:r>
              <a:rPr>
                <a:latin typeface="Courier"/>
              </a:rPr>
              <a:t>
Call:
lm(formula = mpg ~ wt + cyl + wt:cyl, data = mtcars)
Residuals:
    Min      1Q  Median      3Q     Max 
-4.2288 -1.3495 -0.5042  1.4647  5.2344 
Coefficients:
            Estimate Std. Error t value Pr(&gt;|t|)    
(Intercept)  54.3068     6.1275   8.863 1.29e-09 ***
wt           -8.6556     2.3201  -3.731 0.000861 ***
cyl          -3.8032     1.0050  -3.784 0.000747 ***
wt:cyl        0.8084     0.3273   2.470 0.019882 *  
---
Signif. codes:  0 '***' 0.001 '**' 0.01 '*' 0.05 '.' 0.1 ' ' 1
Residual standard error: 2.368 on 28 degrees of freedom
Multiple R-squared:  0.8606,    Adjusted R-squared:  0.8457 
F-statistic: 57.62 on 3 and 28 DF,  p-value: 4.231e-12</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platzhalter 21"/>
          <p:cNvSpPr>
            <a:spLocks noGrp="1"/>
          </p:cNvSpPr>
          <p:nvPr>
            <p:ph type="title"/>
          </p:nvPr>
        </p:nvSpPr>
        <p:spPr>
          <a:xfrm>
            <a:off x="335360" y="52788"/>
            <a:ext cx="11617291" cy="1160254"/>
          </a:xfrm>
          <a:prstGeom prst="rect">
            <a:avLst/>
          </a:prstGeom>
        </p:spPr>
        <p:txBody>
          <a:bodyPr/>
          <a:lstStyle/>
          <a:p>
            <a:pPr lvl="0" marL="0" indent="0">
              <a:buNone/>
            </a:pPr>
            <a:r>
              <a:rPr/>
              <a:t>Task</a:t>
            </a:r>
          </a:p>
        </p:txBody>
      </p:sp>
      <p:sp>
        <p:nvSpPr>
          <p:cNvPr id="7" name="Textplatzhalter 12"/>
          <p:cNvSpPr>
            <a:spLocks noGrp="1"/>
          </p:cNvSpPr>
          <p:nvPr>
            <p:ph idx="1"/>
          </p:nvPr>
        </p:nvSpPr>
        <p:spPr/>
        <p:txBody>
          <a:bodyPr/>
          <a:lstStyle/>
          <a:p>
            <a:pPr lvl="1"/>
            <a:r>
              <a:rPr/>
              <a:t>Take the </a:t>
            </a:r>
            <a:r>
              <a:rPr>
                <a:latin typeface="Courier"/>
              </a:rPr>
              <a:t>gapminder</a:t>
            </a:r>
            <a:r>
              <a:rPr/>
              <a:t> dataset from the </a:t>
            </a:r>
            <a:r>
              <a:rPr>
                <a:latin typeface="Courier"/>
              </a:rPr>
              <a:t>dslabs</a:t>
            </a:r>
            <a:r>
              <a:rPr/>
              <a:t> library.</a:t>
            </a:r>
          </a:p>
          <a:p>
            <a:pPr lvl="1"/>
            <a:r>
              <a:rPr/>
              <a:t>Predict infant mortality (</a:t>
            </a:r>
            <a:r>
              <a:rPr>
                <a:latin typeface="Courier"/>
              </a:rPr>
              <a:t>infant_mortality</a:t>
            </a:r>
            <a:r>
              <a:rPr/>
              <a:t>) by year (</a:t>
            </a:r>
            <a:r>
              <a:rPr>
                <a:latin typeface="Courier"/>
              </a:rPr>
              <a:t>year</a:t>
            </a:r>
            <a:r>
              <a:rPr/>
              <a:t>) and average number of children per woman (</a:t>
            </a:r>
            <a:r>
              <a:rPr>
                <a:latin typeface="Courier"/>
              </a:rPr>
              <a:t>fertility</a:t>
            </a:r>
            <a:r>
              <a:rPr/>
              <a:t>).</a:t>
            </a:r>
          </a:p>
          <a:p>
            <a:pPr lvl="1"/>
            <a:r>
              <a:rPr/>
              <a:t>Take the interaction into account.</a:t>
            </a:r>
          </a:p>
          <a:p>
            <a:pPr lvl="1"/>
            <a:r>
              <a:rPr/>
              <a:t>How to interpret the estimates?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12"/>
          <p:cNvSpPr>
            <a:spLocks noGrp="1"/>
          </p:cNvSpPr>
          <p:nvPr>
            <p:ph idx="1"/>
          </p:nvPr>
        </p:nvSpPr>
        <p:spPr/>
        <p:txBody>
          <a:bodyPr/>
          <a:lstStyle/>
          <a:p>
            <a:pPr lvl="0" indent="0">
              <a:buNone/>
            </a:pPr>
            <a:r>
              <a:rPr>
                <a:solidFill>
                  <a:srgbClr val="06287E"/>
                </a:solidFill>
                <a:latin typeface="Courier"/>
              </a:rPr>
              <a:t>library</a:t>
            </a:r>
            <a:r>
              <a:rPr>
                <a:latin typeface="Courier"/>
              </a:rPr>
              <a:t>(dslabs)</a:t>
            </a:r>
            <a:br/>
            <a:r>
              <a:rPr>
                <a:latin typeface="Courier"/>
              </a:rPr>
              <a:t>fit </a:t>
            </a:r>
            <a:r>
              <a:rPr>
                <a:solidFill>
                  <a:srgbClr val="007020"/>
                </a:solidFill>
                <a:latin typeface="Courier"/>
              </a:rPr>
              <a:t>&lt;-</a:t>
            </a:r>
            <a:r>
              <a:rPr>
                <a:latin typeface="Courier"/>
              </a:rPr>
              <a:t> </a:t>
            </a:r>
            <a:r>
              <a:rPr>
                <a:solidFill>
                  <a:srgbClr val="06287E"/>
                </a:solidFill>
                <a:latin typeface="Courier"/>
              </a:rPr>
              <a:t>lm</a:t>
            </a:r>
            <a:r>
              <a:rPr>
                <a:latin typeface="Courier"/>
              </a:rPr>
              <a:t>(infant_mortality </a:t>
            </a:r>
            <a:r>
              <a:rPr>
                <a:solidFill>
                  <a:srgbClr val="4070A0"/>
                </a:solidFill>
                <a:latin typeface="Courier"/>
              </a:rPr>
              <a:t>~</a:t>
            </a:r>
            <a:r>
              <a:rPr>
                <a:latin typeface="Courier"/>
              </a:rPr>
              <a:t> year </a:t>
            </a:r>
            <a:r>
              <a:rPr>
                <a:solidFill>
                  <a:srgbClr val="4070A0"/>
                </a:solidFill>
                <a:latin typeface="Courier"/>
              </a:rPr>
              <a:t>+</a:t>
            </a:r>
            <a:r>
              <a:rPr>
                <a:latin typeface="Courier"/>
              </a:rPr>
              <a:t> fertility </a:t>
            </a:r>
            <a:r>
              <a:rPr>
                <a:solidFill>
                  <a:srgbClr val="4070A0"/>
                </a:solidFill>
                <a:latin typeface="Courier"/>
              </a:rPr>
              <a:t>+</a:t>
            </a:r>
            <a:r>
              <a:rPr>
                <a:latin typeface="Courier"/>
              </a:rPr>
              <a:t> fertility</a:t>
            </a:r>
            <a:r>
              <a:rPr>
                <a:solidFill>
                  <a:srgbClr val="4070A0"/>
                </a:solidFill>
                <a:latin typeface="Courier"/>
              </a:rPr>
              <a:t>:</a:t>
            </a:r>
            <a:r>
              <a:rPr>
                <a:latin typeface="Courier"/>
              </a:rPr>
              <a:t>year, </a:t>
            </a:r>
            <a:r>
              <a:rPr>
                <a:solidFill>
                  <a:srgbClr val="7D9029"/>
                </a:solidFill>
                <a:latin typeface="Courier"/>
              </a:rPr>
              <a:t>data =</a:t>
            </a:r>
            <a:r>
              <a:rPr>
                <a:latin typeface="Courier"/>
              </a:rPr>
              <a:t> gapminder)</a:t>
            </a:r>
            <a:br/>
            <a:r>
              <a:rPr>
                <a:solidFill>
                  <a:srgbClr val="06287E"/>
                </a:solidFill>
                <a:latin typeface="Courier"/>
              </a:rPr>
              <a:t>summary</a:t>
            </a:r>
            <a:r>
              <a:rPr>
                <a:latin typeface="Courier"/>
              </a:rPr>
              <a:t>(fit)</a:t>
            </a:r>
          </a:p>
          <a:p>
            <a:pPr lvl="0" indent="0">
              <a:buNone/>
            </a:pPr>
            <a:r>
              <a:rPr>
                <a:latin typeface="Courier"/>
              </a:rPr>
              <a:t>
Call:
lm(formula = infant_mortality ~ year + fertility + fertility:year, 
    data = gapminder)
Residuals:
    Min      1Q  Median      3Q     Max 
-81.327 -11.540  -1.282  11.575 141.101 
Coefficients:
                 Estimate Std. Error t value Pr(&gt;|t|)    
(Intercept)    -5.902e+02  8.588e+01  -6.873 6.72e-12 ***
year            2.872e-01  4.308e-02   6.666 2.77e-11 ***
fertility       3.574e+02  1.869e+01  19.130  &lt; 2e-16 ***
year:fertility -1.708e-01  9.404e-03 -18.168  &lt; 2e-16 ***
---
Signif. codes:  0 '***' 0.001 '**' 0.01 '*' 0.05 '.' 0.1 ' ' 1
Residual standard error: 25.84 on 9088 degrees of freedom
  (1453 observations deleted due to missingness)
Multiple R-squared:  0.7071,    Adjusted R-squared:  0.707 
F-statistic:  7312 on 3 and 9088 DF,  p-value: &lt; 2.2e-16</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12"/>
          <p:cNvSpPr>
            <a:spLocks noGrp="1"/>
          </p:cNvSpPr>
          <p:nvPr>
            <p:ph idx="1"/>
          </p:nvPr>
        </p:nvSpPr>
        <p:spPr/>
        <p:txBody>
          <a:bodyPr/>
          <a:lstStyle/>
          <a:p>
            <a:pPr lvl="1"/>
            <a:r>
              <a:rPr/>
              <a:t>Although the previous computation is correct (!). The estimates is misleading. The intercept, for example, depicts the average dependent variable when all predictors are zero (i.e. year is 0 and fertility is 0).</a:t>
            </a:r>
          </a:p>
          <a:p>
            <a:pPr lvl="1"/>
            <a:r>
              <a:rPr/>
              <a:t>We can mend this by centering the predictor variables.</a:t>
            </a:r>
          </a:p>
          <a:p>
            <a:pPr lvl="1"/>
            <a:r>
              <a:rPr/>
              <a:t>Centering is achieved by subtracting the mean of a variable from each measurement of that variable. That is, the value 0 now depicts the average.</a:t>
            </a:r>
          </a:p>
          <a:p>
            <a:pPr lvl="0" indent="0">
              <a:buNone/>
            </a:pPr>
            <a:r>
              <a:rPr>
                <a:latin typeface="Courier"/>
              </a:rPr>
              <a:t>dat </a:t>
            </a:r>
            <a:r>
              <a:rPr>
                <a:solidFill>
                  <a:srgbClr val="007020"/>
                </a:solidFill>
                <a:latin typeface="Courier"/>
              </a:rPr>
              <a:t>&lt;-</a:t>
            </a:r>
            <a:r>
              <a:rPr>
                <a:latin typeface="Courier"/>
              </a:rPr>
              <a:t> gapminder</a:t>
            </a:r>
            <a:br/>
            <a:r>
              <a:rPr>
                <a:latin typeface="Courier"/>
              </a:rPr>
              <a:t>dat</a:t>
            </a:r>
            <a:r>
              <a:rPr>
                <a:solidFill>
                  <a:srgbClr val="4070A0"/>
                </a:solidFill>
                <a:latin typeface="Courier"/>
              </a:rPr>
              <a:t>$</a:t>
            </a:r>
            <a:r>
              <a:rPr>
                <a:latin typeface="Courier"/>
              </a:rPr>
              <a:t>year </a:t>
            </a:r>
            <a:r>
              <a:rPr>
                <a:solidFill>
                  <a:srgbClr val="007020"/>
                </a:solidFill>
                <a:latin typeface="Courier"/>
              </a:rPr>
              <a:t>&lt;-</a:t>
            </a:r>
            <a:r>
              <a:rPr>
                <a:latin typeface="Courier"/>
              </a:rPr>
              <a:t> dat</a:t>
            </a:r>
            <a:r>
              <a:rPr>
                <a:solidFill>
                  <a:srgbClr val="4070A0"/>
                </a:solidFill>
                <a:latin typeface="Courier"/>
              </a:rPr>
              <a:t>$</a:t>
            </a:r>
            <a:r>
              <a:rPr>
                <a:latin typeface="Courier"/>
              </a:rPr>
              <a:t>year </a:t>
            </a:r>
            <a:r>
              <a:rPr>
                <a:solidFill>
                  <a:srgbClr val="4070A0"/>
                </a:solidFill>
                <a:latin typeface="Courier"/>
              </a:rPr>
              <a:t>-</a:t>
            </a:r>
            <a:r>
              <a:rPr>
                <a:latin typeface="Courier"/>
              </a:rPr>
              <a:t> </a:t>
            </a:r>
            <a:r>
              <a:rPr>
                <a:solidFill>
                  <a:srgbClr val="06287E"/>
                </a:solidFill>
                <a:latin typeface="Courier"/>
              </a:rPr>
              <a:t>mean</a:t>
            </a:r>
            <a:r>
              <a:rPr>
                <a:latin typeface="Courier"/>
              </a:rPr>
              <a:t>(dat</a:t>
            </a:r>
            <a:r>
              <a:rPr>
                <a:solidFill>
                  <a:srgbClr val="4070A0"/>
                </a:solidFill>
                <a:latin typeface="Courier"/>
              </a:rPr>
              <a:t>$</a:t>
            </a:r>
            <a:r>
              <a:rPr>
                <a:latin typeface="Courier"/>
              </a:rPr>
              <a:t>year, </a:t>
            </a:r>
            <a:r>
              <a:rPr>
                <a:solidFill>
                  <a:srgbClr val="7D9029"/>
                </a:solidFill>
                <a:latin typeface="Courier"/>
              </a:rPr>
              <a:t>na.rm =</a:t>
            </a:r>
            <a:r>
              <a:rPr>
                <a:latin typeface="Courier"/>
              </a:rPr>
              <a:t> </a:t>
            </a:r>
            <a:r>
              <a:rPr>
                <a:solidFill>
                  <a:srgbClr val="880000"/>
                </a:solidFill>
                <a:latin typeface="Courier"/>
              </a:rPr>
              <a:t>TRUE</a:t>
            </a:r>
            <a:r>
              <a:rPr>
                <a:latin typeface="Courier"/>
              </a:rPr>
              <a:t>)</a:t>
            </a:r>
            <a:br/>
            <a:r>
              <a:rPr i="1">
                <a:solidFill>
                  <a:srgbClr val="60A0B0"/>
                </a:solidFill>
                <a:latin typeface="Courier"/>
              </a:rPr>
              <a:t># alternatively, use the scale function to center a variable:</a:t>
            </a:r>
            <a:br/>
            <a:r>
              <a:rPr>
                <a:latin typeface="Courier"/>
              </a:rPr>
              <a:t>dat</a:t>
            </a:r>
            <a:r>
              <a:rPr>
                <a:solidFill>
                  <a:srgbClr val="4070A0"/>
                </a:solidFill>
                <a:latin typeface="Courier"/>
              </a:rPr>
              <a:t>$</a:t>
            </a:r>
            <a:r>
              <a:rPr>
                <a:latin typeface="Courier"/>
              </a:rPr>
              <a:t>fertility </a:t>
            </a:r>
            <a:r>
              <a:rPr>
                <a:solidFill>
                  <a:srgbClr val="007020"/>
                </a:solidFill>
                <a:latin typeface="Courier"/>
              </a:rPr>
              <a:t>&lt;-</a:t>
            </a:r>
            <a:r>
              <a:rPr>
                <a:latin typeface="Courier"/>
              </a:rPr>
              <a:t> </a:t>
            </a:r>
            <a:r>
              <a:rPr>
                <a:solidFill>
                  <a:srgbClr val="06287E"/>
                </a:solidFill>
                <a:latin typeface="Courier"/>
              </a:rPr>
              <a:t>scale</a:t>
            </a:r>
            <a:r>
              <a:rPr>
                <a:latin typeface="Courier"/>
              </a:rPr>
              <a:t>(dat</a:t>
            </a:r>
            <a:r>
              <a:rPr>
                <a:solidFill>
                  <a:srgbClr val="4070A0"/>
                </a:solidFill>
                <a:latin typeface="Courier"/>
              </a:rPr>
              <a:t>$</a:t>
            </a:r>
            <a:r>
              <a:rPr>
                <a:latin typeface="Courier"/>
              </a:rPr>
              <a:t>fertility, </a:t>
            </a:r>
            <a:r>
              <a:rPr>
                <a:solidFill>
                  <a:srgbClr val="7D9029"/>
                </a:solidFill>
                <a:latin typeface="Courier"/>
              </a:rPr>
              <a:t>scale =</a:t>
            </a:r>
            <a:r>
              <a:rPr>
                <a:latin typeface="Courier"/>
              </a:rPr>
              <a:t> </a:t>
            </a:r>
            <a:r>
              <a:rPr>
                <a:solidFill>
                  <a:srgbClr val="880000"/>
                </a:solidFill>
                <a:latin typeface="Courier"/>
              </a:rPr>
              <a:t>FALSE</a:t>
            </a:r>
            <a:r>
              <a:rPr>
                <a:latin typeface="Courier"/>
              </a:rPr>
              <a:t>)</a:t>
            </a:r>
            <a:br/>
            <a:r>
              <a:rPr>
                <a:latin typeface="Courier"/>
              </a:rPr>
              <a:t>fit </a:t>
            </a:r>
            <a:r>
              <a:rPr>
                <a:solidFill>
                  <a:srgbClr val="007020"/>
                </a:solidFill>
                <a:latin typeface="Courier"/>
              </a:rPr>
              <a:t>&lt;-</a:t>
            </a:r>
            <a:r>
              <a:rPr>
                <a:latin typeface="Courier"/>
              </a:rPr>
              <a:t> </a:t>
            </a:r>
            <a:r>
              <a:rPr>
                <a:solidFill>
                  <a:srgbClr val="06287E"/>
                </a:solidFill>
                <a:latin typeface="Courier"/>
              </a:rPr>
              <a:t>lm</a:t>
            </a:r>
            <a:r>
              <a:rPr>
                <a:latin typeface="Courier"/>
              </a:rPr>
              <a:t>(infant_mortality </a:t>
            </a:r>
            <a:r>
              <a:rPr>
                <a:solidFill>
                  <a:srgbClr val="4070A0"/>
                </a:solidFill>
                <a:latin typeface="Courier"/>
              </a:rPr>
              <a:t>~</a:t>
            </a:r>
            <a:r>
              <a:rPr>
                <a:latin typeface="Courier"/>
              </a:rPr>
              <a:t> year </a:t>
            </a:r>
            <a:r>
              <a:rPr>
                <a:solidFill>
                  <a:srgbClr val="4070A0"/>
                </a:solidFill>
                <a:latin typeface="Courier"/>
              </a:rPr>
              <a:t>+</a:t>
            </a:r>
            <a:r>
              <a:rPr>
                <a:latin typeface="Courier"/>
              </a:rPr>
              <a:t> fertility </a:t>
            </a:r>
            <a:r>
              <a:rPr>
                <a:solidFill>
                  <a:srgbClr val="4070A0"/>
                </a:solidFill>
                <a:latin typeface="Courier"/>
              </a:rPr>
              <a:t>+</a:t>
            </a:r>
            <a:r>
              <a:rPr>
                <a:latin typeface="Courier"/>
              </a:rPr>
              <a:t> fertility</a:t>
            </a:r>
            <a:r>
              <a:rPr>
                <a:solidFill>
                  <a:srgbClr val="4070A0"/>
                </a:solidFill>
                <a:latin typeface="Courier"/>
              </a:rPr>
              <a:t>:</a:t>
            </a:r>
            <a:r>
              <a:rPr>
                <a:latin typeface="Courier"/>
              </a:rPr>
              <a:t>year, </a:t>
            </a:r>
            <a:r>
              <a:rPr>
                <a:solidFill>
                  <a:srgbClr val="7D9029"/>
                </a:solidFill>
                <a:latin typeface="Courier"/>
              </a:rPr>
              <a:t>data =</a:t>
            </a:r>
            <a:r>
              <a:rPr>
                <a:latin typeface="Courier"/>
              </a:rPr>
              <a:t> dat)</a:t>
            </a:r>
            <a:br/>
            <a:r>
              <a:rPr>
                <a:solidFill>
                  <a:srgbClr val="06287E"/>
                </a:solidFill>
                <a:latin typeface="Courier"/>
              </a:rPr>
              <a:t>summary</a:t>
            </a:r>
            <a:r>
              <a:rPr>
                <a:latin typeface="Courier"/>
              </a:rPr>
              <a:t>(fit)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12"/>
          <p:cNvSpPr>
            <a:spLocks noGrp="1"/>
          </p:cNvSpPr>
          <p:nvPr>
            <p:ph idx="1"/>
          </p:nvPr>
        </p:nvSpPr>
        <p:spPr/>
        <p:txBody>
          <a:bodyPr/>
          <a:lstStyle/>
          <a:p>
            <a:pPr lvl="0" marL="0" indent="0">
              <a:buNone/>
            </a:pPr>
            <a:r>
              <a:rPr/>
              <a:t>background-image: url(“DEFOCUSED.png”)</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12"/>
          <p:cNvSpPr>
            <a:spLocks noGrp="1"/>
          </p:cNvSpPr>
          <p:nvPr>
            <p:ph idx="1"/>
          </p:nvPr>
        </p:nvSpPr>
        <p:spPr/>
        <p:txBody>
          <a:bodyPr/>
          <a:lstStyle/>
          <a:p>
            <a:pPr lvl="0" indent="0">
              <a:buNone/>
            </a:pPr>
            <a:r>
              <a:rPr>
                <a:latin typeface="Courier"/>
              </a:rPr>
              <a:t>dat </a:t>
            </a:r>
            <a:r>
              <a:rPr>
                <a:solidFill>
                  <a:srgbClr val="007020"/>
                </a:solidFill>
                <a:latin typeface="Courier"/>
              </a:rPr>
              <a:t>&lt;-</a:t>
            </a:r>
            <a:r>
              <a:rPr>
                <a:latin typeface="Courier"/>
              </a:rPr>
              <a:t> gapminder</a:t>
            </a:r>
            <a:br/>
            <a:r>
              <a:rPr>
                <a:latin typeface="Courier"/>
              </a:rPr>
              <a:t>dat</a:t>
            </a:r>
            <a:r>
              <a:rPr>
                <a:solidFill>
                  <a:srgbClr val="4070A0"/>
                </a:solidFill>
                <a:latin typeface="Courier"/>
              </a:rPr>
              <a:t>$</a:t>
            </a:r>
            <a:r>
              <a:rPr>
                <a:latin typeface="Courier"/>
              </a:rPr>
              <a:t>year </a:t>
            </a:r>
            <a:r>
              <a:rPr>
                <a:solidFill>
                  <a:srgbClr val="007020"/>
                </a:solidFill>
                <a:latin typeface="Courier"/>
              </a:rPr>
              <a:t>&lt;-</a:t>
            </a:r>
            <a:r>
              <a:rPr>
                <a:latin typeface="Courier"/>
              </a:rPr>
              <a:t> </a:t>
            </a:r>
            <a:r>
              <a:rPr>
                <a:solidFill>
                  <a:srgbClr val="06287E"/>
                </a:solidFill>
                <a:latin typeface="Courier"/>
              </a:rPr>
              <a:t>scale</a:t>
            </a:r>
            <a:r>
              <a:rPr>
                <a:latin typeface="Courier"/>
              </a:rPr>
              <a:t>(dat</a:t>
            </a:r>
            <a:r>
              <a:rPr>
                <a:solidFill>
                  <a:srgbClr val="4070A0"/>
                </a:solidFill>
                <a:latin typeface="Courier"/>
              </a:rPr>
              <a:t>$</a:t>
            </a:r>
            <a:r>
              <a:rPr>
                <a:latin typeface="Courier"/>
              </a:rPr>
              <a:t>year, </a:t>
            </a:r>
            <a:r>
              <a:rPr>
                <a:solidFill>
                  <a:srgbClr val="7D9029"/>
                </a:solidFill>
                <a:latin typeface="Courier"/>
              </a:rPr>
              <a:t>scale =</a:t>
            </a:r>
            <a:r>
              <a:rPr>
                <a:latin typeface="Courier"/>
              </a:rPr>
              <a:t> </a:t>
            </a:r>
            <a:r>
              <a:rPr>
                <a:solidFill>
                  <a:srgbClr val="880000"/>
                </a:solidFill>
                <a:latin typeface="Courier"/>
              </a:rPr>
              <a:t>FALSE</a:t>
            </a:r>
            <a:r>
              <a:rPr>
                <a:latin typeface="Courier"/>
              </a:rPr>
              <a:t>)</a:t>
            </a:r>
            <a:br/>
            <a:r>
              <a:rPr>
                <a:latin typeface="Courier"/>
              </a:rPr>
              <a:t>dat</a:t>
            </a:r>
            <a:r>
              <a:rPr>
                <a:solidFill>
                  <a:srgbClr val="4070A0"/>
                </a:solidFill>
                <a:latin typeface="Courier"/>
              </a:rPr>
              <a:t>$</a:t>
            </a:r>
            <a:r>
              <a:rPr>
                <a:latin typeface="Courier"/>
              </a:rPr>
              <a:t>fertility </a:t>
            </a:r>
            <a:r>
              <a:rPr>
                <a:solidFill>
                  <a:srgbClr val="007020"/>
                </a:solidFill>
                <a:latin typeface="Courier"/>
              </a:rPr>
              <a:t>&lt;-</a:t>
            </a:r>
            <a:r>
              <a:rPr>
                <a:latin typeface="Courier"/>
              </a:rPr>
              <a:t> </a:t>
            </a:r>
            <a:r>
              <a:rPr>
                <a:solidFill>
                  <a:srgbClr val="06287E"/>
                </a:solidFill>
                <a:latin typeface="Courier"/>
              </a:rPr>
              <a:t>scale</a:t>
            </a:r>
            <a:r>
              <a:rPr>
                <a:latin typeface="Courier"/>
              </a:rPr>
              <a:t>(dat</a:t>
            </a:r>
            <a:r>
              <a:rPr>
                <a:solidFill>
                  <a:srgbClr val="4070A0"/>
                </a:solidFill>
                <a:latin typeface="Courier"/>
              </a:rPr>
              <a:t>$</a:t>
            </a:r>
            <a:r>
              <a:rPr>
                <a:latin typeface="Courier"/>
              </a:rPr>
              <a:t>fertility, </a:t>
            </a:r>
            <a:r>
              <a:rPr>
                <a:solidFill>
                  <a:srgbClr val="7D9029"/>
                </a:solidFill>
                <a:latin typeface="Courier"/>
              </a:rPr>
              <a:t>scale =</a:t>
            </a:r>
            <a:r>
              <a:rPr>
                <a:latin typeface="Courier"/>
              </a:rPr>
              <a:t> </a:t>
            </a:r>
            <a:r>
              <a:rPr>
                <a:solidFill>
                  <a:srgbClr val="880000"/>
                </a:solidFill>
                <a:latin typeface="Courier"/>
              </a:rPr>
              <a:t>FALSE</a:t>
            </a:r>
            <a:r>
              <a:rPr>
                <a:latin typeface="Courier"/>
              </a:rPr>
              <a:t>)</a:t>
            </a:r>
            <a:br/>
            <a:r>
              <a:rPr>
                <a:latin typeface="Courier"/>
              </a:rPr>
              <a:t>fit </a:t>
            </a:r>
            <a:r>
              <a:rPr>
                <a:solidFill>
                  <a:srgbClr val="007020"/>
                </a:solidFill>
                <a:latin typeface="Courier"/>
              </a:rPr>
              <a:t>&lt;-</a:t>
            </a:r>
            <a:r>
              <a:rPr>
                <a:latin typeface="Courier"/>
              </a:rPr>
              <a:t> </a:t>
            </a:r>
            <a:r>
              <a:rPr>
                <a:solidFill>
                  <a:srgbClr val="06287E"/>
                </a:solidFill>
                <a:latin typeface="Courier"/>
              </a:rPr>
              <a:t>lm</a:t>
            </a:r>
            <a:r>
              <a:rPr>
                <a:latin typeface="Courier"/>
              </a:rPr>
              <a:t>(infant_mortality </a:t>
            </a:r>
            <a:r>
              <a:rPr>
                <a:solidFill>
                  <a:srgbClr val="4070A0"/>
                </a:solidFill>
                <a:latin typeface="Courier"/>
              </a:rPr>
              <a:t>~</a:t>
            </a:r>
            <a:r>
              <a:rPr>
                <a:latin typeface="Courier"/>
              </a:rPr>
              <a:t> year </a:t>
            </a:r>
            <a:r>
              <a:rPr>
                <a:solidFill>
                  <a:srgbClr val="4070A0"/>
                </a:solidFill>
                <a:latin typeface="Courier"/>
              </a:rPr>
              <a:t>+</a:t>
            </a:r>
            <a:r>
              <a:rPr>
                <a:latin typeface="Courier"/>
              </a:rPr>
              <a:t> fertility </a:t>
            </a:r>
            <a:r>
              <a:rPr>
                <a:solidFill>
                  <a:srgbClr val="4070A0"/>
                </a:solidFill>
                <a:latin typeface="Courier"/>
              </a:rPr>
              <a:t>+</a:t>
            </a:r>
            <a:r>
              <a:rPr>
                <a:latin typeface="Courier"/>
              </a:rPr>
              <a:t> fertility</a:t>
            </a:r>
            <a:r>
              <a:rPr>
                <a:solidFill>
                  <a:srgbClr val="4070A0"/>
                </a:solidFill>
                <a:latin typeface="Courier"/>
              </a:rPr>
              <a:t>:</a:t>
            </a:r>
            <a:r>
              <a:rPr>
                <a:latin typeface="Courier"/>
              </a:rPr>
              <a:t>year, </a:t>
            </a:r>
            <a:r>
              <a:rPr>
                <a:solidFill>
                  <a:srgbClr val="7D9029"/>
                </a:solidFill>
                <a:latin typeface="Courier"/>
              </a:rPr>
              <a:t>data =</a:t>
            </a:r>
            <a:r>
              <a:rPr>
                <a:latin typeface="Courier"/>
              </a:rPr>
              <a:t> dat)</a:t>
            </a:r>
            <a:br/>
            <a:r>
              <a:rPr>
                <a:solidFill>
                  <a:srgbClr val="06287E"/>
                </a:solidFill>
                <a:latin typeface="Courier"/>
              </a:rPr>
              <a:t>summary</a:t>
            </a:r>
            <a:r>
              <a:rPr>
                <a:latin typeface="Courier"/>
              </a:rPr>
              <a:t>(fit)</a:t>
            </a:r>
          </a:p>
          <a:p>
            <a:pPr lvl="0" indent="0">
              <a:buNone/>
            </a:pPr>
            <a:r>
              <a:rPr>
                <a:latin typeface="Courier"/>
              </a:rPr>
              <a:t>
Call:
lm(formula = infant_mortality ~ year + fertility + fertility:year, 
    data = dat)
Residuals:
    Min      1Q  Median      3Q     Max 
-81.327 -11.540  -1.282  11.575 141.101 
Coefficients:
                Estimate Std. Error t value Pr(&gt;|t|)    
(Intercept)    53.452151   0.304781  175.38   &lt;2e-16 ***
year           -0.410454   0.019561  -20.98   &lt;2e-16 ***
fertility      17.796992   0.150837  117.99   &lt;2e-16 ***
year:fertility -0.170849   0.009404  -18.17   &lt;2e-16 ***
---
Signif. codes:  0 '***' 0.001 '**' 0.01 '*' 0.05 '.' 0.1 ' ' 1
Residual standard error: 25.84 on 9088 degrees of freedom
  (1453 observations deleted due to missingness)
Multiple R-squared:  0.7071,    Adjusted R-squared:  0.707 
F-statistic:  7312 on 3 and 9088 DF,  p-value: &lt; 2.2e-16</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platzhalter 21"/>
          <p:cNvSpPr>
            <a:spLocks noGrp="1"/>
          </p:cNvSpPr>
          <p:nvPr>
            <p:ph type="title"/>
          </p:nvPr>
        </p:nvSpPr>
        <p:spPr>
          <a:xfrm>
            <a:off x="335360" y="52788"/>
            <a:ext cx="11617291" cy="1160254"/>
          </a:xfrm>
          <a:prstGeom prst="rect">
            <a:avLst/>
          </a:prstGeom>
        </p:spPr>
        <p:txBody>
          <a:bodyPr/>
          <a:lstStyle/>
          <a:p>
            <a:pPr lvl="0" marL="0" indent="0">
              <a:buNone/>
            </a:pPr>
            <a:r>
              <a:rPr/>
              <a:t>Categorical</a:t>
            </a:r>
            <a:r>
              <a:rPr/>
              <a:t> </a:t>
            </a:r>
            <a:r>
              <a:rPr/>
              <a:t>predictors</a:t>
            </a:r>
            <a:r>
              <a:rPr/>
              <a:t> </a:t>
            </a:r>
            <a:r>
              <a:rPr/>
              <a:t>(comparing</a:t>
            </a:r>
            <a:r>
              <a:rPr/>
              <a:t> </a:t>
            </a:r>
            <a:r>
              <a:rPr/>
              <a:t>groups)</a:t>
            </a:r>
          </a:p>
        </p:txBody>
      </p:sp>
      <p:sp>
        <p:nvSpPr>
          <p:cNvPr id="7" name="Textplatzhalter 12"/>
          <p:cNvSpPr>
            <a:spLocks noGrp="1"/>
          </p:cNvSpPr>
          <p:nvPr>
            <p:ph idx="1"/>
          </p:nvPr>
        </p:nvSpPr>
        <p:spPr/>
        <p:txBody>
          <a:bodyPr/>
          <a:lstStyle/>
          <a:p>
            <a:pPr lvl="1"/>
            <a:r>
              <a:rPr/>
              <a:t>Predictors can be categorical variables.</a:t>
            </a:r>
          </a:p>
          <a:p>
            <a:pPr lvl="1"/>
            <a:r>
              <a:rPr/>
              <a:t>Examples of categorical variables are: students with vs. without special educational needs; gender; Haircolor.</a:t>
            </a:r>
          </a:p>
          <a:p>
            <a:pPr lvl="1"/>
            <a:r>
              <a:rPr/>
              <a:t>They have to be </a:t>
            </a:r>
            <a:r>
              <a:rPr>
                <a:latin typeface="Courier"/>
              </a:rPr>
              <a:t>factors</a:t>
            </a:r>
            <a:r>
              <a:rPr/>
              <a:t> to recognize them as </a:t>
            </a:r>
            <a:r>
              <a:rPr>
                <a:latin typeface="Courier"/>
              </a:rPr>
              <a:t>categorical</a:t>
            </a:r>
            <a:r>
              <a:rPr/>
              <a: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platzhalter 21"/>
          <p:cNvSpPr>
            <a:spLocks noGrp="1"/>
          </p:cNvSpPr>
          <p:nvPr>
            <p:ph type="title"/>
          </p:nvPr>
        </p:nvSpPr>
        <p:spPr>
          <a:xfrm>
            <a:off x="335360" y="52788"/>
            <a:ext cx="11617291" cy="1160254"/>
          </a:xfrm>
          <a:prstGeom prst="rect">
            <a:avLst/>
          </a:prstGeom>
        </p:spPr>
        <p:txBody>
          <a:bodyPr/>
          <a:lstStyle/>
          <a:p>
            <a:pPr lvl="0" marL="0" indent="0">
              <a:buNone/>
            </a:pPr>
            <a:r>
              <a:rPr/>
              <a:t>Example</a:t>
            </a:r>
          </a:p>
        </p:txBody>
      </p:sp>
      <p:sp>
        <p:nvSpPr>
          <p:cNvPr id="7" name="Textplatzhalter 12"/>
          <p:cNvSpPr>
            <a:spLocks noGrp="1"/>
          </p:cNvSpPr>
          <p:nvPr>
            <p:ph idx="1"/>
          </p:nvPr>
        </p:nvSpPr>
        <p:spPr/>
        <p:txBody>
          <a:bodyPr/>
          <a:lstStyle/>
          <a:p>
            <a:pPr lvl="1"/>
            <a:r>
              <a:rPr/>
              <a:t>We predict </a:t>
            </a:r>
            <a:r>
              <a:rPr>
                <a:latin typeface="Courier"/>
              </a:rPr>
              <a:t>mpg</a:t>
            </a:r>
            <a:r>
              <a:rPr/>
              <a:t> by </a:t>
            </a:r>
            <a:r>
              <a:rPr>
                <a:latin typeface="Courier"/>
              </a:rPr>
              <a:t>wt</a:t>
            </a:r>
            <a:r>
              <a:rPr/>
              <a:t> and the transmission type </a:t>
            </a:r>
            <a:r>
              <a:rPr>
                <a:latin typeface="Courier"/>
              </a:rPr>
              <a:t>am</a:t>
            </a:r>
            <a:r>
              <a:rPr/>
              <a:t> and their interaction.</a:t>
            </a:r>
          </a:p>
          <a:p>
            <a:pPr lvl="1"/>
            <a:r>
              <a:rPr/>
              <a:t>The transmission type is a categorical variable. By default </a:t>
            </a:r>
            <a:r>
              <a:rPr>
                <a:latin typeface="Courier"/>
              </a:rPr>
              <a:t>am</a:t>
            </a:r>
            <a:r>
              <a:rPr/>
              <a:t> is not a factor. So we have to turn </a:t>
            </a:r>
            <a:r>
              <a:rPr>
                <a:latin typeface="Courier"/>
              </a:rPr>
              <a:t>am</a:t>
            </a:r>
            <a:r>
              <a:rPr/>
              <a:t> into a factor first.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12"/>
          <p:cNvSpPr>
            <a:spLocks noGrp="1"/>
          </p:cNvSpPr>
          <p:nvPr>
            <p:ph idx="1"/>
          </p:nvPr>
        </p:nvSpPr>
        <p:spPr/>
        <p:txBody>
          <a:bodyPr/>
          <a:lstStyle/>
          <a:p>
            <a:pPr lvl="0" indent="0">
              <a:buNone/>
            </a:pPr>
            <a:r>
              <a:rPr>
                <a:latin typeface="Courier"/>
              </a:rPr>
              <a:t>mtcars</a:t>
            </a:r>
            <a:r>
              <a:rPr>
                <a:solidFill>
                  <a:srgbClr val="4070A0"/>
                </a:solidFill>
                <a:latin typeface="Courier"/>
              </a:rPr>
              <a:t>$</a:t>
            </a:r>
            <a:r>
              <a:rPr>
                <a:latin typeface="Courier"/>
              </a:rPr>
              <a:t>wt_centered </a:t>
            </a:r>
            <a:r>
              <a:rPr>
                <a:solidFill>
                  <a:srgbClr val="007020"/>
                </a:solidFill>
                <a:latin typeface="Courier"/>
              </a:rPr>
              <a:t>&lt;-</a:t>
            </a:r>
            <a:r>
              <a:rPr>
                <a:latin typeface="Courier"/>
              </a:rPr>
              <a:t> </a:t>
            </a:r>
            <a:r>
              <a:rPr>
                <a:solidFill>
                  <a:srgbClr val="06287E"/>
                </a:solidFill>
                <a:latin typeface="Courier"/>
              </a:rPr>
              <a:t>scale</a:t>
            </a:r>
            <a:r>
              <a:rPr>
                <a:latin typeface="Courier"/>
              </a:rPr>
              <a:t>(mtcars</a:t>
            </a:r>
            <a:r>
              <a:rPr>
                <a:solidFill>
                  <a:srgbClr val="4070A0"/>
                </a:solidFill>
                <a:latin typeface="Courier"/>
              </a:rPr>
              <a:t>$</a:t>
            </a:r>
            <a:r>
              <a:rPr>
                <a:latin typeface="Courier"/>
              </a:rPr>
              <a:t>wt, </a:t>
            </a:r>
            <a:r>
              <a:rPr>
                <a:solidFill>
                  <a:srgbClr val="7D9029"/>
                </a:solidFill>
                <a:latin typeface="Courier"/>
              </a:rPr>
              <a:t>scale =</a:t>
            </a:r>
            <a:r>
              <a:rPr>
                <a:latin typeface="Courier"/>
              </a:rPr>
              <a:t> </a:t>
            </a:r>
            <a:r>
              <a:rPr>
                <a:solidFill>
                  <a:srgbClr val="880000"/>
                </a:solidFill>
                <a:latin typeface="Courier"/>
              </a:rPr>
              <a:t>FALSE</a:t>
            </a:r>
            <a:r>
              <a:rPr>
                <a:latin typeface="Courier"/>
              </a:rPr>
              <a:t>)</a:t>
            </a:r>
            <a:br/>
            <a:r>
              <a:rPr>
                <a:latin typeface="Courier"/>
              </a:rPr>
              <a:t>mtcars</a:t>
            </a:r>
            <a:r>
              <a:rPr>
                <a:solidFill>
                  <a:srgbClr val="4070A0"/>
                </a:solidFill>
                <a:latin typeface="Courier"/>
              </a:rPr>
              <a:t>$</a:t>
            </a:r>
            <a:r>
              <a:rPr>
                <a:latin typeface="Courier"/>
              </a:rPr>
              <a:t>am_factor </a:t>
            </a:r>
            <a:r>
              <a:rPr>
                <a:solidFill>
                  <a:srgbClr val="007020"/>
                </a:solidFill>
                <a:latin typeface="Courier"/>
              </a:rPr>
              <a:t>&lt;-</a:t>
            </a:r>
            <a:r>
              <a:rPr>
                <a:latin typeface="Courier"/>
              </a:rPr>
              <a:t> </a:t>
            </a:r>
            <a:r>
              <a:rPr>
                <a:solidFill>
                  <a:srgbClr val="06287E"/>
                </a:solidFill>
                <a:latin typeface="Courier"/>
              </a:rPr>
              <a:t>factor</a:t>
            </a:r>
            <a:r>
              <a:rPr>
                <a:latin typeface="Courier"/>
              </a:rPr>
              <a:t>(mtcars</a:t>
            </a:r>
            <a:r>
              <a:rPr>
                <a:solidFill>
                  <a:srgbClr val="4070A0"/>
                </a:solidFill>
                <a:latin typeface="Courier"/>
              </a:rPr>
              <a:t>$</a:t>
            </a:r>
            <a:r>
              <a:rPr>
                <a:latin typeface="Courier"/>
              </a:rPr>
              <a:t>am, </a:t>
            </a:r>
            <a:r>
              <a:rPr>
                <a:solidFill>
                  <a:srgbClr val="7D9029"/>
                </a:solidFill>
                <a:latin typeface="Courier"/>
              </a:rPr>
              <a:t>labels =</a:t>
            </a:r>
            <a:r>
              <a:rPr>
                <a:latin typeface="Courier"/>
              </a:rPr>
              <a:t> </a:t>
            </a:r>
            <a:r>
              <a:rPr>
                <a:solidFill>
                  <a:srgbClr val="06287E"/>
                </a:solidFill>
                <a:latin typeface="Courier"/>
              </a:rPr>
              <a:t>c</a:t>
            </a:r>
            <a:r>
              <a:rPr>
                <a:latin typeface="Courier"/>
              </a:rPr>
              <a:t>(</a:t>
            </a:r>
            <a:r>
              <a:rPr>
                <a:solidFill>
                  <a:srgbClr val="4070A0"/>
                </a:solidFill>
                <a:latin typeface="Courier"/>
              </a:rPr>
              <a:t>"Automatic"</a:t>
            </a:r>
            <a:r>
              <a:rPr>
                <a:latin typeface="Courier"/>
              </a:rPr>
              <a:t>, </a:t>
            </a:r>
            <a:r>
              <a:rPr>
                <a:solidFill>
                  <a:srgbClr val="4070A0"/>
                </a:solidFill>
                <a:latin typeface="Courier"/>
              </a:rPr>
              <a:t>"Manual"</a:t>
            </a:r>
            <a:r>
              <a:rPr>
                <a:latin typeface="Courier"/>
              </a:rPr>
              <a:t>))</a:t>
            </a:r>
            <a:br/>
            <a:r>
              <a:rPr>
                <a:latin typeface="Courier"/>
              </a:rPr>
              <a:t>fit </a:t>
            </a:r>
            <a:r>
              <a:rPr>
                <a:solidFill>
                  <a:srgbClr val="007020"/>
                </a:solidFill>
                <a:latin typeface="Courier"/>
              </a:rPr>
              <a:t>&lt;-</a:t>
            </a:r>
            <a:r>
              <a:rPr>
                <a:latin typeface="Courier"/>
              </a:rPr>
              <a:t> </a:t>
            </a:r>
            <a:r>
              <a:rPr>
                <a:solidFill>
                  <a:srgbClr val="06287E"/>
                </a:solidFill>
                <a:latin typeface="Courier"/>
              </a:rPr>
              <a:t>lm</a:t>
            </a:r>
            <a:r>
              <a:rPr>
                <a:latin typeface="Courier"/>
              </a:rPr>
              <a:t>(mpg </a:t>
            </a:r>
            <a:r>
              <a:rPr>
                <a:solidFill>
                  <a:srgbClr val="4070A0"/>
                </a:solidFill>
                <a:latin typeface="Courier"/>
              </a:rPr>
              <a:t>~</a:t>
            </a:r>
            <a:r>
              <a:rPr>
                <a:latin typeface="Courier"/>
              </a:rPr>
              <a:t> wt_centered </a:t>
            </a:r>
            <a:r>
              <a:rPr>
                <a:solidFill>
                  <a:srgbClr val="4070A0"/>
                </a:solidFill>
                <a:latin typeface="Courier"/>
              </a:rPr>
              <a:t>+</a:t>
            </a:r>
            <a:r>
              <a:rPr>
                <a:latin typeface="Courier"/>
              </a:rPr>
              <a:t> am_factor </a:t>
            </a:r>
            <a:r>
              <a:rPr>
                <a:solidFill>
                  <a:srgbClr val="4070A0"/>
                </a:solidFill>
                <a:latin typeface="Courier"/>
              </a:rPr>
              <a:t>+</a:t>
            </a:r>
            <a:r>
              <a:rPr>
                <a:latin typeface="Courier"/>
              </a:rPr>
              <a:t> wt_centered</a:t>
            </a:r>
            <a:r>
              <a:rPr>
                <a:solidFill>
                  <a:srgbClr val="4070A0"/>
                </a:solidFill>
                <a:latin typeface="Courier"/>
              </a:rPr>
              <a:t>:</a:t>
            </a:r>
            <a:r>
              <a:rPr>
                <a:latin typeface="Courier"/>
              </a:rPr>
              <a:t>am_factor, </a:t>
            </a:r>
            <a:r>
              <a:rPr>
                <a:solidFill>
                  <a:srgbClr val="7D9029"/>
                </a:solidFill>
                <a:latin typeface="Courier"/>
              </a:rPr>
              <a:t>data =</a:t>
            </a:r>
            <a:r>
              <a:rPr>
                <a:latin typeface="Courier"/>
              </a:rPr>
              <a:t> mtcars)</a:t>
            </a:r>
            <a:br/>
            <a:r>
              <a:rPr>
                <a:solidFill>
                  <a:srgbClr val="06287E"/>
                </a:solidFill>
                <a:latin typeface="Courier"/>
              </a:rPr>
              <a:t>summary</a:t>
            </a:r>
            <a:r>
              <a:rPr>
                <a:latin typeface="Courier"/>
              </a:rPr>
              <a:t>(fit)</a:t>
            </a:r>
          </a:p>
          <a:p>
            <a:pPr lvl="0" indent="0">
              <a:buNone/>
            </a:pPr>
            <a:r>
              <a:rPr>
                <a:latin typeface="Courier"/>
              </a:rPr>
              <a:t>
Call:
lm(formula = mpg ~ wt_centered + am_factor + wt_centered:am_factor, 
    data = mtcars)
Residuals:
    Min      1Q  Median      3Q     Max 
-3.6004 -1.5446 -0.5325  0.9012  6.0909 
Coefficients:
                            Estimate Std. Error t value Pr(&gt;|t|)    
(Intercept)                  19.2358     0.7357  26.147  &lt; 2e-16 ***
wt_centered                  -3.7859     0.7856  -4.819 4.55e-05 ***
am_factorManual              -2.1677     1.4189  -1.528  0.13779    
wt_centered:am_factorManual  -5.2984     1.4447  -3.667  0.00102 ** 
---
Signif. codes:  0 '***' 0.001 '**' 0.01 '*' 0.05 '.' 0.1 ' ' 1
Residual standard error: 2.591 on 28 degrees of freedom
Multiple R-squared:  0.833, Adjusted R-squared:  0.8151 
F-statistic: 46.57 on 3 and 28 DF,  p-value: 5.209e-11</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platzhalter 21"/>
          <p:cNvSpPr>
            <a:spLocks noGrp="1"/>
          </p:cNvSpPr>
          <p:nvPr>
            <p:ph type="title"/>
          </p:nvPr>
        </p:nvSpPr>
        <p:spPr>
          <a:xfrm>
            <a:off x="335360" y="52788"/>
            <a:ext cx="11617291" cy="1160254"/>
          </a:xfrm>
          <a:prstGeom prst="rect">
            <a:avLst/>
          </a:prstGeom>
        </p:spPr>
        <p:txBody>
          <a:bodyPr/>
          <a:lstStyle/>
          <a:p>
            <a:pPr lvl="0" marL="0" indent="0">
              <a:buNone/>
            </a:pPr>
            <a:r>
              <a:rPr/>
              <a:t>Task</a:t>
            </a:r>
          </a:p>
        </p:txBody>
      </p:sp>
      <p:sp>
        <p:nvSpPr>
          <p:cNvPr id="7" name="Textplatzhalter 12"/>
          <p:cNvSpPr>
            <a:spLocks noGrp="1"/>
          </p:cNvSpPr>
          <p:nvPr>
            <p:ph idx="1"/>
          </p:nvPr>
        </p:nvSpPr>
        <p:spPr/>
        <p:txBody>
          <a:bodyPr/>
          <a:lstStyle/>
          <a:p>
            <a:pPr lvl="0" indent="0">
              <a:buNone/>
            </a:pPr>
            <a:r>
              <a:rPr>
                <a:latin typeface="Courier"/>
              </a:rPr>
              <a:t>heights</a:t>
            </a:r>
            <a:r>
              <a:rPr>
                <a:solidFill>
                  <a:srgbClr val="4070A0"/>
                </a:solidFill>
                <a:latin typeface="Courier"/>
              </a:rPr>
              <a:t>$</a:t>
            </a:r>
            <a:r>
              <a:rPr>
                <a:latin typeface="Courier"/>
              </a:rPr>
              <a:t>sex </a:t>
            </a:r>
            <a:r>
              <a:rPr>
                <a:solidFill>
                  <a:srgbClr val="007020"/>
                </a:solidFill>
                <a:latin typeface="Courier"/>
              </a:rPr>
              <a:t>&lt;-</a:t>
            </a:r>
            <a:r>
              <a:rPr>
                <a:latin typeface="Courier"/>
              </a:rPr>
              <a:t> </a:t>
            </a:r>
            <a:r>
              <a:rPr>
                <a:solidFill>
                  <a:srgbClr val="06287E"/>
                </a:solidFill>
                <a:latin typeface="Courier"/>
              </a:rPr>
              <a:t>factor</a:t>
            </a:r>
            <a:r>
              <a:rPr>
                <a:latin typeface="Courier"/>
              </a:rPr>
              <a:t>(heights</a:t>
            </a:r>
            <a:r>
              <a:rPr>
                <a:solidFill>
                  <a:srgbClr val="4070A0"/>
                </a:solidFill>
                <a:latin typeface="Courier"/>
              </a:rPr>
              <a:t>$</a:t>
            </a:r>
            <a:r>
              <a:rPr>
                <a:latin typeface="Courier"/>
              </a:rPr>
              <a:t>sex)</a:t>
            </a:r>
            <a:br/>
            <a:r>
              <a:rPr>
                <a:latin typeface="Courier"/>
              </a:rPr>
              <a:t>fit </a:t>
            </a:r>
            <a:r>
              <a:rPr>
                <a:solidFill>
                  <a:srgbClr val="007020"/>
                </a:solidFill>
                <a:latin typeface="Courier"/>
              </a:rPr>
              <a:t>&lt;-</a:t>
            </a:r>
            <a:r>
              <a:rPr>
                <a:latin typeface="Courier"/>
              </a:rPr>
              <a:t> </a:t>
            </a:r>
            <a:r>
              <a:rPr>
                <a:solidFill>
                  <a:srgbClr val="06287E"/>
                </a:solidFill>
                <a:latin typeface="Courier"/>
              </a:rPr>
              <a:t>lm</a:t>
            </a:r>
            <a:r>
              <a:rPr>
                <a:latin typeface="Courier"/>
              </a:rPr>
              <a:t>(height </a:t>
            </a:r>
            <a:r>
              <a:rPr>
                <a:solidFill>
                  <a:srgbClr val="4070A0"/>
                </a:solidFill>
                <a:latin typeface="Courier"/>
              </a:rPr>
              <a:t>~</a:t>
            </a:r>
            <a:r>
              <a:rPr>
                <a:latin typeface="Courier"/>
              </a:rPr>
              <a:t> sex, </a:t>
            </a:r>
            <a:r>
              <a:rPr>
                <a:solidFill>
                  <a:srgbClr val="7D9029"/>
                </a:solidFill>
                <a:latin typeface="Courier"/>
              </a:rPr>
              <a:t>data =</a:t>
            </a:r>
            <a:r>
              <a:rPr>
                <a:latin typeface="Courier"/>
              </a:rPr>
              <a:t> heights)</a:t>
            </a:r>
            <a:br/>
            <a:r>
              <a:rPr>
                <a:solidFill>
                  <a:srgbClr val="06287E"/>
                </a:solidFill>
                <a:latin typeface="Courier"/>
              </a:rPr>
              <a:t>summary</a:t>
            </a:r>
            <a:r>
              <a:rPr>
                <a:latin typeface="Courier"/>
              </a:rPr>
              <a:t>(fit)</a:t>
            </a:r>
          </a:p>
          <a:p>
            <a:pPr lvl="0" indent="0">
              <a:buNone/>
            </a:pPr>
            <a:r>
              <a:rPr>
                <a:latin typeface="Courier"/>
              </a:rPr>
              <a:t>
Call:
lm(formula = height ~ sex, data = heights)
Residuals:
     Min       1Q   Median       3Q      Max 
-19.3148  -2.3148  -0.3148   2.6852  14.0606 
Coefficients:
            Estimate Std. Error t value Pr(&gt;|t|)    
(Intercept)  64.9394     0.2363  274.82   &lt;2e-16 ***
sexMale       4.3753     0.2687   16.28   &lt;2e-16 ***
---
Signif. codes:  0 '***' 0.001 '**' 0.01 '*' 0.05 '.' 0.1 ' ' 1
Residual standard error: 3.645 on 1048 degrees of freedom
Multiple R-squared:  0.2019,    Adjusted R-squared:  0.2012 
F-statistic: 265.1 on 1 and 1048 DF,  p-value: &lt; 2.2e-16</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platzhalter 21"/>
          <p:cNvSpPr>
            <a:spLocks noGrp="1"/>
          </p:cNvSpPr>
          <p:nvPr>
            <p:ph type="title"/>
          </p:nvPr>
        </p:nvSpPr>
        <p:spPr>
          <a:xfrm>
            <a:off x="335360" y="52788"/>
            <a:ext cx="11617291" cy="1160254"/>
          </a:xfrm>
          <a:prstGeom prst="rect">
            <a:avLst/>
          </a:prstGeom>
        </p:spPr>
        <p:txBody>
          <a:bodyPr/>
          <a:lstStyle/>
          <a:p>
            <a:pPr lvl="0" marL="0" indent="0">
              <a:buNone/>
            </a:pPr>
            <a:r>
              <a:rPr/>
              <a:t>Contrasts</a:t>
            </a:r>
          </a:p>
        </p:txBody>
      </p:sp>
      <p:sp>
        <p:nvSpPr>
          <p:cNvPr id="7" name="Textplatzhalter 12"/>
          <p:cNvSpPr>
            <a:spLocks noGrp="1"/>
          </p:cNvSpPr>
          <p:nvPr>
            <p:ph idx="1"/>
          </p:nvPr>
        </p:nvSpPr>
        <p:spPr/>
        <p:txBody>
          <a:bodyPr/>
          <a:lstStyle/>
          <a:p>
            <a:pPr lvl="1"/>
            <a:r>
              <a:rPr/>
              <a:t>In the previous example, we compared the effect of an automatic against a manual gearshift. This is called a </a:t>
            </a:r>
            <a:r>
              <a:rPr b="1"/>
              <a:t>contrast</a:t>
            </a:r>
            <a:r>
              <a:rPr/>
              <a:t>. In this case, our intercept represented the </a:t>
            </a:r>
            <a:r>
              <a:rPr i="1"/>
              <a:t>mpg</a:t>
            </a:r>
            <a:r>
              <a:rPr/>
              <a:t> for the automatic gearshift and the predictor represented the change in the </a:t>
            </a:r>
            <a:r>
              <a:rPr i="1"/>
              <a:t>mpg</a:t>
            </a:r>
            <a:r>
              <a:rPr/>
              <a:t> values for manual gearshifts.</a:t>
            </a:r>
          </a:p>
          <a:p>
            <a:pPr lvl="1"/>
            <a:r>
              <a:rPr/>
              <a:t>This type of contrast is called a “treatment” contrast.</a:t>
            </a:r>
          </a:p>
          <a:p>
            <a:pPr lvl="1"/>
            <a:r>
              <a:rPr/>
              <a:t>An alternative approach would be to calculate the average of ‘mpg’ across both types of gearshifts and the predictor represents how much the type of gearshift influences ‘mpg’.</a:t>
            </a:r>
          </a:p>
          <a:p>
            <a:pPr lvl="1"/>
            <a:r>
              <a:rPr/>
              <a:t>This type of contrast is called a Helmert contrast.</a:t>
            </a:r>
          </a:p>
          <a:p>
            <a:pPr lvl="0" marL="0" indent="0">
              <a:buNone/>
            </a:pPr>
            <a:r>
              <a:rPr b="1" i="1"/>
              <a:t>Example</a:t>
            </a:r>
          </a:p>
          <a:p>
            <a:pPr lvl="0" marL="0" indent="0">
              <a:buNone/>
            </a:pPr>
            <a:r>
              <a:rPr/>
              <a:t>Fitting </a:t>
            </a:r>
            <a:r>
              <a:rPr>
                <a:latin typeface="Courier"/>
              </a:rPr>
              <a:t>lm(mpg ~ am_factor, data = mtcars)</a:t>
            </a:r>
            <a:r>
              <a:rPr/>
              <a:t> with a treatment contrast:</a:t>
            </a:r>
          </a:p>
          <a:p>
            <a:pPr lvl="0" indent="0">
              <a:buNone/>
            </a:pPr>
            <a:r>
              <a:rPr>
                <a:latin typeface="Courier"/>
              </a:rPr>
              <a:t>    (Intercept) am_factorManual 
      17.147368        7.244939 </a:t>
            </a:r>
          </a:p>
          <a:p>
            <a:pPr lvl="0" marL="0" indent="0">
              <a:buNone/>
            </a:pPr>
            <a:r>
              <a:rPr/>
              <a:t>Fitting </a:t>
            </a:r>
            <a:r>
              <a:rPr>
                <a:latin typeface="Courier"/>
              </a:rPr>
              <a:t>lm(mpg ~ am_factor, data = mtcars)</a:t>
            </a:r>
            <a:r>
              <a:rPr/>
              <a:t> with a Helmert contrast:</a:t>
            </a:r>
          </a:p>
          <a:p>
            <a:pPr lvl="0" indent="0">
              <a:buNone/>
            </a:pPr>
            <a:r>
              <a:rPr>
                <a:latin typeface="Courier"/>
              </a:rPr>
              <a:t>(Intercept)  am_factor1 
   20.76984     3.62247 </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12"/>
          <p:cNvSpPr>
            <a:spLocks noGrp="1"/>
          </p:cNvSpPr>
          <p:nvPr>
            <p:ph idx="1"/>
          </p:nvPr>
        </p:nvSpPr>
        <p:spPr/>
        <p:txBody>
          <a:bodyPr/>
          <a:lstStyle/>
          <a:p>
            <a:pPr lvl="1"/>
            <a:r>
              <a:rPr/>
              <a:t>The </a:t>
            </a:r>
            <a:r>
              <a:rPr>
                <a:latin typeface="Courier"/>
              </a:rPr>
              <a:t>constrasts()</a:t>
            </a:r>
            <a:r>
              <a:rPr/>
              <a:t> function gets and sets contrasts for factors</a:t>
            </a:r>
          </a:p>
          <a:p>
            <a:pPr lvl="1"/>
            <a:r>
              <a:rPr/>
              <a:t>Treatment contrasts for two factor levels:</a:t>
            </a:r>
            <a:br/>
            <a:r>
              <a:rPr>
                <a:latin typeface="Courier"/>
              </a:rPr>
              <a:t>contrasts(mtcars$am_factor) &lt;- contr.treatment(2)</a:t>
            </a:r>
          </a:p>
          <a:p>
            <a:pPr lvl="1"/>
            <a:r>
              <a:rPr/>
              <a:t>Helmert contrasts for two factor levels:</a:t>
            </a:r>
            <a:br/>
            <a:r>
              <a:rPr>
                <a:latin typeface="Courier"/>
              </a:rPr>
              <a:t>contrasts(mtcars$am_factor) &lt;- contr.helmert(2)</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platzhalter 21"/>
          <p:cNvSpPr>
            <a:spLocks noGrp="1"/>
          </p:cNvSpPr>
          <p:nvPr>
            <p:ph type="title"/>
          </p:nvPr>
        </p:nvSpPr>
        <p:spPr>
          <a:xfrm>
            <a:off x="335360" y="52788"/>
            <a:ext cx="11617291" cy="1160254"/>
          </a:xfrm>
          <a:prstGeom prst="rect">
            <a:avLst/>
          </a:prstGeom>
        </p:spPr>
        <p:txBody>
          <a:bodyPr/>
          <a:lstStyle/>
          <a:p>
            <a:pPr lvl="0" marL="0" indent="0">
              <a:buNone/>
            </a:pPr>
            <a:r>
              <a:rPr/>
              <a:t>Task</a:t>
            </a:r>
          </a:p>
        </p:txBody>
      </p:sp>
      <p:sp>
        <p:nvSpPr>
          <p:cNvPr id="7" name="Textplatzhalter 12"/>
          <p:cNvSpPr>
            <a:spLocks noGrp="1"/>
          </p:cNvSpPr>
          <p:nvPr>
            <p:ph idx="1"/>
          </p:nvPr>
        </p:nvSpPr>
        <p:spPr/>
        <p:txBody>
          <a:bodyPr/>
          <a:lstStyle/>
          <a:p>
            <a:pPr lvl="1"/>
            <a:r>
              <a:rPr/>
              <a:t>Take the </a:t>
            </a:r>
            <a:r>
              <a:rPr>
                <a:latin typeface="Courier"/>
              </a:rPr>
              <a:t>mtcars</a:t>
            </a:r>
            <a:r>
              <a:rPr/>
              <a:t> dataset</a:t>
            </a:r>
          </a:p>
          <a:p>
            <a:pPr lvl="1"/>
            <a:r>
              <a:rPr/>
              <a:t>Predict </a:t>
            </a:r>
            <a:r>
              <a:rPr>
                <a:latin typeface="Courier"/>
              </a:rPr>
              <a:t>mpg</a:t>
            </a:r>
            <a:r>
              <a:rPr/>
              <a:t> by </a:t>
            </a:r>
            <a:r>
              <a:rPr>
                <a:latin typeface="Courier"/>
              </a:rPr>
              <a:t>wt</a:t>
            </a:r>
            <a:r>
              <a:rPr/>
              <a:t> and the transmission type </a:t>
            </a:r>
            <a:r>
              <a:rPr>
                <a:latin typeface="Courier"/>
              </a:rPr>
              <a:t>am</a:t>
            </a:r>
            <a:r>
              <a:rPr/>
              <a:t> and their interaction</a:t>
            </a:r>
          </a:p>
          <a:p>
            <a:pPr lvl="1"/>
            <a:r>
              <a:rPr/>
              <a:t>By deafult </a:t>
            </a:r>
            <a:r>
              <a:rPr>
                <a:latin typeface="Courier"/>
              </a:rPr>
              <a:t>am</a:t>
            </a:r>
            <a:r>
              <a:rPr/>
              <a:t> is not a factor. Please create a factor for </a:t>
            </a:r>
            <a:r>
              <a:rPr>
                <a:latin typeface="Courier"/>
              </a:rPr>
              <a:t>am</a:t>
            </a:r>
            <a:r>
              <a:rPr/>
              <a:t> first</a:t>
            </a:r>
          </a:p>
          <a:p>
            <a:pPr lvl="1"/>
            <a:r>
              <a:rPr/>
              <a:t>Set the contrasts of the factor to </a:t>
            </a:r>
            <a:r>
              <a:rPr i="1"/>
              <a:t>Helmert</a:t>
            </a:r>
            <a:r>
              <a:rPr/>
              <a:t> and calculate the model.</a:t>
            </a:r>
          </a:p>
          <a:p>
            <a:pPr lvl="1"/>
            <a:r>
              <a:rPr/>
              <a:t>Set the contrasts of the factor to </a:t>
            </a:r>
            <a:r>
              <a:rPr i="1"/>
              <a:t>Treatment</a:t>
            </a:r>
            <a:r>
              <a:rPr/>
              <a:t> and calculate the model</a:t>
            </a:r>
          </a:p>
          <a:p>
            <a:pPr lvl="1"/>
            <a:r>
              <a:rPr/>
              <a:t>Compare the results of the two models and discuss them with you seatmate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12"/>
          <p:cNvSpPr>
            <a:spLocks noGrp="1"/>
          </p:cNvSpPr>
          <p:nvPr>
            <p:ph idx="1"/>
          </p:nvPr>
        </p:nvSpPr>
        <p:spPr/>
        <p:txBody>
          <a:bodyPr/>
          <a:lstStyle/>
          <a:p>
            <a:pPr lvl="0" indent="0">
              <a:buNone/>
            </a:pPr>
            <a:r>
              <a:rPr>
                <a:latin typeface="Courier"/>
              </a:rPr>
              <a:t>mtcars</a:t>
            </a:r>
            <a:r>
              <a:rPr>
                <a:solidFill>
                  <a:srgbClr val="4070A0"/>
                </a:solidFill>
                <a:latin typeface="Courier"/>
              </a:rPr>
              <a:t>$</a:t>
            </a:r>
            <a:r>
              <a:rPr>
                <a:latin typeface="Courier"/>
              </a:rPr>
              <a:t>am_factor </a:t>
            </a:r>
            <a:r>
              <a:rPr>
                <a:solidFill>
                  <a:srgbClr val="007020"/>
                </a:solidFill>
                <a:latin typeface="Courier"/>
              </a:rPr>
              <a:t>&lt;-</a:t>
            </a:r>
            <a:r>
              <a:rPr>
                <a:latin typeface="Courier"/>
              </a:rPr>
              <a:t> </a:t>
            </a:r>
            <a:r>
              <a:rPr>
                <a:solidFill>
                  <a:srgbClr val="06287E"/>
                </a:solidFill>
                <a:latin typeface="Courier"/>
              </a:rPr>
              <a:t>factor</a:t>
            </a:r>
            <a:r>
              <a:rPr>
                <a:latin typeface="Courier"/>
              </a:rPr>
              <a:t>(mtcars</a:t>
            </a:r>
            <a:r>
              <a:rPr>
                <a:solidFill>
                  <a:srgbClr val="4070A0"/>
                </a:solidFill>
                <a:latin typeface="Courier"/>
              </a:rPr>
              <a:t>$</a:t>
            </a:r>
            <a:r>
              <a:rPr>
                <a:latin typeface="Courier"/>
              </a:rPr>
              <a:t>am, </a:t>
            </a:r>
            <a:r>
              <a:rPr>
                <a:solidFill>
                  <a:srgbClr val="7D9029"/>
                </a:solidFill>
                <a:latin typeface="Courier"/>
              </a:rPr>
              <a:t>labels =</a:t>
            </a:r>
            <a:r>
              <a:rPr>
                <a:latin typeface="Courier"/>
              </a:rPr>
              <a:t> </a:t>
            </a:r>
            <a:r>
              <a:rPr>
                <a:solidFill>
                  <a:srgbClr val="06287E"/>
                </a:solidFill>
                <a:latin typeface="Courier"/>
              </a:rPr>
              <a:t>c</a:t>
            </a:r>
            <a:r>
              <a:rPr>
                <a:latin typeface="Courier"/>
              </a:rPr>
              <a:t>(</a:t>
            </a:r>
            <a:r>
              <a:rPr>
                <a:solidFill>
                  <a:srgbClr val="4070A0"/>
                </a:solidFill>
                <a:latin typeface="Courier"/>
              </a:rPr>
              <a:t>"Automatic"</a:t>
            </a:r>
            <a:r>
              <a:rPr>
                <a:latin typeface="Courier"/>
              </a:rPr>
              <a:t>, </a:t>
            </a:r>
            <a:r>
              <a:rPr>
                <a:solidFill>
                  <a:srgbClr val="4070A0"/>
                </a:solidFill>
                <a:latin typeface="Courier"/>
              </a:rPr>
              <a:t>"Manual"</a:t>
            </a:r>
            <a:r>
              <a:rPr>
                <a:latin typeface="Courier"/>
              </a:rPr>
              <a:t>))</a:t>
            </a:r>
            <a:br/>
            <a:r>
              <a:rPr>
                <a:solidFill>
                  <a:srgbClr val="06287E"/>
                </a:solidFill>
                <a:latin typeface="Courier"/>
              </a:rPr>
              <a:t>contrasts</a:t>
            </a:r>
            <a:r>
              <a:rPr>
                <a:latin typeface="Courier"/>
              </a:rPr>
              <a:t>(mtcars</a:t>
            </a:r>
            <a:r>
              <a:rPr>
                <a:solidFill>
                  <a:srgbClr val="4070A0"/>
                </a:solidFill>
                <a:latin typeface="Courier"/>
              </a:rPr>
              <a:t>$</a:t>
            </a:r>
            <a:r>
              <a:rPr>
                <a:latin typeface="Courier"/>
              </a:rPr>
              <a:t>am_factor) </a:t>
            </a:r>
            <a:r>
              <a:rPr>
                <a:solidFill>
                  <a:srgbClr val="007020"/>
                </a:solidFill>
                <a:latin typeface="Courier"/>
              </a:rPr>
              <a:t>&lt;-</a:t>
            </a:r>
            <a:r>
              <a:rPr>
                <a:latin typeface="Courier"/>
              </a:rPr>
              <a:t> </a:t>
            </a:r>
            <a:r>
              <a:rPr>
                <a:solidFill>
                  <a:srgbClr val="06287E"/>
                </a:solidFill>
                <a:latin typeface="Courier"/>
              </a:rPr>
              <a:t>contr.helmert</a:t>
            </a:r>
            <a:r>
              <a:rPr>
                <a:latin typeface="Courier"/>
              </a:rPr>
              <a:t>(</a:t>
            </a:r>
            <a:r>
              <a:rPr>
                <a:solidFill>
                  <a:srgbClr val="40A070"/>
                </a:solidFill>
                <a:latin typeface="Courier"/>
              </a:rPr>
              <a:t>2</a:t>
            </a:r>
            <a:r>
              <a:rPr>
                <a:latin typeface="Courier"/>
              </a:rPr>
              <a:t>)</a:t>
            </a:r>
            <a:br/>
            <a:r>
              <a:rPr>
                <a:latin typeface="Courier"/>
              </a:rPr>
              <a:t>fit1 </a:t>
            </a:r>
            <a:r>
              <a:rPr>
                <a:solidFill>
                  <a:srgbClr val="007020"/>
                </a:solidFill>
                <a:latin typeface="Courier"/>
              </a:rPr>
              <a:t>&lt;-</a:t>
            </a:r>
            <a:r>
              <a:rPr>
                <a:latin typeface="Courier"/>
              </a:rPr>
              <a:t> </a:t>
            </a:r>
            <a:r>
              <a:rPr>
                <a:solidFill>
                  <a:srgbClr val="06287E"/>
                </a:solidFill>
                <a:latin typeface="Courier"/>
              </a:rPr>
              <a:t>lm</a:t>
            </a:r>
            <a:r>
              <a:rPr>
                <a:latin typeface="Courier"/>
              </a:rPr>
              <a:t>(mpg </a:t>
            </a:r>
            <a:r>
              <a:rPr>
                <a:solidFill>
                  <a:srgbClr val="4070A0"/>
                </a:solidFill>
                <a:latin typeface="Courier"/>
              </a:rPr>
              <a:t>~</a:t>
            </a:r>
            <a:r>
              <a:rPr>
                <a:latin typeface="Courier"/>
              </a:rPr>
              <a:t> wt </a:t>
            </a:r>
            <a:r>
              <a:rPr>
                <a:solidFill>
                  <a:srgbClr val="4070A0"/>
                </a:solidFill>
                <a:latin typeface="Courier"/>
              </a:rPr>
              <a:t>+</a:t>
            </a:r>
            <a:r>
              <a:rPr>
                <a:latin typeface="Courier"/>
              </a:rPr>
              <a:t> am_factor </a:t>
            </a:r>
            <a:r>
              <a:rPr>
                <a:solidFill>
                  <a:srgbClr val="4070A0"/>
                </a:solidFill>
                <a:latin typeface="Courier"/>
              </a:rPr>
              <a:t>+</a:t>
            </a:r>
            <a:r>
              <a:rPr>
                <a:latin typeface="Courier"/>
              </a:rPr>
              <a:t> wt</a:t>
            </a:r>
            <a:r>
              <a:rPr>
                <a:solidFill>
                  <a:srgbClr val="4070A0"/>
                </a:solidFill>
                <a:latin typeface="Courier"/>
              </a:rPr>
              <a:t>:</a:t>
            </a:r>
            <a:r>
              <a:rPr>
                <a:latin typeface="Courier"/>
              </a:rPr>
              <a:t>am_factor, </a:t>
            </a:r>
            <a:r>
              <a:rPr>
                <a:solidFill>
                  <a:srgbClr val="7D9029"/>
                </a:solidFill>
                <a:latin typeface="Courier"/>
              </a:rPr>
              <a:t>data =</a:t>
            </a:r>
            <a:r>
              <a:rPr>
                <a:latin typeface="Courier"/>
              </a:rPr>
              <a:t> mtcars)</a:t>
            </a:r>
            <a:br/>
            <a:r>
              <a:rPr>
                <a:solidFill>
                  <a:srgbClr val="06287E"/>
                </a:solidFill>
                <a:latin typeface="Courier"/>
              </a:rPr>
              <a:t>summary</a:t>
            </a:r>
            <a:r>
              <a:rPr>
                <a:latin typeface="Courier"/>
              </a:rPr>
              <a:t>(fit1)</a:t>
            </a:r>
          </a:p>
          <a:p>
            <a:pPr lvl="0" indent="0">
              <a:buNone/>
            </a:pPr>
            <a:r>
              <a:rPr>
                <a:latin typeface="Courier"/>
              </a:rPr>
              <a:t>
Call:
lm(formula = mpg ~ wt + am_factor + wt:am_factor, data = mtcars)
Residuals:
    Min      1Q  Median      3Q     Max 
-3.6004 -1.5446 -0.5325  0.9012  6.0909 
Coefficients:
              Estimate Std. Error t value Pr(&gt;|t|)    
(Intercept)    38.8553     2.1320  18.225  &lt; 2e-16 ***
wt             -6.4351     0.7223  -8.909 1.16e-09 ***
am_factor1      7.4392     2.1320   3.489  0.00162 ** 
wt:am_factor1  -2.6492     0.7223  -3.667  0.00102 ** 
---
Signif. codes:  0 '***' 0.001 '**' 0.01 '*' 0.05 '.' 0.1 ' ' 1
Residual standard error: 2.591 on 28 degrees of freedom
Multiple R-squared:  0.833, Adjusted R-squared:  0.8151 
F-statistic: 46.57 on 3 and 28 DF,  p-value: 5.209e-11</a:t>
            </a:r>
          </a:p>
          <a:p>
            <a:pPr lvl="0" indent="0">
              <a:buNone/>
            </a:pPr>
            <a:r>
              <a:rPr>
                <a:solidFill>
                  <a:srgbClr val="06287E"/>
                </a:solidFill>
                <a:latin typeface="Courier"/>
              </a:rPr>
              <a:t>contrasts</a:t>
            </a:r>
            <a:r>
              <a:rPr>
                <a:latin typeface="Courier"/>
              </a:rPr>
              <a:t>(mtcars</a:t>
            </a:r>
            <a:r>
              <a:rPr>
                <a:solidFill>
                  <a:srgbClr val="4070A0"/>
                </a:solidFill>
                <a:latin typeface="Courier"/>
              </a:rPr>
              <a:t>$</a:t>
            </a:r>
            <a:r>
              <a:rPr>
                <a:latin typeface="Courier"/>
              </a:rPr>
              <a:t>am_factor) </a:t>
            </a:r>
            <a:r>
              <a:rPr>
                <a:solidFill>
                  <a:srgbClr val="007020"/>
                </a:solidFill>
                <a:latin typeface="Courier"/>
              </a:rPr>
              <a:t>&lt;-</a:t>
            </a:r>
            <a:r>
              <a:rPr>
                <a:latin typeface="Courier"/>
              </a:rPr>
              <a:t> </a:t>
            </a:r>
            <a:r>
              <a:rPr>
                <a:solidFill>
                  <a:srgbClr val="06287E"/>
                </a:solidFill>
                <a:latin typeface="Courier"/>
              </a:rPr>
              <a:t>contr.treatment</a:t>
            </a:r>
            <a:r>
              <a:rPr>
                <a:latin typeface="Courier"/>
              </a:rPr>
              <a:t>(</a:t>
            </a:r>
            <a:r>
              <a:rPr>
                <a:solidFill>
                  <a:srgbClr val="40A070"/>
                </a:solidFill>
                <a:latin typeface="Courier"/>
              </a:rPr>
              <a:t>2</a:t>
            </a:r>
            <a:r>
              <a:rPr>
                <a:latin typeface="Courier"/>
              </a:rPr>
              <a:t>)</a:t>
            </a:r>
            <a:br/>
            <a:r>
              <a:rPr>
                <a:latin typeface="Courier"/>
              </a:rPr>
              <a:t>fit2 </a:t>
            </a:r>
            <a:r>
              <a:rPr>
                <a:solidFill>
                  <a:srgbClr val="007020"/>
                </a:solidFill>
                <a:latin typeface="Courier"/>
              </a:rPr>
              <a:t>&lt;-</a:t>
            </a:r>
            <a:r>
              <a:rPr>
                <a:latin typeface="Courier"/>
              </a:rPr>
              <a:t> </a:t>
            </a:r>
            <a:r>
              <a:rPr>
                <a:solidFill>
                  <a:srgbClr val="06287E"/>
                </a:solidFill>
                <a:latin typeface="Courier"/>
              </a:rPr>
              <a:t>lm</a:t>
            </a:r>
            <a:r>
              <a:rPr>
                <a:latin typeface="Courier"/>
              </a:rPr>
              <a:t>(mpg </a:t>
            </a:r>
            <a:r>
              <a:rPr>
                <a:solidFill>
                  <a:srgbClr val="4070A0"/>
                </a:solidFill>
                <a:latin typeface="Courier"/>
              </a:rPr>
              <a:t>~</a:t>
            </a:r>
            <a:r>
              <a:rPr>
                <a:latin typeface="Courier"/>
              </a:rPr>
              <a:t> wt </a:t>
            </a:r>
            <a:r>
              <a:rPr>
                <a:solidFill>
                  <a:srgbClr val="4070A0"/>
                </a:solidFill>
                <a:latin typeface="Courier"/>
              </a:rPr>
              <a:t>+</a:t>
            </a:r>
            <a:r>
              <a:rPr>
                <a:latin typeface="Courier"/>
              </a:rPr>
              <a:t> am_factor </a:t>
            </a:r>
            <a:r>
              <a:rPr>
                <a:solidFill>
                  <a:srgbClr val="4070A0"/>
                </a:solidFill>
                <a:latin typeface="Courier"/>
              </a:rPr>
              <a:t>+</a:t>
            </a:r>
            <a:r>
              <a:rPr>
                <a:latin typeface="Courier"/>
              </a:rPr>
              <a:t> wt</a:t>
            </a:r>
            <a:r>
              <a:rPr>
                <a:solidFill>
                  <a:srgbClr val="4070A0"/>
                </a:solidFill>
                <a:latin typeface="Courier"/>
              </a:rPr>
              <a:t>:</a:t>
            </a:r>
            <a:r>
              <a:rPr>
                <a:latin typeface="Courier"/>
              </a:rPr>
              <a:t>am_factor, </a:t>
            </a:r>
            <a:r>
              <a:rPr>
                <a:solidFill>
                  <a:srgbClr val="7D9029"/>
                </a:solidFill>
                <a:latin typeface="Courier"/>
              </a:rPr>
              <a:t>data =</a:t>
            </a:r>
            <a:r>
              <a:rPr>
                <a:latin typeface="Courier"/>
              </a:rPr>
              <a:t> mtcars)</a:t>
            </a:r>
            <a:br/>
            <a:r>
              <a:rPr>
                <a:solidFill>
                  <a:srgbClr val="06287E"/>
                </a:solidFill>
                <a:latin typeface="Courier"/>
              </a:rPr>
              <a:t>summary</a:t>
            </a:r>
            <a:r>
              <a:rPr>
                <a:latin typeface="Courier"/>
              </a:rPr>
              <a:t>(fit2)</a:t>
            </a:r>
          </a:p>
          <a:p>
            <a:pPr lvl="0" indent="0">
              <a:buNone/>
            </a:pPr>
            <a:r>
              <a:rPr>
                <a:latin typeface="Courier"/>
              </a:rPr>
              <a:t>
Call:
lm(formula = mpg ~ wt + am_factor + wt:am_factor, data = mtcars)
Residuals:
    Min      1Q  Median      3Q     Max 
-3.6004 -1.5446 -0.5325  0.9012  6.0909 
Coefficients:
              Estimate Std. Error t value Pr(&gt;|t|)    
(Intercept)    31.4161     3.0201  10.402 4.00e-11 ***
wt             -3.7859     0.7856  -4.819 4.55e-05 ***
am_factor2     14.8784     4.2640   3.489  0.00162 ** 
wt:am_factor2  -5.2984     1.4447  -3.667  0.00102 ** 
---
Signif. codes:  0 '***' 0.001 '**' 0.01 '*' 0.05 '.' 0.1 ' ' 1
Residual standard error: 2.591 on 28 degrees of freedom
Multiple R-squared:  0.833, Adjusted R-squared:  0.8151 
F-statistic: 46.57 on 3 and 28 DF,  p-value: 5.209e-11</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330200" y="1409700"/>
          <a:ext cx="11607800" cy="5321300"/>
        </p:xfrm>
        <a:graphic>
          <a:graphicData uri="http://schemas.openxmlformats.org/drawingml/2006/table">
            <a:tbl>
              <a:tblPr firstRow="0" bandRow="1">
                <a:tableStyleId>{5C22544A-7EE6-4342-B048-85BDC9FD1C3A}</a:tableStyleId>
              </a:tblPr>
              <a:tblGrid>
                <a:gridCol w="11607800"/>
              </a:tblGrid>
              <a:tr h="0">
                <a:tc>
                  <a:txBody>
                    <a:bodyPr/>
                    <a:lstStyle/>
                    <a:p>
                      <a:pPr lvl="0" marL="0" indent="0">
                        <a:buNone/>
                      </a:pPr>
                      <a:r>
                        <a:rPr/>
                        <a:t>class:</a:t>
                      </a:r>
                      <a:r>
                        <a:rPr/>
                        <a:t> </a:t>
                      </a:r>
                      <a:r>
                        <a:rPr/>
                        <a:t>center,</a:t>
                      </a:r>
                      <a:r>
                        <a:rPr/>
                        <a:t> </a:t>
                      </a:r>
                      <a:r>
                        <a:rPr/>
                        <a:t>middle</a:t>
                      </a:r>
                    </a:p>
                  </a:txBody>
                </a:tc>
              </a:tr>
              <a:tr h="0">
                <a:tc>
                  <a:txBody>
                    <a:bodyPr/>
                    <a:lstStyle/>
                    <a:p>
                      <a:pPr lvl="0" marL="0" indent="0">
                        <a:buNone/>
                      </a:pPr>
                      <a:r>
                        <a:rPr/>
                        <a:t>#</a:t>
                      </a:r>
                      <a:r>
                        <a:rPr/>
                        <a:t> </a:t>
                      </a:r>
                      <a:r>
                        <a:rPr/>
                        <a:t>Multilevel</a:t>
                      </a:r>
                      <a:r>
                        <a:rPr/>
                        <a:t> </a:t>
                      </a:r>
                      <a:r>
                        <a:rPr/>
                        <a:t>regressions</a:t>
                      </a:r>
                    </a:p>
                  </a:txBody>
                </a:tc>
              </a:tr>
              <a:tr h="0">
                <a:tc>
                  <a:txBody>
                    <a:bodyPr/>
                    <a:lstStyle/>
                    <a:p>
                      <a:pPr lvl="0" marL="0" indent="0">
                        <a:buNone/>
                      </a:pPr>
                      <a:r>
                        <a:rPr/>
                        <a:t>***</a:t>
                      </a:r>
                    </a:p>
                  </a:txBody>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platzhalter 21"/>
          <p:cNvSpPr>
            <a:spLocks noGrp="1"/>
          </p:cNvSpPr>
          <p:nvPr>
            <p:ph type="title"/>
          </p:nvPr>
        </p:nvSpPr>
        <p:spPr>
          <a:xfrm>
            <a:off x="335360" y="52788"/>
            <a:ext cx="11617291" cy="1160254"/>
          </a:xfrm>
          <a:prstGeom prst="rect">
            <a:avLst/>
          </a:prstGeom>
        </p:spPr>
        <p:txBody>
          <a:bodyPr/>
          <a:lstStyle/>
          <a:p>
            <a:pPr lvl="0" marL="0" indent="0">
              <a:buNone/>
            </a:pPr>
            <a:r>
              <a:rPr/>
              <a:t>Prerequisite</a:t>
            </a:r>
          </a:p>
        </p:txBody>
      </p:sp>
      <p:sp>
        <p:nvSpPr>
          <p:cNvPr id="7" name="Textplatzhalter 12"/>
          <p:cNvSpPr>
            <a:spLocks noGrp="1"/>
          </p:cNvSpPr>
          <p:nvPr>
            <p:ph idx="1"/>
          </p:nvPr>
        </p:nvSpPr>
        <p:spPr/>
        <p:txBody>
          <a:bodyPr/>
          <a:lstStyle/>
          <a:p>
            <a:pPr lvl="1"/>
            <a:r>
              <a:rPr/>
              <a:t>You have basic knowledge on statistical regression</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platzhalter 21"/>
          <p:cNvSpPr>
            <a:spLocks noGrp="1"/>
          </p:cNvSpPr>
          <p:nvPr>
            <p:ph type="title"/>
          </p:nvPr>
        </p:nvSpPr>
        <p:spPr>
          <a:xfrm>
            <a:off x="335360" y="52788"/>
            <a:ext cx="11617291" cy="1160254"/>
          </a:xfrm>
          <a:prstGeom prst="rect">
            <a:avLst/>
          </a:prstGeom>
        </p:spPr>
        <p:txBody>
          <a:bodyPr/>
          <a:lstStyle/>
          <a:p>
            <a:pPr lvl="0" marL="0" indent="0">
              <a:buNone/>
            </a:pPr>
            <a:r>
              <a:rPr/>
              <a:t>Multilevel</a:t>
            </a:r>
            <a:r>
              <a:rPr/>
              <a:t> </a:t>
            </a:r>
            <a:r>
              <a:rPr/>
              <a:t>regression</a:t>
            </a:r>
            <a:r>
              <a:rPr/>
              <a:t> </a:t>
            </a:r>
            <a:r>
              <a:rPr/>
              <a:t>formula</a:t>
            </a:r>
          </a:p>
        </p:txBody>
      </p:sp>
      <mc:AlternateContent xmlns:mc="http://schemas.openxmlformats.org/markup-compatibility/2006">
        <mc:Choice xmlns:a14="http://schemas.microsoft.com/office/drawing/2010/main" Requires="a14">
          <p:sp>
            <p:nvSpPr>
              <p:cNvPr id="7" name="Textplatzhalter 12"/>
              <p:cNvSpPr>
                <a:spLocks noGrp="1"/>
              </p:cNvSpPr>
              <p:nvPr>
                <p:ph idx="1"/>
              </p:nvPr>
            </p:nvSpPr>
            <p:spPr/>
            <p:txBody>
              <a:bodyPr/>
              <a:lstStyle/>
              <a:p>
                <a:pPr lvl="0" marL="0" indent="0">
                  <a:buNone/>
                </a:pPr>
                <a14:m>
                  <m:oMath xmlns:m="http://schemas.openxmlformats.org/officeDocument/2006/math">
                    <m:sSub>
                      <m:e>
                        <m:r>
                          <m:t>y</m:t>
                        </m:r>
                      </m:e>
                      <m:sub>
                        <m:r>
                          <m:t>i</m:t>
                        </m:r>
                        <m:r>
                          <m:t>j</m:t>
                        </m:r>
                      </m:sub>
                    </m:sSub>
                    <m:r>
                      <m:rPr>
                        <m:sty m:val="p"/>
                      </m:rPr>
                      <m:t>=</m:t>
                    </m:r>
                    <m:sSub>
                      <m:e>
                        <m:r>
                          <m:t>β</m:t>
                        </m:r>
                      </m:e>
                      <m:sub>
                        <m:r>
                          <m:t>0</m:t>
                        </m:r>
                        <m:r>
                          <m:t>j</m:t>
                        </m:r>
                      </m:sub>
                    </m:sSub>
                    <m:r>
                      <m:rPr>
                        <m:sty m:val="p"/>
                      </m:rPr>
                      <m:t>+</m:t>
                    </m:r>
                    <m:sSub>
                      <m:e>
                        <m:r>
                          <m:t>β</m:t>
                        </m:r>
                      </m:e>
                      <m:sub>
                        <m:r>
                          <m:t>1</m:t>
                        </m:r>
                        <m:r>
                          <m:t>j</m:t>
                        </m:r>
                      </m:sub>
                    </m:sSub>
                    <m:sSub>
                      <m:e>
                        <m:r>
                          <m:t>X</m:t>
                        </m:r>
                      </m:e>
                      <m:sub>
                        <m:r>
                          <m:t>i</m:t>
                        </m:r>
                        <m:r>
                          <m:t>j</m:t>
                        </m:r>
                      </m:sub>
                    </m:sSub>
                    <m:r>
                      <m:rPr>
                        <m:sty m:val="p"/>
                      </m:rPr>
                      <m:t>+</m:t>
                    </m:r>
                    <m:sSub>
                      <m:e>
                        <m:r>
                          <m:t>e</m:t>
                        </m:r>
                      </m:e>
                      <m:sub>
                        <m:r>
                          <m:t>i</m:t>
                        </m:r>
                        <m:r>
                          <m:t>j</m:t>
                        </m:r>
                      </m:sub>
                    </m:sSub>
                  </m:oMath>
                </a14:m>
              </a:p>
              <a:p>
                <a:pPr lvl="0" marL="0" indent="0">
                  <a:buNone/>
                </a:pPr>
                <a:r>
                  <a:rPr/>
                  <a:t>Level 2:</a:t>
                </a:r>
                <a:br/>
                <a14:m>
                  <m:oMath xmlns:m="http://schemas.openxmlformats.org/officeDocument/2006/math">
                    <m:sSub>
                      <m:e>
                        <m:r>
                          <m:t>β</m:t>
                        </m:r>
                      </m:e>
                      <m:sub>
                        <m:r>
                          <m:t>0</m:t>
                        </m:r>
                        <m:r>
                          <m:t>j</m:t>
                        </m:r>
                      </m:sub>
                    </m:sSub>
                    <m:r>
                      <m:rPr>
                        <m:sty m:val="p"/>
                      </m:rPr>
                      <m:t>=</m:t>
                    </m:r>
                    <m:sSub>
                      <m:e>
                        <m:r>
                          <m:t>γ</m:t>
                        </m:r>
                      </m:e>
                      <m:sub>
                        <m:r>
                          <m:t>01</m:t>
                        </m:r>
                      </m:sub>
                    </m:sSub>
                    <m:sSub>
                      <m:e>
                        <m:r>
                          <m:t>W</m:t>
                        </m:r>
                      </m:e>
                      <m:sub>
                        <m:r>
                          <m:t>j</m:t>
                        </m:r>
                      </m:sub>
                    </m:sSub>
                    <m:r>
                      <m:rPr>
                        <m:sty m:val="p"/>
                      </m:rPr>
                      <m:t>+</m:t>
                    </m:r>
                    <m:sSub>
                      <m:e>
                        <m:r>
                          <m:t>υ</m:t>
                        </m:r>
                      </m:e>
                      <m:sub>
                        <m:r>
                          <m:t>0</m:t>
                        </m:r>
                        <m:r>
                          <m:t>j</m:t>
                        </m:r>
                      </m:sub>
                    </m:sSub>
                  </m:oMath>
                </a14:m>
                <a:br/>
                <a14:m>
                  <m:oMath xmlns:m="http://schemas.openxmlformats.org/officeDocument/2006/math">
                    <m:sSub>
                      <m:e>
                        <m:r>
                          <m:t>β</m:t>
                        </m:r>
                      </m:e>
                      <m:sub>
                        <m:r>
                          <m:t>1</m:t>
                        </m:r>
                        <m:r>
                          <m:t>j</m:t>
                        </m:r>
                      </m:sub>
                    </m:sSub>
                    <m:r>
                      <m:rPr>
                        <m:sty m:val="p"/>
                      </m:rPr>
                      <m:t>=</m:t>
                    </m:r>
                    <m:sSub>
                      <m:e>
                        <m:r>
                          <m:t>γ</m:t>
                        </m:r>
                      </m:e>
                      <m:sub>
                        <m:r>
                          <m:t>10</m:t>
                        </m:r>
                      </m:sub>
                    </m:sSub>
                    <m:r>
                      <m:rPr>
                        <m:sty m:val="p"/>
                      </m:rPr>
                      <m:t>+</m:t>
                    </m:r>
                    <m:sSub>
                      <m:e>
                        <m:r>
                          <m:t>υ</m:t>
                        </m:r>
                      </m:e>
                      <m:sub>
                        <m:r>
                          <m:t>1</m:t>
                        </m:r>
                        <m:r>
                          <m:t>j</m:t>
                        </m:r>
                      </m:sub>
                    </m:sSub>
                  </m:oMath>
                </a14:m>
              </a:p>
              <a:p>
                <a:pPr lvl="0" marL="0" indent="0">
                  <a:buNone/>
                </a:pPr>
                <a14:m>
                  <m:oMath xmlns:m="http://schemas.openxmlformats.org/officeDocument/2006/math">
                    <m:r>
                      <m:t>y</m:t>
                    </m:r>
                  </m:oMath>
                </a14:m>
                <a:r>
                  <a:rPr/>
                  <a:t> = Criteria variable</a:t>
                </a:r>
                <a:br/>
                <a14:m>
                  <m:oMath xmlns:m="http://schemas.openxmlformats.org/officeDocument/2006/math">
                    <m:r>
                      <m:t>i</m:t>
                    </m:r>
                  </m:oMath>
                </a14:m>
                <a:r>
                  <a:rPr/>
                  <a:t> = Subject number (measurement number)</a:t>
                </a:r>
                <a:br/>
                <a14:m>
                  <m:oMath xmlns:m="http://schemas.openxmlformats.org/officeDocument/2006/math">
                    <m:sSub>
                      <m:e>
                        <m:r>
                          <m:t>β</m:t>
                        </m:r>
                      </m:e>
                      <m:sub>
                        <m:r>
                          <m:t>0</m:t>
                        </m:r>
                      </m:sub>
                    </m:sSub>
                  </m:oMath>
                </a14:m>
                <a:r>
                  <a:rPr/>
                  <a:t> = Intercept of </a:t>
                </a:r>
                <a14:m>
                  <m:oMath xmlns:m="http://schemas.openxmlformats.org/officeDocument/2006/math">
                    <m:r>
                      <m:t>y</m:t>
                    </m:r>
                  </m:oMath>
                </a14:m>
                <a:br/>
                <a14:m>
                  <m:oMath xmlns:m="http://schemas.openxmlformats.org/officeDocument/2006/math">
                    <m:sSub>
                      <m:e>
                        <m:r>
                          <m:t>β</m:t>
                        </m:r>
                      </m:e>
                      <m:sub>
                        <m:r>
                          <m:t>1</m:t>
                        </m:r>
                      </m:sub>
                    </m:sSub>
                  </m:oMath>
                </a14:m>
                <a:r>
                  <a:rPr/>
                  <a:t> = Weight of predictor </a:t>
                </a:r>
                <a14:m>
                  <m:oMath xmlns:m="http://schemas.openxmlformats.org/officeDocument/2006/math">
                    <m:r>
                      <m:t>X</m:t>
                    </m:r>
                  </m:oMath>
                </a14:m>
                <a:br/>
                <a14:m>
                  <m:oMath xmlns:m="http://schemas.openxmlformats.org/officeDocument/2006/math">
                    <m:r>
                      <m:t>X</m:t>
                    </m:r>
                  </m:oMath>
                </a14:m>
                <a:r>
                  <a:rPr/>
                  <a:t> = Predictor variable</a:t>
                </a:r>
                <a:br/>
                <a14:m>
                  <m:oMath xmlns:m="http://schemas.openxmlformats.org/officeDocument/2006/math">
                    <m:r>
                      <m:t>e</m:t>
                    </m:r>
                  </m:oMath>
                </a14:m>
                <a:r>
                  <a:rPr/>
                  <a:t> = Error term</a:t>
                </a:r>
                <a:br/>
                <a14:m>
                  <m:oMath xmlns:m="http://schemas.openxmlformats.org/officeDocument/2006/math">
                    <m:r>
                      <m:t>j</m:t>
                    </m:r>
                  </m:oMath>
                </a14:m>
                <a:r>
                  <a:rPr/>
                  <a:t> = Level 2 group number</a:t>
                </a:r>
                <a:br/>
                <a14:m>
                  <m:oMath xmlns:m="http://schemas.openxmlformats.org/officeDocument/2006/math">
                    <m:sSub>
                      <m:e>
                        <m:r>
                          <m:t>γ</m:t>
                        </m:r>
                      </m:e>
                      <m:sub>
                        <m:r>
                          <m:t>00</m:t>
                        </m:r>
                      </m:sub>
                    </m:sSub>
                  </m:oMath>
                </a14:m>
                <a:r>
                  <a:rPr/>
                  <a:t> = Intercept</a:t>
                </a:r>
                <a:br/>
                <a14:m>
                  <m:oMath xmlns:m="http://schemas.openxmlformats.org/officeDocument/2006/math">
                    <m:r>
                      <m:t>W</m:t>
                    </m:r>
                  </m:oMath>
                </a14:m>
                <a:r>
                  <a:rPr/>
                  <a:t> = Level 2 predictor (grouping variable)</a:t>
                </a:r>
                <a:br/>
                <a14:m>
                  <m:oMath xmlns:m="http://schemas.openxmlformats.org/officeDocument/2006/math">
                    <m:sSub>
                      <m:e>
                        <m:r>
                          <m:t>γ</m:t>
                        </m:r>
                      </m:e>
                      <m:sub>
                        <m:r>
                          <m:t>01</m:t>
                        </m:r>
                      </m:sub>
                    </m:sSub>
                  </m:oMath>
                </a14:m>
                <a:r>
                  <a:rPr/>
                  <a:t> = Weight for </a:t>
                </a:r>
                <a14:m>
                  <m:oMath xmlns:m="http://schemas.openxmlformats.org/officeDocument/2006/math">
                    <m:r>
                      <m:t>W</m:t>
                    </m:r>
                  </m:oMath>
                </a14:m>
                <a:br/>
                <a14:m>
                  <m:oMath xmlns:m="http://schemas.openxmlformats.org/officeDocument/2006/math">
                    <m:sSub>
                      <m:e>
                        <m:r>
                          <m:t>υ</m:t>
                        </m:r>
                      </m:e>
                      <m:sub>
                        <m:r>
                          <m:t>0</m:t>
                        </m:r>
                        <m:r>
                          <m:t>j</m:t>
                        </m:r>
                      </m:sub>
                    </m:sSub>
                  </m:oMath>
                </a14:m>
                <a:r>
                  <a:rPr/>
                  <a:t> = Error term for intercept </a:t>
                </a:r>
                <a14:m>
                  <m:oMath xmlns:m="http://schemas.openxmlformats.org/officeDocument/2006/math">
                    <m:sSub>
                      <m:e>
                        <m:r>
                          <m:t>γ</m:t>
                        </m:r>
                      </m:e>
                      <m:sub>
                        <m:r>
                          <m:t>10</m:t>
                        </m:r>
                      </m:sub>
                    </m:sSub>
                  </m:oMath>
                </a14:m>
                <a:r>
                  <a:rPr/>
                  <a:t> = Weight of the predictor</a:t>
                </a:r>
                <a:br/>
                <a14:m>
                  <m:oMath xmlns:m="http://schemas.openxmlformats.org/officeDocument/2006/math">
                    <m:sSub>
                      <m:e>
                        <m:r>
                          <m:t>υ</m:t>
                        </m:r>
                      </m:e>
                      <m:sub>
                        <m:r>
                          <m:t>0</m:t>
                        </m:r>
                        <m:r>
                          <m:t>j</m:t>
                        </m:r>
                      </m:sub>
                    </m:sSub>
                  </m:oMath>
                </a14:m>
                <a:r>
                  <a:rPr/>
                  <a:t> = Error term for slope</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platzhalter 21"/>
          <p:cNvSpPr>
            <a:spLocks noGrp="1"/>
          </p:cNvSpPr>
          <p:nvPr>
            <p:ph type="title"/>
          </p:nvPr>
        </p:nvSpPr>
        <p:spPr>
          <a:xfrm>
            <a:off x="335360" y="52788"/>
            <a:ext cx="11617291" cy="1160254"/>
          </a:xfrm>
          <a:prstGeom prst="rect">
            <a:avLst/>
          </a:prstGeom>
        </p:spPr>
        <p:txBody>
          <a:bodyPr/>
          <a:lstStyle/>
          <a:p>
            <a:pPr lvl="0" marL="0" indent="0">
              <a:buNone/>
            </a:pPr>
            <a:r>
              <a:rPr/>
              <a:t>Goal</a:t>
            </a:r>
          </a:p>
        </p:txBody>
      </p:sp>
      <p:sp>
        <p:nvSpPr>
          <p:cNvPr id="7" name="Textplatzhalter 12"/>
          <p:cNvSpPr>
            <a:spLocks noGrp="1"/>
          </p:cNvSpPr>
          <p:nvPr>
            <p:ph idx="1"/>
          </p:nvPr>
        </p:nvSpPr>
        <p:spPr/>
        <p:txBody>
          <a:bodyPr/>
          <a:lstStyle/>
          <a:p>
            <a:pPr lvl="1"/>
            <a:r>
              <a:rPr/>
              <a:t>You know how to fit regression models in 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platzhalter 21"/>
          <p:cNvSpPr>
            <a:spLocks noGrp="1"/>
          </p:cNvSpPr>
          <p:nvPr>
            <p:ph type="title"/>
          </p:nvPr>
        </p:nvSpPr>
        <p:spPr>
          <a:xfrm>
            <a:off x="335360" y="52788"/>
            <a:ext cx="11617291" cy="1160254"/>
          </a:xfrm>
          <a:prstGeom prst="rect">
            <a:avLst/>
          </a:prstGeom>
        </p:spPr>
        <p:txBody>
          <a:bodyPr/>
          <a:lstStyle/>
          <a:p>
            <a:pPr lvl="0" marL="0" indent="0">
              <a:buNone/>
            </a:pPr>
            <a:r>
              <a:rPr/>
              <a:t>Regression</a:t>
            </a:r>
          </a:p>
        </p:txBody>
      </p:sp>
      <mc:AlternateContent xmlns:mc="http://schemas.openxmlformats.org/markup-compatibility/2006">
        <mc:Choice xmlns:a14="http://schemas.microsoft.com/office/drawing/2010/main" Requires="a14">
          <p:sp>
            <p:nvSpPr>
              <p:cNvPr id="7" name="Textplatzhalter 12"/>
              <p:cNvSpPr>
                <a:spLocks noGrp="1"/>
              </p:cNvSpPr>
              <p:nvPr>
                <p:ph idx="1"/>
              </p:nvPr>
            </p:nvSpPr>
            <p:spPr/>
            <p:txBody>
              <a:bodyPr/>
              <a:lstStyle/>
              <a:p>
                <a:pPr lvl="0" marL="0" indent="0">
                  <a:buNone/>
                </a:pPr>
                <a14:m>
                  <m:oMath xmlns:m="http://schemas.openxmlformats.org/officeDocument/2006/math">
                    <m:sSub>
                      <m:e>
                        <m:r>
                          <m:t>y</m:t>
                        </m:r>
                      </m:e>
                      <m:sub>
                        <m:r>
                          <m:t>i</m:t>
                        </m:r>
                      </m:sub>
                    </m:sSub>
                    <m:r>
                      <m:rPr>
                        <m:sty m:val="p"/>
                      </m:rPr>
                      <m:t>=</m:t>
                    </m:r>
                    <m:sSub>
                      <m:e>
                        <m:r>
                          <m:t>β</m:t>
                        </m:r>
                      </m:e>
                      <m:sub>
                        <m:r>
                          <m:t>0</m:t>
                        </m:r>
                      </m:sub>
                    </m:sSub>
                    <m:r>
                      <m:rPr>
                        <m:sty m:val="p"/>
                      </m:rPr>
                      <m:t>+</m:t>
                    </m:r>
                    <m:sSub>
                      <m:e>
                        <m:r>
                          <m:t>β</m:t>
                        </m:r>
                      </m:e>
                      <m:sub>
                        <m:r>
                          <m:t>1</m:t>
                        </m:r>
                      </m:sub>
                    </m:sSub>
                    <m:sSub>
                      <m:e>
                        <m:r>
                          <m:t>X</m:t>
                        </m:r>
                      </m:e>
                      <m:sub>
                        <m:r>
                          <m:t>i</m:t>
                        </m:r>
                      </m:sub>
                    </m:sSub>
                    <m:r>
                      <m:rPr>
                        <m:sty m:val="p"/>
                      </m:rPr>
                      <m:t>+</m:t>
                    </m:r>
                    <m:sSub>
                      <m:e>
                        <m:r>
                          <m:t>e</m:t>
                        </m:r>
                      </m:e>
                      <m:sub>
                        <m:r>
                          <m:t>i</m:t>
                        </m:r>
                      </m:sub>
                    </m:sSub>
                  </m:oMath>
                </a14:m>
              </a:p>
              <a:p>
                <a:pPr lvl="0" marL="0" indent="0">
                  <a:buNone/>
                </a:pPr>
                <a14:m>
                  <m:oMath xmlns:m="http://schemas.openxmlformats.org/officeDocument/2006/math">
                    <m:r>
                      <m:t>y</m:t>
                    </m:r>
                  </m:oMath>
                </a14:m>
                <a:r>
                  <a:rPr/>
                  <a:t> = Criteria variable</a:t>
                </a:r>
                <a:br/>
                <a14:m>
                  <m:oMath xmlns:m="http://schemas.openxmlformats.org/officeDocument/2006/math">
                    <m:r>
                      <m:t>i</m:t>
                    </m:r>
                  </m:oMath>
                </a14:m>
                <a:r>
                  <a:rPr/>
                  <a:t> = Subject number (measurement number)</a:t>
                </a:r>
                <a:br/>
                <a14:m>
                  <m:oMath xmlns:m="http://schemas.openxmlformats.org/officeDocument/2006/math">
                    <m:sSub>
                      <m:e>
                        <m:r>
                          <m:t>β</m:t>
                        </m:r>
                      </m:e>
                      <m:sub>
                        <m:r>
                          <m:t>0</m:t>
                        </m:r>
                      </m:sub>
                    </m:sSub>
                  </m:oMath>
                </a14:m>
                <a:r>
                  <a:rPr/>
                  <a:t> = Intercept of </a:t>
                </a:r>
                <a14:m>
                  <m:oMath xmlns:m="http://schemas.openxmlformats.org/officeDocument/2006/math">
                    <m:r>
                      <m:t>y</m:t>
                    </m:r>
                  </m:oMath>
                </a14:m>
                <a:br/>
                <a14:m>
                  <m:oMath xmlns:m="http://schemas.openxmlformats.org/officeDocument/2006/math">
                    <m:sSub>
                      <m:e>
                        <m:r>
                          <m:t>β</m:t>
                        </m:r>
                      </m:e>
                      <m:sub>
                        <m:r>
                          <m:t>1</m:t>
                        </m:r>
                      </m:sub>
                    </m:sSub>
                  </m:oMath>
                </a14:m>
                <a:r>
                  <a:rPr/>
                  <a:t> = Weight of predictor </a:t>
                </a:r>
                <a14:m>
                  <m:oMath xmlns:m="http://schemas.openxmlformats.org/officeDocument/2006/math">
                    <m:r>
                      <m:t>X</m:t>
                    </m:r>
                  </m:oMath>
                </a14:m>
                <a:br/>
                <a14:m>
                  <m:oMath xmlns:m="http://schemas.openxmlformats.org/officeDocument/2006/math">
                    <m:r>
                      <m:t>X</m:t>
                    </m:r>
                  </m:oMath>
                </a14:m>
                <a:r>
                  <a:rPr/>
                  <a:t> = Predictor variable</a:t>
                </a:r>
                <a:br/>
                <a14:m>
                  <m:oMath xmlns:m="http://schemas.openxmlformats.org/officeDocument/2006/math">
                    <m:r>
                      <m:t>e</m:t>
                    </m:r>
                  </m:oMath>
                </a14:m>
                <a:r>
                  <a:rPr/>
                  <a:t> = Error term</a:t>
                </a:r>
              </a:p>
              <a:p>
                <a:pPr lvl="0" marL="0" indent="0">
                  <a:buNone/>
                </a:pP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platzhalter 21"/>
          <p:cNvSpPr>
            <a:spLocks noGrp="1"/>
          </p:cNvSpPr>
          <p:nvPr>
            <p:ph type="title"/>
          </p:nvPr>
        </p:nvSpPr>
        <p:spPr>
          <a:xfrm>
            <a:off x="335360" y="52788"/>
            <a:ext cx="11617291" cy="1160254"/>
          </a:xfrm>
          <a:prstGeom prst="rect">
            <a:avLst/>
          </a:prstGeom>
        </p:spPr>
        <p:txBody>
          <a:bodyPr/>
          <a:lstStyle/>
          <a:p>
            <a:pPr lvl="0" marL="0" indent="0">
              <a:buNone/>
            </a:pPr>
            <a:r>
              <a:rPr>
                <a:latin typeface="Courier"/>
              </a:rPr>
              <a:t>lm()</a:t>
            </a:r>
            <a:r>
              <a:rPr/>
              <a:t> </a:t>
            </a:r>
            <a:r>
              <a:rPr/>
              <a:t>function</a:t>
            </a:r>
          </a:p>
        </p:txBody>
      </p:sp>
      <p:sp>
        <p:nvSpPr>
          <p:cNvPr id="7" name="Textplatzhalter 12"/>
          <p:cNvSpPr>
            <a:spLocks noGrp="1"/>
          </p:cNvSpPr>
          <p:nvPr>
            <p:ph idx="1"/>
          </p:nvPr>
        </p:nvSpPr>
        <p:spPr/>
        <p:txBody>
          <a:bodyPr/>
          <a:lstStyle/>
          <a:p>
            <a:pPr lvl="1"/>
            <a:r>
              <a:rPr/>
              <a:t>The </a:t>
            </a:r>
            <a:r>
              <a:rPr>
                <a:latin typeface="Courier"/>
              </a:rPr>
              <a:t>lm()</a:t>
            </a:r>
            <a:r>
              <a:rPr/>
              <a:t> function fits a regression model.</a:t>
            </a:r>
          </a:p>
          <a:p>
            <a:pPr lvl="1"/>
            <a:r>
              <a:rPr>
                <a:latin typeface="Courier"/>
              </a:rPr>
              <a:t>lm(formula, data)</a:t>
            </a:r>
          </a:p>
          <a:p>
            <a:pPr lvl="1"/>
            <a:r>
              <a:rPr b="1" i="1"/>
              <a:t>Formulas</a:t>
            </a:r>
            <a:r>
              <a:rPr/>
              <a:t> are a basic data type that is applied in many R functions.</a:t>
            </a:r>
          </a:p>
          <a:p>
            <a:pPr lvl="1"/>
            <a:r>
              <a:rPr/>
              <a:t>Basic structur: </a:t>
            </a:r>
            <a:r>
              <a:rPr b="1" i="1"/>
              <a:t>dependent variable ~ explanatory variables</a:t>
            </a:r>
            <a:br/>
            <a:r>
              <a:rPr/>
              <a:t>(e.g. </a:t>
            </a:r>
            <a:r>
              <a:rPr b="1" i="1"/>
              <a:t>y ~ x1 + x2</a:t>
            </a:r>
            <a:r>
              <a:rPr/>
              <a:t>)</a:t>
            </a:r>
          </a:p>
          <a:p>
            <a:pPr lvl="1"/>
            <a:r>
              <a:rPr>
                <a:latin typeface="Courier"/>
              </a:rPr>
              <a:t>data</a:t>
            </a:r>
            <a:r>
              <a:rPr/>
              <a:t> takes a dataframe</a:t>
            </a:r>
          </a:p>
          <a:p>
            <a:pPr lvl="0" marL="0" indent="0">
              <a:buNone/>
            </a:pPr>
            <a:r>
              <a:rPr>
                <a:latin typeface="Courier"/>
              </a:rPr>
              <a:t>lm(dist ~ speed, data = cars)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platzhalter 21"/>
          <p:cNvSpPr>
            <a:spLocks noGrp="1"/>
          </p:cNvSpPr>
          <p:nvPr>
            <p:ph type="title"/>
          </p:nvPr>
        </p:nvSpPr>
        <p:spPr>
          <a:xfrm>
            <a:off x="335360" y="52788"/>
            <a:ext cx="11617291" cy="1160254"/>
          </a:xfrm>
          <a:prstGeom prst="rect">
            <a:avLst/>
          </a:prstGeom>
        </p:spPr>
        <p:txBody>
          <a:bodyPr/>
          <a:lstStyle/>
          <a:p>
            <a:pPr lvl="0" marL="0" indent="0">
              <a:buNone/>
            </a:pPr>
            <a:r>
              <a:rPr/>
              <a:t>Example</a:t>
            </a:r>
          </a:p>
        </p:txBody>
      </p:sp>
      <p:pic>
        <p:nvPicPr>
          <p:cNvPr descr="07-Regression_slidy_files/figure-pptx/unnamed-chunk-2-1.png" id="0" name="Picture 1"/>
          <p:cNvPicPr>
            <a:picLocks noGrp="1" noChangeAspect="1"/>
          </p:cNvPicPr>
          <p:nvPr/>
        </p:nvPicPr>
        <p:blipFill>
          <a:blip r:embed="rId2"/>
          <a:stretch>
            <a:fillRect/>
          </a:stretch>
        </p:blipFill>
        <p:spPr bwMode="auto">
          <a:xfrm>
            <a:off x="2806700" y="1409700"/>
            <a:ext cx="6654800" cy="53213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platzhalter 21"/>
          <p:cNvSpPr>
            <a:spLocks noGrp="1"/>
          </p:cNvSpPr>
          <p:nvPr>
            <p:ph type="title"/>
          </p:nvPr>
        </p:nvSpPr>
        <p:spPr>
          <a:xfrm>
            <a:off x="335360" y="52788"/>
            <a:ext cx="11617291" cy="1160254"/>
          </a:xfrm>
          <a:prstGeom prst="rect">
            <a:avLst/>
          </a:prstGeom>
        </p:spPr>
        <p:txBody>
          <a:bodyPr/>
          <a:lstStyle/>
          <a:p>
            <a:pPr lvl="0" marL="0" indent="0">
              <a:buNone/>
            </a:pPr>
            <a:r>
              <a:rPr/>
              <a:t>Example</a:t>
            </a:r>
          </a:p>
        </p:txBody>
      </p:sp>
      <p:pic>
        <p:nvPicPr>
          <p:cNvPr descr="07-Regression_slidy_files/figure-pptx/unnamed-chunk-3-1.png" id="0" name="Picture 1"/>
          <p:cNvPicPr>
            <a:picLocks noGrp="1" noChangeAspect="1"/>
          </p:cNvPicPr>
          <p:nvPr/>
        </p:nvPicPr>
        <p:blipFill>
          <a:blip r:embed="rId2"/>
          <a:stretch>
            <a:fillRect/>
          </a:stretch>
        </p:blipFill>
        <p:spPr bwMode="auto">
          <a:xfrm>
            <a:off x="2806700" y="1409700"/>
            <a:ext cx="6654800" cy="53213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platzhalter 21"/>
          <p:cNvSpPr>
            <a:spLocks noGrp="1"/>
          </p:cNvSpPr>
          <p:nvPr>
            <p:ph type="title"/>
          </p:nvPr>
        </p:nvSpPr>
        <p:spPr>
          <a:xfrm>
            <a:off x="335360" y="52788"/>
            <a:ext cx="11617291" cy="1160254"/>
          </a:xfrm>
          <a:prstGeom prst="rect">
            <a:avLst/>
          </a:prstGeom>
        </p:spPr>
        <p:txBody>
          <a:bodyPr/>
          <a:lstStyle/>
          <a:p>
            <a:pPr lvl="0" marL="0" indent="0">
              <a:buNone/>
            </a:pPr>
            <a:r>
              <a:rPr/>
              <a:t>Example</a:t>
            </a:r>
          </a:p>
        </p:txBody>
      </p:sp>
      <mc:AlternateContent xmlns:mc="http://schemas.openxmlformats.org/markup-compatibility/2006">
        <mc:Choice xmlns:a14="http://schemas.microsoft.com/office/drawing/2010/main" Requires="a14">
          <p:sp>
            <p:nvSpPr>
              <p:cNvPr id="7" name="Textplatzhalter 12"/>
              <p:cNvSpPr>
                <a:spLocks noGrp="1"/>
              </p:cNvSpPr>
              <p:nvPr>
                <p:ph idx="1"/>
              </p:nvPr>
            </p:nvSpPr>
            <p:spPr/>
            <p:txBody>
              <a:bodyPr/>
              <a:lstStyle/>
              <a:p>
                <a:pPr lvl="0" marL="0" indent="0">
                  <a:buNone/>
                </a:pPr>
              </a:p>
              <a:p>
                <a:pPr lvl="0" indent="0">
                  <a:buNone/>
                </a:pPr>
                <a:r>
                  <a:rPr>
                    <a:latin typeface="Courier"/>
                  </a:rPr>
                  <a:t>fit </a:t>
                </a:r>
                <a:r>
                  <a:rPr>
                    <a:solidFill>
                      <a:srgbClr val="007020"/>
                    </a:solidFill>
                    <a:latin typeface="Courier"/>
                  </a:rPr>
                  <a:t>&lt;-</a:t>
                </a:r>
                <a:r>
                  <a:rPr>
                    <a:latin typeface="Courier"/>
                  </a:rPr>
                  <a:t> </a:t>
                </a:r>
                <a:r>
                  <a:rPr>
                    <a:solidFill>
                      <a:srgbClr val="06287E"/>
                    </a:solidFill>
                    <a:latin typeface="Courier"/>
                  </a:rPr>
                  <a:t>lm</a:t>
                </a:r>
                <a:r>
                  <a:rPr>
                    <a:latin typeface="Courier"/>
                  </a:rPr>
                  <a:t>(dist </a:t>
                </a:r>
                <a:r>
                  <a:rPr>
                    <a:solidFill>
                      <a:srgbClr val="4070A0"/>
                    </a:solidFill>
                    <a:latin typeface="Courier"/>
                  </a:rPr>
                  <a:t>~</a:t>
                </a:r>
                <a:r>
                  <a:rPr>
                    <a:latin typeface="Courier"/>
                  </a:rPr>
                  <a:t> speed, </a:t>
                </a:r>
                <a:r>
                  <a:rPr>
                    <a:solidFill>
                      <a:srgbClr val="7D9029"/>
                    </a:solidFill>
                    <a:latin typeface="Courier"/>
                  </a:rPr>
                  <a:t>data =</a:t>
                </a:r>
                <a:r>
                  <a:rPr>
                    <a:latin typeface="Courier"/>
                  </a:rPr>
                  <a:t> cars)</a:t>
                </a:r>
                <a:br/>
                <a:r>
                  <a:rPr>
                    <a:latin typeface="Courier"/>
                  </a:rPr>
                  <a:t>fit</a:t>
                </a:r>
              </a:p>
              <a:p>
                <a:pPr lvl="0" indent="0">
                  <a:buNone/>
                </a:pPr>
                <a:r>
                  <a:rPr>
                    <a:latin typeface="Courier"/>
                  </a:rPr>
                  <a:t>
Call:
lm(formula = dist ~ speed, data = cars)
Coefficients:
(Intercept)        speed  
    -17.579        3.932  </a:t>
                </a:r>
              </a:p>
              <a:p>
                <a:pPr lvl="0" marL="0" indent="0">
                  <a:buNone/>
                </a:pPr>
                <a14:m>
                  <m:oMath xmlns:m="http://schemas.openxmlformats.org/officeDocument/2006/math">
                    <m:r>
                      <m:t>d</m:t>
                    </m:r>
                    <m:r>
                      <m:t>i</m:t>
                    </m:r>
                    <m:r>
                      <m:t>s</m:t>
                    </m:r>
                    <m:sSub>
                      <m:e>
                        <m:r>
                          <m:t>t</m:t>
                        </m:r>
                      </m:e>
                      <m:sub>
                        <m:r>
                          <m:t>i</m:t>
                        </m:r>
                      </m:sub>
                    </m:sSub>
                    <m:r>
                      <m:rPr>
                        <m:sty m:val="p"/>
                      </m:rPr>
                      <m:t>=</m:t>
                    </m:r>
                    <m:r>
                      <m:rPr>
                        <m:sty m:val="p"/>
                      </m:rPr>
                      <m:t>−</m:t>
                    </m:r>
                    <m:r>
                      <m:t>17.579</m:t>
                    </m:r>
                    <m:r>
                      <m:rPr>
                        <m:sty m:val="p"/>
                      </m:rPr>
                      <m:t>+</m:t>
                    </m:r>
                    <m:r>
                      <m:t>3.932</m:t>
                    </m:r>
                    <m:r>
                      <m:rPr>
                        <m:sty m:val="p"/>
                      </m:rPr>
                      <m:t>*</m:t>
                    </m:r>
                    <m:r>
                      <m:t>s</m:t>
                    </m:r>
                    <m:r>
                      <m:t>p</m:t>
                    </m:r>
                    <m:r>
                      <m:t>e</m:t>
                    </m:r>
                    <m:r>
                      <m:t>e</m:t>
                    </m:r>
                    <m:sSub>
                      <m:e>
                        <m:r>
                          <m:t>d</m:t>
                        </m:r>
                      </m:e>
                      <m:sub>
                        <m:r>
                          <m:t>i</m:t>
                        </m:r>
                      </m:sub>
                    </m:sSub>
                  </m:oMath>
                </a14:m>
              </a:p>
            </p:txBody>
          </p:sp>
        </mc:Choice>
      </mc:AlternateContent>
    </p:spTree>
  </p:cSld>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Galathea">
  <a:themeElements>
    <a:clrScheme name="Galathea">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Galathea">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Galathea">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Präsentation1" id="{1C7F6A7F-9437-4F0E-B810-48057ED49FE1}" vid="{E998CF1B-7121-4E66-B461-9D440AB9816B}"/>
    </a:ext>
  </a:extLst>
</a:theme>
</file>

<file path=docProps/app.xml><?xml version="1.0" encoding="utf-8"?>
<Properties xmlns="http://schemas.openxmlformats.org/officeDocument/2006/extended-properties" xmlns:vt="http://schemas.openxmlformats.org/officeDocument/2006/docPropsVTypes">
  <Template>Uni Potsdam2</Template>
  <TotalTime>61</TotalTime>
  <Words>13</Words>
  <Application>Microsoft Macintosh PowerPoint</Application>
  <PresentationFormat>Widescreen</PresentationFormat>
  <Paragraphs>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Tw Cen MT</vt:lpstr>
      <vt:lpstr>Wingdings</vt:lpstr>
      <vt:lpstr>Wingdings 2</vt:lpstr>
      <vt:lpstr>Galathea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Regression</dc:title>
  <dc:creator/>
  <cp:keywords/>
  <dcterms:created xsi:type="dcterms:W3CDTF">2022-01-20T17:20:11Z</dcterms:created>
  <dcterms:modified xsi:type="dcterms:W3CDTF">2022-01-20T17:20:11Z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mpany">
    <vt:lpwstr/>
  </property>
  <property fmtid="{D5CDD505-2E9C-101B-9397-08002B2CF9AE}" pid="3" name="date">
    <vt:lpwstr/>
  </property>
  <property fmtid="{D5CDD505-2E9C-101B-9397-08002B2CF9AE}" pid="4" name="output">
    <vt:lpwstr/>
  </property>
  <property fmtid="{D5CDD505-2E9C-101B-9397-08002B2CF9AE}" pid="5" name="subtitle">
    <vt:lpwstr>Estimating models and predicting values with R</vt:lpwstr>
  </property>
</Properties>
</file>