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Oybp3rA94moeEf4Rgh9gQsbQ/0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500039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4216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7304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9887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0363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6006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889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5031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063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6891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62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33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521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20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6384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5379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8759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55" name="Google Shape;2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5803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7169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5123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ba30bb14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76" name="Google Shape;276;g5ba30bb1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796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85" name="Google Shape;2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9680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95" name="Google Shape;29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940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2496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ba30bb14c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09" name="Google Shape;309;g5ba30bb14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6904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19" name="Google Shape;31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61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32" name="Google Shape;33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45026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42" name="Google Shape;34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0688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53" name="Google Shape;35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7387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54016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ba30bb14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5ba30bb14c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310280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ba30bb14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5ba30bb14c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82278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249294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01" name="Google Shape;40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268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6977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1444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726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843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6" name="Google Shape;11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288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046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cxnSp>
        <p:nvCxnSpPr>
          <p:cNvPr id="12" name="Google Shape;12;p4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3" name="Google Shape;13;p44"/>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4" name="Google Shape;14;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
        <p:cNvGrpSpPr/>
        <p:nvPr/>
      </p:nvGrpSpPr>
      <p:grpSpPr>
        <a:xfrm>
          <a:off x="0" y="0"/>
          <a:ext cx="0" cy="0"/>
          <a:chOff x="0" y="0"/>
          <a:chExt cx="0" cy="0"/>
        </a:xfrm>
      </p:grpSpPr>
      <p:sp>
        <p:nvSpPr>
          <p:cNvPr id="16" name="Google Shape;16;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4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4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9" name="Google Shape;19;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4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4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7"/>
        <p:cNvGrpSpPr/>
        <p:nvPr/>
      </p:nvGrpSpPr>
      <p:grpSpPr>
        <a:xfrm>
          <a:off x="0" y="0"/>
          <a:ext cx="0" cy="0"/>
          <a:chOff x="0" y="0"/>
          <a:chExt cx="0" cy="0"/>
        </a:xfrm>
      </p:grpSpPr>
      <p:sp>
        <p:nvSpPr>
          <p:cNvPr id="28" name="Google Shape;28;p48"/>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9" name="Google Shape;29;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4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 name="Google Shape;32;p4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33" name="Google Shape;33;p49"/>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4" name="Google Shape;34;p4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4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36" name="Google Shape;3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5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0"/>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40" name="Google Shape;40;p50"/>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1" name="Google Shape;41;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jpg"/><Relationship Id="rId7"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jpg"/><Relationship Id="rId7"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hyperlink" Target="https://github.com/jazzphoenix/icemd_big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a:solidFill>
                  <a:srgbClr val="7F7F7F"/>
                </a:solidFill>
                <a:latin typeface="Arial"/>
                <a:ea typeface="Arial"/>
                <a:cs typeface="Arial"/>
                <a:sym typeface="Arial"/>
              </a:rPr>
              <a:t>MBD_Módulo 5:</a:t>
            </a:r>
            <a:br>
              <a:rPr lang="es-ES" sz="4400" b="0" i="0" u="none" strike="noStrike" cap="none">
                <a:solidFill>
                  <a:srgbClr val="7F7F7F"/>
                </a:solidFill>
                <a:latin typeface="Arial"/>
                <a:ea typeface="Arial"/>
                <a:cs typeface="Arial"/>
                <a:sym typeface="Arial"/>
              </a:rPr>
            </a:br>
            <a:r>
              <a:rPr lang="es-ES" sz="4400" b="0" i="0" u="none" strike="noStrike" cap="none">
                <a:solidFill>
                  <a:srgbClr val="7F7F7F"/>
                </a:solidFill>
                <a:latin typeface="Arial"/>
                <a:ea typeface="Arial"/>
                <a:cs typeface="Arial"/>
                <a:sym typeface="Arial"/>
              </a:rPr>
              <a:t>Caso Práctico Individual</a:t>
            </a:r>
            <a:endParaRPr sz="4400" b="0" i="0" u="none" strike="noStrike" cap="none">
              <a:solidFill>
                <a:srgbClr val="7F7F7F"/>
              </a:solidFill>
              <a:latin typeface="Arial"/>
              <a:ea typeface="Arial"/>
              <a:cs typeface="Arial"/>
              <a:sym typeface="Arial"/>
            </a:endParaRPr>
          </a:p>
        </p:txBody>
      </p:sp>
      <p:sp>
        <p:nvSpPr>
          <p:cNvPr id="47" name="Google Shape;47;p1"/>
          <p:cNvSpPr txBox="1"/>
          <p:nvPr/>
        </p:nvSpPr>
        <p:spPr>
          <a:xfrm>
            <a:off x="510450" y="3182313"/>
            <a:ext cx="4139927" cy="57792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Churn Prediction</a:t>
            </a:r>
            <a:endParaRPr sz="2000" b="0" i="0" u="none" strike="noStrike" cap="none">
              <a:solidFill>
                <a:schemeClr val="dk1"/>
              </a:solidFill>
              <a:latin typeface="Arial"/>
              <a:ea typeface="Arial"/>
              <a:cs typeface="Arial"/>
              <a:sym typeface="Arial"/>
            </a:endParaRPr>
          </a:p>
        </p:txBody>
      </p:sp>
      <p:sp>
        <p:nvSpPr>
          <p:cNvPr id="48" name="Google Shape;48;p1"/>
          <p:cNvSpPr txBox="1"/>
          <p:nvPr/>
        </p:nvSpPr>
        <p:spPr>
          <a:xfrm>
            <a:off x="6134793" y="466530"/>
            <a:ext cx="2365394"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rgbClr val="FF0000"/>
                </a:solidFill>
                <a:latin typeface="Arial"/>
                <a:ea typeface="Arial"/>
                <a:cs typeface="Arial"/>
                <a:sym typeface="Arial"/>
              </a:rPr>
              <a:t>ID: 99905</a:t>
            </a:r>
            <a:endParaRPr sz="1200" b="1" i="0" u="none" strike="noStrike" cap="none">
              <a:solidFill>
                <a:srgbClr val="FF0000"/>
              </a:solidFill>
              <a:latin typeface="Arial"/>
              <a:ea typeface="Arial"/>
              <a:cs typeface="Arial"/>
              <a:sym typeface="Arial"/>
            </a:endParaRPr>
          </a:p>
        </p:txBody>
      </p:sp>
      <p:pic>
        <p:nvPicPr>
          <p:cNvPr id="49" name="Google Shape;49;p1"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cxnSp>
        <p:nvCxnSpPr>
          <p:cNvPr id="50" name="Google Shape;50;p1"/>
          <p:cNvCxnSpPr/>
          <p:nvPr/>
        </p:nvCxnSpPr>
        <p:spPr>
          <a:xfrm>
            <a:off x="510450" y="2917371"/>
            <a:ext cx="7989737" cy="8709"/>
          </a:xfrm>
          <a:prstGeom prst="straightConnector1">
            <a:avLst/>
          </a:prstGeom>
          <a:noFill/>
          <a:ln w="34925" cap="flat" cmpd="sng">
            <a:solidFill>
              <a:srgbClr val="323442"/>
            </a:solidFill>
            <a:prstDash val="solid"/>
            <a:round/>
            <a:headEnd type="none" w="sm" len="sm"/>
            <a:tailEnd type="none" w="sm" len="sm"/>
          </a:ln>
        </p:spPr>
      </p:cxnSp>
      <p:sp>
        <p:nvSpPr>
          <p:cNvPr id="51" name="Google Shape;51;p1"/>
          <p:cNvSpPr txBox="1"/>
          <p:nvPr/>
        </p:nvSpPr>
        <p:spPr>
          <a:xfrm>
            <a:off x="641079" y="3560861"/>
            <a:ext cx="4139927" cy="39875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Kaggle: WA_Fn-UseC_-Telco-Customer-Churn.csv</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37" name="Google Shape;137;p10"/>
          <p:cNvSpPr/>
          <p:nvPr/>
        </p:nvSpPr>
        <p:spPr>
          <a:xfrm>
            <a:off x="5531255" y="681135"/>
            <a:ext cx="3500777" cy="86742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Partner</a:t>
            </a:r>
            <a:r>
              <a:rPr lang="es-ES" sz="1400" b="0" i="0" u="none" strike="noStrike" cap="none">
                <a:solidFill>
                  <a:schemeClr val="dk1"/>
                </a:solidFill>
                <a:latin typeface="Arial"/>
                <a:ea typeface="Arial"/>
                <a:cs typeface="Arial"/>
                <a:sym typeface="Arial"/>
              </a:rPr>
              <a:t>. Sí parece variable significativa, reduciendo el churn en aquellos clientes cuyo valor de Partner es Yes</a:t>
            </a:r>
            <a:endParaRPr sz="1400" b="0" i="0" u="none" strike="noStrike" cap="none">
              <a:solidFill>
                <a:schemeClr val="dk1"/>
              </a:solidFill>
              <a:latin typeface="Arial"/>
              <a:ea typeface="Arial"/>
              <a:cs typeface="Arial"/>
              <a:sym typeface="Arial"/>
            </a:endParaRPr>
          </a:p>
        </p:txBody>
      </p:sp>
      <p:pic>
        <p:nvPicPr>
          <p:cNvPr id="138" name="Google Shape;138;p10"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39" name="Google Shape;139;p10"/>
          <p:cNvPicPr preferRelativeResize="0"/>
          <p:nvPr/>
        </p:nvPicPr>
        <p:blipFill rotWithShape="1">
          <a:blip r:embed="rId4">
            <a:alphaModFix/>
          </a:blip>
          <a:srcRect/>
          <a:stretch/>
        </p:blipFill>
        <p:spPr>
          <a:xfrm>
            <a:off x="150651" y="3104081"/>
            <a:ext cx="4962525" cy="1430888"/>
          </a:xfrm>
          <a:prstGeom prst="rect">
            <a:avLst/>
          </a:prstGeom>
          <a:noFill/>
          <a:ln>
            <a:noFill/>
          </a:ln>
        </p:spPr>
      </p:pic>
      <p:pic>
        <p:nvPicPr>
          <p:cNvPr id="140" name="Google Shape;140;p10"/>
          <p:cNvPicPr preferRelativeResize="0"/>
          <p:nvPr/>
        </p:nvPicPr>
        <p:blipFill rotWithShape="1">
          <a:blip r:embed="rId5">
            <a:alphaModFix/>
          </a:blip>
          <a:srcRect/>
          <a:stretch/>
        </p:blipFill>
        <p:spPr>
          <a:xfrm>
            <a:off x="205265" y="681135"/>
            <a:ext cx="5228836" cy="2139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46" name="Google Shape;146;p11"/>
          <p:cNvSpPr/>
          <p:nvPr/>
        </p:nvSpPr>
        <p:spPr>
          <a:xfrm>
            <a:off x="5638473" y="849413"/>
            <a:ext cx="3370713" cy="91407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Dependents</a:t>
            </a:r>
            <a:r>
              <a:rPr lang="es-ES" sz="1400" b="0" i="0" u="none" strike="noStrike" cap="none">
                <a:solidFill>
                  <a:schemeClr val="dk1"/>
                </a:solidFill>
                <a:latin typeface="Arial"/>
                <a:ea typeface="Arial"/>
                <a:cs typeface="Arial"/>
                <a:sym typeface="Arial"/>
              </a:rPr>
              <a:t>. Igual que Partners, sí parece reducir la tasa cuando el valor es Yes.</a:t>
            </a:r>
            <a:endParaRPr sz="1400" b="0" i="0" u="none" strike="noStrike" cap="none">
              <a:solidFill>
                <a:srgbClr val="000000"/>
              </a:solidFill>
              <a:latin typeface="Arial"/>
              <a:ea typeface="Arial"/>
              <a:cs typeface="Arial"/>
              <a:sym typeface="Arial"/>
            </a:endParaRPr>
          </a:p>
        </p:txBody>
      </p:sp>
      <p:pic>
        <p:nvPicPr>
          <p:cNvPr id="147" name="Google Shape;147;p11"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48" name="Google Shape;148;p11"/>
          <p:cNvPicPr preferRelativeResize="0"/>
          <p:nvPr/>
        </p:nvPicPr>
        <p:blipFill rotWithShape="1">
          <a:blip r:embed="rId4">
            <a:alphaModFix/>
          </a:blip>
          <a:srcRect/>
          <a:stretch/>
        </p:blipFill>
        <p:spPr>
          <a:xfrm>
            <a:off x="198739" y="3043327"/>
            <a:ext cx="4989081" cy="1679705"/>
          </a:xfrm>
          <a:prstGeom prst="rect">
            <a:avLst/>
          </a:prstGeom>
          <a:noFill/>
          <a:ln>
            <a:noFill/>
          </a:ln>
        </p:spPr>
      </p:pic>
      <p:pic>
        <p:nvPicPr>
          <p:cNvPr id="149" name="Google Shape;149;p11"/>
          <p:cNvPicPr preferRelativeResize="0"/>
          <p:nvPr/>
        </p:nvPicPr>
        <p:blipFill rotWithShape="1">
          <a:blip r:embed="rId5">
            <a:alphaModFix/>
          </a:blip>
          <a:srcRect/>
          <a:stretch/>
        </p:blipFill>
        <p:spPr>
          <a:xfrm>
            <a:off x="279918" y="544129"/>
            <a:ext cx="5246602" cy="2352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55" name="Google Shape;155;p12"/>
          <p:cNvSpPr/>
          <p:nvPr/>
        </p:nvSpPr>
        <p:spPr>
          <a:xfrm>
            <a:off x="5643222" y="1595535"/>
            <a:ext cx="3370713" cy="11427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MultipleLines</a:t>
            </a:r>
            <a:r>
              <a:rPr lang="es-ES" sz="1400" b="0" i="0" u="none" strike="noStrike" cap="none">
                <a:solidFill>
                  <a:schemeClr val="dk1"/>
                </a:solidFill>
                <a:latin typeface="Arial"/>
                <a:ea typeface="Arial"/>
                <a:cs typeface="Arial"/>
                <a:sym typeface="Arial"/>
              </a:rPr>
              <a:t>. Parece que disponer o no de múltiples líneas sí puede penalizar el churn</a:t>
            </a:r>
            <a:endParaRPr sz="1400" b="0" i="0" u="none" strike="noStrike" cap="none">
              <a:solidFill>
                <a:schemeClr val="dk1"/>
              </a:solidFill>
              <a:latin typeface="Arial"/>
              <a:ea typeface="Arial"/>
              <a:cs typeface="Arial"/>
              <a:sym typeface="Arial"/>
            </a:endParaRPr>
          </a:p>
        </p:txBody>
      </p:sp>
      <p:pic>
        <p:nvPicPr>
          <p:cNvPr id="156" name="Google Shape;156;p12"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57" name="Google Shape;157;p12"/>
          <p:cNvPicPr preferRelativeResize="0"/>
          <p:nvPr/>
        </p:nvPicPr>
        <p:blipFill rotWithShape="1">
          <a:blip r:embed="rId4">
            <a:alphaModFix/>
          </a:blip>
          <a:srcRect/>
          <a:stretch/>
        </p:blipFill>
        <p:spPr>
          <a:xfrm>
            <a:off x="205272" y="908456"/>
            <a:ext cx="4869894" cy="1567737"/>
          </a:xfrm>
          <a:prstGeom prst="rect">
            <a:avLst/>
          </a:prstGeom>
          <a:noFill/>
          <a:ln>
            <a:noFill/>
          </a:ln>
        </p:spPr>
      </p:pic>
      <p:pic>
        <p:nvPicPr>
          <p:cNvPr id="158" name="Google Shape;158;p12"/>
          <p:cNvPicPr preferRelativeResize="0"/>
          <p:nvPr/>
        </p:nvPicPr>
        <p:blipFill rotWithShape="1">
          <a:blip r:embed="rId5">
            <a:alphaModFix/>
          </a:blip>
          <a:srcRect/>
          <a:stretch/>
        </p:blipFill>
        <p:spPr>
          <a:xfrm>
            <a:off x="76041" y="2598275"/>
            <a:ext cx="5128355" cy="14610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64" name="Google Shape;164;p13"/>
          <p:cNvSpPr/>
          <p:nvPr/>
        </p:nvSpPr>
        <p:spPr>
          <a:xfrm>
            <a:off x="5894586" y="923731"/>
            <a:ext cx="3118786" cy="139538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InternetService</a:t>
            </a:r>
            <a:r>
              <a:rPr lang="es-ES" sz="1400" b="0" i="0" u="none" strike="noStrike" cap="none">
                <a:solidFill>
                  <a:schemeClr val="dk1"/>
                </a:solidFill>
                <a:latin typeface="Arial"/>
                <a:ea typeface="Arial"/>
                <a:cs typeface="Arial"/>
                <a:sym typeface="Arial"/>
              </a:rPr>
              <a:t>. Parece que el servicio de fibra provoca más tasa de abandono frente al servicio de ADSL.</a:t>
            </a:r>
            <a:endParaRPr sz="1400" b="0" i="0" u="none" strike="noStrike" cap="none">
              <a:solidFill>
                <a:srgbClr val="000000"/>
              </a:solidFill>
              <a:latin typeface="Arial"/>
              <a:ea typeface="Arial"/>
              <a:cs typeface="Arial"/>
              <a:sym typeface="Arial"/>
            </a:endParaRPr>
          </a:p>
        </p:txBody>
      </p:sp>
      <p:pic>
        <p:nvPicPr>
          <p:cNvPr id="165" name="Google Shape;165;p13"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66" name="Google Shape;166;p13"/>
          <p:cNvPicPr preferRelativeResize="0"/>
          <p:nvPr/>
        </p:nvPicPr>
        <p:blipFill rotWithShape="1">
          <a:blip r:embed="rId4">
            <a:alphaModFix/>
          </a:blip>
          <a:srcRect/>
          <a:stretch/>
        </p:blipFill>
        <p:spPr>
          <a:xfrm>
            <a:off x="90158" y="3246956"/>
            <a:ext cx="5051009" cy="1343511"/>
          </a:xfrm>
          <a:prstGeom prst="rect">
            <a:avLst/>
          </a:prstGeom>
          <a:noFill/>
          <a:ln>
            <a:noFill/>
          </a:ln>
        </p:spPr>
      </p:pic>
      <p:pic>
        <p:nvPicPr>
          <p:cNvPr id="167" name="Google Shape;167;p13"/>
          <p:cNvPicPr preferRelativeResize="0"/>
          <p:nvPr/>
        </p:nvPicPr>
        <p:blipFill rotWithShape="1">
          <a:blip r:embed="rId5">
            <a:alphaModFix/>
          </a:blip>
          <a:srcRect/>
          <a:stretch/>
        </p:blipFill>
        <p:spPr>
          <a:xfrm>
            <a:off x="151152" y="623830"/>
            <a:ext cx="5652490" cy="22313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73" name="Google Shape;173;p14"/>
          <p:cNvSpPr/>
          <p:nvPr/>
        </p:nvSpPr>
        <p:spPr>
          <a:xfrm>
            <a:off x="5512594" y="588489"/>
            <a:ext cx="3370713" cy="113800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OnlineSecurity</a:t>
            </a:r>
            <a:r>
              <a:rPr lang="es-ES" sz="1400" b="0" i="0" u="none" strike="noStrike" cap="none">
                <a:solidFill>
                  <a:schemeClr val="dk1"/>
                </a:solidFill>
                <a:latin typeface="Arial"/>
                <a:ea typeface="Arial"/>
                <a:cs typeface="Arial"/>
                <a:sym typeface="Arial"/>
              </a:rPr>
              <a:t>. Disponer de éste servicio, sí parece retener a los clientes. </a:t>
            </a:r>
            <a:endParaRPr sz="1400" b="0" i="0" u="none" strike="noStrike" cap="none">
              <a:solidFill>
                <a:srgbClr val="000000"/>
              </a:solidFill>
              <a:latin typeface="Arial"/>
              <a:ea typeface="Arial"/>
              <a:cs typeface="Arial"/>
              <a:sym typeface="Arial"/>
            </a:endParaRPr>
          </a:p>
        </p:txBody>
      </p:sp>
      <p:pic>
        <p:nvPicPr>
          <p:cNvPr id="174" name="Google Shape;174;p14"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75" name="Google Shape;175;p14"/>
          <p:cNvPicPr preferRelativeResize="0"/>
          <p:nvPr/>
        </p:nvPicPr>
        <p:blipFill rotWithShape="1">
          <a:blip r:embed="rId4">
            <a:alphaModFix/>
          </a:blip>
          <a:srcRect/>
          <a:stretch/>
        </p:blipFill>
        <p:spPr>
          <a:xfrm>
            <a:off x="253332" y="933436"/>
            <a:ext cx="4813190" cy="1445869"/>
          </a:xfrm>
          <a:prstGeom prst="rect">
            <a:avLst/>
          </a:prstGeom>
          <a:noFill/>
          <a:ln>
            <a:noFill/>
          </a:ln>
        </p:spPr>
      </p:pic>
      <p:pic>
        <p:nvPicPr>
          <p:cNvPr id="176" name="Google Shape;176;p14"/>
          <p:cNvPicPr preferRelativeResize="0"/>
          <p:nvPr/>
        </p:nvPicPr>
        <p:blipFill rotWithShape="1">
          <a:blip r:embed="rId5">
            <a:alphaModFix/>
          </a:blip>
          <a:srcRect/>
          <a:stretch/>
        </p:blipFill>
        <p:spPr>
          <a:xfrm>
            <a:off x="202356" y="2603241"/>
            <a:ext cx="4864165" cy="1455479"/>
          </a:xfrm>
          <a:prstGeom prst="rect">
            <a:avLst/>
          </a:prstGeom>
          <a:noFill/>
          <a:ln>
            <a:noFill/>
          </a:ln>
        </p:spPr>
      </p:pic>
      <p:sp>
        <p:nvSpPr>
          <p:cNvPr id="177" name="Google Shape;177;p14"/>
          <p:cNvSpPr/>
          <p:nvPr/>
        </p:nvSpPr>
        <p:spPr>
          <a:xfrm>
            <a:off x="5512594" y="1940931"/>
            <a:ext cx="3370713" cy="113800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OnlineBackup. </a:t>
            </a:r>
            <a:r>
              <a:rPr lang="es-ES" sz="1400" b="0" i="0" u="none" strike="noStrike" cap="none">
                <a:solidFill>
                  <a:schemeClr val="dk1"/>
                </a:solidFill>
                <a:latin typeface="Arial"/>
                <a:ea typeface="Arial"/>
                <a:cs typeface="Arial"/>
                <a:sym typeface="Arial"/>
              </a:rPr>
              <a:t>No tanto como el anterior, disponer de éste servicio, sí parece retener a los clientes. Igual que antes, analizar el agrupar en 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5"/>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83" name="Google Shape;183;p15"/>
          <p:cNvSpPr/>
          <p:nvPr/>
        </p:nvSpPr>
        <p:spPr>
          <a:xfrm>
            <a:off x="5242006" y="550511"/>
            <a:ext cx="3519439" cy="130628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DeviceProtection</a:t>
            </a:r>
            <a:r>
              <a:rPr lang="es-ES" sz="1400" b="0" i="0" u="none" strike="noStrike" cap="none">
                <a:solidFill>
                  <a:schemeClr val="dk1"/>
                </a:solidFill>
                <a:latin typeface="Arial"/>
                <a:ea typeface="Arial"/>
                <a:cs typeface="Arial"/>
                <a:sym typeface="Arial"/>
              </a:rPr>
              <a:t>. No igual que OnlineSecurity pero mejor que OnlineBackup, disponer de éste servicio reduce la tasa de abandono. Igual que antes, analizar el agrupar en No.</a:t>
            </a:r>
            <a:endParaRPr sz="1400" b="0" i="0" u="none" strike="noStrike" cap="none">
              <a:solidFill>
                <a:srgbClr val="000000"/>
              </a:solidFill>
              <a:latin typeface="Arial"/>
              <a:ea typeface="Arial"/>
              <a:cs typeface="Arial"/>
              <a:sym typeface="Arial"/>
            </a:endParaRPr>
          </a:p>
        </p:txBody>
      </p:sp>
      <p:pic>
        <p:nvPicPr>
          <p:cNvPr id="184" name="Google Shape;184;p15"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85" name="Google Shape;185;p15"/>
          <p:cNvPicPr preferRelativeResize="0"/>
          <p:nvPr/>
        </p:nvPicPr>
        <p:blipFill rotWithShape="1">
          <a:blip r:embed="rId4">
            <a:alphaModFix/>
          </a:blip>
          <a:srcRect/>
          <a:stretch/>
        </p:blipFill>
        <p:spPr>
          <a:xfrm>
            <a:off x="261257" y="839755"/>
            <a:ext cx="4497355" cy="1464906"/>
          </a:xfrm>
          <a:prstGeom prst="rect">
            <a:avLst/>
          </a:prstGeom>
          <a:noFill/>
          <a:ln>
            <a:noFill/>
          </a:ln>
        </p:spPr>
      </p:pic>
      <p:pic>
        <p:nvPicPr>
          <p:cNvPr id="186" name="Google Shape;186;p15"/>
          <p:cNvPicPr preferRelativeResize="0"/>
          <p:nvPr/>
        </p:nvPicPr>
        <p:blipFill rotWithShape="1">
          <a:blip r:embed="rId5">
            <a:alphaModFix/>
          </a:blip>
          <a:srcRect/>
          <a:stretch/>
        </p:blipFill>
        <p:spPr>
          <a:xfrm>
            <a:off x="261257" y="2799183"/>
            <a:ext cx="4497355" cy="1510915"/>
          </a:xfrm>
          <a:prstGeom prst="rect">
            <a:avLst/>
          </a:prstGeom>
          <a:noFill/>
          <a:ln>
            <a:noFill/>
          </a:ln>
        </p:spPr>
      </p:pic>
      <p:sp>
        <p:nvSpPr>
          <p:cNvPr id="187" name="Google Shape;187;p15"/>
          <p:cNvSpPr/>
          <p:nvPr/>
        </p:nvSpPr>
        <p:spPr>
          <a:xfrm>
            <a:off x="5316368" y="1987421"/>
            <a:ext cx="3370713" cy="1358648"/>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TechSupport</a:t>
            </a:r>
            <a:r>
              <a:rPr lang="es-ES" sz="1400" b="0" i="0" u="none" strike="noStrike" cap="none">
                <a:solidFill>
                  <a:schemeClr val="dk1"/>
                </a:solidFill>
                <a:latin typeface="Arial"/>
                <a:ea typeface="Arial"/>
                <a:cs typeface="Arial"/>
                <a:sym typeface="Arial"/>
              </a:rPr>
              <a:t>. De forma análoga y con un porcentaje mejor que OnlineSecurity, disponer de éste servicio reduce la tasa de abandono. Igual que antes, analizar el agrupar en 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93" name="Google Shape;193;p16"/>
          <p:cNvSpPr/>
          <p:nvPr/>
        </p:nvSpPr>
        <p:spPr>
          <a:xfrm>
            <a:off x="5382238" y="836856"/>
            <a:ext cx="3370713" cy="246618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StreamingTV</a:t>
            </a:r>
            <a:r>
              <a:rPr lang="es-ES" sz="1400" b="0" i="0" u="none" strike="noStrike" cap="none">
                <a:solidFill>
                  <a:schemeClr val="dk1"/>
                </a:solidFill>
                <a:latin typeface="Arial"/>
                <a:ea typeface="Arial"/>
                <a:cs typeface="Arial"/>
                <a:sym typeface="Arial"/>
              </a:rPr>
              <a:t>. No parece que éste servicio sea uno de los mejores de la compañía.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Quizás, la razón esté en el servicio de Fibra ofrecido; por lo que puede haber una relación directa con él.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StreamingMovies</a:t>
            </a:r>
            <a:r>
              <a:rPr lang="es-ES" sz="1400" b="0" i="0" u="none" strike="noStrike" cap="none">
                <a:solidFill>
                  <a:schemeClr val="dk1"/>
                </a:solidFill>
                <a:latin typeface="Arial"/>
                <a:ea typeface="Arial"/>
                <a:cs typeface="Arial"/>
                <a:sym typeface="Arial"/>
              </a:rPr>
              <a:t>. Muy similar a StreamingTV, no parece ser uno de los mejores servicios que proporciona la compañía.</a:t>
            </a:r>
            <a:endParaRPr sz="1400" b="0" i="0" u="none" strike="noStrike" cap="none">
              <a:solidFill>
                <a:srgbClr val="000000"/>
              </a:solidFill>
              <a:latin typeface="Arial"/>
              <a:ea typeface="Arial"/>
              <a:cs typeface="Arial"/>
              <a:sym typeface="Arial"/>
            </a:endParaRPr>
          </a:p>
        </p:txBody>
      </p:sp>
      <p:pic>
        <p:nvPicPr>
          <p:cNvPr id="194" name="Google Shape;194;p16"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95" name="Google Shape;195;p16"/>
          <p:cNvPicPr preferRelativeResize="0"/>
          <p:nvPr/>
        </p:nvPicPr>
        <p:blipFill rotWithShape="1">
          <a:blip r:embed="rId4">
            <a:alphaModFix/>
          </a:blip>
          <a:srcRect/>
          <a:stretch/>
        </p:blipFill>
        <p:spPr>
          <a:xfrm>
            <a:off x="262319" y="1043196"/>
            <a:ext cx="4636251" cy="1259536"/>
          </a:xfrm>
          <a:prstGeom prst="rect">
            <a:avLst/>
          </a:prstGeom>
          <a:noFill/>
          <a:ln>
            <a:noFill/>
          </a:ln>
        </p:spPr>
      </p:pic>
      <p:pic>
        <p:nvPicPr>
          <p:cNvPr id="196" name="Google Shape;196;p16"/>
          <p:cNvPicPr preferRelativeResize="0"/>
          <p:nvPr/>
        </p:nvPicPr>
        <p:blipFill rotWithShape="1">
          <a:blip r:embed="rId5">
            <a:alphaModFix/>
          </a:blip>
          <a:srcRect/>
          <a:stretch/>
        </p:blipFill>
        <p:spPr>
          <a:xfrm>
            <a:off x="111039" y="2842264"/>
            <a:ext cx="4938810" cy="12688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202" name="Google Shape;202;p17"/>
          <p:cNvSpPr/>
          <p:nvPr/>
        </p:nvSpPr>
        <p:spPr>
          <a:xfrm>
            <a:off x="5682344" y="647481"/>
            <a:ext cx="3370713" cy="185646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Contract</a:t>
            </a:r>
            <a:r>
              <a:rPr lang="es-ES" sz="1400" b="0" i="0" u="none" strike="noStrike" cap="none">
                <a:solidFill>
                  <a:schemeClr val="dk1"/>
                </a:solidFill>
                <a:latin typeface="Arial"/>
                <a:ea typeface="Arial"/>
                <a:cs typeface="Arial"/>
                <a:sym typeface="Arial"/>
              </a:rPr>
              <a:t>. El tipo de contrato determina de una forma muy clara la tasa de abandono siendo muy pequeña en el contrato "Two years". Puede que incluso, cuanto más largo sea el tiempo del contrato, también, sea mayor la permanencia exigida al cliente.</a:t>
            </a:r>
            <a:endParaRPr sz="1400" b="0" i="0" u="none" strike="noStrike" cap="none">
              <a:solidFill>
                <a:srgbClr val="000000"/>
              </a:solidFill>
              <a:latin typeface="Arial"/>
              <a:ea typeface="Arial"/>
              <a:cs typeface="Arial"/>
              <a:sym typeface="Arial"/>
            </a:endParaRPr>
          </a:p>
        </p:txBody>
      </p:sp>
      <p:pic>
        <p:nvPicPr>
          <p:cNvPr id="203" name="Google Shape;203;p17"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204" name="Google Shape;204;p17"/>
          <p:cNvPicPr preferRelativeResize="0"/>
          <p:nvPr/>
        </p:nvPicPr>
        <p:blipFill rotWithShape="1">
          <a:blip r:embed="rId4">
            <a:alphaModFix/>
          </a:blip>
          <a:srcRect/>
          <a:stretch/>
        </p:blipFill>
        <p:spPr>
          <a:xfrm>
            <a:off x="107596" y="3228391"/>
            <a:ext cx="5164202" cy="1355952"/>
          </a:xfrm>
          <a:prstGeom prst="rect">
            <a:avLst/>
          </a:prstGeom>
          <a:noFill/>
          <a:ln>
            <a:noFill/>
          </a:ln>
        </p:spPr>
      </p:pic>
      <p:pic>
        <p:nvPicPr>
          <p:cNvPr id="205" name="Google Shape;205;p17"/>
          <p:cNvPicPr preferRelativeResize="0"/>
          <p:nvPr/>
        </p:nvPicPr>
        <p:blipFill rotWithShape="1">
          <a:blip r:embed="rId5">
            <a:alphaModFix/>
          </a:blip>
          <a:srcRect/>
          <a:stretch/>
        </p:blipFill>
        <p:spPr>
          <a:xfrm>
            <a:off x="107596" y="647481"/>
            <a:ext cx="5574748" cy="22431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211" name="Google Shape;211;p18"/>
          <p:cNvSpPr/>
          <p:nvPr/>
        </p:nvSpPr>
        <p:spPr>
          <a:xfrm>
            <a:off x="5288659" y="1091682"/>
            <a:ext cx="3370713" cy="1912775"/>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PaperlessBilling</a:t>
            </a:r>
            <a:r>
              <a:rPr lang="es-ES" sz="1400" b="0" i="0" u="none" strike="noStrike" cap="none">
                <a:solidFill>
                  <a:schemeClr val="dk1"/>
                </a:solidFill>
                <a:latin typeface="Arial"/>
                <a:ea typeface="Arial"/>
                <a:cs typeface="Arial"/>
                <a:sym typeface="Arial"/>
              </a:rPr>
              <a:t>. ¡¡Jamás hubiera pensado que no disponer de factura electrónica podría llegar a mejorar la tasa de abandono!! ¿Puede ser que el cliente tenga más asequible la factura? En cuyo caso, ¿puede ser que la compañía tenga problemas de facturación y provoque el abandono?</a:t>
            </a:r>
            <a:endParaRPr sz="1400" b="0" i="0" u="none" strike="noStrike" cap="none">
              <a:solidFill>
                <a:srgbClr val="000000"/>
              </a:solidFill>
              <a:latin typeface="Arial"/>
              <a:ea typeface="Arial"/>
              <a:cs typeface="Arial"/>
              <a:sym typeface="Arial"/>
            </a:endParaRPr>
          </a:p>
        </p:txBody>
      </p:sp>
      <p:pic>
        <p:nvPicPr>
          <p:cNvPr id="212" name="Google Shape;212;p18"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213" name="Google Shape;213;p18"/>
          <p:cNvPicPr preferRelativeResize="0"/>
          <p:nvPr/>
        </p:nvPicPr>
        <p:blipFill rotWithShape="1">
          <a:blip r:embed="rId4">
            <a:alphaModFix/>
          </a:blip>
          <a:srcRect/>
          <a:stretch/>
        </p:blipFill>
        <p:spPr>
          <a:xfrm>
            <a:off x="177858" y="3116426"/>
            <a:ext cx="4813333" cy="1259826"/>
          </a:xfrm>
          <a:prstGeom prst="rect">
            <a:avLst/>
          </a:prstGeom>
          <a:noFill/>
          <a:ln>
            <a:noFill/>
          </a:ln>
        </p:spPr>
      </p:pic>
      <p:pic>
        <p:nvPicPr>
          <p:cNvPr id="214" name="Google Shape;214;p18"/>
          <p:cNvPicPr preferRelativeResize="0"/>
          <p:nvPr/>
        </p:nvPicPr>
        <p:blipFill rotWithShape="1">
          <a:blip r:embed="rId5">
            <a:alphaModFix/>
          </a:blip>
          <a:srcRect/>
          <a:stretch/>
        </p:blipFill>
        <p:spPr>
          <a:xfrm>
            <a:off x="0" y="496708"/>
            <a:ext cx="5421669" cy="20878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220" name="Google Shape;220;p19"/>
          <p:cNvSpPr/>
          <p:nvPr/>
        </p:nvSpPr>
        <p:spPr>
          <a:xfrm>
            <a:off x="5382238" y="1483895"/>
            <a:ext cx="3370713" cy="1138008"/>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PaymentMethod</a:t>
            </a:r>
            <a:r>
              <a:rPr lang="es-ES" sz="1400" b="0" i="0" u="none" strike="noStrike" cap="none">
                <a:solidFill>
                  <a:schemeClr val="dk1"/>
                </a:solidFill>
                <a:latin typeface="Arial"/>
                <a:ea typeface="Arial"/>
                <a:cs typeface="Arial"/>
                <a:sym typeface="Arial"/>
              </a:rPr>
              <a:t>. Parece que el método de pago "Electronic check" es el que más penaliza la tasa de abandono.</a:t>
            </a:r>
            <a:endParaRPr sz="1400" b="0" i="0" u="none" strike="noStrike" cap="none">
              <a:solidFill>
                <a:srgbClr val="000000"/>
              </a:solidFill>
              <a:latin typeface="Arial"/>
              <a:ea typeface="Arial"/>
              <a:cs typeface="Arial"/>
              <a:sym typeface="Arial"/>
            </a:endParaRPr>
          </a:p>
        </p:txBody>
      </p:sp>
      <p:pic>
        <p:nvPicPr>
          <p:cNvPr id="221" name="Google Shape;221;p19"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222" name="Google Shape;222;p19"/>
          <p:cNvPicPr preferRelativeResize="0"/>
          <p:nvPr/>
        </p:nvPicPr>
        <p:blipFill rotWithShape="1">
          <a:blip r:embed="rId4">
            <a:alphaModFix/>
          </a:blip>
          <a:srcRect/>
          <a:stretch/>
        </p:blipFill>
        <p:spPr>
          <a:xfrm>
            <a:off x="238903" y="3174777"/>
            <a:ext cx="4650338" cy="1135322"/>
          </a:xfrm>
          <a:prstGeom prst="rect">
            <a:avLst/>
          </a:prstGeom>
          <a:noFill/>
          <a:ln>
            <a:noFill/>
          </a:ln>
        </p:spPr>
      </p:pic>
      <p:pic>
        <p:nvPicPr>
          <p:cNvPr id="223" name="Google Shape;223;p19"/>
          <p:cNvPicPr preferRelativeResize="0"/>
          <p:nvPr/>
        </p:nvPicPr>
        <p:blipFill rotWithShape="1">
          <a:blip r:embed="rId5">
            <a:alphaModFix/>
          </a:blip>
          <a:srcRect/>
          <a:stretch/>
        </p:blipFill>
        <p:spPr>
          <a:xfrm>
            <a:off x="1" y="763749"/>
            <a:ext cx="5365102" cy="18581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p:nvPr/>
        </p:nvSpPr>
        <p:spPr>
          <a:xfrm>
            <a:off x="11875" y="-664"/>
            <a:ext cx="6643800" cy="3981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Variables DataSet</a:t>
            </a:r>
            <a:endParaRPr sz="2400" b="0" i="0" u="sng" strike="noStrike" cap="none">
              <a:solidFill>
                <a:schemeClr val="dk1"/>
              </a:solidFill>
              <a:latin typeface="Raleway"/>
              <a:ea typeface="Raleway"/>
              <a:cs typeface="Raleway"/>
              <a:sym typeface="Raleway"/>
            </a:endParaRPr>
          </a:p>
        </p:txBody>
      </p:sp>
      <p:sp>
        <p:nvSpPr>
          <p:cNvPr id="57" name="Google Shape;57;p2"/>
          <p:cNvSpPr/>
          <p:nvPr/>
        </p:nvSpPr>
        <p:spPr>
          <a:xfrm>
            <a:off x="351569" y="625152"/>
            <a:ext cx="4248422" cy="3013788"/>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108000" tIns="91425" rIns="91425" bIns="91425" anchor="ctr" anchorCtr="0">
            <a:noAutofit/>
          </a:bodyPr>
          <a:lstStyle/>
          <a:p>
            <a:pPr marL="457200" marR="0" lvl="0" indent="-295275" algn="l" rtl="0">
              <a:lnSpc>
                <a:spcPct val="115000"/>
              </a:lnSpc>
              <a:spcBef>
                <a:spcPts val="50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CustomerID</a:t>
            </a:r>
            <a:r>
              <a:rPr lang="es-ES" sz="1050" b="0" i="0" u="none" strike="noStrike" cap="none">
                <a:solidFill>
                  <a:srgbClr val="212121"/>
                </a:solidFill>
                <a:latin typeface="Roboto"/>
                <a:ea typeface="Roboto"/>
                <a:cs typeface="Roboto"/>
                <a:sym typeface="Roboto"/>
              </a:rPr>
              <a:t>. Customer ID</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gender</a:t>
            </a:r>
            <a:r>
              <a:rPr lang="es-ES" sz="1050" b="0" i="0" u="none" strike="noStrike" cap="none">
                <a:solidFill>
                  <a:srgbClr val="212121"/>
                </a:solidFill>
                <a:latin typeface="Roboto"/>
                <a:ea typeface="Roboto"/>
                <a:cs typeface="Roboto"/>
                <a:sym typeface="Roboto"/>
              </a:rPr>
              <a:t>. Si el cliente es Male o Female</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SeniorCitizen</a:t>
            </a:r>
            <a:r>
              <a:rPr lang="es-ES" sz="1050" b="0" i="0" u="none" strike="noStrike" cap="none">
                <a:solidFill>
                  <a:srgbClr val="212121"/>
                </a:solidFill>
                <a:latin typeface="Roboto"/>
                <a:ea typeface="Roboto"/>
                <a:cs typeface="Roboto"/>
                <a:sym typeface="Roboto"/>
              </a:rPr>
              <a:t>. Si el cliente es “senior citizen” o no (1, 0)</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Partner</a:t>
            </a:r>
            <a:r>
              <a:rPr lang="es-ES" sz="1050" b="0" i="0" u="none" strike="noStrike" cap="none">
                <a:solidFill>
                  <a:srgbClr val="212121"/>
                </a:solidFill>
                <a:latin typeface="Roboto"/>
                <a:ea typeface="Roboto"/>
                <a:cs typeface="Roboto"/>
                <a:sym typeface="Roboto"/>
              </a:rPr>
              <a:t>. Si el cliente tiene un distribuidor o no (Yes, No)</a:t>
            </a:r>
            <a:endParaRPr sz="1400" b="0" i="0" u="none" strike="noStrike" cap="none">
              <a:solidFill>
                <a:srgbClr val="000000"/>
              </a:solidFill>
              <a:latin typeface="Arial"/>
              <a:ea typeface="Arial"/>
              <a:cs typeface="Arial"/>
              <a:sym typeface="Arial"/>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Dependents</a:t>
            </a:r>
            <a:r>
              <a:rPr lang="es-ES" sz="1050" b="0" i="0" u="none" strike="noStrike" cap="none">
                <a:solidFill>
                  <a:srgbClr val="212121"/>
                </a:solidFill>
                <a:latin typeface="Roboto"/>
                <a:ea typeface="Roboto"/>
                <a:cs typeface="Roboto"/>
                <a:sym typeface="Roboto"/>
              </a:rPr>
              <a:t>. Si el cliente tiene “dependents” (Yes, No) </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tenure</a:t>
            </a:r>
            <a:r>
              <a:rPr lang="es-ES" sz="1050" b="0" i="0" u="none" strike="noStrike" cap="none">
                <a:solidFill>
                  <a:srgbClr val="212121"/>
                </a:solidFill>
                <a:latin typeface="Roboto"/>
                <a:ea typeface="Roboto"/>
                <a:cs typeface="Roboto"/>
                <a:sym typeface="Roboto"/>
              </a:rPr>
              <a:t>. Número de meses en la empresa.</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Contract</a:t>
            </a:r>
            <a:r>
              <a:rPr lang="es-ES" sz="1050" b="0" i="0" u="none" strike="noStrike" cap="none">
                <a:solidFill>
                  <a:srgbClr val="212121"/>
                </a:solidFill>
                <a:latin typeface="Roboto"/>
                <a:ea typeface="Roboto"/>
                <a:cs typeface="Roboto"/>
                <a:sym typeface="Roboto"/>
              </a:rPr>
              <a:t>. Tipo de contrato.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PaperlessBilling</a:t>
            </a:r>
            <a:r>
              <a:rPr lang="es-ES" sz="1050" b="0" i="0" u="none" strike="noStrike" cap="none">
                <a:solidFill>
                  <a:srgbClr val="212121"/>
                </a:solidFill>
                <a:latin typeface="Roboto"/>
                <a:ea typeface="Roboto"/>
                <a:cs typeface="Roboto"/>
                <a:sym typeface="Roboto"/>
              </a:rPr>
              <a:t>. Factura electrónica (Yes, No).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PaymentMethod</a:t>
            </a:r>
            <a:r>
              <a:rPr lang="es-ES" sz="1050" b="0" i="0" u="none" strike="noStrike" cap="none">
                <a:solidFill>
                  <a:srgbClr val="212121"/>
                </a:solidFill>
                <a:latin typeface="Roboto"/>
                <a:ea typeface="Roboto"/>
                <a:cs typeface="Roboto"/>
                <a:sym typeface="Roboto"/>
              </a:rPr>
              <a:t>. Método de pago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MonthlyCharges</a:t>
            </a:r>
            <a:r>
              <a:rPr lang="es-ES" sz="1050" b="0" i="0" u="none" strike="noStrike" cap="none">
                <a:solidFill>
                  <a:srgbClr val="212121"/>
                </a:solidFill>
                <a:latin typeface="Roboto"/>
                <a:ea typeface="Roboto"/>
                <a:cs typeface="Roboto"/>
                <a:sym typeface="Roboto"/>
              </a:rPr>
              <a:t>. Cuota mensual.</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TotalCharges</a:t>
            </a:r>
            <a:r>
              <a:rPr lang="es-ES" sz="1050" b="0" i="0" u="none" strike="noStrike" cap="none">
                <a:solidFill>
                  <a:srgbClr val="212121"/>
                </a:solidFill>
                <a:latin typeface="Roboto"/>
                <a:ea typeface="Roboto"/>
                <a:cs typeface="Roboto"/>
                <a:sym typeface="Roboto"/>
              </a:rPr>
              <a:t>. Total cantidad facturada.</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Churn</a:t>
            </a:r>
            <a:r>
              <a:rPr lang="es-ES" sz="1050" b="0" i="0" u="none" strike="noStrike" cap="none">
                <a:solidFill>
                  <a:srgbClr val="212121"/>
                </a:solidFill>
                <a:latin typeface="Roboto"/>
                <a:ea typeface="Roboto"/>
                <a:cs typeface="Roboto"/>
                <a:sym typeface="Roboto"/>
              </a:rPr>
              <a:t>. Variable objetivo. (Yes or No)</a:t>
            </a:r>
            <a:endParaRPr sz="1050" b="0" i="0" u="none" strike="noStrike" cap="none">
              <a:solidFill>
                <a:srgbClr val="212121"/>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58" name="Google Shape;58;p2"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sp>
        <p:nvSpPr>
          <p:cNvPr id="59" name="Google Shape;59;p2"/>
          <p:cNvSpPr/>
          <p:nvPr/>
        </p:nvSpPr>
        <p:spPr>
          <a:xfrm>
            <a:off x="446371" y="3875280"/>
            <a:ext cx="4058817" cy="869637"/>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108000" tIns="91425" rIns="91425" bIns="91425" anchor="ctr" anchorCtr="0">
            <a:noAutofit/>
          </a:bodyPr>
          <a:lstStyle/>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PhoneService</a:t>
            </a:r>
            <a:r>
              <a:rPr lang="es-ES" sz="1050" b="0" i="0" u="none" strike="noStrike" cap="none">
                <a:solidFill>
                  <a:srgbClr val="212121"/>
                </a:solidFill>
                <a:latin typeface="Roboto"/>
                <a:ea typeface="Roboto"/>
                <a:cs typeface="Roboto"/>
                <a:sym typeface="Roboto"/>
              </a:rPr>
              <a:t>. Si tiene servicio telefónico o no (Yes, No)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MultipleLines</a:t>
            </a:r>
            <a:r>
              <a:rPr lang="es-ES" sz="1050" b="0" i="0" u="none" strike="noStrike" cap="none">
                <a:solidFill>
                  <a:srgbClr val="212121"/>
                </a:solidFill>
                <a:latin typeface="Roboto"/>
                <a:ea typeface="Roboto"/>
                <a:cs typeface="Roboto"/>
                <a:sym typeface="Roboto"/>
              </a:rPr>
              <a:t>. Si tiene múltiples líneas o no</a:t>
            </a:r>
            <a:br>
              <a:rPr lang="es-ES" sz="1050" b="0" i="0" u="none" strike="noStrike" cap="none">
                <a:solidFill>
                  <a:srgbClr val="212121"/>
                </a:solidFill>
                <a:latin typeface="Roboto"/>
                <a:ea typeface="Roboto"/>
                <a:cs typeface="Roboto"/>
                <a:sym typeface="Roboto"/>
              </a:rPr>
            </a:br>
            <a:r>
              <a:rPr lang="es-ES" sz="1050" b="0" i="0" u="none" strike="noStrike" cap="none">
                <a:solidFill>
                  <a:srgbClr val="212121"/>
                </a:solidFill>
                <a:latin typeface="Roboto"/>
                <a:ea typeface="Roboto"/>
                <a:cs typeface="Roboto"/>
                <a:sym typeface="Roboto"/>
              </a:rPr>
              <a:t> (Yes, No, No phone service)</a:t>
            </a:r>
            <a:endParaRPr sz="1400" b="0" i="0" u="none" strike="noStrike" cap="none">
              <a:solidFill>
                <a:schemeClr val="dk1"/>
              </a:solidFill>
              <a:latin typeface="Arial"/>
              <a:ea typeface="Arial"/>
              <a:cs typeface="Arial"/>
              <a:sym typeface="Arial"/>
            </a:endParaRPr>
          </a:p>
        </p:txBody>
      </p:sp>
      <p:sp>
        <p:nvSpPr>
          <p:cNvPr id="60" name="Google Shape;60;p2"/>
          <p:cNvSpPr/>
          <p:nvPr/>
        </p:nvSpPr>
        <p:spPr>
          <a:xfrm>
            <a:off x="4800599" y="709127"/>
            <a:ext cx="4273420" cy="2351316"/>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108000" tIns="91425" rIns="91425" bIns="91425" anchor="ctr" anchorCtr="0">
            <a:noAutofit/>
          </a:bodyPr>
          <a:lstStyle/>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InternetService</a:t>
            </a:r>
            <a:r>
              <a:rPr lang="es-ES" sz="1050" b="0" i="0" u="none" strike="noStrike" cap="none">
                <a:solidFill>
                  <a:srgbClr val="212121"/>
                </a:solidFill>
                <a:latin typeface="Roboto"/>
                <a:ea typeface="Roboto"/>
                <a:cs typeface="Roboto"/>
                <a:sym typeface="Roboto"/>
              </a:rPr>
              <a:t>. Servicio de datos (DSL, Fiber optic, No)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OnlineSecurity</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OnlineBackup</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DeviceProtection</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TechSupport</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StreamingTV</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StreamingMovies</a:t>
            </a:r>
            <a:r>
              <a:rPr lang="es-ES" sz="1050" b="0" i="0" u="none" strike="noStrike" cap="none">
                <a:solidFill>
                  <a:srgbClr val="212121"/>
                </a:solidFill>
                <a:latin typeface="Roboto"/>
                <a:ea typeface="Roboto"/>
                <a:cs typeface="Roboto"/>
                <a:sym typeface="Roboto"/>
              </a:rPr>
              <a:t>. Servicio añadido </a:t>
            </a:r>
            <a:endParaRPr sz="1050" b="0" i="0" u="none" strike="noStrike" cap="none">
              <a:solidFill>
                <a:srgbClr val="212121"/>
              </a:solidFill>
              <a:latin typeface="Roboto"/>
              <a:ea typeface="Roboto"/>
              <a:cs typeface="Roboto"/>
              <a:sym typeface="Roboto"/>
            </a:endParaRPr>
          </a:p>
          <a:p>
            <a:pPr marL="161925" marR="0" lvl="0" indent="0" algn="l" rtl="0">
              <a:lnSpc>
                <a:spcPct val="115000"/>
              </a:lnSpc>
              <a:spcBef>
                <a:spcPts val="0"/>
              </a:spcBef>
              <a:spcAft>
                <a:spcPts val="0"/>
              </a:spcAft>
              <a:buClr>
                <a:srgbClr val="000000"/>
              </a:buClr>
              <a:buSzPts val="1050"/>
              <a:buFont typeface="Arial"/>
              <a:buNone/>
            </a:pPr>
            <a:r>
              <a:rPr lang="es-ES" sz="1050" b="0" i="0" u="none" strike="noStrike" cap="none">
                <a:solidFill>
                  <a:srgbClr val="212121"/>
                </a:solidFill>
                <a:latin typeface="Roboto"/>
                <a:ea typeface="Roboto"/>
                <a:cs typeface="Roboto"/>
                <a:sym typeface="Roboto"/>
              </a:rPr>
              <a:t>        Todos tienen valores Yes, No, No internet service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Selección de Variables</a:t>
            </a:r>
            <a:endParaRPr sz="2400" b="0" i="0" u="sng" strike="noStrike" cap="none">
              <a:solidFill>
                <a:schemeClr val="dk1"/>
              </a:solidFill>
              <a:latin typeface="Raleway"/>
              <a:ea typeface="Raleway"/>
              <a:cs typeface="Raleway"/>
              <a:sym typeface="Raleway"/>
            </a:endParaRPr>
          </a:p>
        </p:txBody>
      </p:sp>
      <p:sp>
        <p:nvSpPr>
          <p:cNvPr id="229" name="Google Shape;229;p20"/>
          <p:cNvSpPr/>
          <p:nvPr/>
        </p:nvSpPr>
        <p:spPr>
          <a:xfrm>
            <a:off x="429207" y="959150"/>
            <a:ext cx="4002834" cy="30000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s-ES" sz="1400" b="1" i="0" u="none" strike="noStrike" cap="none">
                <a:solidFill>
                  <a:schemeClr val="dk1"/>
                </a:solidFill>
                <a:latin typeface="Arial"/>
                <a:ea typeface="Arial"/>
                <a:cs typeface="Arial"/>
                <a:sym typeface="Arial"/>
              </a:rPr>
              <a:t>WOE e IV</a:t>
            </a:r>
            <a:r>
              <a:rPr lang="es-ES" sz="1400" b="0" i="0" u="none" strike="noStrike" cap="none">
                <a:solidFill>
                  <a:schemeClr val="dk1"/>
                </a:solidFill>
                <a:latin typeface="Arial"/>
                <a:ea typeface="Arial"/>
                <a:cs typeface="Arial"/>
                <a:sym typeface="Arial"/>
              </a:rPr>
              <a:t>. Es una herramienta muy poderosa porque nos proporciona unos valores para decidir qué variable debe quedar dentro o fuera (Suspicius, Strong, Medium, Weak, Useless).</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1" i="0" u="none" strike="noStrike" cap="none">
                <a:solidFill>
                  <a:schemeClr val="dk1"/>
                </a:solidFill>
                <a:latin typeface="Arial"/>
                <a:ea typeface="Arial"/>
                <a:cs typeface="Arial"/>
                <a:sym typeface="Arial"/>
              </a:rPr>
              <a:t>Matriz de Correlación</a:t>
            </a:r>
            <a:r>
              <a:rPr lang="es-ES" sz="1400" b="0" i="0" u="none" strike="noStrike" cap="none">
                <a:solidFill>
                  <a:schemeClr val="dk1"/>
                </a:solidFill>
                <a:latin typeface="Arial"/>
                <a:ea typeface="Arial"/>
                <a:cs typeface="Arial"/>
                <a:sym typeface="Arial"/>
              </a:rPr>
              <a:t>. De la misma manera, se puede ver la correlación de todas las variables con la variable objetivo y decidir con cuál quedarse.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1" i="0" u="none" strike="noStrike" cap="none">
                <a:solidFill>
                  <a:schemeClr val="dk1"/>
                </a:solidFill>
                <a:latin typeface="Arial"/>
                <a:ea typeface="Arial"/>
                <a:cs typeface="Arial"/>
                <a:sym typeface="Arial"/>
              </a:rPr>
              <a:t>RFE</a:t>
            </a:r>
            <a:r>
              <a:rPr lang="es-ES" sz="1400" b="0" i="0" u="none" strike="noStrike" cap="none">
                <a:solidFill>
                  <a:schemeClr val="dk1"/>
                </a:solidFill>
                <a:latin typeface="Arial"/>
                <a:ea typeface="Arial"/>
                <a:cs typeface="Arial"/>
                <a:sym typeface="Arial"/>
              </a:rPr>
              <a:t>. Utilizando el modelo ML, se itera varias veces hasta quedarse con las variables que mejor scoring proporcionan.</a:t>
            </a:r>
            <a:endParaRPr sz="1400" b="0" i="0" u="none" strike="noStrike" cap="none">
              <a:solidFill>
                <a:srgbClr val="000000"/>
              </a:solidFill>
              <a:latin typeface="Arial"/>
              <a:ea typeface="Arial"/>
              <a:cs typeface="Arial"/>
              <a:sym typeface="Arial"/>
            </a:endParaRPr>
          </a:p>
        </p:txBody>
      </p:sp>
      <p:pic>
        <p:nvPicPr>
          <p:cNvPr id="230" name="Google Shape;230;p20"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sp>
        <p:nvSpPr>
          <p:cNvPr id="231" name="Google Shape;231;p20"/>
          <p:cNvSpPr/>
          <p:nvPr/>
        </p:nvSpPr>
        <p:spPr>
          <a:xfrm>
            <a:off x="4779317" y="600691"/>
            <a:ext cx="4002834" cy="264989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Necesario discretizar las variable numéricas:</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0" i="0" u="none" strike="noStrike" cap="none">
                <a:solidFill>
                  <a:schemeClr val="dk1"/>
                </a:solidFill>
                <a:latin typeface="Arial"/>
                <a:ea typeface="Arial"/>
                <a:cs typeface="Arial"/>
                <a:sym typeface="Arial"/>
              </a:rPr>
              <a:t>Rango de valores.</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0" i="0" u="none" strike="noStrike" cap="none">
                <a:solidFill>
                  <a:schemeClr val="dk1"/>
                </a:solidFill>
                <a:latin typeface="Arial"/>
                <a:ea typeface="Arial"/>
                <a:cs typeface="Arial"/>
                <a:sym typeface="Arial"/>
              </a:rPr>
              <a:t>Percentiles + desplazamiento media.</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0" i="0" u="none" strike="noStrike" cap="none">
                <a:solidFill>
                  <a:schemeClr val="dk1"/>
                </a:solidFill>
                <a:latin typeface="Arial"/>
                <a:ea typeface="Arial"/>
                <a:cs typeface="Arial"/>
                <a:sym typeface="Arial"/>
              </a:rPr>
              <a:t>Algoritmos de clustering como K-Means. Más aconsejable </a:t>
            </a:r>
            <a:r>
              <a:rPr lang="es-ES" sz="1400" b="1" i="0" u="none" strike="noStrike" cap="none">
                <a:solidFill>
                  <a:schemeClr val="dk1"/>
                </a:solidFill>
                <a:latin typeface="Arial"/>
                <a:ea typeface="Arial"/>
                <a:cs typeface="Arial"/>
                <a:sym typeface="Arial"/>
              </a:rPr>
              <a:t>Jenks Natural Breaks</a:t>
            </a:r>
            <a:r>
              <a:rPr lang="es-ES" sz="14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Para utilizar éste algoritmo, es necesario instalar un paquete pip install jenkspy.</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1"/>
          <p:cNvSpPr txBox="1"/>
          <p:nvPr/>
        </p:nvSpPr>
        <p:spPr>
          <a:xfrm>
            <a:off x="4290" y="11771"/>
            <a:ext cx="84384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Selección de Variables. Matriz de Correlación</a:t>
            </a:r>
            <a:endParaRPr sz="2400" b="0" i="0" u="sng" strike="noStrike" cap="none">
              <a:solidFill>
                <a:schemeClr val="dk1"/>
              </a:solidFill>
              <a:latin typeface="Raleway"/>
              <a:ea typeface="Raleway"/>
              <a:cs typeface="Raleway"/>
              <a:sym typeface="Raleway"/>
            </a:endParaRPr>
          </a:p>
        </p:txBody>
      </p:sp>
      <p:pic>
        <p:nvPicPr>
          <p:cNvPr id="237" name="Google Shape;237;p21"/>
          <p:cNvPicPr preferRelativeResize="0"/>
          <p:nvPr/>
        </p:nvPicPr>
        <p:blipFill rotWithShape="1">
          <a:blip r:embed="rId3">
            <a:alphaModFix/>
          </a:blip>
          <a:srcRect/>
          <a:stretch/>
        </p:blipFill>
        <p:spPr>
          <a:xfrm>
            <a:off x="620142" y="167951"/>
            <a:ext cx="7488160" cy="48519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2"/>
          <p:cNvSpPr txBox="1"/>
          <p:nvPr/>
        </p:nvSpPr>
        <p:spPr>
          <a:xfrm>
            <a:off x="4290" y="11771"/>
            <a:ext cx="84384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Selección de Variables.</a:t>
            </a:r>
            <a:endParaRPr sz="2400" b="0" i="0" u="sng" strike="noStrike" cap="none">
              <a:solidFill>
                <a:schemeClr val="dk1"/>
              </a:solidFill>
              <a:latin typeface="Raleway"/>
              <a:ea typeface="Raleway"/>
              <a:cs typeface="Raleway"/>
              <a:sym typeface="Raleway"/>
            </a:endParaRPr>
          </a:p>
        </p:txBody>
      </p:sp>
      <p:sp>
        <p:nvSpPr>
          <p:cNvPr id="243" name="Google Shape;243;p22"/>
          <p:cNvSpPr/>
          <p:nvPr/>
        </p:nvSpPr>
        <p:spPr>
          <a:xfrm>
            <a:off x="1026368" y="1875453"/>
            <a:ext cx="7128588" cy="279918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chemeClr val="dk1"/>
                </a:solidFill>
                <a:latin typeface="Arial"/>
                <a:ea typeface="Arial"/>
                <a:cs typeface="Arial"/>
                <a:sym typeface="Arial"/>
              </a:rPr>
              <a:t>Matriz de Correlación.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Podemos agrupar MultipleLines en dos valores Yes/No.</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Podemos agrupar servicios de datos (Streaming, Online, etc..) en dos valores Yes/No.</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Hay ciertos servicios de datos de valor añadidos que están correlados, parece todo apuntar a que debe existir algún tipo de oferta pack de servicios aunque, como hemos visto, a nivel facturación no parece haber descuento por pack ya que cada servicio va por separado.</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La cuota mensual de 18.25 a 42.4 está asociada a servicios </a:t>
            </a:r>
            <a:r>
              <a:rPr lang="es-ES" sz="1200" b="1" i="0" u="none" strike="noStrike" cap="none">
                <a:solidFill>
                  <a:schemeClr val="dk1"/>
                </a:solidFill>
                <a:latin typeface="Arial"/>
                <a:ea typeface="Arial"/>
                <a:cs typeface="Arial"/>
                <a:sym typeface="Arial"/>
              </a:rPr>
              <a:t>No Fibra</a:t>
            </a:r>
            <a:r>
              <a:rPr lang="es-ES" sz="1200" b="0" i="0" u="none" strike="noStrike" cap="none">
                <a:solidFill>
                  <a:schemeClr val="dk1"/>
                </a:solidFill>
                <a:latin typeface="Arial"/>
                <a:ea typeface="Arial"/>
                <a:cs typeface="Arial"/>
                <a:sym typeface="Arial"/>
              </a:rPr>
              <a:t>, Voz y DLS y pocos servicios de valor añadido, tal y como vimos al calcular los precios aproximados.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La cuota mensual de 77.8 a 118.75 está asociada a servicios de Internet </a:t>
            </a:r>
            <a:r>
              <a:rPr lang="es-ES" sz="1200" b="1" i="0" u="none" strike="noStrike" cap="none">
                <a:solidFill>
                  <a:schemeClr val="dk1"/>
                </a:solidFill>
                <a:latin typeface="Arial"/>
                <a:ea typeface="Arial"/>
                <a:cs typeface="Arial"/>
                <a:sym typeface="Arial"/>
              </a:rPr>
              <a:t>Fibra</a:t>
            </a:r>
            <a:r>
              <a:rPr lang="es-ES" sz="1200" b="0" i="0" u="none" strike="noStrike" cap="none">
                <a:solidFill>
                  <a:schemeClr val="dk1"/>
                </a:solidFill>
                <a:latin typeface="Arial"/>
                <a:ea typeface="Arial"/>
                <a:cs typeface="Arial"/>
                <a:sym typeface="Arial"/>
              </a:rPr>
              <a:t> tal y como ya habíamos visto.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4" name="Google Shape;244;p22"/>
          <p:cNvSpPr/>
          <p:nvPr/>
        </p:nvSpPr>
        <p:spPr>
          <a:xfrm>
            <a:off x="315683" y="690465"/>
            <a:ext cx="4002834" cy="103531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chemeClr val="dk1"/>
                </a:solidFill>
                <a:latin typeface="Arial"/>
                <a:ea typeface="Arial"/>
                <a:cs typeface="Arial"/>
                <a:sym typeface="Arial"/>
              </a:rPr>
              <a:t>IV</a:t>
            </a:r>
            <a:r>
              <a:rPr lang="es-ES" sz="1200" b="0" i="0" u="none" strike="noStrike" cap="none">
                <a:solidFill>
                  <a:schemeClr val="dk1"/>
                </a:solidFill>
                <a:latin typeface="Arial"/>
                <a:ea typeface="Arial"/>
                <a:cs typeface="Arial"/>
                <a:sym typeface="Arial"/>
              </a:rPr>
              <a:t>. Hay variables muy predictoras como puedan ser </a:t>
            </a:r>
            <a:r>
              <a:rPr lang="es-ES" sz="1200" b="1" i="0" u="none" strike="noStrike" cap="none">
                <a:solidFill>
                  <a:schemeClr val="dk1"/>
                </a:solidFill>
                <a:latin typeface="Arial"/>
                <a:ea typeface="Arial"/>
                <a:cs typeface="Arial"/>
                <a:sym typeface="Arial"/>
              </a:rPr>
              <a:t>Contract</a:t>
            </a:r>
            <a:r>
              <a:rPr lang="es-ES" sz="1200" b="0" i="0" u="none" strike="noStrike" cap="none">
                <a:solidFill>
                  <a:schemeClr val="dk1"/>
                </a:solidFill>
                <a:latin typeface="Arial"/>
                <a:ea typeface="Arial"/>
                <a:cs typeface="Arial"/>
                <a:sym typeface="Arial"/>
              </a:rPr>
              <a:t> o </a:t>
            </a:r>
            <a:r>
              <a:rPr lang="es-ES" sz="1200" b="1" i="0" u="none" strike="noStrike" cap="none">
                <a:solidFill>
                  <a:schemeClr val="dk1"/>
                </a:solidFill>
                <a:latin typeface="Arial"/>
                <a:ea typeface="Arial"/>
                <a:cs typeface="Arial"/>
                <a:sym typeface="Arial"/>
              </a:rPr>
              <a:t>tenure</a:t>
            </a:r>
            <a:r>
              <a:rPr lang="es-ES"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Así mismo, hay variables que no afectan al churn como pueda ser </a:t>
            </a:r>
            <a:r>
              <a:rPr lang="es-ES" sz="1200" b="1" i="0" u="none" strike="noStrike" cap="none">
                <a:solidFill>
                  <a:schemeClr val="dk1"/>
                </a:solidFill>
                <a:latin typeface="Arial"/>
                <a:ea typeface="Arial"/>
                <a:cs typeface="Arial"/>
                <a:sym typeface="Arial"/>
              </a:rPr>
              <a:t>gender</a:t>
            </a:r>
            <a:r>
              <a:rPr lang="es-ES" sz="12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45" name="Google Shape;245;p22"/>
          <p:cNvSpPr/>
          <p:nvPr/>
        </p:nvSpPr>
        <p:spPr>
          <a:xfrm>
            <a:off x="4691741" y="662473"/>
            <a:ext cx="4002834" cy="110373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chemeClr val="dk1"/>
                </a:solidFill>
                <a:latin typeface="Arial"/>
                <a:ea typeface="Arial"/>
                <a:cs typeface="Arial"/>
                <a:sym typeface="Arial"/>
              </a:rPr>
              <a:t>Matriz de Correlación.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De forma equivalente, vemos que hay variables muy determinantes como </a:t>
            </a:r>
            <a:r>
              <a:rPr lang="es-ES" sz="1200" b="1" i="0" u="none" strike="noStrike" cap="none">
                <a:solidFill>
                  <a:schemeClr val="dk1"/>
                </a:solidFill>
                <a:latin typeface="Arial"/>
                <a:ea typeface="Arial"/>
                <a:cs typeface="Arial"/>
                <a:sym typeface="Arial"/>
              </a:rPr>
              <a:t>Contract</a:t>
            </a:r>
            <a:r>
              <a:rPr lang="es-ES" sz="1200" b="0" i="0" u="none" strike="noStrike" cap="none">
                <a:solidFill>
                  <a:schemeClr val="dk1"/>
                </a:solidFill>
                <a:latin typeface="Arial"/>
                <a:ea typeface="Arial"/>
                <a:cs typeface="Arial"/>
                <a:sym typeface="Arial"/>
              </a:rPr>
              <a:t> o </a:t>
            </a:r>
            <a:r>
              <a:rPr lang="es-ES" sz="1200" b="1" i="0" u="none" strike="noStrike" cap="none">
                <a:solidFill>
                  <a:schemeClr val="dk1"/>
                </a:solidFill>
                <a:latin typeface="Arial"/>
                <a:ea typeface="Arial"/>
                <a:cs typeface="Arial"/>
                <a:sym typeface="Arial"/>
              </a:rPr>
              <a:t>tenure</a:t>
            </a:r>
            <a:r>
              <a:rPr lang="es-ES" sz="1200" b="0" i="0" u="none" strike="noStrike" cap="none">
                <a:solidFill>
                  <a:schemeClr val="dk1"/>
                </a:solidFill>
                <a:latin typeface="Arial"/>
                <a:ea typeface="Arial"/>
                <a:cs typeface="Arial"/>
                <a:sym typeface="Arial"/>
              </a:rPr>
              <a:t> y otras mucho menos como </a:t>
            </a:r>
            <a:r>
              <a:rPr lang="es-ES" sz="1200" b="1" i="0" u="none" strike="noStrike" cap="none">
                <a:solidFill>
                  <a:schemeClr val="dk1"/>
                </a:solidFill>
                <a:latin typeface="Arial"/>
                <a:ea typeface="Arial"/>
                <a:cs typeface="Arial"/>
                <a:sym typeface="Arial"/>
              </a:rPr>
              <a:t>gender</a:t>
            </a: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txBox="1"/>
          <p:nvPr/>
        </p:nvSpPr>
        <p:spPr>
          <a:xfrm>
            <a:off x="0" y="223"/>
            <a:ext cx="8520113" cy="573087"/>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Diagrama de Afinidades</a:t>
            </a:r>
            <a:endParaRPr sz="2400" b="0" i="0" u="sng" strike="noStrike" cap="none">
              <a:solidFill>
                <a:schemeClr val="dk1"/>
              </a:solidFill>
              <a:latin typeface="Raleway"/>
              <a:ea typeface="Raleway"/>
              <a:cs typeface="Raleway"/>
              <a:sym typeface="Raleway"/>
            </a:endParaRPr>
          </a:p>
        </p:txBody>
      </p:sp>
      <p:sp>
        <p:nvSpPr>
          <p:cNvPr id="251" name="Google Shape;251;p23"/>
          <p:cNvSpPr/>
          <p:nvPr/>
        </p:nvSpPr>
        <p:spPr>
          <a:xfrm>
            <a:off x="130629" y="1166326"/>
            <a:ext cx="3956179" cy="279918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De forma general, a grandes rasgos:</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nuevos (tenure&lt;3).</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de Fibra.</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sin servicios valor añadido contratados exceptuando Streaming.</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con contrato mensual.</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sin “Dependents” y sin “Partners”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chemeClr val="dk1"/>
                </a:solidFill>
                <a:latin typeface="Arial"/>
                <a:ea typeface="Arial"/>
                <a:cs typeface="Arial"/>
                <a:sym typeface="Arial"/>
              </a:rPr>
              <a:t/>
            </a:r>
            <a:br>
              <a:rPr lang="es-ES" sz="1200" b="1" i="0" u="none" strike="noStrike" cap="none">
                <a:solidFill>
                  <a:schemeClr val="dk1"/>
                </a:solidFill>
                <a:latin typeface="Arial"/>
                <a:ea typeface="Arial"/>
                <a:cs typeface="Arial"/>
                <a:sym typeface="Arial"/>
              </a:rPr>
            </a:br>
            <a:r>
              <a:rPr lang="es-ES" sz="1200" b="1" i="0" u="none" strike="noStrike" cap="none">
                <a:solidFill>
                  <a:schemeClr val="dk1"/>
                </a:solidFill>
                <a:latin typeface="Arial"/>
                <a:ea typeface="Arial"/>
                <a:cs typeface="Arial"/>
                <a:sym typeface="Arial"/>
              </a:rPr>
              <a:t>Son clientes potenciales de Churn</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252" name="Google Shape;252;p23"/>
          <p:cNvPicPr preferRelativeResize="0"/>
          <p:nvPr/>
        </p:nvPicPr>
        <p:blipFill rotWithShape="1">
          <a:blip r:embed="rId3">
            <a:alphaModFix/>
          </a:blip>
          <a:srcRect/>
          <a:stretch/>
        </p:blipFill>
        <p:spPr>
          <a:xfrm>
            <a:off x="3564299" y="111968"/>
            <a:ext cx="5467739" cy="47306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p:nvPr/>
        </p:nvSpPr>
        <p:spPr>
          <a:xfrm>
            <a:off x="0" y="223"/>
            <a:ext cx="8520000" cy="5730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Caso Interesante. Clientes cuota &lt; 25</a:t>
            </a:r>
            <a:endParaRPr sz="2400" b="0" i="0" u="sng" strike="noStrike" cap="none">
              <a:solidFill>
                <a:schemeClr val="dk1"/>
              </a:solidFill>
              <a:latin typeface="Raleway"/>
              <a:ea typeface="Raleway"/>
              <a:cs typeface="Raleway"/>
              <a:sym typeface="Raleway"/>
            </a:endParaRPr>
          </a:p>
        </p:txBody>
      </p:sp>
      <p:pic>
        <p:nvPicPr>
          <p:cNvPr id="258" name="Google Shape;258;p24"/>
          <p:cNvPicPr preferRelativeResize="0"/>
          <p:nvPr/>
        </p:nvPicPr>
        <p:blipFill rotWithShape="1">
          <a:blip r:embed="rId3">
            <a:alphaModFix/>
          </a:blip>
          <a:srcRect/>
          <a:stretch/>
        </p:blipFill>
        <p:spPr>
          <a:xfrm>
            <a:off x="4117911" y="399052"/>
            <a:ext cx="4550474" cy="4265475"/>
          </a:xfrm>
          <a:prstGeom prst="rect">
            <a:avLst/>
          </a:prstGeom>
          <a:noFill/>
          <a:ln>
            <a:noFill/>
          </a:ln>
        </p:spPr>
      </p:pic>
      <p:sp>
        <p:nvSpPr>
          <p:cNvPr id="259" name="Google Shape;259;p24"/>
          <p:cNvSpPr/>
          <p:nvPr/>
        </p:nvSpPr>
        <p:spPr>
          <a:xfrm>
            <a:off x="130629" y="1203650"/>
            <a:ext cx="3956179" cy="276186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Clientes con apenas antigüedad, parecen bastante fieles.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Clientes que contratan Fibra y, en consecuencia, algún servicio de Streaming, además, de tener una couta superior, parece existir una tasa de abandono clara.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Quizás, el servicio no cumple las expectativas del cliente, quizás, la competencia tiene mejor servicio / oferta.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txBox="1"/>
          <p:nvPr/>
        </p:nvSpPr>
        <p:spPr>
          <a:xfrm>
            <a:off x="0" y="223"/>
            <a:ext cx="8520000" cy="5730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Caso Interesante. Clientes Nuevos</a:t>
            </a:r>
            <a:endParaRPr sz="2400" b="0" i="0" u="sng" strike="noStrike" cap="none">
              <a:solidFill>
                <a:schemeClr val="dk1"/>
              </a:solidFill>
              <a:latin typeface="Raleway"/>
              <a:ea typeface="Raleway"/>
              <a:cs typeface="Raleway"/>
              <a:sym typeface="Raleway"/>
            </a:endParaRPr>
          </a:p>
        </p:txBody>
      </p:sp>
      <p:pic>
        <p:nvPicPr>
          <p:cNvPr id="265" name="Google Shape;265;p25"/>
          <p:cNvPicPr preferRelativeResize="0"/>
          <p:nvPr/>
        </p:nvPicPr>
        <p:blipFill rotWithShape="1">
          <a:blip r:embed="rId3">
            <a:alphaModFix/>
          </a:blip>
          <a:srcRect/>
          <a:stretch/>
        </p:blipFill>
        <p:spPr>
          <a:xfrm>
            <a:off x="4198220" y="573223"/>
            <a:ext cx="4545724" cy="4265475"/>
          </a:xfrm>
          <a:prstGeom prst="rect">
            <a:avLst/>
          </a:prstGeom>
          <a:noFill/>
          <a:ln>
            <a:noFill/>
          </a:ln>
        </p:spPr>
      </p:pic>
      <p:sp>
        <p:nvSpPr>
          <p:cNvPr id="266" name="Google Shape;266;p25"/>
          <p:cNvSpPr/>
          <p:nvPr/>
        </p:nvSpPr>
        <p:spPr>
          <a:xfrm>
            <a:off x="130629" y="1744823"/>
            <a:ext cx="3956179" cy="1968759"/>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Servicios de </a:t>
            </a:r>
            <a:r>
              <a:rPr lang="es-ES" sz="1400" b="1" i="0" u="none" strike="noStrike" cap="none">
                <a:solidFill>
                  <a:schemeClr val="dk1"/>
                </a:solidFill>
                <a:latin typeface="Arial"/>
                <a:ea typeface="Arial"/>
                <a:cs typeface="Arial"/>
                <a:sym typeface="Arial"/>
              </a:rPr>
              <a:t>Fibra</a:t>
            </a:r>
            <a:r>
              <a:rPr lang="es-ES" sz="1400" b="0" i="0" u="none" strike="noStrike" cap="none">
                <a:solidFill>
                  <a:schemeClr val="dk1"/>
                </a:solidFill>
                <a:latin typeface="Arial"/>
                <a:ea typeface="Arial"/>
                <a:cs typeface="Arial"/>
                <a:sym typeface="Arial"/>
              </a:rPr>
              <a:t> junto con Contrato </a:t>
            </a:r>
            <a:r>
              <a:rPr lang="es-ES" sz="1400" b="1" i="0" u="none" strike="noStrike" cap="none">
                <a:solidFill>
                  <a:schemeClr val="dk1"/>
                </a:solidFill>
                <a:latin typeface="Arial"/>
                <a:ea typeface="Arial"/>
                <a:cs typeface="Arial"/>
                <a:sym typeface="Arial"/>
              </a:rPr>
              <a:t>month-to-month</a:t>
            </a:r>
            <a:r>
              <a:rPr lang="es-ES" sz="1400" b="0" i="0" u="none" strike="noStrike" cap="none">
                <a:solidFill>
                  <a:schemeClr val="dk1"/>
                </a:solidFill>
                <a:latin typeface="Arial"/>
                <a:ea typeface="Arial"/>
                <a:cs typeface="Arial"/>
                <a:sym typeface="Arial"/>
              </a:rPr>
              <a:t> son una "</a:t>
            </a:r>
            <a:r>
              <a:rPr lang="es-ES" sz="1400" b="1" i="0" u="none" strike="noStrike" cap="none">
                <a:solidFill>
                  <a:schemeClr val="dk1"/>
                </a:solidFill>
                <a:latin typeface="Arial"/>
                <a:ea typeface="Arial"/>
                <a:cs typeface="Arial"/>
                <a:sym typeface="Arial"/>
              </a:rPr>
              <a:t>bomba explosiva</a:t>
            </a:r>
            <a:r>
              <a:rPr lang="es-ES" sz="1400" b="0" i="0" u="none" strike="noStrike" cap="none">
                <a:solidFill>
                  <a:schemeClr val="dk1"/>
                </a:solidFill>
                <a:latin typeface="Arial"/>
                <a:ea typeface="Arial"/>
                <a:cs typeface="Arial"/>
                <a:sym typeface="Arial"/>
              </a:rPr>
              <a:t>" que favorece el </a:t>
            </a:r>
            <a:r>
              <a:rPr lang="es-ES" sz="1400" b="1" i="0" u="none" strike="noStrike" cap="none">
                <a:solidFill>
                  <a:schemeClr val="dk1"/>
                </a:solidFill>
                <a:latin typeface="Arial"/>
                <a:ea typeface="Arial"/>
                <a:cs typeface="Arial"/>
                <a:sym typeface="Arial"/>
              </a:rPr>
              <a:t>Churn</a:t>
            </a:r>
            <a:r>
              <a:rPr lang="es-ES" sz="14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Interesante analizar por qué los clientes se marchan con poca vida en la compañía.</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p:nvPr/>
        </p:nvSpPr>
        <p:spPr>
          <a:xfrm>
            <a:off x="0" y="223"/>
            <a:ext cx="8520000" cy="5730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Modelado. BigML. optiML</a:t>
            </a:r>
            <a:endParaRPr sz="2400" b="0" i="0" u="sng" strike="noStrike" cap="none">
              <a:solidFill>
                <a:schemeClr val="dk1"/>
              </a:solidFill>
              <a:latin typeface="Raleway"/>
              <a:ea typeface="Raleway"/>
              <a:cs typeface="Raleway"/>
              <a:sym typeface="Raleway"/>
            </a:endParaRPr>
          </a:p>
        </p:txBody>
      </p:sp>
      <p:pic>
        <p:nvPicPr>
          <p:cNvPr id="272" name="Google Shape;272;p26" descr="C:\My Program Files\Master\Modulo5\Proyecto Individual\bigML.png"/>
          <p:cNvPicPr preferRelativeResize="0"/>
          <p:nvPr/>
        </p:nvPicPr>
        <p:blipFill rotWithShape="1">
          <a:blip r:embed="rId3">
            <a:alphaModFix/>
          </a:blip>
          <a:srcRect/>
          <a:stretch/>
        </p:blipFill>
        <p:spPr>
          <a:xfrm>
            <a:off x="83975" y="1138334"/>
            <a:ext cx="6444365" cy="3560461"/>
          </a:xfrm>
          <a:prstGeom prst="rect">
            <a:avLst/>
          </a:prstGeom>
          <a:noFill/>
          <a:ln>
            <a:noFill/>
          </a:ln>
        </p:spPr>
      </p:pic>
      <p:sp>
        <p:nvSpPr>
          <p:cNvPr id="273" name="Google Shape;273;p26"/>
          <p:cNvSpPr/>
          <p:nvPr/>
        </p:nvSpPr>
        <p:spPr>
          <a:xfrm>
            <a:off x="5187821" y="286723"/>
            <a:ext cx="3853542" cy="2220685"/>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65 modelos entrenados: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1" i="0" u="none" strike="noStrike" cap="none">
                <a:solidFill>
                  <a:schemeClr val="dk1"/>
                </a:solidFill>
                <a:latin typeface="Arial"/>
                <a:ea typeface="Arial"/>
                <a:cs typeface="Arial"/>
                <a:sym typeface="Arial"/>
              </a:rPr>
              <a:t>Regresión Logística </a:t>
            </a:r>
            <a:r>
              <a:rPr lang="es-ES" sz="1200" b="0" i="0" u="none" strike="noStrike" cap="none">
                <a:solidFill>
                  <a:schemeClr val="dk1"/>
                </a:solidFill>
                <a:latin typeface="Arial"/>
                <a:ea typeface="Arial"/>
                <a:cs typeface="Arial"/>
                <a:sym typeface="Arial"/>
              </a:rPr>
              <a:t>encabeza los cuatro primeros (con un ROC AUC de 0.83726).</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Un modelo </a:t>
            </a:r>
            <a:r>
              <a:rPr lang="es-ES" sz="1200" b="1" i="0" u="none" strike="noStrike" cap="none">
                <a:solidFill>
                  <a:schemeClr val="dk1"/>
                </a:solidFill>
                <a:latin typeface="Arial"/>
                <a:ea typeface="Arial"/>
                <a:cs typeface="Arial"/>
                <a:sym typeface="Arial"/>
              </a:rPr>
              <a:t>Random Forest</a:t>
            </a:r>
            <a:r>
              <a:rPr lang="es-ES" sz="1200" b="0" i="0" u="none" strike="noStrike" cap="none">
                <a:solidFill>
                  <a:schemeClr val="dk1"/>
                </a:solidFill>
                <a:latin typeface="Arial"/>
                <a:ea typeface="Arial"/>
                <a:cs typeface="Arial"/>
                <a:sym typeface="Arial"/>
              </a:rPr>
              <a:t> (ROC AUC de 0.83532) ocupa el 5º lugar.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Deep Learning queda muy a la cola</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Un </a:t>
            </a:r>
            <a:r>
              <a:rPr lang="es-ES" sz="1200" b="1" i="0" u="none" strike="noStrike" cap="none">
                <a:solidFill>
                  <a:schemeClr val="dk1"/>
                </a:solidFill>
                <a:latin typeface="Arial"/>
                <a:ea typeface="Arial"/>
                <a:cs typeface="Arial"/>
                <a:sym typeface="Arial"/>
              </a:rPr>
              <a:t>Arbol de Decisión</a:t>
            </a:r>
            <a:r>
              <a:rPr lang="es-ES" sz="1200" b="0" i="0" u="none" strike="noStrike" cap="none">
                <a:solidFill>
                  <a:schemeClr val="dk1"/>
                </a:solidFill>
                <a:latin typeface="Arial"/>
                <a:ea typeface="Arial"/>
                <a:cs typeface="Arial"/>
                <a:sym typeface="Arial"/>
              </a:rPr>
              <a:t> queda al final (ROC AUC 0.72135).</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5ba30bb14c_0_0"/>
          <p:cNvSpPr txBox="1"/>
          <p:nvPr/>
        </p:nvSpPr>
        <p:spPr>
          <a:xfrm>
            <a:off x="0" y="223"/>
            <a:ext cx="8520000" cy="5730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Modelado. BigML. optiML</a:t>
            </a:r>
            <a:endParaRPr sz="2400" b="0" i="0" u="sng" strike="noStrike" cap="none">
              <a:solidFill>
                <a:schemeClr val="dk1"/>
              </a:solidFill>
              <a:latin typeface="Raleway"/>
              <a:ea typeface="Raleway"/>
              <a:cs typeface="Raleway"/>
              <a:sym typeface="Raleway"/>
            </a:endParaRPr>
          </a:p>
        </p:txBody>
      </p:sp>
      <p:sp>
        <p:nvSpPr>
          <p:cNvPr id="279" name="Google Shape;279;g5ba30bb14c_0_0"/>
          <p:cNvSpPr/>
          <p:nvPr/>
        </p:nvSpPr>
        <p:spPr>
          <a:xfrm>
            <a:off x="5757007" y="2450250"/>
            <a:ext cx="3023100" cy="22206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models =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'LR': LogisticRegression(),</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'LDA': LinearDiscriminantAnalysis(),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'KNN': KNeighborsClassifier(),</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'CART': DecisionTreeClassifier(),</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'NB': GaussianNB(),</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'ADABOOST': AdaBoostClassifier()</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p:txBody>
      </p:sp>
      <p:sp>
        <p:nvSpPr>
          <p:cNvPr id="280" name="Google Shape;280;g5ba30bb14c_0_0"/>
          <p:cNvSpPr/>
          <p:nvPr/>
        </p:nvSpPr>
        <p:spPr>
          <a:xfrm>
            <a:off x="6748562" y="1050757"/>
            <a:ext cx="2031545" cy="6631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scorings = [‘f1, ‘roc_auc’]</a:t>
            </a:r>
            <a:endParaRPr sz="1200" b="0" i="0" u="none" strike="noStrike" cap="none">
              <a:solidFill>
                <a:schemeClr val="dk1"/>
              </a:solidFill>
              <a:latin typeface="Arial"/>
              <a:ea typeface="Arial"/>
              <a:cs typeface="Arial"/>
              <a:sym typeface="Arial"/>
            </a:endParaRPr>
          </a:p>
        </p:txBody>
      </p:sp>
      <p:sp>
        <p:nvSpPr>
          <p:cNvPr id="281" name="Google Shape;281;g5ba30bb14c_0_0"/>
          <p:cNvSpPr/>
          <p:nvPr/>
        </p:nvSpPr>
        <p:spPr>
          <a:xfrm>
            <a:off x="711655" y="545231"/>
            <a:ext cx="5618819" cy="167415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Usaremos algunos de los modelos vistos en clase.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chemeClr val="dk1"/>
                </a:solidFill>
                <a:latin typeface="Arial"/>
                <a:ea typeface="Arial"/>
                <a:cs typeface="Arial"/>
                <a:sym typeface="Arial"/>
              </a:rPr>
              <a:t>SVN</a:t>
            </a:r>
            <a:r>
              <a:rPr lang="es-ES" sz="1200" b="0" i="0" u="none" strike="noStrike" cap="none">
                <a:solidFill>
                  <a:schemeClr val="dk1"/>
                </a:solidFill>
                <a:latin typeface="Arial"/>
                <a:ea typeface="Arial"/>
                <a:cs typeface="Arial"/>
                <a:sym typeface="Arial"/>
              </a:rPr>
              <a:t> lo dejaremos fuera por razones de tiempo computacional.</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Para optimización, usaremos las métricas </a:t>
            </a:r>
            <a:r>
              <a:rPr lang="es-ES" sz="1200" b="1" i="0" u="none" strike="noStrike" cap="none">
                <a:solidFill>
                  <a:schemeClr val="dk1"/>
                </a:solidFill>
                <a:latin typeface="Arial"/>
                <a:ea typeface="Arial"/>
                <a:cs typeface="Arial"/>
                <a:sym typeface="Arial"/>
              </a:rPr>
              <a:t>f1_score y roc_auc</a:t>
            </a:r>
            <a:r>
              <a:rPr lang="es-ES"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Consideramos </a:t>
            </a:r>
            <a:r>
              <a:rPr lang="es-ES" sz="1200" b="1" i="0" u="none" strike="noStrike" cap="none">
                <a:solidFill>
                  <a:schemeClr val="dk1"/>
                </a:solidFill>
                <a:latin typeface="Arial"/>
                <a:ea typeface="Arial"/>
                <a:cs typeface="Arial"/>
                <a:sym typeface="Arial"/>
              </a:rPr>
              <a:t>Churn = 1</a:t>
            </a:r>
            <a:r>
              <a:rPr lang="es-ES" sz="1200" b="0" i="0" u="none" strike="noStrike" cap="none">
                <a:solidFill>
                  <a:schemeClr val="dk1"/>
                </a:solidFill>
                <a:latin typeface="Arial"/>
                <a:ea typeface="Arial"/>
                <a:cs typeface="Arial"/>
                <a:sym typeface="Arial"/>
              </a:rPr>
              <a:t> como positivo.</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Consideraremos el DataSet codificado en LabelEncoding y OneHotEncoding.</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Utilizaremos varios métodos de OverSampling y UnderSampling</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Probaremos técnicas de mejora de Hyper Parámetros.</a:t>
            </a:r>
            <a:endParaRPr sz="1200" b="0" i="0" u="none" strike="noStrike" cap="none">
              <a:solidFill>
                <a:schemeClr val="dk1"/>
              </a:solidFill>
              <a:latin typeface="Arial"/>
              <a:ea typeface="Arial"/>
              <a:cs typeface="Arial"/>
              <a:sym typeface="Arial"/>
            </a:endParaRPr>
          </a:p>
        </p:txBody>
      </p:sp>
      <p:sp>
        <p:nvSpPr>
          <p:cNvPr id="282" name="Google Shape;282;g5ba30bb14c_0_0"/>
          <p:cNvSpPr/>
          <p:nvPr/>
        </p:nvSpPr>
        <p:spPr>
          <a:xfrm>
            <a:off x="777925" y="2498342"/>
            <a:ext cx="4120648" cy="214994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samplers =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('RandomOverSampler', RandomOverSampler()),</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('SMOTE', SMOTE()),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('ADASYN', ADASYN()),</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('RandomUnderSampler', RandomUnderSampler()),</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('NearMiss', NearMiss()),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   ('SMOTEENN', SMOTEENN())</a:t>
            </a:r>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7"/>
          <p:cNvSpPr txBox="1"/>
          <p:nvPr/>
        </p:nvSpPr>
        <p:spPr>
          <a:xfrm>
            <a:off x="-1775" y="5864"/>
            <a:ext cx="8791212"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LabelEncoding</a:t>
            </a:r>
            <a:endParaRPr sz="2400" b="0" i="0" u="sng" strike="noStrike" cap="none">
              <a:solidFill>
                <a:schemeClr val="dk1"/>
              </a:solidFill>
              <a:latin typeface="Raleway"/>
              <a:ea typeface="Raleway"/>
              <a:cs typeface="Raleway"/>
              <a:sym typeface="Raleway"/>
            </a:endParaRPr>
          </a:p>
        </p:txBody>
      </p:sp>
      <p:pic>
        <p:nvPicPr>
          <p:cNvPr id="288" name="Google Shape;288;p27" descr="Resultado de imagen de icemd"/>
          <p:cNvPicPr preferRelativeResize="0"/>
          <p:nvPr/>
        </p:nvPicPr>
        <p:blipFill rotWithShape="1">
          <a:blip r:embed="rId3">
            <a:alphaModFix/>
          </a:blip>
          <a:srcRect/>
          <a:stretch/>
        </p:blipFill>
        <p:spPr>
          <a:xfrm>
            <a:off x="5897548" y="3840480"/>
            <a:ext cx="3246452" cy="1303020"/>
          </a:xfrm>
          <a:prstGeom prst="rect">
            <a:avLst/>
          </a:prstGeom>
          <a:noFill/>
          <a:ln>
            <a:noFill/>
          </a:ln>
        </p:spPr>
      </p:pic>
      <p:grpSp>
        <p:nvGrpSpPr>
          <p:cNvPr id="289" name="Google Shape;289;p27"/>
          <p:cNvGrpSpPr/>
          <p:nvPr/>
        </p:nvGrpSpPr>
        <p:grpSpPr>
          <a:xfrm>
            <a:off x="565950" y="3423000"/>
            <a:ext cx="5041748" cy="1000000"/>
            <a:chOff x="565950" y="3506979"/>
            <a:chExt cx="5041748" cy="1000000"/>
          </a:xfrm>
        </p:grpSpPr>
        <p:sp>
          <p:nvSpPr>
            <p:cNvPr id="290" name="Google Shape;290;p27"/>
            <p:cNvSpPr txBox="1"/>
            <p:nvPr/>
          </p:nvSpPr>
          <p:spPr>
            <a:xfrm>
              <a:off x="565950" y="3934279"/>
              <a:ext cx="5041748" cy="572700"/>
            </a:xfrm>
            <a:prstGeom prst="rect">
              <a:avLst/>
            </a:prstGeom>
            <a:noFill/>
            <a:ln w="9525" cap="flat" cmpd="sng">
              <a:solidFill>
                <a:srgbClr val="FD4B4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050" b="0" i="0" u="none" strike="noStrike" cap="none">
                  <a:solidFill>
                    <a:srgbClr val="212121"/>
                  </a:solidFill>
                  <a:latin typeface="Roboto"/>
                  <a:ea typeface="Roboto"/>
                  <a:cs typeface="Roboto"/>
                  <a:sym typeface="Roboto"/>
                </a:rPr>
                <a:t>f1 =&gt; ['DiffCharges', 'MonthlyCharges', 'TheoMonthlyCharges_bin', 'TotalCharges']</a:t>
              </a:r>
              <a:endParaRPr sz="1050" b="0" i="0" u="none"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s-ES" sz="1050" b="0" i="0" u="none" strike="noStrike" cap="none">
                  <a:solidFill>
                    <a:srgbClr val="212121"/>
                  </a:solidFill>
                  <a:latin typeface="Roboto"/>
                  <a:ea typeface="Roboto"/>
                  <a:cs typeface="Roboto"/>
                  <a:sym typeface="Roboto"/>
                </a:rPr>
                <a:t>roc_auc =&gt; ['DiffCharges']</a:t>
              </a:r>
              <a:endParaRPr sz="1050" b="0" i="0" u="none" strike="noStrike" cap="none">
                <a:solidFill>
                  <a:srgbClr val="21212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050"/>
                <a:buFont typeface="Arial"/>
                <a:buNone/>
              </a:pPr>
              <a:endParaRPr sz="1050" b="0" i="0" u="none" strike="noStrike" cap="none">
                <a:solidFill>
                  <a:srgbClr val="212121"/>
                </a:solidFill>
                <a:latin typeface="Roboto"/>
                <a:ea typeface="Roboto"/>
                <a:cs typeface="Roboto"/>
                <a:sym typeface="Roboto"/>
              </a:endParaRPr>
            </a:p>
          </p:txBody>
        </p:sp>
        <p:sp>
          <p:nvSpPr>
            <p:cNvPr id="291" name="Google Shape;291;p27"/>
            <p:cNvSpPr/>
            <p:nvPr/>
          </p:nvSpPr>
          <p:spPr>
            <a:xfrm>
              <a:off x="2042390" y="3506979"/>
              <a:ext cx="2035100" cy="5097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LR: Variables Eliminadas</a:t>
              </a:r>
              <a:endParaRPr sz="1400" b="0" i="0" u="none" strike="noStrike" cap="none">
                <a:solidFill>
                  <a:schemeClr val="dk1"/>
                </a:solidFill>
                <a:latin typeface="Arial"/>
                <a:ea typeface="Arial"/>
                <a:cs typeface="Arial"/>
                <a:sym typeface="Arial"/>
              </a:endParaRPr>
            </a:p>
          </p:txBody>
        </p:sp>
      </p:grpSp>
      <p:pic>
        <p:nvPicPr>
          <p:cNvPr id="292" name="Google Shape;292;p27"/>
          <p:cNvPicPr preferRelativeResize="0"/>
          <p:nvPr/>
        </p:nvPicPr>
        <p:blipFill rotWithShape="1">
          <a:blip r:embed="rId4">
            <a:alphaModFix/>
          </a:blip>
          <a:srcRect/>
          <a:stretch/>
        </p:blipFill>
        <p:spPr>
          <a:xfrm>
            <a:off x="565950" y="555625"/>
            <a:ext cx="7531675" cy="2639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Regresión Logística. LabelEncoding</a:t>
            </a:r>
            <a:endParaRPr sz="2400" b="0" i="0" u="sng" strike="noStrike" cap="none">
              <a:solidFill>
                <a:schemeClr val="dk1"/>
              </a:solidFill>
              <a:latin typeface="Raleway"/>
              <a:ea typeface="Raleway"/>
              <a:cs typeface="Raleway"/>
              <a:sym typeface="Raleway"/>
            </a:endParaRPr>
          </a:p>
        </p:txBody>
      </p:sp>
      <p:pic>
        <p:nvPicPr>
          <p:cNvPr id="298" name="Google Shape;298;p29"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sp>
        <p:nvSpPr>
          <p:cNvPr id="299" name="Google Shape;299;p29"/>
          <p:cNvSpPr/>
          <p:nvPr/>
        </p:nvSpPr>
        <p:spPr>
          <a:xfrm>
            <a:off x="685287" y="3848172"/>
            <a:ext cx="4903749" cy="823128"/>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Los ratios mejoran si se utilizan sólos las variables más importantes.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La variables seleccionadas por </a:t>
            </a:r>
            <a:r>
              <a:rPr lang="es-ES" sz="1200" b="1" i="0" u="none" strike="noStrike" cap="none">
                <a:solidFill>
                  <a:schemeClr val="dk1"/>
                </a:solidFill>
                <a:latin typeface="Arial"/>
                <a:ea typeface="Arial"/>
                <a:cs typeface="Arial"/>
                <a:sym typeface="Arial"/>
              </a:rPr>
              <a:t>RFE</a:t>
            </a:r>
            <a:r>
              <a:rPr lang="es-ES" sz="1200" b="0" i="0" u="none" strike="noStrike" cap="none">
                <a:solidFill>
                  <a:schemeClr val="dk1"/>
                </a:solidFill>
                <a:latin typeface="Arial"/>
                <a:ea typeface="Arial"/>
                <a:cs typeface="Arial"/>
                <a:sym typeface="Arial"/>
              </a:rPr>
              <a:t> difieren mucho de </a:t>
            </a:r>
            <a:r>
              <a:rPr lang="es-ES" sz="1200" b="1" i="0" u="none" strike="noStrike" cap="none">
                <a:solidFill>
                  <a:schemeClr val="dk1"/>
                </a:solidFill>
                <a:latin typeface="Arial"/>
                <a:ea typeface="Arial"/>
                <a:cs typeface="Arial"/>
                <a:sym typeface="Arial"/>
              </a:rPr>
              <a:t>IV.</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Sin embargo, la mayoría de los modelos tienen una relación entre los TP y FN muy similar, casi el </a:t>
            </a:r>
            <a:r>
              <a:rPr lang="es-ES" sz="1200" b="1" i="0" u="none" strike="noStrike" cap="none">
                <a:solidFill>
                  <a:schemeClr val="dk1"/>
                </a:solidFill>
                <a:latin typeface="Arial"/>
                <a:ea typeface="Arial"/>
                <a:cs typeface="Arial"/>
                <a:sym typeface="Arial"/>
              </a:rPr>
              <a:t>50%</a:t>
            </a:r>
            <a:endParaRPr sz="1200" b="1" i="0" u="none" strike="noStrike" cap="none">
              <a:solidFill>
                <a:schemeClr val="dk1"/>
              </a:solidFill>
              <a:latin typeface="Arial"/>
              <a:ea typeface="Arial"/>
              <a:cs typeface="Arial"/>
              <a:sym typeface="Arial"/>
            </a:endParaRPr>
          </a:p>
        </p:txBody>
      </p:sp>
      <p:sp>
        <p:nvSpPr>
          <p:cNvPr id="300" name="Google Shape;300;p29" descr="data:image/png;base64,iVBORw0KGgoAAAANSUhEUgAAAUQAAAEYCAYAAAAkpo9KAAAABHNCSVQICAgIfAhkiAAAAAlwSFlz%0AAAALEgAACxIB0t1+/AAAADl0RVh0U29mdHdhcmUAbWF0cGxvdGxpYiB2ZXJzaW9uIDMuMC4zLCBo%0AdHRwOi8vbWF0cGxvdGxpYi5vcmcvnQurowAAIABJREFUeJzt3XeYlNX5//H3Z3eBpRdBkS5YEEuU%0AohiTaKxojCYxKiYWYiEaNVF/9hZM0FgSYxI1lviNLbHGghVjIVakiQUUsYA0FWQB6ezu/fvjnF1m%0Ah92ZgZ2dGXbvF9dczDzlPOeZcu855ym3zAznnHNQlO8KOOdcofCA6JxzkQdE55yLPCA651zkAdE5%0A5yIPiM45F3lAzCJJ4ySdkut1G4KkfSXNTXg9TdK+eazSJtuYuksySdvWMW+EpNeyWrnUdblV0uXx%0AeY3Po4G2l9P9K0QeEGshaZakA/K4/RGSKiQtT3p0y1edzGwnMxvXkNuQdJGkV2qZ3lnSWkk7b0q5%0Auaj7pqrjs74JwMxOM7Pf17FeXr+jjVVJvivg6vSmmX0n35XIsfuA0ZK2MbPPEqYPB94zs/c3pjBJ%0AJWZWntUaNoysf9ab0b4XFG8hbgRJHSU9JWmhpLL4vEfSYv0kTZC0TNITkjolrD9U0huSlkh6Z1O7%0AoLF1cJ6kdyUtlfSgpNKE+UdImhrr8ImkYXF6N0ljJC2W9LGkUxPWaSnprrhf04EhtWzzgPh8lKSH%0AJN0j6ZvYJR2csOxASW/HeQ/H+o1Ot19mNhd4CTg+adYJwD2x7H6SXpL0taRFkv4lqUNSPS+U9C6w%0AQlJJUt33kPRm/AwWSLpJUvOk7R0q6dNY/vWSav2dSOov6b/x/Zwh6eiEeYdKmh7fg3mSzku3/7WU%0Af1dt75uke4FewJOxRXmBpD6xu3+ypM/j+0h8/7+I35NXJO2UUM4W8fuwTNIEoF/Sdv4iaU6cP1nS%0AdxPm7SFpUpz3paQbNnb/CpKZ+SPpAcwCDqhl+hbAkUAroC3wMPB4wvxxwDxgZ6A18B/gvjivO/A1%0AcCjhD9GB8XWXhHVPic9HAK+lqd8EoBvQCfgAOC3O2wNYGssvitvtH+e9AtwClAK7AQuB/eK8a4BX%0AY3k9gfeBubW9J8AoYHXcl2LgD8D4OK85MBv4DdAM+AmwFhid4Xv/c2Bmwusd4vpV79O2cd9aAF3i%0APt2YVM+pcR9a1lL3QcBQQu+oT3zvzk5Y34CX4/vQC/iots8lfr5zgF/EsnYHFgED4vwFwHfj847A%0AwDr2t87PGrir6n0D9q3r84iv+8S63xPrVrXvJxG+qy2AG4GpCes8ADwUl9+Z8N19LWH+cYTvfAnw%0A/4AvgNI4703g+Pi8DTA037/brPz2812BQnwkf9lSLLcbUJbwehxwTcLrAfHHXAxcCNybtP5Y4MSE%0AdRN/eOXAkoTHJ0n1Oy7h9XXArfH5bcCfa6lrT6ACaJsw7Q/AXfH5p8CwhHkj6/oBEgLiC0n7uSo+%0A/178YSlh/mtkHhBbAcuAb8fXVwFPpFj+R8DbSfU8KdPPEzgbeCzhtSW9D78CXkz4XKoC4jHAq0ll%0A3Qb8Nj7/HPgl0C7N/tb2WQ+N8+5i4wNi3xTb6hCXaU/4Tq4j/rGM868m9R/iMuBb8fkrwJVA54b8%0ALeb64V3mjSCplaTbJM2WtIzwpeggqThhsTkJz2cTWkmdgd7AUbGrtkTSEuA7wNZ1bG68mXVIePRL%0Amv9FwvOVhL/SEALfJ7WU1w1YbGbfJNWve8L85Lqnkrz9UkklsZx5Fn810RwyZGYrCS3vEySJ0GK8%0Ap2q+pK0kPRC7ocsI446dk4qpc3uSto9DHV/E9a9Os/7suE/JegN7Jn2ePwe6xvlHElrQsyX9T9Je%0AKXY7+bMen2LZdKrrLqlY0jVx2GQZIYhC2N8uhJZfnZ95HJb5IHa3lxACadV7dTKwPfChpImSDqtH%0AnQuGB8SN8/8IXbg9zawdoTUEoIRleiY870X4K7yI8MW7N+mL39rMrslyHeeQNBYUzQc6SWqbVL95%0A8fmCWuq+KRYA3WMwq9KzroXrcDdwNKFr3BZ4MmHe1YRWzi7xMziOmu8/cX5d/g58CGwX17+klvWT%0A34f5tZQzB/hf0ufZxsxOBzCziWZ2BLAl8Diha5pNde1j4vSfAUcABxCCWZ84XYThknLq+MzjeOEF%0AhM+ho5l1IAzFCMDMZprZsYT9uxZ4RFLr+u1S/nlArFszSaUJjxLCj3MVsEThYMlva1nvOEkDJLUC%0Afgc8YmYVhJbMDyUdHP9ylyqcW5Z8UKa+7gR+IWl/SUWSukvqb2ZzgDeAP8Rt70r4K39fXO8h4GKF%0AA0c9gLM2cftvErrmZ8YDGkcQxjU3xquEruPtwANmtjZhXltgObBUUnfg/I0suy2hS75cUn/g9FqW%0AOT++Dz0JY6EP1rLMU8D2ko6X1Cw+hkjaUVJzST+X1N7M1sXtVW5kPdP5EuibZpm2wBrCWHUrwh8T%0AAOJ38lFgVOz5DABOTFq3nBA4SyRdAbSrminpOEldzKyS8FlB9vcx5zwg1u0ZQvCreowiDEq3JLT4%0AxgPP1bLevYSxny8IBy9+DRAD0hGEFslCQgvjfOr+DPbShuchDqlj2WpmNoEw0P9nwl/0/xG6dwDH%0AEloJ84HHCONdL8R5VxK6TJ8Bz8f92GgxeP2EEGyXEFpwTxF+mEjqFfelzhZo7G7fE+t9T9LsK4GB%0Acd+eJvyoN8Z5hJbTN8Ad1B7sngAmEw7OPE34I5Ncx2+AgwinBM0nfN7XEg5eQDhSPit2VU8jdKez%0A6Q/AZbG7XtcR7HsIn+k8YDrhO5voTMJQyxeE7+w/E+aNJXy/P4plrKZm93oYME3ScuAvwHAzW1Wf%0AHSoEqjnU41z2SXqLcNDnn2kXdi6PvIXosk7SPpK6xi7zicCu1N6adq6g+JUqriHswPrz2z4Ffmpm%0AC/JbJefS8y6zc85F3mV2zrnIu8z1oJKWpuZt0y/osmb3HTf19Ei3qWbPnsWiRYuSz9XcZMXtepuV%0Apz4gbasWjjWzYdnaZqY8INaDmrelxQ5Hp1/QZc3rb92U7yo0OXvvOTj9QhvBylel/d2snnpz8tVD%0AOeEB0TmXWxIUFadfLg88IDrncq/2O6rlnQdE51zuKWtDklnlAdE5l2PeZXbOuUB4l9k55wJvITrn%0A3Ho+huiccwDyLrNzzgFhDNG7zM45B95CdM65REU+huicc95lds659bzL7Jxz63kL0TnnCOcg+nmI%0AzjkXeZfZOefAL91zzrlEBdplLsx2q3Ou8aq6202qRybFSMMkzZD0saSLapnfS9LLkt6W9K6kQ9OV%0A6QHROZdjscuc6pGuBKkYuBk4BBgAHCtpQNJilwEPmdnuwHDglnTlekB0zuVe/VuIewAfm9mnZrYW%0AeAA4ImkZA9rF5+2B+ekK9TFE51xuZZZkqrOkSQmvbzez2xNedwfmJLyeC+yZVMYo4HlJZwGtgQPS%0AbdQDonMu99IfVFlkZvXNf3oscJeZ/UnSXsC9knY2s8q6VvCA6JzLOdX/KPM8oGfC6x5xWqKTgWEA%0AZvampFKgM/BVXYX6GKJzLqckUJFSPjIwEdhO0jaSmhMOmoxJWuZzYP+wTe0IlAILUxXqLUTnXI6p%0A3i1EMyuXdCYwFigG/s/Mpkn6HTDJzMYA/w+4Q9I5hAMsI8zMUpXrAdE5l3NZ6DJjZs8AzyRNuyLh%0A+XRg740p0wOicy7niooKc7TOA6JzLrcUHwXIA6JzLqeUhTHEhuIB0TmXc95lds65yFuIzjkHMaWK%0AB0TnnPMxROecS+QB0TnnwLvMzjmXyFuIzjkXeUB0zjniQRXvMjvnHGEM0VuIzjkXFOqVKoVZK5fW%0Agd/ekXceu5z3n/gt5/3iwA3m9+zakedu/zVv3n8hEx68mIO/ExKSNSsp5rZRxzHxoUt468GL+O6g%0A7arXOXrYICY+dAkTHryYJ276FVt0aA3Avdf8gvEPXMT4By7iw6evZPwDG2R8bBKeH/scu+60Azv1%0A35brr7tmg/mvvfoKew0ZSJvSEh79zyM15t13z93svON27Lzjdtx3z93V0397+aVsu01POndoU2P5%0AO267lcG77cKeg3Zjv32+wwfTpzfMTuWL0jzyJGcBUVJXSQ9I+kTSZEnPSNpe0r6SnspRHcYlJq6R%0ANFjSuFxsO5uKisSNFx3NEWfewu5HjuaoYYPo37drjWUuPGUY//nvFPY69lpOuPif/OXiYwA46Sfh%0A9nBDjr6aw067iWvO/TGSKC4u4vrzf8qwkX9hj2P+wPsz53HaMfsAcPxF/2To8GsYOvwaHn9xKk+8%0ANDW3O1wAKioqOPvXZ/DEk8/y9rvTefiB+zcIUj179uL2O+/imOE/qzF98eLFXDX6Sl55/S1efWMC%0AV42+krKyMgAO/cEPefWNCRts75hjf8akqe/x1uSpnHveBVx4/rkNt3N5ICnlI8My0uVl/rOkqfHx%0AkaQl6crMSUBU2MPHgHFm1s/MBgEXA1tloeyN7fZvKemQ+m43n4bs3IdP5ixi1ryvWVdewcNjp3DY%0AvrvWWMbMaNe6FID2bVqyYOFSAPr37cq4iTMAWFi2nKXfrGLQgF7htu6C1i2bA9A2YZ1ERx44kIee%0Am9yQu1eQJk6YQL9+27JN3740b96co44ZzlNPPlFjmd59+rDLrrtu0B387/Nj2X//A+nUqRMdO3Zk%0A//0P5PmxzwGw59ChbL311htsr127dtXPV6xYUbBjbptCEkVFRSkfGZSRNi+zmZ1jZruZ2W7A34BH%0A05Wbqxbi94F1ZnZr1QQze8fMXo0v20h6RNKHkv4VAyiSZknqHJ9Xt+YkjZJ0r6TXCZm0Rkh6VNJz%0AkmZKui5FXa4HLk2eKKlU0j8lvSfpbUnfz86uZ1+3Ldsz98uy6tfzviyje5f2NZa56rZnGH7oHnz8%0A3O957G+nc+61DwPw3kfzOGyfXSguLqJ3ty3YfUBPenTtSHl5Jb+5+kEmPnQJnz5/FTv27cpdj79R%0Ao8y9B/bjy8Xf8MnnKdNSNErz58+jR4/1OY26d+/BvHnJOY1SrNszYd0ePZg/P/26t95yMwN26Mel%0AF1/An/78142vdAHLQgsxk7zMiY4F7k9XaK4C4s5AqmbF7sDZhEjfl8xu+z0AOMDMjo2vdwOOAXYB%0AjpHUs4713gTW1hLwzgDMzHYhvHl3xyxdNUgaKWmSpElWviqDaubH0cMGc9+T49l22OX8+Ky/c+fo%0AE5DE3U+8ybwvl/D6vy7g+vOPZPw7n1FRUUlJSRGn/vS7DD32WvoedCnvfzSP8086aIMyH35uUh1b%0AdNl22q/OYPqMTxh99bVcc/XofFcnu9KPIXau+p3Fx8ikEmrLy9y91k1JvYFtgJfSVatQDqpMMLO5%0AMV/qVKBPBuuMMbPEiPSimS01s9XAdKB3inVHA5clTfsOcB+AmX0IzAa2T17RzG43s8FmNlglLTOo%0AZvbN/2opPbbqWP26+1YdmZfUvT3xR3vxn+enAPDWu59R2rwZnTu0pqKikgv+9ChDh1/D0efcToe2%0ALZn5+Vd8a/seAHw2dxEAj/x3CkO/1be6vOLiIo7Y71s8MnZKQ+9eQerWrTtz567//c2bN5fu3Wv9%0A/dW+7pyEdefOpVu3zNYFOPqY4Tw55vHMK1voRCZd5kVVv7P4uD1dsSkMBx4xs4p0C+YqIE4DBqWY%0AvybheQXrTwcqZ30dk1trKzIsYwNm9hLQEhiaok4Fa9K02Wzbqwu9u21Bs5Jijjp4IE+Pe7fGMnO+%0AWMy+e+wAwA7bbEVpi2YsLFtOy9JmtCoN44T77dmf8opKPvz0C+YvXEr/vl3p3DEc7dx/aH9mfPZF%0AdXn77bkDH836knlfpR2XbpQGDxnCxx/PZNZnn7F27VoefvABfnDY4Rmte+BBB/PCC89TVlZGWVkZ%0AL7zwPAcedHDKdT6eObP6+bPPPM22226XYunNi6B6zLquRwYyyctcZTgZdJchd+chvgRcLWlkVaSX%0AtCvQPvVqzCIE0meBI7Ncp9HArcCn8fWrwM+BlyRtD/QCZmR5m1lRUVHJOdc+xJO3nEFxkbj7ifF8%0A8OkXXH76D5gy/XOe/t97XHTDY9xy+bGcddz3MYNTr7gXgC4d2/LkLWdQWWnMX7iEky8Lp4AsWLiU%0Aq29/lv/+42zWlVfw+YLFjPztfdXbPOrgQU3yYEqVkpIS/vyXm/jhDw6moqKCE0ecxICdduJ3o65g%0A4KDBHPbDw5k0cSLHHPVjlpSV8czTTzL6d79lyjvT6NSpExdfcjnf2WsIAJdcegWdOnUKzy+6gAcf%0A+DcrV66kX58e/OKkU7jsilH8/ZabePmlF2hW0owOHTtyx//dnap6mxlRVP8rVarzMhMC4XDgZ8kL%0ASeoPdCQMlaWvWZo0pVkjqRtwIyHArSYEu7MJ/f7zzOywuNxNhLyqd0n6LnAnsAwYBww2s30ljQKW%0Am9kf4zoj4rwz4+ungD+a2bikOoyL25oUX08GvolllgJ/BwYTWqbnmtnLqfapqNWW1mKHo+vxrriN%0AVTbxpnxXocnZe8/BTJ48KWuHuUu7bm+9T/xbymU+um7YZDMbnGoZSYcSYkpVXuarkvIyE2NFqZll%0AdPJszgJiY+QBMfc8IOZe1gPi1ttbnzQBcca16QNiQ/BL95xzOSWguLgwz6v0gOicy7lCPdHcA6Jz%0ALrcyP5Kccx4QnXM5JVSwd7vxgOicyzlvITrnHMQrVQozInpAdM7lVLhSxQOic84B3mV2zrlq3mV2%0AzjnwJFPOOVel6m43hcgDonMux7Jyt5sG4QHROZdz3mV2zjlCd7lQW4iFef2Mc65Ry0Ua0rjM0ZKm%0AS5om6d/pyvQWonMu5+rbY05IQ3ogIcHUREljzGx6wjLbEdId721mZZK2TFeutxCdc7kVu8ypHhnI%0AJA3pqcDNZlYGYGZfpSu0zhaipHZ1zYuFL0tbZeecSyIy6hZ3lpSY8/b2pMx7taUh3TOpjO0BYv72%0AYmCUmT2XaqOpuszTAKMqS2pQ9doISZicc26jZdBlXpSFFAIlwHbAvoSsfK9I2sXM6kwdmSpVZ12J%0A3p1zrl6K63+UOZM0pHOBt8xsHfCZpI8IAXJiXYVmNIYoabikS+LzHpJS5Vh2zrk6SVk5ylydhlRS%0Ac0Ia0jFJyzxOaB0iqTOhC/0pKaQNiDEt6PeB4+OklYR8xs45t0mKi5TykY6ZlQNnAmOBD4CHzGya%0ApN9JOjwuNhb4WtJ04GXgfDP7OlW5mZx2820zGyjp7ViRxTEiO+fcJsnGhSpm9gzwTNK0KxKeG3Bu%0AfGQkk4C4TlIR4UAKkrYAKjPdgHPOJRLhSHMhyiQg3gz8B+gi6UrgaODKBq2Vc67xUmbd4nxIGxDN%0A7B5Jk4ED4qSjzOz9hq2Wc64xK9B7O2R86V4xsI7QbfarW5xzm0xAUYFGxEyOMl8K3A90I5zr829J%0AFzd0xZxzjVcWLt1rEJm0EE8AdjezlQCSrgLeBv7QkBVzzjVO4TzEfNeidpkExAVJy5XEac45t0kK%0Atcuc6uYOfyaMGS4GpkkaG18fRIpLX5xzLp3NLiACVUeSpwFPJ0wf33DVcc41duGgSr5rUbtUN3e4%0AM5cVcc41EdqMk0xJ6gdcBQwASqumm9n2DVgv51wjVqhJpjI5p/Au4J+Elu4hwEPAgw1YJ+dcI1bV%0AZU71yJdMAmIrMxsLYGafmNllhMDonHObpEhK+ciXTE67WRNv7vCJpNMIN2Fs27DVcs41VlLhHmXO%0ApIV4DtAa+DWwNyFxy0kNWSnnXONWdXJ2XY/MykidhlTSCEkLJU2Nj1PSlZnJzR3eik+/Yf1NYp1z%0AbpPV9yhzJmlIowfN7MxMy011YvZjxHsg1sbMfpLpRpxzrorIyjhhdRpSAElVaUiTA+JGSdVCvKk+%0ABTcFXXtsxchrfpPvajQpJz8wNd9VaHJmla3MboGqfwuRzNKQAhwp6XvAR8A5ZjanlmWqpTox+8VN%0AqaVzzqWTwcGLdHmZM/EkcL+ZrZH0S+BuYL9UK2R6P0TnnMsKkdGJ2enyMqdNQ5qUUOofwHXpNuo3%0Ae3XO5VxJUepHBtKmIZW0dcLLwwnZ+VLXK9MdkNTCzNZkurxzztWmKi9zfZhZuaSqNKTFwP9VpSEF%0AJpnZGODXMSVpOeGuXSPSlZvJtcx7AHcC7YFekr4FnGJmZ23y3jjnmrRsXJ6XQRrSi4GNurt/Jo3T%0AvwKHAV/HjbxDSFzvnHMbTdQ/UX1DyaTLXGRms5OauBUNVB/nXBNQqAcvMgmIc2K32eLZ4WcRzulx%0AzrmNps05LzNwOqHb3Av4EnghTnPOuU1SoPd2yOha5q8Ih7Sdcy4rCrSBmNFR5juo5ZpmMxvZIDVy%0AzjVqVQdVClEmXeYXEp6XAj+m5jWEzjmXuTzfFTuVTLrMNdIFSLoXeK3BauSca/REYUbETbmWeRtg%0Aq2xXxDnXNIiML8/LuUzGEMtYP4ZYRLgEZoO70zrnXKYKNeteyoCoUOtvsf4uEpVmVudNY51zLh0J%0Aigu0hZiyWjH4PWNmFfHhwdA5V2+FmnUvkzg9VdLuDV4T51yTUMh5mVPlVCkxs3Jgd0ICl0+AFYT9%0AMTMbmKM6OucaFVG8GY4hTgAGEm6s6JxzWRHumJ3vWtQuVZdZAGb2SW2PHNXPOdfYpOkuZ9plTpeX%0AOWG5IyWZpFQpCYDULcQuks6ta6aZ3ZCucOecS5aNS/cyzcssqS3wG+CtDUvZUKoWYjHQBmhbx8M5%0A5zZJFo4yV+dlNrO1QFVe5mS/B64FVmdSaKoW4gIz+10mhTjnXKYEFKePeenSkKbNyyxpINDTzJ6W%0AdH4mdUsVEAt02NM5t1nLLMlUujSkqTchFQE3kEFiqUSpusz7b2plnHMuFaV5ZCBdXua2wM7AOEmz%0AgKHAmHQHVupsIZrZ4szq5ZxzmQtd5np3QKvzMhMC4XDgZ1UzzWwp0Ll6m9I44Dwzm0QKBXpFoXOu%0AMQu5met+pBMvGqnKy/wB8FBVXuaYi3mTbMrtv5xzrh6UlbvdpMvLnDR930zK9IDonMupLHWZG4QH%0AROdczhVmOPSA6JzLtcxOu8kLD4jOuZzyLrNzziUozHDoAdE5l2PeQnTOuQQFGg89IDrnck2NKi+z%0Ac85tMu8yO+dclQwvz8sHD4jOuZzzgOicc3iX2TnnavCDKi6rtu3cimH9u1AkmDJ3Ga99Vlbrcjtu%0A1YZjdtua29/8nPnL1gCwVZvmHLbTlrQoKcIM7hg/BwFH7bY1nVo2oxLjo69W8MLMrwEY3KM9Q3q1%0AxwzWVlTy5LSvWLhiba52tWDsunVbjh/SnSKJcR9/zZPTvqox/3t9O3HswG6UrVwHwPMfLWTcx4vp%0A3LoZZ++zDUWI4iJ4fsYiXpz5NaUlRVxx0HbV63dq1YzXPivjvsnzOG5QNwZsFVIXNS8R7UqbMfKh%0A93K3sw0sw7wpOddgAVFSV+BGYAiwBPgSOBvoRrhR42ENte24/auAEjO7ML7uDbwMDDSzJQ257YYm%0A4NAdu3DvpHksW13OqXv1YsZXKzYIUs2LxdBeHZi7ZFX1tCLBT3btyqPvfcGX36ylZbMiKiqNkiLx%0AxqwyZi1eRbHghCE92LZzKz5etJL3FnzDpLlLAdihS2sO7t+Z+ybPz+Uu550EI/bowR9e/ITFK9fx%0A+0O2Z8rcpcxbuqbGcuNnl3H3xHk1ppWtKmfUczMprzRalBRx7WH9mTx3KUtWlXPJMzOqlxt9yPZM%0AmhO+monv70E7dKZ3x5YNuHe5JTJPNZqyHGkY8BdCQrx/mNk1SfNPA84AKoDlwMjkrHzJGuQGsQpX%0Abj8GjDOzfmY2CLgY2CoLZWcaxEcDP5K0Y3z9F+DyzT0YAnRvX8rilesoW1VOhcH7C75hhy1bb7Dc%0AftttwWufLaa80qqn9duiFV9+s4YvvwnBc9W6SgxYV2nMWhwCZ4XBgmWraVca3uo1FZXV6zcrFra+%0AuCaj6n1buHwtFZXG+FllDOrRPqN1Kyqt+jNoVqRaDyh0bduCdqUlfPjVig3m7dWnI2/Oqr0HsHlS%0A2n9pS1ifhvQQYABwrKQBSYv928x2MbPdgOsIOVZSaqgW4veBdWZ2a9UEM3sHQNK+QBtJjxByHkwG%0AjjMzi7kPBpvZopj74I9mtq+kUUA/oC/wuaSxwOFAqzj9MTO7ILECZrZK0jnAzZL+CLQ1s3/FOgwB%0A/khIs/oVMMLMvozLnwqUA++a2XEN8ebUV7vSEpatLq9+vWx1OT06lNZYZuu2LWhX2oyZi1ay9zYd%0Aq6dv0bo5Bhw3qButmxfz/oLlvJ70YystKWKHLm14a/bc6mlDerZnrz4dKJa4e1LNFlBT0KlVM76O%0AXWGAxSvX0a9zqw2WG9KrA/23bMMXy9Zw7+R5LI7rdGrVjPO/35et2rbg/inzWbKqvMZ6e/XpwPjZ%0AG/6t7ty6GV3aNGfal8uzvEd5tBHJ6FOoTkMKIKkqDWl1C9DMliUs3xpI+6e8oQJiVaCry+7ATsB8%0A4HVgb+C1NGUOAL4TA90IYLdYzhpghqS/mVliWkLM7BlJJwN3A98BkNSC0Fo8PAbenxNyt44ELgB6%0Am9laSR1qq4SkkXFZ2m/ZLU2V80PAwf078/h7X24wr0jQq0NL7hj/OesqjBOGdGf+stV8FluHRYIj%0Ad+3KW58voSzhRztxzlImzlnKLlu35Xt9O/H4+xuW3dRNmbuUN2aVUV5p7LfdFpz27V5c/cInQAig%0AFz89gw4tSzh3n2146/MlNf6o7dW7I7e8MXuDMof27siE2UsaVas8dJnTRsR6pyEFkHQGcC7QHNgv%0A3UbzlVNlgpnNNbNKYCrQJ4N1xpjZqoTXL5rZUjNbTfir0LuO9W4GJppZ1WDNjoRg/IKkqcBFrM/e%0ANQ24LwbJdRuUBJjZ7WY22MwGt2rfKYNqZ9+y1eXV3VnYsMXYvKSILdu0YMQePTj7e33o0b6UY3fv%0ARrd2LVi2upzZZatYua6SdZXGzIUr2bpdi+p1fzhgSxavXFdrawVC97x/Ld3zxm7xynVs0apZ9etO%0ArZpVHzypsnxtRXXX+OWPv2abThu2IJesKmfOktU13sNeHUopKqJ6yCLRXn06NLLucpBB1r1FVb+z%0A+Li9jqJSMrObzawfcCFwWbq898VjAAAPYUlEQVTlGyogTgMGpZifOBJdwfqWanlCnWr2ASF5cKWu%0AMpJVxkcVEbrDu8XHLmZ2SJx3MHAr4UDQhDhOUXDmL1vNFq2a06FlCcWCnbduy4yEsac15ZVc9/Kn%0A3PjKLG58ZRZzl67m/rfnM3/ZGj5etJKt2janWZEoEvTp1JKFy8N44n7bbkGLZsU89+HCGtvrlBAI%0AtuvSurob2JR8+vVKurZtQZfWzSkuEkP7dGTy3GU1lunQcv1XcFCP9sxfuhoI71+zmJm9VfNidtiy%0ANQuWrf/6hjHCDf8Abd2uBa2blzBz0cqG2KW8kpTykYF0aUiTPQD8KF2hDdVlfgm4WtLIqsguaVcg%0A3Sj0LEIgfRY4soHqNh3oLmkPM5sgqTmwHfAh0MPMXpL0GqE53gr4poHqsckqDZ754CuOH9QdCd6e%0At4yFK9by/W07MX/pGmYs3HBgvsrq8krenLWEU/fqCQYzF61g5qKVtGtRwvf6dWLh8rX8cq9eAEz4%0AfAlT5i1jj17t6btFKyorYVV5BY/V0hVv7CoN7po4lwv370uRxP8+Wcy8pas5cteufLZ4JVPmLuPg%0AHbowsEc7KgxWrCnn1jc/B6Bbuxb8fFBfjPDX+OnpC5mzZHV12UN7d+C6lz/dYJuN72DKelk46yZl%0AGtKwDW1nZjPjyx8AM0mjQQJiPEDyY+BGSRcCqwnB7mxC378uVwJ3Svo9MK6B6rZG0k+Bv0pqRzhk%0A/yfgY+DfktoSWql/NLOCC4ZVZi5ayczXao45vfxx7am070o6DeTdBd/w7oKau7ZsTTmjxtb+fXnu%0Aw0X1qGnj8c78b3hnzIc1pv3n3S+qnz84dQEPTl2wwXrvf7Gci5+escH0Kuc88UGt0x9NKLuxqW9A%0ANLNySVVpSIuB/6tKQwpMMrMxwJmSDiAMf5UBJ6atlzWm0doc67b9Ljbyb4/muxpNyswUrV/XMJ67%0A4md8/en0rJ1JPWCX3e2eMf9LucyQvu0nm9ngbG0zU36linMut/xuN845t54HROecA/yO2c45l8Bb%0AiM45Rzz52gOic84F3mV2zrkoG7f/aggeEJ1zuZVwwXKh8YDonMs57zI75xzZu2N2Q/CA6JzLPQ+I%0AzjkXeJfZOeci7zI751wVD4jOOReuUinUvMz5yqninGvCMsipkr4MaZikGZI+lnRRLfPPlTRd0ruS%0AXoy52VPygOicy716RsQM8zK/TUhrvCvwCCE3c0oeEJ1zOSaKlPqRgeq8zGa2lpBE6ojEBczsZTOr%0AytA1npCIKiUPiM65nErXOIzhsLOkSQmPkUnF1JaXOVW+ppMJyetS8oMqzrncS98IXJStnCqSjgMG%0AA/ukW9YDonMu57JwlDmjvMwx696lwD5mtiZ5/gb1qm+tnHNuY2XhKHN1XuaYW304MKbGNqTdgduA%0Aw83sq0wK9Raicy63BKpnCzHDvMzXA22Ah+P2Pjezw1OV6wHROZdT2UohYGbPAM8kTbsi4fkBG1um%0AB0TnXM4V5nUqHhCdc3lQqJfueUB0zuVeYcZDD4jOudwr0HjoAdE5l1uFfLcbD4jOudwrzHjoAdE5%0Al3sFGg89IDrnci3jO9rknAdE51xOZevE7IbgAdE5l3MeEJ1zLvI0pM45B/HmDvmuRO08IDrncsrH%0AEJ1zLoF3mZ1zLvIWonPORR4QnXMuKtQus8ws33XYbElaCMzOdz02QWdgUb4r0QRtru97bzPrkq3C%0AJD1HeC9SWWRmw7K1zUx5QGyCJE3KVopHlzl/3wufZ91zzrnIA6JzzkUeEJum2/NdgSbK3/cC52OI%0AzjkXeQvROeciD4jOORd5QHSugUmFel2GS+YBsYnwH2V+SJLFgXpJnfJdH5eaH1RpApJ+lL8AugCt%0AgdFmti6vlWsiJJ0G7AmcCawys8o8V8nVwluITYMAJI0AfgNMB/YDbpC0dR7r1STEYHgS4Q/QCqA0%0ATvdWe4HxgNiISRokqa+ZVUoqBfYHRpnZU4SA2AkYnddKNnKSWgG7AacClZJOB16XNNy8e1ZwPCA2%0AUpKaAT8A/impn5mtBj4F+kpqE7vKZwBdJbXJZ10bk+RWn5mtBKYCLwJ/ApoBNwNn+Zhi4fHbfzVS%0AZrZO0s2AATdJOgV4ATgP+EDSFGBvoC3g41lZkDRWOxLoB6wA/ga8DnxmZssl7QOsBHz8tsD4QZVG%0ARtLeQDfgaTNbKakEuBgYChwPfBc4EugQH2ea2bv5qm9jJOlM4EfAKOAGYKyZXR7nXQQcA5zo73vh%0A8YDYiEjqAvwP6A/cCzQHrgeKgSHAMEJQXE4ImmvM7Kv81LbxkLQncJaZHRdfjwauJAxJHAQcTugq%0AVxKGMT40s+l5qq5LwccQGxEzWwhcAkwAXgHmEgLgbcDWhC7cQ0BXM5vjwTBr5rP+SH4J0At4g9Aa%0AP8zMyoETgB+a2aMeDAuXB8RGomow38weJwzaHwk8DVwEjAQWE364faFA79++edtR0uAY/G4gtMpf%0Ajkf4RwDnEA6uuALmXeZGpJYTsI8DbjSzJxOW6RJbkq4eJO1K6P4+CXwJ/ByYbGavSmpBOGD1V+A9%0AYFtghJlNy1d9XWY8IG7GEgNg1WvCZ1oZX59ACIp/B56Np964LJB0ErALocXdIT4fZ2Y/SVimDdAC%0AMDNbnJeKuo3iAXEzldQa7GBmSxLmFSUExZGElszP4lUSLoviCe/tCeOF3yUMR5wdu8o1/mC5wucB%0AcTOUFAzPAA4FZgDXVB0oSQqK7c1sad4q3AhVvb+J/wM7EY4sNwNO8WC4+fGDKpuhhGB4JOF8tyuB%0A7YGLJO0Ql6n6kQIsy0tFG5Farjs2CO9zwv/TCEf0vwG2zGkFXVZ4C3EzktQy7E84mvy4mf1NUnvC%0A0c2lwD/81I7sSTU8UduyQDMzW5uzCrqs8RbiZiLpR3k8oZv8LnC4pIGxS/wboAdwQryW2dVTLcMT%0A/5J0g6RaW4AWeDDcTHkLcTMj6YfAr4GfAh2BnwHdCa3CtyW1BtqZ2YI8VrPRicMTpwGXAlcAHwG3%0AmdmMvFbMZZW3EAtc4tiVpCHAKcAHZrbUzGYBTxGuSDlb0q5mtsKDYf0lve/9gV8BY8xsAuGcw/bA%0ALyUNyFMVXQPwgFjgErprPYH3CSf69pW0X5z/LvAcofvsl+JlgQ9PNF3eZd4MSOoLPEzoqv2XcPea%0ANoQ72oyLyzT3savs8uGJpsdbiAWollM8FgDXAucC3yfcwWYZcIyk7wJ4MKw/H55wHhALUEJ37TBJ%0ArcxsFTCGcKPRS4DBwI3ALMIJ2S4LfHjCeZe5gFSNXSVc/fAs4aqHw+PNXtsAVxHua3gK8JpfDZFd%0APjzRtHkLsYAkBLct4+tDgHnAfyS1NrPlwEzgCWCOB8P68+EJl8hbiAVA0kDC1Q1vSTqLMHg/GbjZ%0AzD6QdBewFfAhcAhwkJl9nrcKN0KSDgNeii3xUkIr/BzgcuBtwmk3//Sb6jZuHhDzLN5h+XTCNclP%0AAvsQUoOeBJQD95vZeElHE4Lii35ZXv358ISrjWfdyyNJg+LTlwl5Tk4BnjCzyZI+JZzrNjye3vGw%0A/yCzJ2l44gszO0TS3YThiZ9ayI43E1iDD080GT6GmCeShhHujLIjIVXlGOBZ4BeS9jKzMkIe33XA%0AAUDLfNW1MZE0MCaFIg5PPCbpJkk7mtmJhLtfPyLpz8CZwE3xlBvXBHiXOQ8U8vL+g3DT1okJ0zsS%0A7nB9EHC1mb0Zu26lZrYoP7VtPHx4wqXjATEPJJ0LVJjZXySVWEhMVDWvM/BjQra88+K1s66eEoYn%0A1hBSslYNT1wX/xD9hpAK4EnCwRX/YTRB3mXOoYRTPLYBusTnFUnzugCvE/Iq+1UQWeDDEy5T3kLM%0Ag3jlwyXAhfEAShFU3+X6TEKy+WlVd2N2m86HJ9zG8BZifrwFvEY42XeQmVXGYDgcGAEs9WCYNYMI%0AB0YmxjFEAGKr8H5Ca/FaSXuY2XIPhk2bn3aTB2a2QtIdwMnADZImAasId1X5qZ90XX8Jt/DahpBW%0AARKGJ+K8quEJ8OEJh7cQ88bM5hEuC7uUkJRoDuGk4PfzWrFGIuGgyGPA0NgStzg8UTVeuz9QDNxp%0AZnPyUU9XWHwM0TVq8aT284FWwINmNjlOHw6cB/zEW+SuigdE1+hJ6k4YntgfSB6e8Ba5q+YB0TUJ%0AkloSDrAcQBgvfNnMPspvrVyh8YDonHORH1RxzrnIA6JzzkUeEJ1zLvKA6JxzkQdE55yLPCA651zk%0AAdGlJKlC0lRJ70t6WFKrepS1r6Sn4vPDJV2UYtkOkn61CdsYJem8TKcnLXOXpJ9uxLb6SPITuxsR%0AD4gunVVmtpuZ7QysBU5LnKlgo79HZjbGzK5JsUgHQqY753LGA6LbGK8C28aW0QxJ9wDvAz0lHSTp%0ATUlTYkuyDYSbs0r6UNIU4CdVBUkaIemm+HwrSY9Jeic+vg1cA/SLrdPr43LnS5oo6V1JVyaUdamk%0AjyS9BuyQbicknRrLeUfSf5JavQdImhTLOywuXyzp+oRt/7K+b6QrTB4QXUbivQQPAd6Lk7YDbjGz%0AnQh3ob4MOMDMBhKuFz435je+A/gh4bK5rnUU/1fgf2b2LWAgMA24CPgktk7Pl3RQ3OYewG7AIEnf%0Ai6kBhsdphxLSA6TzqJkNidv7gHCdc5U+cRs/AG6N+3Ay4R6VQ2L5p0raJoPtuM2M3w/RpdNS0tT4%0A/FXgTqAbMNvMxsfpQ4EBwOsxE0Jz4E2gP/CZmc0EkHQfMLKWbewHnABgZhXA0nhH60QHxcfb8XUb%0AQoBsCzxmZivjNsZksE87SxpN6Ja3AcYmzHso3px3pkIq2P5xu7smjC+2j9v2a6EbGQ+ILp1VZrZb%0A4oQY9FYkTgL+a2bHJi1XY716EvAHM7staRtnb0JZdwE/MrN3JI0A9k2Yl3xxv8Vtn2VmiYETSX02%0AYduugHmX2WXDeGBvSdtCuAehpO2BD4E+kvrF5Y6tY/0XCelBq8br2hNumts2YZmxwEkJY5PdJW0J%0AvAL8SFJLSW0J3fN02gILJDUDfp407yhJRbHOfYEZcdunx+WRtH28z6JrZLyF6OrNzBbGltb9klrE%0AyZeZ2UeSRgJPS1pJ6HK3raWI3wC3SzqZcJv/02PSp9fjaS3PxnHEHYE3Ywt1OXCcmU2R9CDwDvAV%0AMLGW8pNdTshrszD+n1inz4EJQDvgNDNbLekfhLHFKQobX0jI7ewaGb/9l3PORd5lds65yAOic85F%0AHhCdcy7ygOicc5EHROecizwgOudc5AHROeei/w+Bzw/4QRGMeQ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1" name="Google Shape;301;p29"/>
          <p:cNvPicPr preferRelativeResize="0"/>
          <p:nvPr/>
        </p:nvPicPr>
        <p:blipFill rotWithShape="1">
          <a:blip r:embed="rId4">
            <a:alphaModFix/>
          </a:blip>
          <a:srcRect/>
          <a:stretch/>
        </p:blipFill>
        <p:spPr>
          <a:xfrm>
            <a:off x="230221" y="578564"/>
            <a:ext cx="2484988" cy="1619962"/>
          </a:xfrm>
          <a:prstGeom prst="rect">
            <a:avLst/>
          </a:prstGeom>
          <a:noFill/>
          <a:ln>
            <a:noFill/>
          </a:ln>
        </p:spPr>
      </p:pic>
      <p:pic>
        <p:nvPicPr>
          <p:cNvPr id="302" name="Google Shape;302;p29"/>
          <p:cNvPicPr preferRelativeResize="0"/>
          <p:nvPr/>
        </p:nvPicPr>
        <p:blipFill rotWithShape="1">
          <a:blip r:embed="rId5">
            <a:alphaModFix/>
          </a:blip>
          <a:srcRect/>
          <a:stretch/>
        </p:blipFill>
        <p:spPr>
          <a:xfrm>
            <a:off x="307975" y="2232000"/>
            <a:ext cx="1819275" cy="1540589"/>
          </a:xfrm>
          <a:prstGeom prst="rect">
            <a:avLst/>
          </a:prstGeom>
          <a:noFill/>
          <a:ln>
            <a:noFill/>
          </a:ln>
        </p:spPr>
      </p:pic>
      <p:pic>
        <p:nvPicPr>
          <p:cNvPr id="303" name="Google Shape;303;p29"/>
          <p:cNvPicPr preferRelativeResize="0"/>
          <p:nvPr/>
        </p:nvPicPr>
        <p:blipFill rotWithShape="1">
          <a:blip r:embed="rId6">
            <a:alphaModFix/>
          </a:blip>
          <a:srcRect/>
          <a:stretch/>
        </p:blipFill>
        <p:spPr>
          <a:xfrm>
            <a:off x="3137161" y="678543"/>
            <a:ext cx="2396789" cy="1420003"/>
          </a:xfrm>
          <a:prstGeom prst="rect">
            <a:avLst/>
          </a:prstGeom>
          <a:noFill/>
          <a:ln>
            <a:noFill/>
          </a:ln>
        </p:spPr>
      </p:pic>
      <p:pic>
        <p:nvPicPr>
          <p:cNvPr id="304" name="Google Shape;304;p29"/>
          <p:cNvPicPr preferRelativeResize="0"/>
          <p:nvPr/>
        </p:nvPicPr>
        <p:blipFill rotWithShape="1">
          <a:blip r:embed="rId7">
            <a:alphaModFix/>
          </a:blip>
          <a:srcRect/>
          <a:stretch/>
        </p:blipFill>
        <p:spPr>
          <a:xfrm>
            <a:off x="3550308" y="2232000"/>
            <a:ext cx="1744555" cy="1599745"/>
          </a:xfrm>
          <a:prstGeom prst="rect">
            <a:avLst/>
          </a:prstGeom>
          <a:noFill/>
          <a:ln>
            <a:noFill/>
          </a:ln>
        </p:spPr>
      </p:pic>
      <p:pic>
        <p:nvPicPr>
          <p:cNvPr id="305" name="Google Shape;305;p29"/>
          <p:cNvPicPr preferRelativeResize="0"/>
          <p:nvPr/>
        </p:nvPicPr>
        <p:blipFill rotWithShape="1">
          <a:blip r:embed="rId8">
            <a:alphaModFix/>
          </a:blip>
          <a:srcRect/>
          <a:stretch/>
        </p:blipFill>
        <p:spPr>
          <a:xfrm>
            <a:off x="5874468" y="678543"/>
            <a:ext cx="2462213" cy="1554583"/>
          </a:xfrm>
          <a:prstGeom prst="rect">
            <a:avLst/>
          </a:prstGeom>
          <a:noFill/>
          <a:ln>
            <a:noFill/>
          </a:ln>
        </p:spPr>
      </p:pic>
      <p:pic>
        <p:nvPicPr>
          <p:cNvPr id="306" name="Google Shape;306;p29"/>
          <p:cNvPicPr preferRelativeResize="0"/>
          <p:nvPr/>
        </p:nvPicPr>
        <p:blipFill rotWithShape="1">
          <a:blip r:embed="rId9">
            <a:alphaModFix/>
          </a:blip>
          <a:srcRect/>
          <a:stretch/>
        </p:blipFill>
        <p:spPr>
          <a:xfrm>
            <a:off x="6179355" y="2232000"/>
            <a:ext cx="1852440" cy="15303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p:nvPr/>
        </p:nvSpPr>
        <p:spPr>
          <a:xfrm>
            <a:off x="0" y="-10232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Variables Extras</a:t>
            </a:r>
            <a:endParaRPr sz="2400" b="0" i="0" u="sng" strike="noStrike" cap="none">
              <a:solidFill>
                <a:schemeClr val="dk1"/>
              </a:solidFill>
              <a:latin typeface="Raleway"/>
              <a:ea typeface="Raleway"/>
              <a:cs typeface="Raleway"/>
              <a:sym typeface="Raleway"/>
            </a:endParaRPr>
          </a:p>
        </p:txBody>
      </p:sp>
      <p:sp>
        <p:nvSpPr>
          <p:cNvPr id="66" name="Google Shape;66;p3"/>
          <p:cNvSpPr/>
          <p:nvPr/>
        </p:nvSpPr>
        <p:spPr>
          <a:xfrm>
            <a:off x="839755" y="367030"/>
            <a:ext cx="7809722" cy="1500000"/>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rgbClr val="000000"/>
                </a:solidFill>
                <a:latin typeface="Arial"/>
                <a:ea typeface="Arial"/>
                <a:cs typeface="Arial"/>
                <a:sym typeface="Arial"/>
              </a:rPr>
              <a:t>DiffCarges </a:t>
            </a:r>
            <a:r>
              <a:rPr lang="es-ES" sz="1200" b="0" i="0" u="none" strike="noStrike" cap="none">
                <a:solidFill>
                  <a:srgbClr val="000000"/>
                </a:solidFill>
                <a:latin typeface="Arial"/>
                <a:ea typeface="Arial"/>
                <a:cs typeface="Arial"/>
                <a:sym typeface="Arial"/>
              </a:rPr>
              <a:t>para estudiar la diferencia entre </a:t>
            </a:r>
            <a:r>
              <a:rPr lang="es-ES" sz="1200" b="1" i="0" u="none" strike="noStrike" cap="none">
                <a:solidFill>
                  <a:srgbClr val="000000"/>
                </a:solidFill>
                <a:latin typeface="Arial"/>
                <a:ea typeface="Arial"/>
                <a:cs typeface="Arial"/>
                <a:sym typeface="Arial"/>
              </a:rPr>
              <a:t>TotalCharges y tenure·MonthlyCharges</a:t>
            </a:r>
            <a:r>
              <a:rPr lang="es-ES" sz="1200" b="0" i="0" u="none" strike="noStrike" cap="none">
                <a:solidFill>
                  <a:srgbClr val="000000"/>
                </a:solidFill>
                <a:latin typeface="Arial"/>
                <a:ea typeface="Arial"/>
                <a:cs typeface="Arial"/>
                <a:sym typeface="Arial"/>
              </a:rPr>
              <a:t>. Se intepreta como un cambio de tarifa.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Interesante categorizar aquellos que han cambiado a mejores servicios (up selling/cross selling) o todo lo contrario.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rgbClr val="000000"/>
                </a:solidFill>
                <a:latin typeface="Arial"/>
                <a:ea typeface="Arial"/>
                <a:cs typeface="Arial"/>
                <a:sym typeface="Arial"/>
              </a:rPr>
              <a:t>DiffCarges </a:t>
            </a:r>
            <a:r>
              <a:rPr lang="es-ES" sz="1200" b="0" i="0" u="none" strike="noStrike" cap="none">
                <a:solidFill>
                  <a:srgbClr val="000000"/>
                </a:solidFill>
                <a:latin typeface="Arial"/>
                <a:ea typeface="Arial"/>
                <a:cs typeface="Arial"/>
                <a:sym typeface="Arial"/>
              </a:rPr>
              <a:t>=TotalCharges/tenure-MonthlyCharges.</a:t>
            </a:r>
            <a:endParaRPr sz="1200" b="0" i="0" u="none" strike="noStrike" cap="none">
              <a:solidFill>
                <a:srgbClr val="000000"/>
              </a:solidFill>
              <a:latin typeface="Arial"/>
              <a:ea typeface="Arial"/>
              <a:cs typeface="Arial"/>
              <a:sym typeface="Arial"/>
            </a:endParaRPr>
          </a:p>
        </p:txBody>
      </p:sp>
      <p:pic>
        <p:nvPicPr>
          <p:cNvPr id="67" name="Google Shape;67;p3"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sp>
        <p:nvSpPr>
          <p:cNvPr id="68" name="Google Shape;68;p3"/>
          <p:cNvSpPr/>
          <p:nvPr/>
        </p:nvSpPr>
        <p:spPr>
          <a:xfrm>
            <a:off x="839754" y="1913685"/>
            <a:ext cx="7809723" cy="1609668"/>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rgbClr val="000000"/>
                </a:solidFill>
                <a:latin typeface="Arial"/>
                <a:ea typeface="Arial"/>
                <a:cs typeface="Arial"/>
                <a:sym typeface="Arial"/>
              </a:rPr>
              <a:t>TheoMonthlyCharges</a:t>
            </a:r>
            <a:r>
              <a:rPr lang="es-ES" sz="1200" b="0" i="0" u="none" strike="noStrike" cap="none">
                <a:solidFill>
                  <a:srgbClr val="000000"/>
                </a:solidFill>
                <a:latin typeface="Arial"/>
                <a:ea typeface="Arial"/>
                <a:cs typeface="Arial"/>
                <a:sym typeface="Arial"/>
              </a:rPr>
              <a:t> a partir del estudio realizado de precios individuales de cada servicio contratado:</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Servicio Voz =&gt; 20.</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Servicio Voz añadido multi línea =&gt; +5 (es decir, voz + multi línea = 25)</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Servicio DSL =&gt; 25 (Voz + DSL = 45)</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Por cada servicio añadidos OnlineSecurity, OnlineBackup, DeviceProtection, TechSupport =&gt; +5</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Por cada servicio añadidos StreamingTV, StreamingMovies =&gt; +10</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En el Servicio de Fibra, va incluída la Voz =&gt; 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Cliente </a:t>
            </a:r>
            <a:r>
              <a:rPr lang="es-ES" sz="1200" b="1" i="0" u="none" strike="noStrike" cap="none">
                <a:solidFill>
                  <a:srgbClr val="000000"/>
                </a:solidFill>
                <a:latin typeface="Arial"/>
                <a:ea typeface="Arial"/>
                <a:cs typeface="Arial"/>
                <a:sym typeface="Arial"/>
              </a:rPr>
              <a:t>Fibra</a:t>
            </a:r>
            <a:r>
              <a:rPr lang="es-ES" sz="1200" b="0" i="0" u="none" strike="noStrike" cap="none">
                <a:solidFill>
                  <a:srgbClr val="000000"/>
                </a:solidFill>
                <a:latin typeface="Arial"/>
                <a:ea typeface="Arial"/>
                <a:cs typeface="Arial"/>
                <a:sym typeface="Arial"/>
              </a:rPr>
              <a:t> con todo contratado = 110</a:t>
            </a:r>
            <a:endParaRPr sz="1200" b="0" i="0" u="none" strike="noStrike" cap="none">
              <a:solidFill>
                <a:srgbClr val="000000"/>
              </a:solidFill>
              <a:latin typeface="Arial"/>
              <a:ea typeface="Arial"/>
              <a:cs typeface="Arial"/>
              <a:sym typeface="Arial"/>
            </a:endParaRPr>
          </a:p>
        </p:txBody>
      </p:sp>
      <p:sp>
        <p:nvSpPr>
          <p:cNvPr id="69" name="Google Shape;69;p3"/>
          <p:cNvSpPr/>
          <p:nvPr/>
        </p:nvSpPr>
        <p:spPr>
          <a:xfrm>
            <a:off x="839756" y="3537778"/>
            <a:ext cx="4077478" cy="866269"/>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Esta variable nos permite visualizar de un forma muy fácil los servicios a partir de las cuotas.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Además, quita el ruido de decimales de cuotas mensuales.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5ba30bb14c_0_14"/>
          <p:cNvSpPr txBox="1"/>
          <p:nvPr/>
        </p:nvSpPr>
        <p:spPr>
          <a:xfrm>
            <a:off x="-1775" y="5864"/>
            <a:ext cx="87912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One Hot Encoding (get_dummies)</a:t>
            </a:r>
            <a:endParaRPr sz="2400" b="0" i="0" u="sng" strike="noStrike" cap="none">
              <a:solidFill>
                <a:schemeClr val="dk1"/>
              </a:solidFill>
              <a:latin typeface="Raleway"/>
              <a:ea typeface="Raleway"/>
              <a:cs typeface="Raleway"/>
              <a:sym typeface="Raleway"/>
            </a:endParaRPr>
          </a:p>
        </p:txBody>
      </p:sp>
      <p:pic>
        <p:nvPicPr>
          <p:cNvPr id="312" name="Google Shape;312;g5ba30bb14c_0_14"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grpSp>
        <p:nvGrpSpPr>
          <p:cNvPr id="313" name="Google Shape;313;g5ba30bb14c_0_14"/>
          <p:cNvGrpSpPr/>
          <p:nvPr/>
        </p:nvGrpSpPr>
        <p:grpSpPr>
          <a:xfrm>
            <a:off x="565950" y="3423000"/>
            <a:ext cx="5515800" cy="1000000"/>
            <a:chOff x="565950" y="3506979"/>
            <a:chExt cx="5515800" cy="1000000"/>
          </a:xfrm>
        </p:grpSpPr>
        <p:sp>
          <p:nvSpPr>
            <p:cNvPr id="314" name="Google Shape;314;g5ba30bb14c_0_14"/>
            <p:cNvSpPr txBox="1"/>
            <p:nvPr/>
          </p:nvSpPr>
          <p:spPr>
            <a:xfrm>
              <a:off x="565950" y="3934279"/>
              <a:ext cx="5515800" cy="572700"/>
            </a:xfrm>
            <a:prstGeom prst="rect">
              <a:avLst/>
            </a:prstGeom>
            <a:noFill/>
            <a:ln w="9525" cap="flat" cmpd="sng">
              <a:solidFill>
                <a:srgbClr val="FD4B4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050" b="0" i="0" u="none" strike="noStrike" cap="none">
                  <a:solidFill>
                    <a:srgbClr val="212121"/>
                  </a:solidFill>
                  <a:latin typeface="Roboto"/>
                  <a:ea typeface="Roboto"/>
                  <a:cs typeface="Roboto"/>
                  <a:sym typeface="Roboto"/>
                </a:rPr>
                <a:t>f1 =&gt; 30 de 40</a:t>
              </a:r>
              <a:endParaRPr sz="1050" b="0" i="0" u="none" strike="noStrike" cap="none">
                <a:solidFill>
                  <a:srgbClr val="21212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050"/>
                <a:buFont typeface="Arial"/>
                <a:buNone/>
              </a:pPr>
              <a:r>
                <a:rPr lang="es-ES" sz="1050" b="0" i="0" u="none" strike="noStrike" cap="none">
                  <a:solidFill>
                    <a:srgbClr val="212121"/>
                  </a:solidFill>
                  <a:latin typeface="Roboto"/>
                  <a:ea typeface="Roboto"/>
                  <a:cs typeface="Roboto"/>
                  <a:sym typeface="Roboto"/>
                </a:rPr>
                <a:t>roc_auc =&gt; 21 de 40</a:t>
              </a:r>
              <a:endParaRPr sz="1050" b="0" i="0" u="none" strike="noStrike" cap="none">
                <a:solidFill>
                  <a:srgbClr val="212121"/>
                </a:solidFill>
                <a:latin typeface="Roboto"/>
                <a:ea typeface="Roboto"/>
                <a:cs typeface="Roboto"/>
                <a:sym typeface="Roboto"/>
              </a:endParaRPr>
            </a:p>
          </p:txBody>
        </p:sp>
        <p:sp>
          <p:nvSpPr>
            <p:cNvPr id="315" name="Google Shape;315;g5ba30bb14c_0_14"/>
            <p:cNvSpPr/>
            <p:nvPr/>
          </p:nvSpPr>
          <p:spPr>
            <a:xfrm>
              <a:off x="1743800" y="3506979"/>
              <a:ext cx="2828100" cy="5097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ADABOOST: Nº Optimo de Variables</a:t>
              </a:r>
              <a:endParaRPr sz="1400" b="0" i="0" u="none" strike="noStrike" cap="none">
                <a:solidFill>
                  <a:schemeClr val="dk1"/>
                </a:solidFill>
                <a:latin typeface="Arial"/>
                <a:ea typeface="Arial"/>
                <a:cs typeface="Arial"/>
                <a:sym typeface="Arial"/>
              </a:endParaRPr>
            </a:p>
          </p:txBody>
        </p:sp>
      </p:grpSp>
      <p:pic>
        <p:nvPicPr>
          <p:cNvPr id="316" name="Google Shape;316;g5ba30bb14c_0_14"/>
          <p:cNvPicPr preferRelativeResize="0"/>
          <p:nvPr/>
        </p:nvPicPr>
        <p:blipFill rotWithShape="1">
          <a:blip r:embed="rId4">
            <a:alphaModFix/>
          </a:blip>
          <a:srcRect/>
          <a:stretch/>
        </p:blipFill>
        <p:spPr>
          <a:xfrm>
            <a:off x="152400" y="730964"/>
            <a:ext cx="7628044" cy="25396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GaussianNB. One Hot Encoding</a:t>
            </a:r>
            <a:endParaRPr sz="2400" b="0" i="0" u="sng" strike="noStrike" cap="none">
              <a:solidFill>
                <a:schemeClr val="dk1"/>
              </a:solidFill>
              <a:latin typeface="Raleway"/>
              <a:ea typeface="Raleway"/>
              <a:cs typeface="Raleway"/>
              <a:sym typeface="Raleway"/>
            </a:endParaRPr>
          </a:p>
        </p:txBody>
      </p:sp>
      <p:pic>
        <p:nvPicPr>
          <p:cNvPr id="322" name="Google Shape;322;p28"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23" name="Google Shape;323;p28"/>
          <p:cNvPicPr preferRelativeResize="0"/>
          <p:nvPr/>
        </p:nvPicPr>
        <p:blipFill rotWithShape="1">
          <a:blip r:embed="rId4">
            <a:alphaModFix/>
          </a:blip>
          <a:srcRect/>
          <a:stretch/>
        </p:blipFill>
        <p:spPr>
          <a:xfrm>
            <a:off x="152400" y="730964"/>
            <a:ext cx="2422849" cy="1574086"/>
          </a:xfrm>
          <a:prstGeom prst="rect">
            <a:avLst/>
          </a:prstGeom>
          <a:noFill/>
          <a:ln>
            <a:noFill/>
          </a:ln>
        </p:spPr>
      </p:pic>
      <p:pic>
        <p:nvPicPr>
          <p:cNvPr id="324" name="Google Shape;324;p28"/>
          <p:cNvPicPr preferRelativeResize="0"/>
          <p:nvPr/>
        </p:nvPicPr>
        <p:blipFill rotWithShape="1">
          <a:blip r:embed="rId5">
            <a:alphaModFix/>
          </a:blip>
          <a:srcRect/>
          <a:stretch/>
        </p:blipFill>
        <p:spPr>
          <a:xfrm>
            <a:off x="526666" y="2358764"/>
            <a:ext cx="1889962" cy="1522899"/>
          </a:xfrm>
          <a:prstGeom prst="rect">
            <a:avLst/>
          </a:prstGeom>
          <a:noFill/>
          <a:ln>
            <a:noFill/>
          </a:ln>
        </p:spPr>
      </p:pic>
      <p:pic>
        <p:nvPicPr>
          <p:cNvPr id="325" name="Google Shape;325;p28"/>
          <p:cNvPicPr preferRelativeResize="0"/>
          <p:nvPr/>
        </p:nvPicPr>
        <p:blipFill rotWithShape="1">
          <a:blip r:embed="rId6">
            <a:alphaModFix/>
          </a:blip>
          <a:srcRect/>
          <a:stretch/>
        </p:blipFill>
        <p:spPr>
          <a:xfrm>
            <a:off x="3137187" y="730965"/>
            <a:ext cx="2480874" cy="1574086"/>
          </a:xfrm>
          <a:prstGeom prst="rect">
            <a:avLst/>
          </a:prstGeom>
          <a:noFill/>
          <a:ln>
            <a:noFill/>
          </a:ln>
        </p:spPr>
      </p:pic>
      <p:pic>
        <p:nvPicPr>
          <p:cNvPr id="326" name="Google Shape;326;p28"/>
          <p:cNvPicPr preferRelativeResize="0"/>
          <p:nvPr/>
        </p:nvPicPr>
        <p:blipFill rotWithShape="1">
          <a:blip r:embed="rId7">
            <a:alphaModFix/>
          </a:blip>
          <a:srcRect/>
          <a:stretch/>
        </p:blipFill>
        <p:spPr>
          <a:xfrm>
            <a:off x="3536302" y="2358764"/>
            <a:ext cx="1760873" cy="1493027"/>
          </a:xfrm>
          <a:prstGeom prst="rect">
            <a:avLst/>
          </a:prstGeom>
          <a:noFill/>
          <a:ln>
            <a:noFill/>
          </a:ln>
        </p:spPr>
      </p:pic>
      <p:pic>
        <p:nvPicPr>
          <p:cNvPr id="327" name="Google Shape;327;p28"/>
          <p:cNvPicPr preferRelativeResize="0"/>
          <p:nvPr/>
        </p:nvPicPr>
        <p:blipFill rotWithShape="1">
          <a:blip r:embed="rId8">
            <a:alphaModFix/>
          </a:blip>
          <a:srcRect/>
          <a:stretch/>
        </p:blipFill>
        <p:spPr>
          <a:xfrm>
            <a:off x="5986072" y="730965"/>
            <a:ext cx="2622505" cy="1574085"/>
          </a:xfrm>
          <a:prstGeom prst="rect">
            <a:avLst/>
          </a:prstGeom>
          <a:noFill/>
          <a:ln>
            <a:noFill/>
          </a:ln>
        </p:spPr>
      </p:pic>
      <p:pic>
        <p:nvPicPr>
          <p:cNvPr id="328" name="Google Shape;328;p28"/>
          <p:cNvPicPr preferRelativeResize="0"/>
          <p:nvPr/>
        </p:nvPicPr>
        <p:blipFill rotWithShape="1">
          <a:blip r:embed="rId9">
            <a:alphaModFix/>
          </a:blip>
          <a:srcRect/>
          <a:stretch/>
        </p:blipFill>
        <p:spPr>
          <a:xfrm>
            <a:off x="6522098" y="2358765"/>
            <a:ext cx="1826865" cy="1415564"/>
          </a:xfrm>
          <a:prstGeom prst="rect">
            <a:avLst/>
          </a:prstGeom>
          <a:noFill/>
          <a:ln>
            <a:noFill/>
          </a:ln>
        </p:spPr>
      </p:pic>
      <p:sp>
        <p:nvSpPr>
          <p:cNvPr id="329" name="Google Shape;329;p28"/>
          <p:cNvSpPr/>
          <p:nvPr/>
        </p:nvSpPr>
        <p:spPr>
          <a:xfrm>
            <a:off x="685287" y="3941482"/>
            <a:ext cx="4903800" cy="8232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De todos los modelos, NB es el que mejor funciona de cara a predecir TP.</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Seguramente,habrá un </a:t>
            </a:r>
            <a:r>
              <a:rPr lang="es-ES" sz="1200" b="1" i="0" u="none" strike="noStrike" cap="none">
                <a:solidFill>
                  <a:schemeClr val="dk1"/>
                </a:solidFill>
                <a:latin typeface="Arial"/>
                <a:ea typeface="Arial"/>
                <a:cs typeface="Arial"/>
                <a:sym typeface="Arial"/>
              </a:rPr>
              <a:t>modelo mixto</a:t>
            </a: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Regresión Logística. WOE Features</a:t>
            </a:r>
            <a:endParaRPr sz="2400" b="0" i="0" u="sng" strike="noStrike" cap="none">
              <a:solidFill>
                <a:schemeClr val="dk1"/>
              </a:solidFill>
              <a:latin typeface="Raleway"/>
              <a:ea typeface="Raleway"/>
              <a:cs typeface="Raleway"/>
              <a:sym typeface="Raleway"/>
            </a:endParaRPr>
          </a:p>
        </p:txBody>
      </p:sp>
      <p:pic>
        <p:nvPicPr>
          <p:cNvPr id="335" name="Google Shape;335;p30"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36" name="Google Shape;336;p30"/>
          <p:cNvPicPr preferRelativeResize="0"/>
          <p:nvPr/>
        </p:nvPicPr>
        <p:blipFill rotWithShape="1">
          <a:blip r:embed="rId4">
            <a:alphaModFix/>
          </a:blip>
          <a:srcRect/>
          <a:stretch/>
        </p:blipFill>
        <p:spPr>
          <a:xfrm>
            <a:off x="302256" y="578564"/>
            <a:ext cx="3017870" cy="1932669"/>
          </a:xfrm>
          <a:prstGeom prst="rect">
            <a:avLst/>
          </a:prstGeom>
          <a:noFill/>
          <a:ln>
            <a:noFill/>
          </a:ln>
        </p:spPr>
      </p:pic>
      <p:pic>
        <p:nvPicPr>
          <p:cNvPr id="337" name="Google Shape;337;p30"/>
          <p:cNvPicPr preferRelativeResize="0"/>
          <p:nvPr/>
        </p:nvPicPr>
        <p:blipFill rotWithShape="1">
          <a:blip r:embed="rId5">
            <a:alphaModFix/>
          </a:blip>
          <a:srcRect/>
          <a:stretch/>
        </p:blipFill>
        <p:spPr>
          <a:xfrm>
            <a:off x="302256" y="2507746"/>
            <a:ext cx="3199234" cy="2161526"/>
          </a:xfrm>
          <a:prstGeom prst="rect">
            <a:avLst/>
          </a:prstGeom>
          <a:noFill/>
          <a:ln>
            <a:noFill/>
          </a:ln>
        </p:spPr>
      </p:pic>
      <p:pic>
        <p:nvPicPr>
          <p:cNvPr id="338" name="Google Shape;338;p30"/>
          <p:cNvPicPr preferRelativeResize="0"/>
          <p:nvPr/>
        </p:nvPicPr>
        <p:blipFill rotWithShape="1">
          <a:blip r:embed="rId6">
            <a:alphaModFix/>
          </a:blip>
          <a:srcRect/>
          <a:stretch/>
        </p:blipFill>
        <p:spPr>
          <a:xfrm>
            <a:off x="5664331" y="132512"/>
            <a:ext cx="2908929" cy="1970841"/>
          </a:xfrm>
          <a:prstGeom prst="rect">
            <a:avLst/>
          </a:prstGeom>
          <a:noFill/>
          <a:ln>
            <a:noFill/>
          </a:ln>
        </p:spPr>
      </p:pic>
      <p:sp>
        <p:nvSpPr>
          <p:cNvPr id="339" name="Google Shape;339;p30"/>
          <p:cNvSpPr/>
          <p:nvPr/>
        </p:nvSpPr>
        <p:spPr>
          <a:xfrm>
            <a:off x="5066442" y="2603241"/>
            <a:ext cx="3151167" cy="98526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Las variables seleccionadas por </a:t>
            </a:r>
            <a:r>
              <a:rPr lang="es-ES" sz="1200" b="1" i="0" u="none" strike="noStrike" cap="none">
                <a:solidFill>
                  <a:schemeClr val="dk1"/>
                </a:solidFill>
                <a:latin typeface="Arial"/>
                <a:ea typeface="Arial"/>
                <a:cs typeface="Arial"/>
                <a:sym typeface="Arial"/>
              </a:rPr>
              <a:t>RFE</a:t>
            </a:r>
            <a:r>
              <a:rPr lang="es-ES" sz="1200" b="0" i="0" u="none" strike="noStrike" cap="none">
                <a:solidFill>
                  <a:schemeClr val="dk1"/>
                </a:solidFill>
                <a:latin typeface="Arial"/>
                <a:ea typeface="Arial"/>
                <a:cs typeface="Arial"/>
                <a:sym typeface="Arial"/>
              </a:rPr>
              <a:t> dan mucho mejor resultado que las proporcionadas por </a:t>
            </a:r>
            <a:r>
              <a:rPr lang="es-ES" sz="1200" b="1" i="0" u="none" strike="noStrike" cap="none">
                <a:solidFill>
                  <a:schemeClr val="dk1"/>
                </a:solidFill>
                <a:latin typeface="Arial"/>
                <a:ea typeface="Arial"/>
                <a:cs typeface="Arial"/>
                <a:sym typeface="Arial"/>
              </a:rPr>
              <a:t>IV</a:t>
            </a: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1"/>
          <p:cNvSpPr txBox="1"/>
          <p:nvPr/>
        </p:nvSpPr>
        <p:spPr>
          <a:xfrm>
            <a:off x="-1775" y="5875"/>
            <a:ext cx="81177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Regresión Logística. OverSampling vs UnderSampling</a:t>
            </a:r>
            <a:endParaRPr sz="2400" b="0" i="0" u="sng" strike="noStrike" cap="none">
              <a:solidFill>
                <a:schemeClr val="dk1"/>
              </a:solidFill>
              <a:latin typeface="Raleway"/>
              <a:ea typeface="Raleway"/>
              <a:cs typeface="Raleway"/>
              <a:sym typeface="Raleway"/>
            </a:endParaRPr>
          </a:p>
        </p:txBody>
      </p:sp>
      <p:pic>
        <p:nvPicPr>
          <p:cNvPr id="345" name="Google Shape;345;p31"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46" name="Google Shape;346;p31"/>
          <p:cNvPicPr preferRelativeResize="0"/>
          <p:nvPr/>
        </p:nvPicPr>
        <p:blipFill rotWithShape="1">
          <a:blip r:embed="rId4">
            <a:alphaModFix/>
          </a:blip>
          <a:srcRect/>
          <a:stretch/>
        </p:blipFill>
        <p:spPr>
          <a:xfrm>
            <a:off x="498137" y="569781"/>
            <a:ext cx="3512283" cy="1917692"/>
          </a:xfrm>
          <a:prstGeom prst="rect">
            <a:avLst/>
          </a:prstGeom>
          <a:noFill/>
          <a:ln>
            <a:noFill/>
          </a:ln>
        </p:spPr>
      </p:pic>
      <p:pic>
        <p:nvPicPr>
          <p:cNvPr id="347" name="Google Shape;347;p31"/>
          <p:cNvPicPr preferRelativeResize="0"/>
          <p:nvPr/>
        </p:nvPicPr>
        <p:blipFill rotWithShape="1">
          <a:blip r:embed="rId5">
            <a:alphaModFix/>
          </a:blip>
          <a:srcRect/>
          <a:stretch/>
        </p:blipFill>
        <p:spPr>
          <a:xfrm>
            <a:off x="5285714" y="2503941"/>
            <a:ext cx="2137149" cy="1442636"/>
          </a:xfrm>
          <a:prstGeom prst="rect">
            <a:avLst/>
          </a:prstGeom>
          <a:noFill/>
          <a:ln>
            <a:noFill/>
          </a:ln>
        </p:spPr>
      </p:pic>
      <p:pic>
        <p:nvPicPr>
          <p:cNvPr id="348" name="Google Shape;348;p31"/>
          <p:cNvPicPr preferRelativeResize="0"/>
          <p:nvPr/>
        </p:nvPicPr>
        <p:blipFill rotWithShape="1">
          <a:blip r:embed="rId6">
            <a:alphaModFix/>
          </a:blip>
          <a:srcRect/>
          <a:stretch/>
        </p:blipFill>
        <p:spPr>
          <a:xfrm>
            <a:off x="4424696" y="569781"/>
            <a:ext cx="3691229" cy="1933185"/>
          </a:xfrm>
          <a:prstGeom prst="rect">
            <a:avLst/>
          </a:prstGeom>
          <a:noFill/>
          <a:ln>
            <a:noFill/>
          </a:ln>
        </p:spPr>
      </p:pic>
      <p:pic>
        <p:nvPicPr>
          <p:cNvPr id="349" name="Google Shape;349;p31"/>
          <p:cNvPicPr preferRelativeResize="0"/>
          <p:nvPr/>
        </p:nvPicPr>
        <p:blipFill rotWithShape="1">
          <a:blip r:embed="rId7">
            <a:alphaModFix/>
          </a:blip>
          <a:srcRect/>
          <a:stretch/>
        </p:blipFill>
        <p:spPr>
          <a:xfrm>
            <a:off x="1045029" y="2481942"/>
            <a:ext cx="2382129" cy="1427311"/>
          </a:xfrm>
          <a:prstGeom prst="rect">
            <a:avLst/>
          </a:prstGeom>
          <a:noFill/>
          <a:ln>
            <a:noFill/>
          </a:ln>
        </p:spPr>
      </p:pic>
      <p:sp>
        <p:nvSpPr>
          <p:cNvPr id="350" name="Google Shape;350;p31"/>
          <p:cNvSpPr/>
          <p:nvPr/>
        </p:nvSpPr>
        <p:spPr>
          <a:xfrm>
            <a:off x="544791" y="3909253"/>
            <a:ext cx="5053575" cy="83858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Utilizando éstas técnicas mejoran los coeficientes.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También, mejora la relación entre los TP y los FN.</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Sin embargo, cada modelo mejora con una técnica específica </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Regresión Logística. Hyper Parámetros</a:t>
            </a:r>
            <a:endParaRPr sz="2400" b="0" i="0" u="sng" strike="noStrike" cap="none">
              <a:solidFill>
                <a:schemeClr val="dk1"/>
              </a:solidFill>
              <a:latin typeface="Raleway"/>
              <a:ea typeface="Raleway"/>
              <a:cs typeface="Raleway"/>
              <a:sym typeface="Raleway"/>
            </a:endParaRPr>
          </a:p>
        </p:txBody>
      </p:sp>
      <p:pic>
        <p:nvPicPr>
          <p:cNvPr id="356" name="Google Shape;356;p32"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sp>
        <p:nvSpPr>
          <p:cNvPr id="357" name="Google Shape;357;p32"/>
          <p:cNvSpPr txBox="1"/>
          <p:nvPr/>
        </p:nvSpPr>
        <p:spPr>
          <a:xfrm>
            <a:off x="1169925" y="1686400"/>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2"/>
          <p:cNvSpPr/>
          <p:nvPr/>
        </p:nvSpPr>
        <p:spPr>
          <a:xfrm>
            <a:off x="447789" y="740295"/>
            <a:ext cx="3069852" cy="98526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Arma muy potente pero muy compleja:</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s-ES" sz="1200" b="0" i="0" u="none" strike="noStrike" cap="none">
                <a:solidFill>
                  <a:schemeClr val="dk1"/>
                </a:solidFill>
                <a:latin typeface="Arial"/>
                <a:ea typeface="Arial"/>
                <a:cs typeface="Arial"/>
                <a:sym typeface="Arial"/>
              </a:rPr>
              <a:t>Relación entre parámetros.</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s-ES" sz="1200" b="0" i="0" u="none" strike="noStrike" cap="none">
                <a:solidFill>
                  <a:schemeClr val="dk1"/>
                </a:solidFill>
                <a:latin typeface="Arial"/>
                <a:ea typeface="Arial"/>
                <a:cs typeface="Arial"/>
                <a:sym typeface="Arial"/>
              </a:rPr>
              <a:t>Cross Validation.</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s-ES" sz="1200" b="0" i="0" u="none" strike="noStrike" cap="none">
                <a:solidFill>
                  <a:schemeClr val="dk1"/>
                </a:solidFill>
                <a:latin typeface="Arial"/>
                <a:ea typeface="Arial"/>
                <a:cs typeface="Arial"/>
                <a:sym typeface="Arial"/>
              </a:rPr>
              <a:t>Más de una métrica seleccionada.</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s-ES" sz="1200" b="0" i="0" u="none" strike="noStrike" cap="none">
                <a:solidFill>
                  <a:schemeClr val="dk1"/>
                </a:solidFill>
                <a:latin typeface="Arial"/>
                <a:ea typeface="Arial"/>
                <a:cs typeface="Arial"/>
                <a:sym typeface="Arial"/>
              </a:rPr>
              <a:t>Más de un DataSet codificado.</a:t>
            </a:r>
            <a:endParaRPr sz="1200" b="0" i="0" u="none" strike="noStrike" cap="none">
              <a:solidFill>
                <a:schemeClr val="dk1"/>
              </a:solidFill>
              <a:latin typeface="Arial"/>
              <a:ea typeface="Arial"/>
              <a:cs typeface="Arial"/>
              <a:sym typeface="Arial"/>
            </a:endParaRPr>
          </a:p>
        </p:txBody>
      </p:sp>
      <p:pic>
        <p:nvPicPr>
          <p:cNvPr id="359" name="Google Shape;359;p32"/>
          <p:cNvPicPr preferRelativeResize="0"/>
          <p:nvPr/>
        </p:nvPicPr>
        <p:blipFill rotWithShape="1">
          <a:blip r:embed="rId4">
            <a:alphaModFix/>
          </a:blip>
          <a:srcRect/>
          <a:stretch/>
        </p:blipFill>
        <p:spPr>
          <a:xfrm>
            <a:off x="4322325" y="730964"/>
            <a:ext cx="3705225" cy="2647950"/>
          </a:xfrm>
          <a:prstGeom prst="rect">
            <a:avLst/>
          </a:prstGeom>
          <a:noFill/>
          <a:ln>
            <a:noFill/>
          </a:ln>
        </p:spPr>
      </p:pic>
      <p:pic>
        <p:nvPicPr>
          <p:cNvPr id="360" name="Google Shape;360;p32"/>
          <p:cNvPicPr preferRelativeResize="0"/>
          <p:nvPr/>
        </p:nvPicPr>
        <p:blipFill rotWithShape="1">
          <a:blip r:embed="rId5">
            <a:alphaModFix/>
          </a:blip>
          <a:srcRect/>
          <a:stretch/>
        </p:blipFill>
        <p:spPr>
          <a:xfrm>
            <a:off x="739125" y="2096825"/>
            <a:ext cx="3143250" cy="2667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p:nvPr/>
        </p:nvSpPr>
        <p:spPr>
          <a:xfrm>
            <a:off x="11875" y="-664"/>
            <a:ext cx="6643800" cy="3981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Comparativa Modelos</a:t>
            </a:r>
            <a:endParaRPr sz="2400" b="0" i="0" u="sng" strike="noStrike" cap="none">
              <a:solidFill>
                <a:schemeClr val="dk1"/>
              </a:solidFill>
              <a:latin typeface="Raleway"/>
              <a:ea typeface="Raleway"/>
              <a:cs typeface="Raleway"/>
              <a:sym typeface="Raleway"/>
            </a:endParaRPr>
          </a:p>
        </p:txBody>
      </p:sp>
      <p:pic>
        <p:nvPicPr>
          <p:cNvPr id="366" name="Google Shape;366;p39" descr="Resultado de imagen de icemd"/>
          <p:cNvPicPr preferRelativeResize="0"/>
          <p:nvPr/>
        </p:nvPicPr>
        <p:blipFill rotWithShape="1">
          <a:blip r:embed="rId3">
            <a:alphaModFix/>
          </a:blip>
          <a:srcRect/>
          <a:stretch/>
        </p:blipFill>
        <p:spPr>
          <a:xfrm>
            <a:off x="5897548" y="3840480"/>
            <a:ext cx="3246452" cy="1303020"/>
          </a:xfrm>
          <a:prstGeom prst="rect">
            <a:avLst/>
          </a:prstGeom>
          <a:noFill/>
          <a:ln>
            <a:noFill/>
          </a:ln>
        </p:spPr>
      </p:pic>
      <p:pic>
        <p:nvPicPr>
          <p:cNvPr id="367" name="Google Shape;367;p39"/>
          <p:cNvPicPr preferRelativeResize="0"/>
          <p:nvPr/>
        </p:nvPicPr>
        <p:blipFill>
          <a:blip r:embed="rId4">
            <a:alphaModFix/>
          </a:blip>
          <a:stretch>
            <a:fillRect/>
          </a:stretch>
        </p:blipFill>
        <p:spPr>
          <a:xfrm>
            <a:off x="152400" y="1845236"/>
            <a:ext cx="3977951" cy="2712446"/>
          </a:xfrm>
          <a:prstGeom prst="rect">
            <a:avLst/>
          </a:prstGeom>
          <a:noFill/>
          <a:ln>
            <a:noFill/>
          </a:ln>
        </p:spPr>
      </p:pic>
      <p:pic>
        <p:nvPicPr>
          <p:cNvPr id="368" name="Google Shape;368;p39"/>
          <p:cNvPicPr preferRelativeResize="0"/>
          <p:nvPr/>
        </p:nvPicPr>
        <p:blipFill>
          <a:blip r:embed="rId5">
            <a:alphaModFix/>
          </a:blip>
          <a:stretch>
            <a:fillRect/>
          </a:stretch>
        </p:blipFill>
        <p:spPr>
          <a:xfrm>
            <a:off x="4282751" y="549836"/>
            <a:ext cx="4541652" cy="313824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5ba30bb14c_0_64"/>
          <p:cNvSpPr txBox="1"/>
          <p:nvPr/>
        </p:nvSpPr>
        <p:spPr>
          <a:xfrm>
            <a:off x="11875" y="-664"/>
            <a:ext cx="6643800" cy="3981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Comparativa Modelos</a:t>
            </a:r>
            <a:endParaRPr sz="2400" b="0" i="0" u="sng" strike="noStrike" cap="none">
              <a:solidFill>
                <a:schemeClr val="dk1"/>
              </a:solidFill>
              <a:latin typeface="Raleway"/>
              <a:ea typeface="Raleway"/>
              <a:cs typeface="Raleway"/>
              <a:sym typeface="Raleway"/>
            </a:endParaRPr>
          </a:p>
        </p:txBody>
      </p:sp>
      <p:pic>
        <p:nvPicPr>
          <p:cNvPr id="374" name="Google Shape;374;g5ba30bb14c_0_64"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75" name="Google Shape;375;g5ba30bb14c_0_64"/>
          <p:cNvPicPr preferRelativeResize="0"/>
          <p:nvPr/>
        </p:nvPicPr>
        <p:blipFill>
          <a:blip r:embed="rId4">
            <a:alphaModFix/>
          </a:blip>
          <a:stretch>
            <a:fillRect/>
          </a:stretch>
        </p:blipFill>
        <p:spPr>
          <a:xfrm>
            <a:off x="122175" y="1264275"/>
            <a:ext cx="4512175" cy="3334349"/>
          </a:xfrm>
          <a:prstGeom prst="rect">
            <a:avLst/>
          </a:prstGeom>
          <a:noFill/>
          <a:ln>
            <a:noFill/>
          </a:ln>
        </p:spPr>
      </p:pic>
      <p:pic>
        <p:nvPicPr>
          <p:cNvPr id="376" name="Google Shape;376;g5ba30bb14c_0_64"/>
          <p:cNvPicPr preferRelativeResize="0"/>
          <p:nvPr/>
        </p:nvPicPr>
        <p:blipFill>
          <a:blip r:embed="rId5">
            <a:alphaModFix/>
          </a:blip>
          <a:stretch>
            <a:fillRect/>
          </a:stretch>
        </p:blipFill>
        <p:spPr>
          <a:xfrm>
            <a:off x="4634350" y="485975"/>
            <a:ext cx="4357250" cy="3120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5ba30bb14c_0_91"/>
          <p:cNvSpPr txBox="1"/>
          <p:nvPr/>
        </p:nvSpPr>
        <p:spPr>
          <a:xfrm>
            <a:off x="11875" y="-664"/>
            <a:ext cx="6643800" cy="3981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Selección Modelo</a:t>
            </a:r>
            <a:endParaRPr sz="2400" b="0" i="0" u="sng" strike="noStrike" cap="none">
              <a:solidFill>
                <a:schemeClr val="dk1"/>
              </a:solidFill>
              <a:latin typeface="Raleway"/>
              <a:ea typeface="Raleway"/>
              <a:cs typeface="Raleway"/>
              <a:sym typeface="Raleway"/>
            </a:endParaRPr>
          </a:p>
        </p:txBody>
      </p:sp>
      <p:pic>
        <p:nvPicPr>
          <p:cNvPr id="382" name="Google Shape;382;g5ba30bb14c_0_91"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sp>
        <p:nvSpPr>
          <p:cNvPr id="383" name="Google Shape;383;g5ba30bb14c_0_91"/>
          <p:cNvSpPr/>
          <p:nvPr/>
        </p:nvSpPr>
        <p:spPr>
          <a:xfrm>
            <a:off x="447825" y="811764"/>
            <a:ext cx="8434918" cy="2026411"/>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La principal problemática es que la relación de los TP y los FN es casi la misma (50%).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En entorno productivo, introduciría lógica añadida </a:t>
            </a:r>
            <a:r>
              <a:rPr lang="es-ES" sz="1200" b="1" i="0" u="none" strike="noStrike" cap="none">
                <a:solidFill>
                  <a:schemeClr val="dk1"/>
                </a:solidFill>
                <a:latin typeface="Arial"/>
                <a:ea typeface="Arial"/>
                <a:cs typeface="Arial"/>
                <a:sym typeface="Arial"/>
              </a:rPr>
              <a:t>if else</a:t>
            </a:r>
            <a:r>
              <a:rPr lang="es-ES" sz="1200" b="0" i="0" u="none" strike="noStrike" cap="none">
                <a:solidFill>
                  <a:schemeClr val="dk1"/>
                </a:solidFill>
                <a:latin typeface="Arial"/>
                <a:ea typeface="Arial"/>
                <a:cs typeface="Arial"/>
                <a:sym typeface="Arial"/>
              </a:rPr>
              <a:t> con una secuencia similar a:</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s-ES" sz="1200" b="0" i="0" u="none" strike="noStrike" cap="none">
                <a:solidFill>
                  <a:schemeClr val="dk1"/>
                </a:solidFill>
                <a:latin typeface="Arial"/>
                <a:ea typeface="Arial"/>
                <a:cs typeface="Arial"/>
                <a:sym typeface="Arial"/>
              </a:rPr>
              <a:t>sar el algoritmo que mejor TN/FP proporcione.</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s-ES" sz="1200" b="0" i="0" u="none" strike="noStrike" cap="none">
                <a:solidFill>
                  <a:schemeClr val="dk1"/>
                </a:solidFill>
                <a:latin typeface="Arial"/>
                <a:ea typeface="Arial"/>
                <a:cs typeface="Arial"/>
                <a:sym typeface="Arial"/>
              </a:rPr>
              <a:t>Si la probabilidad de predicción TN de ese cliente es buena =&gt; Etiquetarlo como </a:t>
            </a:r>
            <a:r>
              <a:rPr lang="es-ES" sz="1200" b="1" i="0" u="none" strike="noStrike" cap="none">
                <a:solidFill>
                  <a:schemeClr val="dk1"/>
                </a:solidFill>
                <a:latin typeface="Arial"/>
                <a:ea typeface="Arial"/>
                <a:cs typeface="Arial"/>
                <a:sym typeface="Arial"/>
              </a:rPr>
              <a:t>Churn=No</a:t>
            </a: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s-ES" sz="1200" b="0" i="0" u="none" strike="noStrike" cap="none">
                <a:solidFill>
                  <a:schemeClr val="dk1"/>
                </a:solidFill>
                <a:latin typeface="Arial"/>
                <a:ea typeface="Arial"/>
                <a:cs typeface="Arial"/>
                <a:sym typeface="Arial"/>
              </a:rPr>
              <a:t>Si la probabilidad de predicción TN de ese cliente es mala =&gt; Utilizar el algoritmo que mejor TP/FN proporcione.</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s-ES" sz="1200" b="0" i="0" u="none" strike="noStrike" cap="none">
                <a:solidFill>
                  <a:schemeClr val="dk1"/>
                </a:solidFill>
                <a:latin typeface="Arial"/>
                <a:ea typeface="Arial"/>
                <a:cs typeface="Arial"/>
                <a:sym typeface="Arial"/>
              </a:rPr>
              <a:t>Si la probabilidad de predicción TP de ese cliente es buena =&gt; Etiquetarlo como </a:t>
            </a:r>
            <a:r>
              <a:rPr lang="es-ES" sz="1200" b="1" i="0" u="none" strike="noStrike" cap="none">
                <a:solidFill>
                  <a:schemeClr val="dk1"/>
                </a:solidFill>
                <a:latin typeface="Arial"/>
                <a:ea typeface="Arial"/>
                <a:cs typeface="Arial"/>
                <a:sym typeface="Arial"/>
              </a:rPr>
              <a:t>Churn=Yes</a:t>
            </a: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s-ES" sz="1200" b="0" i="0" u="none" strike="noStrike" cap="none">
                <a:solidFill>
                  <a:schemeClr val="dk1"/>
                </a:solidFill>
                <a:latin typeface="Arial"/>
                <a:ea typeface="Arial"/>
                <a:cs typeface="Arial"/>
                <a:sym typeface="Arial"/>
              </a:rPr>
              <a:t>Si la probabilidad de predicción TP de ese cliente es mala =&gt; (ante la duda) Etiquetarlo como </a:t>
            </a:r>
            <a:r>
              <a:rPr lang="es-ES" sz="1200" b="1" i="0" u="none" strike="noStrike" cap="none">
                <a:solidFill>
                  <a:schemeClr val="dk1"/>
                </a:solidFill>
                <a:latin typeface="Arial"/>
                <a:ea typeface="Arial"/>
                <a:cs typeface="Arial"/>
                <a:sym typeface="Arial"/>
              </a:rPr>
              <a:t>Churn=Yes</a:t>
            </a: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p:txBody>
      </p:sp>
      <p:sp>
        <p:nvSpPr>
          <p:cNvPr id="384" name="Google Shape;384;g5ba30bb14c_0_91"/>
          <p:cNvSpPr/>
          <p:nvPr/>
        </p:nvSpPr>
        <p:spPr>
          <a:xfrm>
            <a:off x="245750" y="3349700"/>
            <a:ext cx="5651700" cy="13248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   Mejor </a:t>
            </a:r>
            <a:r>
              <a:rPr lang="es-ES" sz="1200" b="1" i="0" u="none" strike="noStrike" cap="none">
                <a:solidFill>
                  <a:schemeClr val="dk1"/>
                </a:solidFill>
                <a:latin typeface="Arial"/>
                <a:ea typeface="Arial"/>
                <a:cs typeface="Arial"/>
                <a:sym typeface="Arial"/>
              </a:rPr>
              <a:t>f1_score</a:t>
            </a:r>
            <a:r>
              <a:rPr lang="es-ES" sz="1200" b="0" i="0" u="none" strike="noStrike" cap="none">
                <a:solidFill>
                  <a:schemeClr val="dk1"/>
                </a:solidFill>
                <a:latin typeface="Arial"/>
                <a:ea typeface="Arial"/>
                <a:cs typeface="Arial"/>
                <a:sym typeface="Arial"/>
              </a:rPr>
              <a:t>  =&gt; NB. Binary. Variables Filtradas (f1)</a:t>
            </a:r>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   Mejor </a:t>
            </a:r>
            <a:r>
              <a:rPr lang="es-ES" sz="1200" b="1" i="0" u="none" strike="noStrike" cap="none">
                <a:solidFill>
                  <a:schemeClr val="dk1"/>
                </a:solidFill>
                <a:latin typeface="Arial"/>
                <a:ea typeface="Arial"/>
                <a:cs typeface="Arial"/>
                <a:sym typeface="Arial"/>
              </a:rPr>
              <a:t>roc_auc</a:t>
            </a:r>
            <a:r>
              <a:rPr lang="es-ES" sz="1200" b="0" i="0" u="none" strike="noStrike" cap="none">
                <a:solidFill>
                  <a:schemeClr val="dk1"/>
                </a:solidFill>
                <a:latin typeface="Arial"/>
                <a:ea typeface="Arial"/>
                <a:cs typeface="Arial"/>
                <a:sym typeface="Arial"/>
              </a:rPr>
              <a:t> =&gt; ADABOOST. LabelEncoding. Variables Filtradas (f1) ¿?</a:t>
            </a:r>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   Mejor </a:t>
            </a:r>
            <a:r>
              <a:rPr lang="es-ES" sz="1200" b="1" i="0" u="none" strike="noStrike" cap="none">
                <a:solidFill>
                  <a:schemeClr val="dk1"/>
                </a:solidFill>
                <a:latin typeface="Arial"/>
                <a:ea typeface="Arial"/>
                <a:cs typeface="Arial"/>
                <a:sym typeface="Arial"/>
              </a:rPr>
              <a:t>TP</a:t>
            </a:r>
            <a:r>
              <a:rPr lang="es-ES" sz="1200" b="0" i="0" u="none" strike="noStrike" cap="none">
                <a:solidFill>
                  <a:schemeClr val="dk1"/>
                </a:solidFill>
                <a:latin typeface="Arial"/>
                <a:ea typeface="Arial"/>
                <a:cs typeface="Arial"/>
                <a:sym typeface="Arial"/>
              </a:rPr>
              <a:t> =&gt; NB. Binary. Variables Filtradas (f1)</a:t>
            </a:r>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   Mejor </a:t>
            </a:r>
            <a:r>
              <a:rPr lang="es-ES" sz="1200" b="1" i="0" u="none" strike="noStrike" cap="none">
                <a:solidFill>
                  <a:schemeClr val="dk1"/>
                </a:solidFill>
                <a:latin typeface="Arial"/>
                <a:ea typeface="Arial"/>
                <a:cs typeface="Arial"/>
                <a:sym typeface="Arial"/>
              </a:rPr>
              <a:t>TN</a:t>
            </a:r>
            <a:r>
              <a:rPr lang="es-ES" sz="1200" b="0" i="0" u="none" strike="noStrike" cap="none">
                <a:solidFill>
                  <a:schemeClr val="dk1"/>
                </a:solidFill>
                <a:latin typeface="Arial"/>
                <a:ea typeface="Arial"/>
                <a:cs typeface="Arial"/>
                <a:sym typeface="Arial"/>
              </a:rPr>
              <a:t> =&gt; LR. LabelEncoding. Variables Filtradas (roc_auc)</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0"/>
          <p:cNvSpPr txBox="1"/>
          <p:nvPr/>
        </p:nvSpPr>
        <p:spPr>
          <a:xfrm>
            <a:off x="11874" y="-664"/>
            <a:ext cx="7266003" cy="3981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Conclusiones</a:t>
            </a:r>
            <a:endParaRPr sz="2400" b="0" i="0" u="sng" strike="noStrike" cap="none">
              <a:solidFill>
                <a:schemeClr val="dk1"/>
              </a:solidFill>
              <a:latin typeface="Raleway"/>
              <a:ea typeface="Raleway"/>
              <a:cs typeface="Raleway"/>
              <a:sym typeface="Raleway"/>
            </a:endParaRPr>
          </a:p>
        </p:txBody>
      </p:sp>
      <p:pic>
        <p:nvPicPr>
          <p:cNvPr id="390" name="Google Shape;390;p40" descr="Resultado de imagen de icemd"/>
          <p:cNvPicPr preferRelativeResize="0"/>
          <p:nvPr/>
        </p:nvPicPr>
        <p:blipFill rotWithShape="1">
          <a:blip r:embed="rId3">
            <a:alphaModFix/>
          </a:blip>
          <a:srcRect/>
          <a:stretch/>
        </p:blipFill>
        <p:spPr>
          <a:xfrm>
            <a:off x="5897548" y="3840480"/>
            <a:ext cx="3246452" cy="1303020"/>
          </a:xfrm>
          <a:prstGeom prst="rect">
            <a:avLst/>
          </a:prstGeom>
          <a:noFill/>
          <a:ln>
            <a:noFill/>
          </a:ln>
        </p:spPr>
      </p:pic>
      <p:sp>
        <p:nvSpPr>
          <p:cNvPr id="391" name="Google Shape;391;p40"/>
          <p:cNvSpPr/>
          <p:nvPr/>
        </p:nvSpPr>
        <p:spPr>
          <a:xfrm rot="322309">
            <a:off x="5874651" y="2262842"/>
            <a:ext cx="3209732" cy="1136055"/>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chemeClr val="dk1"/>
                </a:solidFill>
                <a:latin typeface="Arial"/>
                <a:ea typeface="Arial"/>
                <a:cs typeface="Arial"/>
                <a:sym typeface="Arial"/>
              </a:rPr>
              <a:t>En ambos proyectos (Grupal / Individual) disponer de un </a:t>
            </a:r>
            <a:r>
              <a:rPr lang="es-ES" sz="1100" b="1" i="0" u="none" strike="noStrike" cap="none">
                <a:solidFill>
                  <a:schemeClr val="dk1"/>
                </a:solidFill>
                <a:latin typeface="Arial"/>
                <a:ea typeface="Arial"/>
                <a:cs typeface="Arial"/>
                <a:sym typeface="Arial"/>
              </a:rPr>
              <a:t>framework</a:t>
            </a:r>
            <a:r>
              <a:rPr lang="es-ES" sz="1100" b="0" i="0" u="none" strike="noStrike" cap="none">
                <a:solidFill>
                  <a:schemeClr val="dk1"/>
                </a:solidFill>
                <a:latin typeface="Arial"/>
                <a:ea typeface="Arial"/>
                <a:cs typeface="Arial"/>
                <a:sym typeface="Arial"/>
              </a:rPr>
              <a:t> de desarrollo con funciones parametrizables son la clave del éxito en un entorno de mucha </a:t>
            </a:r>
            <a:r>
              <a:rPr lang="es-ES" sz="1100" b="1" i="0" u="none" strike="noStrike" cap="none">
                <a:solidFill>
                  <a:schemeClr val="dk1"/>
                </a:solidFill>
                <a:latin typeface="Arial"/>
                <a:ea typeface="Arial"/>
                <a:cs typeface="Arial"/>
                <a:sym typeface="Arial"/>
              </a:rPr>
              <a:t>prueba </a:t>
            </a:r>
            <a:r>
              <a:rPr lang="es-ES" sz="1100" b="0" i="0" u="none" strike="noStrike" cap="none">
                <a:solidFill>
                  <a:schemeClr val="dk1"/>
                </a:solidFill>
                <a:latin typeface="Arial"/>
                <a:ea typeface="Arial"/>
                <a:cs typeface="Arial"/>
                <a:sym typeface="Arial"/>
              </a:rPr>
              <a:t>y</a:t>
            </a:r>
            <a:r>
              <a:rPr lang="es-ES" sz="1100" b="1" i="0" u="none" strike="noStrike" cap="none">
                <a:solidFill>
                  <a:schemeClr val="dk1"/>
                </a:solidFill>
                <a:latin typeface="Arial"/>
                <a:ea typeface="Arial"/>
                <a:cs typeface="Arial"/>
                <a:sym typeface="Arial"/>
              </a:rPr>
              <a:t> error</a:t>
            </a:r>
            <a:r>
              <a:rPr lang="es-ES" sz="1100" b="0" i="0" u="none" strike="noStrike" cap="none">
                <a:solidFill>
                  <a:schemeClr val="dk1"/>
                </a:solidFill>
                <a:latin typeface="Arial"/>
                <a:ea typeface="Arial"/>
                <a:cs typeface="Arial"/>
                <a:sym typeface="Arial"/>
              </a:rPr>
              <a:t>.</a:t>
            </a:r>
            <a:endParaRPr sz="1100" b="0" i="0" u="none" strike="noStrike" cap="none">
              <a:solidFill>
                <a:schemeClr val="dk1"/>
              </a:solidFill>
              <a:latin typeface="Arial"/>
              <a:ea typeface="Arial"/>
              <a:cs typeface="Arial"/>
              <a:sym typeface="Arial"/>
            </a:endParaRPr>
          </a:p>
        </p:txBody>
      </p:sp>
      <p:sp>
        <p:nvSpPr>
          <p:cNvPr id="392" name="Google Shape;392;p40"/>
          <p:cNvSpPr/>
          <p:nvPr/>
        </p:nvSpPr>
        <p:spPr>
          <a:xfrm rot="418292">
            <a:off x="4434127" y="429779"/>
            <a:ext cx="3841103" cy="46427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chemeClr val="dk1"/>
                </a:solidFill>
                <a:latin typeface="Arial"/>
                <a:ea typeface="Arial"/>
                <a:cs typeface="Arial"/>
                <a:sym typeface="Arial"/>
              </a:rPr>
              <a:t>Análisis exploratorio para “</a:t>
            </a:r>
            <a:r>
              <a:rPr lang="es-ES" sz="1100" b="1" i="0" u="none" strike="noStrike" cap="none">
                <a:solidFill>
                  <a:schemeClr val="dk1"/>
                </a:solidFill>
                <a:latin typeface="Arial"/>
                <a:ea typeface="Arial"/>
                <a:cs typeface="Arial"/>
                <a:sym typeface="Arial"/>
              </a:rPr>
              <a:t>olisquear</a:t>
            </a:r>
            <a:r>
              <a:rPr lang="es-ES" sz="1100" b="0" i="0" u="none" strike="noStrike" cap="none">
                <a:solidFill>
                  <a:schemeClr val="dk1"/>
                </a:solidFill>
                <a:latin typeface="Arial"/>
                <a:ea typeface="Arial"/>
                <a:cs typeface="Arial"/>
                <a:sym typeface="Arial"/>
              </a:rPr>
              <a:t>” más que necesario.</a:t>
            </a:r>
            <a:endParaRPr sz="1100" b="0" i="0" u="none" strike="noStrike" cap="none">
              <a:solidFill>
                <a:schemeClr val="dk1"/>
              </a:solidFill>
              <a:latin typeface="Arial"/>
              <a:ea typeface="Arial"/>
              <a:cs typeface="Arial"/>
              <a:sym typeface="Arial"/>
            </a:endParaRPr>
          </a:p>
        </p:txBody>
      </p:sp>
      <p:sp>
        <p:nvSpPr>
          <p:cNvPr id="393" name="Google Shape;393;p40"/>
          <p:cNvSpPr/>
          <p:nvPr/>
        </p:nvSpPr>
        <p:spPr>
          <a:xfrm rot="-440241">
            <a:off x="193669" y="684861"/>
            <a:ext cx="3612540" cy="39896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i="0" u="none" strike="noStrike" cap="none">
                <a:solidFill>
                  <a:schemeClr val="dk1"/>
                </a:solidFill>
                <a:latin typeface="Arial"/>
                <a:ea typeface="Arial"/>
                <a:cs typeface="Arial"/>
                <a:sym typeface="Arial"/>
              </a:rPr>
              <a:t>RFE</a:t>
            </a:r>
            <a:r>
              <a:rPr lang="es-ES" sz="1100" b="0" i="0" u="none" strike="noStrike" cap="none">
                <a:solidFill>
                  <a:schemeClr val="dk1"/>
                </a:solidFill>
                <a:latin typeface="Arial"/>
                <a:ea typeface="Arial"/>
                <a:cs typeface="Arial"/>
                <a:sym typeface="Arial"/>
              </a:rPr>
              <a:t> funciona mejor que IV/WOE (</a:t>
            </a:r>
            <a:r>
              <a:rPr lang="es-ES" sz="1100" b="1" i="0" u="none" strike="noStrike" cap="none">
                <a:solidFill>
                  <a:schemeClr val="dk1"/>
                </a:solidFill>
                <a:latin typeface="Arial"/>
                <a:ea typeface="Arial"/>
                <a:cs typeface="Arial"/>
                <a:sym typeface="Arial"/>
              </a:rPr>
              <a:t>gender, contract..</a:t>
            </a:r>
            <a:r>
              <a:rPr lang="es-ES" sz="1100" b="0" i="0" u="none" strike="noStrike" cap="none">
                <a:solidFill>
                  <a:schemeClr val="dk1"/>
                </a:solidFill>
                <a:latin typeface="Arial"/>
                <a:ea typeface="Arial"/>
                <a:cs typeface="Arial"/>
                <a:sym typeface="Arial"/>
              </a:rPr>
              <a:t>)</a:t>
            </a:r>
            <a:endParaRPr sz="1100" b="0" i="0" u="none" strike="noStrike" cap="none">
              <a:solidFill>
                <a:schemeClr val="dk1"/>
              </a:solidFill>
              <a:latin typeface="Arial"/>
              <a:ea typeface="Arial"/>
              <a:cs typeface="Arial"/>
              <a:sym typeface="Arial"/>
            </a:endParaRPr>
          </a:p>
        </p:txBody>
      </p:sp>
      <p:sp>
        <p:nvSpPr>
          <p:cNvPr id="394" name="Google Shape;394;p40"/>
          <p:cNvSpPr/>
          <p:nvPr/>
        </p:nvSpPr>
        <p:spPr>
          <a:xfrm>
            <a:off x="873750" y="1450670"/>
            <a:ext cx="3461892" cy="405181"/>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i="0" u="none" strike="noStrike" cap="none">
                <a:solidFill>
                  <a:schemeClr val="dk1"/>
                </a:solidFill>
                <a:latin typeface="Arial"/>
                <a:ea typeface="Arial"/>
                <a:cs typeface="Arial"/>
                <a:sym typeface="Arial"/>
              </a:rPr>
              <a:t>Label Encoding</a:t>
            </a:r>
            <a:r>
              <a:rPr lang="es-ES" sz="1100" b="0" i="0" u="none" strike="noStrike" cap="none">
                <a:solidFill>
                  <a:schemeClr val="dk1"/>
                </a:solidFill>
                <a:latin typeface="Arial"/>
                <a:ea typeface="Arial"/>
                <a:cs typeface="Arial"/>
                <a:sym typeface="Arial"/>
              </a:rPr>
              <a:t> vs </a:t>
            </a:r>
            <a:r>
              <a:rPr lang="es-ES" sz="1100" b="1" i="0" u="none" strike="noStrike" cap="none">
                <a:solidFill>
                  <a:schemeClr val="dk1"/>
                </a:solidFill>
                <a:latin typeface="Arial"/>
                <a:ea typeface="Arial"/>
                <a:cs typeface="Arial"/>
                <a:sym typeface="Arial"/>
              </a:rPr>
              <a:t>One Hot Encoding</a:t>
            </a:r>
            <a:r>
              <a:rPr lang="es-ES" sz="1100" b="0" i="0" u="none" strike="noStrike" cap="none">
                <a:solidFill>
                  <a:schemeClr val="dk1"/>
                </a:solidFill>
                <a:latin typeface="Arial"/>
                <a:ea typeface="Arial"/>
                <a:cs typeface="Arial"/>
                <a:sym typeface="Arial"/>
              </a:rPr>
              <a:t> depende del modelo</a:t>
            </a:r>
            <a:endParaRPr sz="1100" b="0" i="0" u="none" strike="noStrike" cap="none">
              <a:solidFill>
                <a:schemeClr val="dk1"/>
              </a:solidFill>
              <a:latin typeface="Arial"/>
              <a:ea typeface="Arial"/>
              <a:cs typeface="Arial"/>
              <a:sym typeface="Arial"/>
            </a:endParaRPr>
          </a:p>
        </p:txBody>
      </p:sp>
      <p:sp>
        <p:nvSpPr>
          <p:cNvPr id="395" name="Google Shape;395;p40"/>
          <p:cNvSpPr/>
          <p:nvPr/>
        </p:nvSpPr>
        <p:spPr>
          <a:xfrm rot="299156">
            <a:off x="219652" y="2089374"/>
            <a:ext cx="2674775" cy="96028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chemeClr val="dk1"/>
                </a:solidFill>
                <a:latin typeface="Arial"/>
                <a:ea typeface="Arial"/>
                <a:cs typeface="Arial"/>
                <a:sym typeface="Arial"/>
              </a:rPr>
              <a:t>La creación de </a:t>
            </a:r>
            <a:r>
              <a:rPr lang="es-ES" sz="1100" b="1" i="0" u="none" strike="noStrike" cap="none">
                <a:solidFill>
                  <a:schemeClr val="dk1"/>
                </a:solidFill>
                <a:latin typeface="Arial"/>
                <a:ea typeface="Arial"/>
                <a:cs typeface="Arial"/>
                <a:sym typeface="Arial"/>
              </a:rPr>
              <a:t>variables extras</a:t>
            </a:r>
            <a:r>
              <a:rPr lang="es-ES" sz="1100" b="0" i="0" u="none" strike="noStrike" cap="none">
                <a:solidFill>
                  <a:schemeClr val="dk1"/>
                </a:solidFill>
                <a:latin typeface="Arial"/>
                <a:ea typeface="Arial"/>
                <a:cs typeface="Arial"/>
                <a:sym typeface="Arial"/>
              </a:rPr>
              <a:t> es todo un arte, y en este caso, hemos tenido suerte.</a:t>
            </a:r>
            <a:endParaRPr sz="1100" b="0" i="0" u="none" strike="noStrike" cap="none">
              <a:solidFill>
                <a:schemeClr val="dk1"/>
              </a:solidFill>
              <a:latin typeface="Arial"/>
              <a:ea typeface="Arial"/>
              <a:cs typeface="Arial"/>
              <a:sym typeface="Arial"/>
            </a:endParaRPr>
          </a:p>
        </p:txBody>
      </p:sp>
      <p:sp>
        <p:nvSpPr>
          <p:cNvPr id="396" name="Google Shape;396;p40"/>
          <p:cNvSpPr/>
          <p:nvPr/>
        </p:nvSpPr>
        <p:spPr>
          <a:xfrm>
            <a:off x="5221326" y="1281850"/>
            <a:ext cx="3462000" cy="4830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a:solidFill>
                  <a:schemeClr val="dk1"/>
                </a:solidFill>
              </a:rPr>
              <a:t>Cross Validation</a:t>
            </a:r>
            <a:r>
              <a:rPr lang="es-ES" sz="1100">
                <a:solidFill>
                  <a:schemeClr val="dk1"/>
                </a:solidFill>
              </a:rPr>
              <a:t> cambia la foto de forma radical</a:t>
            </a:r>
            <a:endParaRPr sz="1100" b="0" i="0" u="none" strike="noStrike" cap="none">
              <a:solidFill>
                <a:schemeClr val="dk1"/>
              </a:solidFill>
              <a:latin typeface="Arial"/>
              <a:ea typeface="Arial"/>
              <a:cs typeface="Arial"/>
              <a:sym typeface="Arial"/>
            </a:endParaRPr>
          </a:p>
        </p:txBody>
      </p:sp>
      <p:sp>
        <p:nvSpPr>
          <p:cNvPr id="397" name="Google Shape;397;p40"/>
          <p:cNvSpPr/>
          <p:nvPr/>
        </p:nvSpPr>
        <p:spPr>
          <a:xfrm rot="-438520">
            <a:off x="3120085" y="2136654"/>
            <a:ext cx="2600130" cy="90818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chemeClr val="dk1"/>
                </a:solidFill>
                <a:latin typeface="Arial"/>
                <a:ea typeface="Arial"/>
                <a:cs typeface="Arial"/>
                <a:sym typeface="Arial"/>
              </a:rPr>
              <a:t>Hacer </a:t>
            </a:r>
            <a:r>
              <a:rPr lang="es-ES" sz="1100" b="1" i="0" u="none" strike="noStrike" cap="none">
                <a:solidFill>
                  <a:schemeClr val="dk1"/>
                </a:solidFill>
                <a:latin typeface="Arial"/>
                <a:ea typeface="Arial"/>
                <a:cs typeface="Arial"/>
                <a:sym typeface="Arial"/>
              </a:rPr>
              <a:t>tuning</a:t>
            </a:r>
            <a:r>
              <a:rPr lang="es-ES" sz="1100" b="0" i="0" u="none" strike="noStrike" cap="none">
                <a:solidFill>
                  <a:schemeClr val="dk1"/>
                </a:solidFill>
                <a:latin typeface="Arial"/>
                <a:ea typeface="Arial"/>
                <a:cs typeface="Arial"/>
                <a:sym typeface="Arial"/>
              </a:rPr>
              <a:t> de los hiper parámetros hace que pueda mejorar el modelo, sin embargo es tarea harto complicada.</a:t>
            </a:r>
            <a:endParaRPr sz="1100" b="0" i="0" u="none" strike="noStrike" cap="none">
              <a:solidFill>
                <a:schemeClr val="dk1"/>
              </a:solidFill>
              <a:latin typeface="Arial"/>
              <a:ea typeface="Arial"/>
              <a:cs typeface="Arial"/>
              <a:sym typeface="Arial"/>
            </a:endParaRPr>
          </a:p>
        </p:txBody>
      </p:sp>
      <p:sp>
        <p:nvSpPr>
          <p:cNvPr id="398" name="Google Shape;398;p40"/>
          <p:cNvSpPr/>
          <p:nvPr/>
        </p:nvSpPr>
        <p:spPr>
          <a:xfrm>
            <a:off x="559837" y="3661064"/>
            <a:ext cx="5066522" cy="119085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¿La secuencia de ejecución es la óptima?</a:t>
            </a:r>
            <a:endParaRPr sz="11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rgbClr val="000000"/>
              </a:buClr>
              <a:buSzPts val="1100"/>
              <a:buFont typeface="Arial"/>
              <a:buAutoNum type="arabicPeriod"/>
            </a:pPr>
            <a:r>
              <a:rPr lang="es-ES" sz="1100" b="0" i="0" u="none" strike="noStrike" cap="none">
                <a:solidFill>
                  <a:schemeClr val="dk1"/>
                </a:solidFill>
                <a:latin typeface="Arial"/>
                <a:ea typeface="Arial"/>
                <a:cs typeface="Arial"/>
                <a:sym typeface="Arial"/>
              </a:rPr>
              <a:t>Selección de </a:t>
            </a:r>
            <a:r>
              <a:rPr lang="es-ES" sz="1100" b="1" i="0" u="none" strike="noStrike" cap="none">
                <a:solidFill>
                  <a:schemeClr val="dk1"/>
                </a:solidFill>
                <a:latin typeface="Arial"/>
                <a:ea typeface="Arial"/>
                <a:cs typeface="Arial"/>
                <a:sym typeface="Arial"/>
              </a:rPr>
              <a:t>métricas</a:t>
            </a:r>
            <a:r>
              <a:rPr lang="es-ES" sz="1100" b="0" i="0" u="none" strike="noStrike" cap="none">
                <a:solidFill>
                  <a:schemeClr val="dk1"/>
                </a:solidFill>
                <a:latin typeface="Arial"/>
                <a:ea typeface="Arial"/>
                <a:cs typeface="Arial"/>
                <a:sym typeface="Arial"/>
              </a:rPr>
              <a:t> para optimizar en el </a:t>
            </a:r>
            <a:r>
              <a:rPr lang="es-ES" sz="1100" b="1" i="0" u="none" strike="noStrike" cap="none">
                <a:solidFill>
                  <a:schemeClr val="dk1"/>
                </a:solidFill>
                <a:latin typeface="Arial"/>
                <a:ea typeface="Arial"/>
                <a:cs typeface="Arial"/>
                <a:sym typeface="Arial"/>
              </a:rPr>
              <a:t>Cross Validation</a:t>
            </a:r>
            <a:r>
              <a:rPr lang="es-ES" sz="1100" b="0" i="0" u="none" strike="noStrike" cap="none">
                <a:solidFill>
                  <a:schemeClr val="dk1"/>
                </a:solidFill>
                <a:latin typeface="Arial"/>
                <a:ea typeface="Arial"/>
                <a:cs typeface="Arial"/>
                <a:sym typeface="Arial"/>
              </a:rPr>
              <a:t>.</a:t>
            </a:r>
            <a:endParaRPr/>
          </a:p>
          <a:p>
            <a:pPr marL="228600" marR="0" lvl="0" indent="-228600" algn="l" rtl="0">
              <a:lnSpc>
                <a:spcPct val="100000"/>
              </a:lnSpc>
              <a:spcBef>
                <a:spcPts val="0"/>
              </a:spcBef>
              <a:spcAft>
                <a:spcPts val="0"/>
              </a:spcAft>
              <a:buClr>
                <a:srgbClr val="000000"/>
              </a:buClr>
              <a:buSzPts val="1100"/>
              <a:buFont typeface="Arial"/>
              <a:buAutoNum type="arabicPeriod"/>
            </a:pPr>
            <a:r>
              <a:rPr lang="es-ES" sz="1100" b="0" i="0" u="none" strike="noStrike" cap="none">
                <a:solidFill>
                  <a:schemeClr val="dk1"/>
                </a:solidFill>
                <a:latin typeface="Arial"/>
                <a:ea typeface="Arial"/>
                <a:cs typeface="Arial"/>
                <a:sym typeface="Arial"/>
              </a:rPr>
              <a:t>Selección de </a:t>
            </a:r>
            <a:r>
              <a:rPr lang="es-ES" sz="1100" b="1" i="0" u="none" strike="noStrike" cap="none">
                <a:solidFill>
                  <a:schemeClr val="dk1"/>
                </a:solidFill>
                <a:latin typeface="Arial"/>
                <a:ea typeface="Arial"/>
                <a:cs typeface="Arial"/>
                <a:sym typeface="Arial"/>
              </a:rPr>
              <a:t>variables</a:t>
            </a:r>
            <a:r>
              <a:rPr lang="es-ES" sz="1100" b="0" i="0" u="none" strike="noStrike" cap="none">
                <a:solidFill>
                  <a:schemeClr val="dk1"/>
                </a:solidFill>
                <a:latin typeface="Arial"/>
                <a:ea typeface="Arial"/>
                <a:cs typeface="Arial"/>
                <a:sym typeface="Arial"/>
              </a:rPr>
              <a:t> basadas en esas métricas.</a:t>
            </a:r>
            <a:endParaRPr/>
          </a:p>
          <a:p>
            <a:pPr marL="228600" marR="0" lvl="0" indent="-228600" algn="l" rtl="0">
              <a:lnSpc>
                <a:spcPct val="100000"/>
              </a:lnSpc>
              <a:spcBef>
                <a:spcPts val="0"/>
              </a:spcBef>
              <a:spcAft>
                <a:spcPts val="0"/>
              </a:spcAft>
              <a:buClr>
                <a:srgbClr val="000000"/>
              </a:buClr>
              <a:buSzPts val="1100"/>
              <a:buFont typeface="Arial"/>
              <a:buAutoNum type="arabicPeriod"/>
            </a:pPr>
            <a:r>
              <a:rPr lang="es-ES" sz="1100" b="0" i="0" u="none" strike="noStrike" cap="none">
                <a:solidFill>
                  <a:schemeClr val="dk1"/>
                </a:solidFill>
                <a:latin typeface="Arial"/>
                <a:ea typeface="Arial"/>
                <a:cs typeface="Arial"/>
                <a:sym typeface="Arial"/>
              </a:rPr>
              <a:t>Tuning del </a:t>
            </a:r>
            <a:r>
              <a:rPr lang="es-ES" sz="1100" b="1" i="0" u="none" strike="noStrike" cap="none">
                <a:solidFill>
                  <a:schemeClr val="dk1"/>
                </a:solidFill>
                <a:latin typeface="Arial"/>
                <a:ea typeface="Arial"/>
                <a:cs typeface="Arial"/>
                <a:sym typeface="Arial"/>
              </a:rPr>
              <a:t>DataSet</a:t>
            </a:r>
            <a:r>
              <a:rPr lang="es-ES" sz="1100" b="0" i="0" u="none" strike="noStrike" cap="none">
                <a:solidFill>
                  <a:schemeClr val="dk1"/>
                </a:solidFill>
                <a:latin typeface="Arial"/>
                <a:ea typeface="Arial"/>
                <a:cs typeface="Arial"/>
                <a:sym typeface="Arial"/>
              </a:rPr>
              <a:t> para intentar mejorar esas métricas (OverSampling, UnderSampling).</a:t>
            </a:r>
            <a:endParaRPr/>
          </a:p>
          <a:p>
            <a:pPr marL="228600" marR="0" lvl="0" indent="-228600" algn="l" rtl="0">
              <a:lnSpc>
                <a:spcPct val="100000"/>
              </a:lnSpc>
              <a:spcBef>
                <a:spcPts val="0"/>
              </a:spcBef>
              <a:spcAft>
                <a:spcPts val="0"/>
              </a:spcAft>
              <a:buClr>
                <a:srgbClr val="000000"/>
              </a:buClr>
              <a:buSzPts val="1100"/>
              <a:buFont typeface="Arial"/>
              <a:buAutoNum type="arabicPeriod"/>
            </a:pPr>
            <a:r>
              <a:rPr lang="es-ES" sz="1100" b="0" i="0" u="none" strike="noStrike" cap="none">
                <a:solidFill>
                  <a:schemeClr val="dk1"/>
                </a:solidFill>
                <a:latin typeface="Arial"/>
                <a:ea typeface="Arial"/>
                <a:cs typeface="Arial"/>
                <a:sym typeface="Arial"/>
              </a:rPr>
              <a:t>Tuning del </a:t>
            </a:r>
            <a:r>
              <a:rPr lang="es-ES" sz="1100" b="1" i="0" u="none" strike="noStrike" cap="none">
                <a:solidFill>
                  <a:schemeClr val="dk1"/>
                </a:solidFill>
                <a:latin typeface="Arial"/>
                <a:ea typeface="Arial"/>
                <a:cs typeface="Arial"/>
                <a:sym typeface="Arial"/>
              </a:rPr>
              <a:t>Modelo</a:t>
            </a:r>
            <a:r>
              <a:rPr lang="es-ES" sz="1100" b="0" i="0" u="none" strike="noStrike" cap="none">
                <a:solidFill>
                  <a:schemeClr val="dk1"/>
                </a:solidFill>
                <a:latin typeface="Arial"/>
                <a:ea typeface="Arial"/>
                <a:cs typeface="Arial"/>
                <a:sym typeface="Arial"/>
              </a:rPr>
              <a:t> para intentar mejorar esas métricas (RandomSearch)</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1"/>
          <p:cNvSpPr txBox="1"/>
          <p:nvPr/>
        </p:nvSpPr>
        <p:spPr>
          <a:xfrm>
            <a:off x="510450" y="1257300"/>
            <a:ext cx="2763973" cy="1588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a:solidFill>
                  <a:srgbClr val="7F7F7F"/>
                </a:solidFill>
                <a:latin typeface="Arial"/>
                <a:ea typeface="Arial"/>
                <a:cs typeface="Arial"/>
                <a:sym typeface="Arial"/>
              </a:rPr>
              <a:t>Gracias</a:t>
            </a:r>
            <a:endParaRPr sz="4400" b="0" i="0" u="none" strike="noStrike" cap="none">
              <a:solidFill>
                <a:srgbClr val="7F7F7F"/>
              </a:solidFill>
              <a:latin typeface="Arial"/>
              <a:ea typeface="Arial"/>
              <a:cs typeface="Arial"/>
              <a:sym typeface="Arial"/>
            </a:endParaRPr>
          </a:p>
        </p:txBody>
      </p:sp>
      <p:pic>
        <p:nvPicPr>
          <p:cNvPr id="404" name="Google Shape;404;p41"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cxnSp>
        <p:nvCxnSpPr>
          <p:cNvPr id="405" name="Google Shape;405;p41"/>
          <p:cNvCxnSpPr/>
          <p:nvPr/>
        </p:nvCxnSpPr>
        <p:spPr>
          <a:xfrm>
            <a:off x="510450" y="2917371"/>
            <a:ext cx="7989737" cy="8709"/>
          </a:xfrm>
          <a:prstGeom prst="straightConnector1">
            <a:avLst/>
          </a:prstGeom>
          <a:noFill/>
          <a:ln w="34925" cap="flat" cmpd="sng">
            <a:solidFill>
              <a:srgbClr val="323442"/>
            </a:solidFill>
            <a:prstDash val="solid"/>
            <a:round/>
            <a:headEnd type="none" w="sm" len="sm"/>
            <a:tailEnd type="none" w="sm" len="sm"/>
          </a:ln>
        </p:spPr>
      </p:cxnSp>
      <p:sp>
        <p:nvSpPr>
          <p:cNvPr id="406" name="Google Shape;406;p41"/>
          <p:cNvSpPr/>
          <p:nvPr/>
        </p:nvSpPr>
        <p:spPr>
          <a:xfrm>
            <a:off x="2295850" y="3015021"/>
            <a:ext cx="41072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sng" strike="noStrike" cap="none">
                <a:solidFill>
                  <a:srgbClr val="A80000"/>
                </a:solidFill>
                <a:latin typeface="Arial"/>
                <a:ea typeface="Arial"/>
                <a:cs typeface="Arial"/>
                <a:sym typeface="Arial"/>
                <a:hlinkClick r:id="rId4"/>
              </a:rPr>
              <a:t>https://github.com/jazzphoenix/icemd_bigdata</a:t>
            </a:r>
            <a:endParaRPr sz="1400" b="1" i="0" u="none" strike="noStrike" cap="none">
              <a:solidFill>
                <a:srgbClr val="A8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p:nvPr/>
        </p:nvSpPr>
        <p:spPr>
          <a:xfrm>
            <a:off x="0"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a:t>
            </a:r>
            <a:endParaRPr sz="2400" b="0" i="0" u="sng" strike="noStrike" cap="none">
              <a:solidFill>
                <a:schemeClr val="dk1"/>
              </a:solidFill>
              <a:latin typeface="Raleway"/>
              <a:ea typeface="Raleway"/>
              <a:cs typeface="Raleway"/>
              <a:sym typeface="Raleway"/>
            </a:endParaRPr>
          </a:p>
        </p:txBody>
      </p:sp>
      <p:pic>
        <p:nvPicPr>
          <p:cNvPr id="75" name="Google Shape;75;p4"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76" name="Google Shape;76;p4"/>
          <p:cNvPicPr preferRelativeResize="0"/>
          <p:nvPr/>
        </p:nvPicPr>
        <p:blipFill rotWithShape="1">
          <a:blip r:embed="rId4">
            <a:alphaModFix/>
          </a:blip>
          <a:srcRect/>
          <a:stretch/>
        </p:blipFill>
        <p:spPr>
          <a:xfrm>
            <a:off x="764785" y="1182032"/>
            <a:ext cx="2659550" cy="2647395"/>
          </a:xfrm>
          <a:prstGeom prst="rect">
            <a:avLst/>
          </a:prstGeom>
          <a:noFill/>
          <a:ln>
            <a:noFill/>
          </a:ln>
        </p:spPr>
      </p:pic>
      <p:sp>
        <p:nvSpPr>
          <p:cNvPr id="77" name="Google Shape;77;p4"/>
          <p:cNvSpPr/>
          <p:nvPr/>
        </p:nvSpPr>
        <p:spPr>
          <a:xfrm rot="657234">
            <a:off x="7834912" y="2590090"/>
            <a:ext cx="917394" cy="55976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RFECV</a:t>
            </a:r>
            <a:endParaRPr sz="1400" b="0" i="0" u="none" strike="noStrike" cap="none">
              <a:solidFill>
                <a:schemeClr val="dk1"/>
              </a:solidFill>
              <a:latin typeface="Arial"/>
              <a:ea typeface="Arial"/>
              <a:cs typeface="Arial"/>
              <a:sym typeface="Arial"/>
            </a:endParaRPr>
          </a:p>
        </p:txBody>
      </p:sp>
      <p:sp>
        <p:nvSpPr>
          <p:cNvPr id="78" name="Google Shape;78;p4"/>
          <p:cNvSpPr/>
          <p:nvPr/>
        </p:nvSpPr>
        <p:spPr>
          <a:xfrm rot="-1596395">
            <a:off x="7106346" y="904715"/>
            <a:ext cx="1613817" cy="55463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Cross Validation</a:t>
            </a:r>
            <a:endParaRPr sz="1400" b="0" i="0" u="none" strike="noStrike" cap="none">
              <a:solidFill>
                <a:schemeClr val="dk1"/>
              </a:solidFill>
              <a:latin typeface="Arial"/>
              <a:ea typeface="Arial"/>
              <a:cs typeface="Arial"/>
              <a:sym typeface="Arial"/>
            </a:endParaRPr>
          </a:p>
        </p:txBody>
      </p:sp>
      <p:sp>
        <p:nvSpPr>
          <p:cNvPr id="79" name="Google Shape;79;p4"/>
          <p:cNvSpPr/>
          <p:nvPr/>
        </p:nvSpPr>
        <p:spPr>
          <a:xfrm rot="-927074">
            <a:off x="3830732" y="2686712"/>
            <a:ext cx="1464599" cy="55468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Grid SearchCV</a:t>
            </a:r>
            <a:endParaRPr sz="1400" b="0" i="0" u="none" strike="noStrike" cap="none">
              <a:solidFill>
                <a:schemeClr val="dk1"/>
              </a:solidFill>
              <a:latin typeface="Arial"/>
              <a:ea typeface="Arial"/>
              <a:cs typeface="Arial"/>
              <a:sym typeface="Arial"/>
            </a:endParaRPr>
          </a:p>
        </p:txBody>
      </p:sp>
      <p:sp>
        <p:nvSpPr>
          <p:cNvPr id="80" name="Google Shape;80;p4"/>
          <p:cNvSpPr/>
          <p:nvPr/>
        </p:nvSpPr>
        <p:spPr>
          <a:xfrm rot="260968">
            <a:off x="5527736" y="2573854"/>
            <a:ext cx="1925478" cy="55468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Random SearchCV</a:t>
            </a:r>
            <a:endParaRPr sz="1400" b="0" i="0" u="none" strike="noStrike" cap="none">
              <a:solidFill>
                <a:schemeClr val="dk1"/>
              </a:solidFill>
              <a:latin typeface="Arial"/>
              <a:ea typeface="Arial"/>
              <a:cs typeface="Arial"/>
              <a:sym typeface="Arial"/>
            </a:endParaRPr>
          </a:p>
        </p:txBody>
      </p:sp>
      <p:sp>
        <p:nvSpPr>
          <p:cNvPr id="81" name="Google Shape;81;p4"/>
          <p:cNvSpPr/>
          <p:nvPr/>
        </p:nvSpPr>
        <p:spPr>
          <a:xfrm rot="484369">
            <a:off x="4084412" y="1088217"/>
            <a:ext cx="957240" cy="55468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SMOTE</a:t>
            </a:r>
            <a:endParaRPr sz="1400" b="0" i="0" u="none" strike="noStrike" cap="none">
              <a:solidFill>
                <a:schemeClr val="dk1"/>
              </a:solidFill>
              <a:latin typeface="Arial"/>
              <a:ea typeface="Arial"/>
              <a:cs typeface="Arial"/>
              <a:sym typeface="Arial"/>
            </a:endParaRPr>
          </a:p>
        </p:txBody>
      </p:sp>
      <p:sp>
        <p:nvSpPr>
          <p:cNvPr id="82" name="Google Shape;82;p4"/>
          <p:cNvSpPr/>
          <p:nvPr/>
        </p:nvSpPr>
        <p:spPr>
          <a:xfrm rot="-927074">
            <a:off x="5681143" y="1088217"/>
            <a:ext cx="1189786" cy="55468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Near Miss</a:t>
            </a:r>
            <a:endParaRPr sz="1400" b="0" i="0" u="none" strike="noStrike" cap="none">
              <a:solidFill>
                <a:schemeClr val="dk1"/>
              </a:solidFill>
              <a:latin typeface="Arial"/>
              <a:ea typeface="Arial"/>
              <a:cs typeface="Arial"/>
              <a:sym typeface="Arial"/>
            </a:endParaRPr>
          </a:p>
        </p:txBody>
      </p:sp>
      <p:sp>
        <p:nvSpPr>
          <p:cNvPr id="83" name="Google Shape;83;p4"/>
          <p:cNvSpPr/>
          <p:nvPr/>
        </p:nvSpPr>
        <p:spPr>
          <a:xfrm>
            <a:off x="4097659" y="243057"/>
            <a:ext cx="3391799" cy="55463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Dataset desbalanceado.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¡¡Obliga a ejecutar técnicas para paliarlo!!</a:t>
            </a:r>
            <a:endParaRPr sz="1200" b="0" i="0" u="none" strike="noStrike" cap="none">
              <a:solidFill>
                <a:schemeClr val="dk1"/>
              </a:solidFill>
              <a:latin typeface="Arial"/>
              <a:ea typeface="Arial"/>
              <a:cs typeface="Arial"/>
              <a:sym typeface="Arial"/>
            </a:endParaRPr>
          </a:p>
        </p:txBody>
      </p:sp>
      <p:sp>
        <p:nvSpPr>
          <p:cNvPr id="84" name="Google Shape;84;p4"/>
          <p:cNvSpPr/>
          <p:nvPr/>
        </p:nvSpPr>
        <p:spPr>
          <a:xfrm>
            <a:off x="4022528" y="1896072"/>
            <a:ext cx="4878875" cy="55463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Para Optimización de modelo, junto con Cross Validation (CV)</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p:nvPr/>
        </p:nvSpPr>
        <p:spPr>
          <a:xfrm>
            <a:off x="0"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Numéricas</a:t>
            </a:r>
            <a:endParaRPr sz="2400" b="0" i="0" u="sng" strike="noStrike" cap="none">
              <a:solidFill>
                <a:schemeClr val="dk1"/>
              </a:solidFill>
              <a:latin typeface="Raleway"/>
              <a:ea typeface="Raleway"/>
              <a:cs typeface="Raleway"/>
              <a:sym typeface="Raleway"/>
            </a:endParaRPr>
          </a:p>
        </p:txBody>
      </p:sp>
      <p:pic>
        <p:nvPicPr>
          <p:cNvPr id="90" name="Google Shape;90;p5"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91" name="Google Shape;91;p5"/>
          <p:cNvPicPr preferRelativeResize="0"/>
          <p:nvPr/>
        </p:nvPicPr>
        <p:blipFill rotWithShape="1">
          <a:blip r:embed="rId4">
            <a:alphaModFix/>
          </a:blip>
          <a:srcRect/>
          <a:stretch/>
        </p:blipFill>
        <p:spPr>
          <a:xfrm>
            <a:off x="917245" y="2668555"/>
            <a:ext cx="2797695" cy="1869816"/>
          </a:xfrm>
          <a:prstGeom prst="rect">
            <a:avLst/>
          </a:prstGeom>
          <a:noFill/>
          <a:ln>
            <a:noFill/>
          </a:ln>
        </p:spPr>
      </p:pic>
      <p:pic>
        <p:nvPicPr>
          <p:cNvPr id="92" name="Google Shape;92;p5"/>
          <p:cNvPicPr preferRelativeResize="0"/>
          <p:nvPr/>
        </p:nvPicPr>
        <p:blipFill rotWithShape="1">
          <a:blip r:embed="rId5">
            <a:alphaModFix/>
          </a:blip>
          <a:srcRect/>
          <a:stretch/>
        </p:blipFill>
        <p:spPr>
          <a:xfrm>
            <a:off x="3059023" y="740521"/>
            <a:ext cx="2953894" cy="1928034"/>
          </a:xfrm>
          <a:prstGeom prst="rect">
            <a:avLst/>
          </a:prstGeom>
          <a:noFill/>
          <a:ln>
            <a:noFill/>
          </a:ln>
        </p:spPr>
      </p:pic>
      <p:pic>
        <p:nvPicPr>
          <p:cNvPr id="93" name="Google Shape;93;p5"/>
          <p:cNvPicPr preferRelativeResize="0"/>
          <p:nvPr/>
        </p:nvPicPr>
        <p:blipFill rotWithShape="1">
          <a:blip r:embed="rId6">
            <a:alphaModFix/>
          </a:blip>
          <a:srcRect/>
          <a:stretch/>
        </p:blipFill>
        <p:spPr>
          <a:xfrm>
            <a:off x="147926" y="572700"/>
            <a:ext cx="2911097" cy="1883651"/>
          </a:xfrm>
          <a:prstGeom prst="rect">
            <a:avLst/>
          </a:prstGeom>
          <a:noFill/>
          <a:ln>
            <a:noFill/>
          </a:ln>
        </p:spPr>
      </p:pic>
      <p:sp>
        <p:nvSpPr>
          <p:cNvPr id="94" name="Google Shape;94;p5"/>
          <p:cNvSpPr/>
          <p:nvPr/>
        </p:nvSpPr>
        <p:spPr>
          <a:xfrm>
            <a:off x="3918862" y="2681208"/>
            <a:ext cx="2575248" cy="866269"/>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rgbClr val="000000"/>
                </a:solidFill>
                <a:latin typeface="Arial"/>
                <a:ea typeface="Arial"/>
                <a:cs typeface="Arial"/>
                <a:sym typeface="Arial"/>
              </a:rPr>
              <a:t>Crearemos variables discretizadas:</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tenure_bin </a:t>
            </a:r>
            <a:r>
              <a:rPr lang="es-ES" sz="1100" b="0" i="0" u="none" strike="noStrike" cap="none">
                <a:solidFill>
                  <a:srgbClr val="212121"/>
                </a:solidFill>
                <a:latin typeface="Roboto"/>
                <a:ea typeface="Roboto"/>
                <a:cs typeface="Roboto"/>
                <a:sym typeface="Roboto"/>
              </a:rPr>
              <a:t>[1 2 3]</a:t>
            </a:r>
            <a:endParaRPr sz="11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MonthlyCharges_bin </a:t>
            </a:r>
            <a:r>
              <a:rPr lang="es-ES" sz="1100" b="0" i="0" u="none" strike="noStrike" cap="none">
                <a:solidFill>
                  <a:srgbClr val="212121"/>
                </a:solidFill>
                <a:latin typeface="Roboto"/>
                <a:ea typeface="Roboto"/>
                <a:cs typeface="Roboto"/>
                <a:sym typeface="Roboto"/>
              </a:rPr>
              <a:t>[1 2 3]</a:t>
            </a:r>
            <a:endParaRPr sz="11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TotalCharges_bin </a:t>
            </a:r>
            <a:r>
              <a:rPr lang="es-ES" sz="1100" b="0" i="0" u="none" strike="noStrike" cap="none">
                <a:solidFill>
                  <a:srgbClr val="212121"/>
                </a:solidFill>
                <a:latin typeface="Roboto"/>
                <a:ea typeface="Roboto"/>
                <a:cs typeface="Roboto"/>
                <a:sym typeface="Roboto"/>
              </a:rPr>
              <a:t>[1 2 3]</a:t>
            </a:r>
            <a:endParaRPr sz="1100" b="0" i="0" u="none" strike="noStrike" cap="none">
              <a:solidFill>
                <a:srgbClr val="000000"/>
              </a:solidFill>
              <a:latin typeface="Arial"/>
              <a:ea typeface="Arial"/>
              <a:cs typeface="Arial"/>
              <a:sym typeface="Arial"/>
            </a:endParaRPr>
          </a:p>
        </p:txBody>
      </p:sp>
      <p:sp>
        <p:nvSpPr>
          <p:cNvPr id="95" name="Google Shape;95;p5"/>
          <p:cNvSpPr/>
          <p:nvPr/>
        </p:nvSpPr>
        <p:spPr>
          <a:xfrm>
            <a:off x="6166118" y="572701"/>
            <a:ext cx="2651311" cy="210850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0"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ES" sz="1800" b="1" i="0" u="sng" strike="noStrike" cap="none">
                <a:solidFill>
                  <a:srgbClr val="212121"/>
                </a:solidFill>
                <a:latin typeface="Roboto"/>
                <a:ea typeface="Roboto"/>
                <a:cs typeface="Roboto"/>
                <a:sym typeface="Roboto"/>
              </a:rPr>
              <a:t>Intervalos Discretos</a:t>
            </a:r>
            <a:endParaRPr sz="1800" b="1" i="0" u="sng"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Tenure:</a:t>
            </a:r>
            <a:br>
              <a:rPr lang="es-ES" sz="1200" b="0" i="0" u="none" strike="noStrike" cap="none">
                <a:solidFill>
                  <a:srgbClr val="212121"/>
                </a:solidFill>
                <a:latin typeface="Roboto"/>
                <a:ea typeface="Roboto"/>
                <a:cs typeface="Roboto"/>
                <a:sym typeface="Roboto"/>
              </a:rPr>
            </a:br>
            <a:r>
              <a:rPr lang="es-ES" sz="1200" b="0" i="0" u="none" strike="noStrike" cap="none">
                <a:solidFill>
                  <a:srgbClr val="212121"/>
                </a:solidFill>
                <a:latin typeface="Roboto"/>
                <a:ea typeface="Roboto"/>
                <a:cs typeface="Roboto"/>
                <a:sym typeface="Roboto"/>
              </a:rPr>
              <a:t>   [0.0, 20.0, 48.0, 72.0]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MonthlyCharges: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  [18.25, 42.4, 77.8, 118.75]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TotalCharges: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  [18.8, 1980.3, 4786.15, 8684.8]</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0"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Numéricas</a:t>
            </a:r>
            <a:endParaRPr sz="2400" b="0" i="0" u="sng" strike="noStrike" cap="none">
              <a:solidFill>
                <a:schemeClr val="dk1"/>
              </a:solidFill>
              <a:latin typeface="Raleway"/>
              <a:ea typeface="Raleway"/>
              <a:cs typeface="Raleway"/>
              <a:sym typeface="Raleway"/>
            </a:endParaRPr>
          </a:p>
        </p:txBody>
      </p:sp>
      <p:pic>
        <p:nvPicPr>
          <p:cNvPr id="101" name="Google Shape;101;p6"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02" name="Google Shape;102;p6"/>
          <p:cNvPicPr preferRelativeResize="0"/>
          <p:nvPr/>
        </p:nvPicPr>
        <p:blipFill rotWithShape="1">
          <a:blip r:embed="rId4">
            <a:alphaModFix/>
          </a:blip>
          <a:srcRect/>
          <a:stretch/>
        </p:blipFill>
        <p:spPr>
          <a:xfrm>
            <a:off x="326571" y="572700"/>
            <a:ext cx="3118173" cy="2063269"/>
          </a:xfrm>
          <a:prstGeom prst="rect">
            <a:avLst/>
          </a:prstGeom>
          <a:noFill/>
          <a:ln>
            <a:noFill/>
          </a:ln>
        </p:spPr>
      </p:pic>
      <p:pic>
        <p:nvPicPr>
          <p:cNvPr id="103" name="Google Shape;103;p6"/>
          <p:cNvPicPr preferRelativeResize="0"/>
          <p:nvPr/>
        </p:nvPicPr>
        <p:blipFill rotWithShape="1">
          <a:blip r:embed="rId5">
            <a:alphaModFix/>
          </a:blip>
          <a:srcRect/>
          <a:stretch/>
        </p:blipFill>
        <p:spPr>
          <a:xfrm>
            <a:off x="813511" y="2643924"/>
            <a:ext cx="3410776" cy="2211939"/>
          </a:xfrm>
          <a:prstGeom prst="rect">
            <a:avLst/>
          </a:prstGeom>
          <a:noFill/>
          <a:ln>
            <a:noFill/>
          </a:ln>
        </p:spPr>
      </p:pic>
      <p:sp>
        <p:nvSpPr>
          <p:cNvPr id="104" name="Google Shape;104;p6"/>
          <p:cNvSpPr/>
          <p:nvPr/>
        </p:nvSpPr>
        <p:spPr>
          <a:xfrm>
            <a:off x="4270942" y="2588981"/>
            <a:ext cx="2556583" cy="705804"/>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rgbClr val="000000"/>
                </a:solidFill>
                <a:latin typeface="Arial"/>
                <a:ea typeface="Arial"/>
                <a:cs typeface="Arial"/>
                <a:sym typeface="Arial"/>
              </a:rPr>
              <a:t>Crearemos variables discretizadas:</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TheoMonthlyCharges_bin </a:t>
            </a:r>
            <a:r>
              <a:rPr lang="es-ES" sz="1100" b="0" i="0" u="none" strike="noStrike" cap="none">
                <a:solidFill>
                  <a:srgbClr val="212121"/>
                </a:solidFill>
                <a:latin typeface="Roboto"/>
                <a:ea typeface="Roboto"/>
                <a:cs typeface="Roboto"/>
                <a:sym typeface="Roboto"/>
              </a:rPr>
              <a:t>[1 2 3]</a:t>
            </a:r>
            <a:endParaRPr sz="11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DiffCharges_bin </a:t>
            </a:r>
            <a:r>
              <a:rPr lang="es-ES" sz="1100" b="0" i="0" u="none" strike="noStrike" cap="none">
                <a:solidFill>
                  <a:srgbClr val="212121"/>
                </a:solidFill>
                <a:latin typeface="Roboto"/>
                <a:ea typeface="Roboto"/>
                <a:cs typeface="Roboto"/>
                <a:sym typeface="Roboto"/>
              </a:rPr>
              <a:t>[1 2 3 4 5]</a:t>
            </a:r>
            <a:endParaRPr sz="1100" b="0" i="0" u="none" strike="noStrike" cap="none">
              <a:solidFill>
                <a:srgbClr val="000000"/>
              </a:solidFill>
              <a:latin typeface="Arial"/>
              <a:ea typeface="Arial"/>
              <a:cs typeface="Arial"/>
              <a:sym typeface="Arial"/>
            </a:endParaRPr>
          </a:p>
        </p:txBody>
      </p:sp>
      <p:sp>
        <p:nvSpPr>
          <p:cNvPr id="105" name="Google Shape;105;p6"/>
          <p:cNvSpPr/>
          <p:nvPr/>
        </p:nvSpPr>
        <p:spPr>
          <a:xfrm>
            <a:off x="5374089" y="663695"/>
            <a:ext cx="3387011" cy="188127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0"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ES" sz="1800" b="1" i="0" u="sng" strike="noStrike" cap="none">
                <a:solidFill>
                  <a:srgbClr val="212121"/>
                </a:solidFill>
                <a:latin typeface="Roboto"/>
                <a:ea typeface="Roboto"/>
                <a:cs typeface="Roboto"/>
                <a:sym typeface="Roboto"/>
              </a:rPr>
              <a:t>Intervalos Discretos</a:t>
            </a:r>
            <a:endParaRPr sz="1800" b="1" i="0" u="sng"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TheoMonthlyCharges: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   [20.0, 40.0, 70.0, 105.0]</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DiffCharges: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   [-19.125, -4.5643, -1.2257, 1.2062, 4.82, 18.9]</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p:nvPr/>
        </p:nvSpPr>
        <p:spPr>
          <a:xfrm>
            <a:off x="0"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Numéricas</a:t>
            </a:r>
            <a:endParaRPr sz="2400" b="0" i="0" u="sng" strike="noStrike" cap="none">
              <a:solidFill>
                <a:schemeClr val="dk1"/>
              </a:solidFill>
              <a:latin typeface="Raleway"/>
              <a:ea typeface="Raleway"/>
              <a:cs typeface="Raleway"/>
              <a:sym typeface="Raleway"/>
            </a:endParaRPr>
          </a:p>
        </p:txBody>
      </p:sp>
      <p:pic>
        <p:nvPicPr>
          <p:cNvPr id="111" name="Google Shape;111;p7"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12" name="Google Shape;112;p7"/>
          <p:cNvPicPr preferRelativeResize="0"/>
          <p:nvPr/>
        </p:nvPicPr>
        <p:blipFill rotWithShape="1">
          <a:blip r:embed="rId4">
            <a:alphaModFix/>
          </a:blip>
          <a:srcRect/>
          <a:stretch/>
        </p:blipFill>
        <p:spPr>
          <a:xfrm>
            <a:off x="139957" y="572700"/>
            <a:ext cx="5290457" cy="3831349"/>
          </a:xfrm>
          <a:prstGeom prst="rect">
            <a:avLst/>
          </a:prstGeom>
          <a:noFill/>
          <a:ln>
            <a:noFill/>
          </a:ln>
        </p:spPr>
      </p:pic>
      <p:sp>
        <p:nvSpPr>
          <p:cNvPr id="113" name="Google Shape;113;p7"/>
          <p:cNvSpPr/>
          <p:nvPr/>
        </p:nvSpPr>
        <p:spPr>
          <a:xfrm>
            <a:off x="5411756" y="572699"/>
            <a:ext cx="3657600" cy="295065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0" tIns="91425" rIns="36000" bIns="91425" anchor="ctr" anchorCtr="0">
            <a:noAutofit/>
          </a:bodyPr>
          <a:lstStyle/>
          <a:p>
            <a:pPr marL="161925" marR="0" lvl="0" indent="0" algn="l" rtl="0">
              <a:lnSpc>
                <a:spcPct val="115000"/>
              </a:lnSpc>
              <a:spcBef>
                <a:spcPts val="50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Cuotas inferior de los 25 (</a:t>
            </a:r>
            <a:r>
              <a:rPr lang="es-ES" sz="1200" b="1" i="0" u="none" strike="noStrike" cap="none">
                <a:solidFill>
                  <a:srgbClr val="212121"/>
                </a:solidFill>
                <a:latin typeface="Roboto"/>
                <a:ea typeface="Roboto"/>
                <a:cs typeface="Roboto"/>
                <a:sym typeface="Roboto"/>
              </a:rPr>
              <a:t>Voz</a:t>
            </a:r>
            <a:r>
              <a:rPr lang="es-ES" sz="1200" b="0" i="0" u="none" strike="noStrike" cap="none">
                <a:solidFill>
                  <a:srgbClr val="212121"/>
                </a:solidFill>
                <a:latin typeface="Roboto"/>
                <a:ea typeface="Roboto"/>
                <a:cs typeface="Roboto"/>
                <a:sym typeface="Roboto"/>
              </a:rPr>
              <a:t>) son bastante fieles.</a:t>
            </a:r>
            <a:endParaRPr sz="1400" b="0" i="0" u="none" strike="noStrike" cap="none">
              <a:solidFill>
                <a:srgbClr val="000000"/>
              </a:solidFill>
              <a:latin typeface="Arial"/>
              <a:ea typeface="Arial"/>
              <a:cs typeface="Arial"/>
              <a:sym typeface="Arial"/>
            </a:endParaRPr>
          </a:p>
          <a:p>
            <a:pPr marL="161925" marR="0" lvl="0" indent="0" algn="l" rtl="0">
              <a:lnSpc>
                <a:spcPct val="115000"/>
              </a:lnSpc>
              <a:spcBef>
                <a:spcPts val="50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Clientes con cuotas altas (</a:t>
            </a:r>
            <a:r>
              <a:rPr lang="es-ES" sz="1200" b="1" i="0" u="none" strike="noStrike" cap="none">
                <a:solidFill>
                  <a:srgbClr val="212121"/>
                </a:solidFill>
                <a:latin typeface="Roboto"/>
                <a:ea typeface="Roboto"/>
                <a:cs typeface="Roboto"/>
                <a:sym typeface="Roboto"/>
              </a:rPr>
              <a:t>Fibra</a:t>
            </a:r>
            <a:r>
              <a:rPr lang="es-ES" sz="1200" b="0" i="0" u="none" strike="noStrike" cap="none">
                <a:solidFill>
                  <a:srgbClr val="212121"/>
                </a:solidFill>
                <a:latin typeface="Roboto"/>
                <a:ea typeface="Roboto"/>
                <a:cs typeface="Roboto"/>
                <a:sym typeface="Roboto"/>
              </a:rPr>
              <a:t>) mayor tasa de abandono.</a:t>
            </a:r>
            <a:endParaRPr sz="1400" b="0" i="0" u="none" strike="noStrike" cap="none">
              <a:solidFill>
                <a:srgbClr val="000000"/>
              </a:solidFill>
              <a:latin typeface="Arial"/>
              <a:ea typeface="Arial"/>
              <a:cs typeface="Arial"/>
              <a:sym typeface="Arial"/>
            </a:endParaRPr>
          </a:p>
          <a:p>
            <a:pPr marL="161925" marR="0" lvl="0" indent="0" algn="l" rtl="0">
              <a:lnSpc>
                <a:spcPct val="115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Clientes nuevos </a:t>
            </a:r>
            <a:r>
              <a:rPr lang="es-ES" sz="1200" b="1" i="0" u="none" strike="noStrike" cap="none">
                <a:solidFill>
                  <a:srgbClr val="212121"/>
                </a:solidFill>
                <a:latin typeface="Roboto"/>
                <a:ea typeface="Roboto"/>
                <a:cs typeface="Roboto"/>
                <a:sym typeface="Roboto"/>
              </a:rPr>
              <a:t>(tenure &lt;3) </a:t>
            </a:r>
            <a:r>
              <a:rPr lang="es-ES" sz="1200" b="0" i="0" u="none" strike="noStrike" cap="none">
                <a:solidFill>
                  <a:srgbClr val="212121"/>
                </a:solidFill>
                <a:latin typeface="Roboto"/>
                <a:ea typeface="Roboto"/>
                <a:cs typeface="Roboto"/>
                <a:sym typeface="Roboto"/>
              </a:rPr>
              <a:t>mayor tasa de abandono</a:t>
            </a:r>
            <a:endParaRPr sz="1400" b="0" i="0" u="none" strike="noStrike" cap="none">
              <a:solidFill>
                <a:srgbClr val="000000"/>
              </a:solidFill>
              <a:latin typeface="Arial"/>
              <a:ea typeface="Arial"/>
              <a:cs typeface="Arial"/>
              <a:sym typeface="Arial"/>
            </a:endParaRPr>
          </a:p>
          <a:p>
            <a:pPr marL="161925" marR="0" lvl="0" indent="0" algn="l" rtl="0">
              <a:lnSpc>
                <a:spcPct val="115000"/>
              </a:lnSpc>
              <a:spcBef>
                <a:spcPts val="0"/>
              </a:spcBef>
              <a:spcAft>
                <a:spcPts val="0"/>
              </a:spcAft>
              <a:buClr>
                <a:srgbClr val="000000"/>
              </a:buClr>
              <a:buSzPts val="1200"/>
              <a:buFont typeface="Arial"/>
              <a:buNone/>
            </a:pPr>
            <a:r>
              <a:rPr lang="es-ES" sz="1200" b="1" i="0" u="none" strike="noStrike" cap="none">
                <a:solidFill>
                  <a:srgbClr val="212121"/>
                </a:solidFill>
                <a:latin typeface="Roboto"/>
                <a:ea typeface="Roboto"/>
                <a:cs typeface="Roboto"/>
                <a:sym typeface="Roboto"/>
              </a:rPr>
              <a:t>DiffCharges </a:t>
            </a:r>
            <a:r>
              <a:rPr lang="es-ES" sz="1200" b="0" i="0" u="none" strike="noStrike" cap="none">
                <a:solidFill>
                  <a:srgbClr val="212121"/>
                </a:solidFill>
                <a:latin typeface="Roboto"/>
                <a:ea typeface="Roboto"/>
                <a:cs typeface="Roboto"/>
                <a:sym typeface="Roboto"/>
              </a:rPr>
              <a:t>presenta una distribución muy normal</a:t>
            </a:r>
            <a:endParaRPr sz="1400" b="0" i="0" u="none" strike="noStrike" cap="none">
              <a:solidFill>
                <a:srgbClr val="000000"/>
              </a:solidFill>
              <a:latin typeface="Arial"/>
              <a:ea typeface="Arial"/>
              <a:cs typeface="Arial"/>
              <a:sym typeface="Arial"/>
            </a:endParaRPr>
          </a:p>
          <a:p>
            <a:pPr marL="161925" marR="0" lvl="0" indent="0" algn="l" rtl="0">
              <a:lnSpc>
                <a:spcPct val="115000"/>
              </a:lnSpc>
              <a:spcBef>
                <a:spcPts val="0"/>
              </a:spcBef>
              <a:spcAft>
                <a:spcPts val="0"/>
              </a:spcAft>
              <a:buClr>
                <a:srgbClr val="000000"/>
              </a:buClr>
              <a:buSzPts val="1200"/>
              <a:buFont typeface="Arial"/>
              <a:buNone/>
            </a:pPr>
            <a:r>
              <a:rPr lang="es-ES" sz="1200" b="0" i="0" u="none" strike="noStrike" cap="none">
                <a:solidFill>
                  <a:srgbClr val="212121"/>
                </a:solidFill>
                <a:latin typeface="Roboto"/>
                <a:ea typeface="Roboto"/>
                <a:cs typeface="Roboto"/>
                <a:sym typeface="Roboto"/>
              </a:rPr>
              <a:t>Mucha concentración en clientes que </a:t>
            </a:r>
            <a:r>
              <a:rPr lang="es-ES" sz="1200" b="1" i="0" u="none" strike="noStrike" cap="none">
                <a:solidFill>
                  <a:srgbClr val="212121"/>
                </a:solidFill>
                <a:latin typeface="Roboto"/>
                <a:ea typeface="Roboto"/>
                <a:cs typeface="Roboto"/>
                <a:sym typeface="Roboto"/>
              </a:rPr>
              <a:t>no cambian de contrato</a:t>
            </a:r>
            <a:r>
              <a:rPr lang="es-ES" sz="1200" b="0" i="0" u="none" strike="noStrike" cap="none">
                <a:solidFill>
                  <a:srgbClr val="212121"/>
                </a:solidFill>
                <a:latin typeface="Roboto"/>
                <a:ea typeface="Roboto"/>
                <a:cs typeface="Roboto"/>
                <a:sym typeface="Roboto"/>
              </a:rPr>
              <a:t>, siendo la variación al alza y a la baja de 5, es decir, de servicios añadidos de Voz (</a:t>
            </a:r>
            <a:r>
              <a:rPr lang="es-ES" sz="1200" b="1" i="0" u="none" strike="noStrike" cap="none">
                <a:solidFill>
                  <a:srgbClr val="212121"/>
                </a:solidFill>
                <a:latin typeface="Roboto"/>
                <a:ea typeface="Roboto"/>
                <a:cs typeface="Roboto"/>
                <a:sym typeface="Roboto"/>
              </a:rPr>
              <a:t>MultipleLines</a:t>
            </a:r>
            <a:r>
              <a:rPr lang="es-ES" sz="1200" b="0" i="0" u="none" strike="noStrike" cap="none">
                <a:solidFill>
                  <a:srgbClr val="212121"/>
                </a:solidFill>
                <a:latin typeface="Roboto"/>
                <a:ea typeface="Roboto"/>
                <a:cs typeface="Roboto"/>
                <a:sym typeface="Roboto"/>
              </a:rPr>
              <a:t>) o datos (</a:t>
            </a:r>
            <a:r>
              <a:rPr lang="es-ES" sz="1200" b="1" i="0" u="none" strike="noStrike" cap="none">
                <a:solidFill>
                  <a:srgbClr val="212121"/>
                </a:solidFill>
                <a:latin typeface="Roboto"/>
                <a:ea typeface="Roboto"/>
                <a:cs typeface="Roboto"/>
                <a:sym typeface="Roboto"/>
              </a:rPr>
              <a:t>Online, TechSupport, etc..</a:t>
            </a:r>
            <a:r>
              <a:rPr lang="es-ES" sz="1200" b="0" i="0" u="none" strike="noStrike" cap="none">
                <a:solidFill>
                  <a:srgbClr val="212121"/>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pic>
        <p:nvPicPr>
          <p:cNvPr id="119" name="Google Shape;119;p8"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20" name="Google Shape;120;p8"/>
          <p:cNvPicPr preferRelativeResize="0"/>
          <p:nvPr/>
        </p:nvPicPr>
        <p:blipFill rotWithShape="1">
          <a:blip r:embed="rId4">
            <a:alphaModFix/>
          </a:blip>
          <a:srcRect/>
          <a:stretch/>
        </p:blipFill>
        <p:spPr>
          <a:xfrm>
            <a:off x="475861" y="2947822"/>
            <a:ext cx="4305660" cy="1393385"/>
          </a:xfrm>
          <a:prstGeom prst="rect">
            <a:avLst/>
          </a:prstGeom>
          <a:noFill/>
          <a:ln>
            <a:noFill/>
          </a:ln>
        </p:spPr>
      </p:pic>
      <p:pic>
        <p:nvPicPr>
          <p:cNvPr id="121" name="Google Shape;121;p8"/>
          <p:cNvPicPr preferRelativeResize="0"/>
          <p:nvPr/>
        </p:nvPicPr>
        <p:blipFill rotWithShape="1">
          <a:blip r:embed="rId5">
            <a:alphaModFix/>
          </a:blip>
          <a:srcRect/>
          <a:stretch/>
        </p:blipFill>
        <p:spPr>
          <a:xfrm>
            <a:off x="139959" y="631499"/>
            <a:ext cx="5180501" cy="2306993"/>
          </a:xfrm>
          <a:prstGeom prst="rect">
            <a:avLst/>
          </a:prstGeom>
          <a:noFill/>
          <a:ln>
            <a:noFill/>
          </a:ln>
        </p:spPr>
      </p:pic>
      <p:sp>
        <p:nvSpPr>
          <p:cNvPr id="122" name="Google Shape;122;p8"/>
          <p:cNvSpPr/>
          <p:nvPr/>
        </p:nvSpPr>
        <p:spPr>
          <a:xfrm>
            <a:off x="5971592" y="419879"/>
            <a:ext cx="2929490" cy="296713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rgbClr val="000000"/>
                </a:solidFill>
                <a:latin typeface="Arial"/>
                <a:ea typeface="Arial"/>
                <a:cs typeface="Arial"/>
                <a:sym typeface="Arial"/>
              </a:rPr>
              <a:t>gender</a:t>
            </a:r>
            <a:r>
              <a:rPr lang="es-ES" sz="1200" b="0" i="0" u="none" strike="noStrike" cap="none">
                <a:solidFill>
                  <a:srgbClr val="000000"/>
                </a:solidFill>
                <a:latin typeface="Arial"/>
                <a:ea typeface="Arial"/>
                <a:cs typeface="Arial"/>
                <a:sym typeface="Arial"/>
              </a:rPr>
              <a:t>. Prácticamente, existe el mismo número de clientes de sexo masculino y femenino. En concreto, 67 registros más del sexo masculino. Esta relación se mantiene tanto en aquellos que abandonan como los que no.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Fijarse, además, que la relación de Churn por cada género es muy parecido al global. </a:t>
            </a:r>
            <a:br>
              <a:rPr lang="es-ES" sz="1200" b="0" i="0" u="none" strike="noStrike" cap="none">
                <a:solidFill>
                  <a:srgbClr val="000000"/>
                </a:solidFill>
                <a:latin typeface="Arial"/>
                <a:ea typeface="Arial"/>
                <a:cs typeface="Arial"/>
                <a:sym typeface="Arial"/>
              </a:rPr>
            </a:b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Por todo ello, parece que ésta variable no es significativa como para tenerla en cuenta en la predicción.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28" name="Google Shape;128;p9"/>
          <p:cNvSpPr/>
          <p:nvPr/>
        </p:nvSpPr>
        <p:spPr>
          <a:xfrm>
            <a:off x="5679667" y="572699"/>
            <a:ext cx="2775856" cy="175995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SeniorCitizen</a:t>
            </a:r>
            <a:r>
              <a:rPr lang="es-ES" sz="1400" b="0" i="0" u="none" strike="noStrike" cap="none">
                <a:solidFill>
                  <a:schemeClr val="dk1"/>
                </a:solidFill>
                <a:latin typeface="Arial"/>
                <a:ea typeface="Arial"/>
                <a:cs typeface="Arial"/>
                <a:sym typeface="Arial"/>
              </a:rPr>
              <a:t>. Los “senior citizen” tienen bastante menos representación teniendo una tasa de abandono superior al global. Sí parece que ser Senior Citizen o no puede condicionar la tasa de abandono.</a:t>
            </a:r>
            <a:endParaRPr sz="1400" b="0" i="0" u="none" strike="noStrike" cap="none">
              <a:solidFill>
                <a:srgbClr val="000000"/>
              </a:solidFill>
              <a:latin typeface="Arial"/>
              <a:ea typeface="Arial"/>
              <a:cs typeface="Arial"/>
              <a:sym typeface="Arial"/>
            </a:endParaRPr>
          </a:p>
        </p:txBody>
      </p:sp>
      <p:pic>
        <p:nvPicPr>
          <p:cNvPr id="129" name="Google Shape;129;p9"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30" name="Google Shape;130;p9"/>
          <p:cNvPicPr preferRelativeResize="0"/>
          <p:nvPr/>
        </p:nvPicPr>
        <p:blipFill rotWithShape="1">
          <a:blip r:embed="rId4">
            <a:alphaModFix/>
          </a:blip>
          <a:srcRect/>
          <a:stretch/>
        </p:blipFill>
        <p:spPr>
          <a:xfrm>
            <a:off x="335902" y="2911151"/>
            <a:ext cx="4864610" cy="1511560"/>
          </a:xfrm>
          <a:prstGeom prst="rect">
            <a:avLst/>
          </a:prstGeom>
          <a:noFill/>
          <a:ln>
            <a:noFill/>
          </a:ln>
        </p:spPr>
      </p:pic>
      <p:pic>
        <p:nvPicPr>
          <p:cNvPr id="131" name="Google Shape;131;p9"/>
          <p:cNvPicPr preferRelativeResize="0"/>
          <p:nvPr/>
        </p:nvPicPr>
        <p:blipFill rotWithShape="1">
          <a:blip r:embed="rId5">
            <a:alphaModFix/>
          </a:blip>
          <a:srcRect/>
          <a:stretch/>
        </p:blipFill>
        <p:spPr>
          <a:xfrm>
            <a:off x="240909" y="572700"/>
            <a:ext cx="5191194" cy="2236152"/>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2299</Words>
  <Application>Microsoft Office PowerPoint</Application>
  <PresentationFormat>Presentación en pantalla (16:9)</PresentationFormat>
  <Paragraphs>234</Paragraphs>
  <Slides>39</Slides>
  <Notes>39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39</vt:i4>
      </vt:variant>
    </vt:vector>
  </HeadingPairs>
  <TitlesOfParts>
    <vt:vector size="44" baseType="lpstr">
      <vt:lpstr>Arial</vt:lpstr>
      <vt:lpstr>Proxima Nova</vt:lpstr>
      <vt:lpstr>Raleway</vt:lpstr>
      <vt:lpstr>Roboto</vt:lpstr>
      <vt:lpstr>Spearmint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Phoenix</dc:creator>
  <cp:lastModifiedBy>David Caballero Rodríguez</cp:lastModifiedBy>
  <cp:revision>1</cp:revision>
  <dcterms:modified xsi:type="dcterms:W3CDTF">2019-06-30T11:32:36Z</dcterms:modified>
</cp:coreProperties>
</file>