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8Z9hlCwKg82XKTmMroi758XNj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87BAF1-7BAD-47E1-9AAC-27E6F1A84A1A}">
  <a:tblStyle styleId="{5F87BAF1-7BAD-47E1-9AAC-27E6F1A84A1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38683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13" name="Google Shape;3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51" name="Google Shape;35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59" name="Google Shape;35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67" name="Google Shape;36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75" name="Google Shape;37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12" name="Google Shape;41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6" name="Google Shape;1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cxnSp>
        <p:nvCxnSpPr>
          <p:cNvPr id="12" name="Google Shape;12;p4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3" name="Google Shape;13;p4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4" name="Google Shape;1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4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7"/>
        <p:cNvGrpSpPr/>
        <p:nvPr/>
      </p:nvGrpSpPr>
      <p:grpSpPr>
        <a:xfrm>
          <a:off x="0" y="0"/>
          <a:ext cx="0" cy="0"/>
          <a:chOff x="0" y="0"/>
          <a:chExt cx="0" cy="0"/>
        </a:xfrm>
      </p:grpSpPr>
      <p:sp>
        <p:nvSpPr>
          <p:cNvPr id="28" name="Google Shape;28;p4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9" name="Google Shape;29;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4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 name="Google Shape;32;p4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4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4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4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6" name="Google Shape;3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5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0"/>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40" name="Google Shape;40;p50"/>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1" name="Google Shape;41;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github.com/jazzphoenix/icemd_big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a:solidFill>
                  <a:srgbClr val="7F7F7F"/>
                </a:solidFill>
                <a:latin typeface="Arial"/>
                <a:ea typeface="Arial"/>
                <a:cs typeface="Arial"/>
                <a:sym typeface="Arial"/>
              </a:rPr>
              <a:t>MBD_Módulo 5:</a:t>
            </a:r>
            <a:br>
              <a:rPr lang="es-ES" sz="4400" b="0" i="0" u="none" strike="noStrike" cap="none">
                <a:solidFill>
                  <a:srgbClr val="7F7F7F"/>
                </a:solidFill>
                <a:latin typeface="Arial"/>
                <a:ea typeface="Arial"/>
                <a:cs typeface="Arial"/>
                <a:sym typeface="Arial"/>
              </a:rPr>
            </a:br>
            <a:r>
              <a:rPr lang="es-ES" sz="4400" b="0" i="0" u="none" strike="noStrike" cap="none">
                <a:solidFill>
                  <a:srgbClr val="7F7F7F"/>
                </a:solidFill>
                <a:latin typeface="Arial"/>
                <a:ea typeface="Arial"/>
                <a:cs typeface="Arial"/>
                <a:sym typeface="Arial"/>
              </a:rPr>
              <a:t>Caso Práctico Individual</a:t>
            </a:r>
            <a:endParaRPr sz="4400" b="0" i="0" u="none" strike="noStrike" cap="none">
              <a:solidFill>
                <a:srgbClr val="7F7F7F"/>
              </a:solidFill>
              <a:latin typeface="Arial"/>
              <a:ea typeface="Arial"/>
              <a:cs typeface="Arial"/>
              <a:sym typeface="Arial"/>
            </a:endParaRPr>
          </a:p>
        </p:txBody>
      </p:sp>
      <p:sp>
        <p:nvSpPr>
          <p:cNvPr id="47" name="Google Shape;47;p1"/>
          <p:cNvSpPr txBox="1"/>
          <p:nvPr/>
        </p:nvSpPr>
        <p:spPr>
          <a:xfrm>
            <a:off x="510450" y="3182313"/>
            <a:ext cx="4139927" cy="57792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000" b="0" i="0" u="none" strike="noStrike" cap="none">
                <a:solidFill>
                  <a:schemeClr val="dk1"/>
                </a:solidFill>
                <a:latin typeface="Arial"/>
                <a:ea typeface="Arial"/>
                <a:cs typeface="Arial"/>
                <a:sym typeface="Arial"/>
              </a:rPr>
              <a:t>Churn Prediction</a:t>
            </a:r>
            <a:endParaRPr sz="2000" b="0" i="0" u="none" strike="noStrike" cap="none">
              <a:solidFill>
                <a:schemeClr val="dk1"/>
              </a:solidFill>
              <a:latin typeface="Arial"/>
              <a:ea typeface="Arial"/>
              <a:cs typeface="Arial"/>
              <a:sym typeface="Arial"/>
            </a:endParaRPr>
          </a:p>
        </p:txBody>
      </p:sp>
      <p:sp>
        <p:nvSpPr>
          <p:cNvPr id="48" name="Google Shape;48;p1"/>
          <p:cNvSpPr txBox="1"/>
          <p:nvPr/>
        </p:nvSpPr>
        <p:spPr>
          <a:xfrm>
            <a:off x="6134793" y="466530"/>
            <a:ext cx="2365394"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1" i="0" u="none" strike="noStrike" cap="none">
                <a:solidFill>
                  <a:srgbClr val="FF0000"/>
                </a:solidFill>
                <a:latin typeface="Arial"/>
                <a:ea typeface="Arial"/>
                <a:cs typeface="Arial"/>
                <a:sym typeface="Arial"/>
              </a:rPr>
              <a:t>ID: 99905</a:t>
            </a:r>
            <a:endParaRPr sz="1200" b="1" i="0" u="none" strike="noStrike" cap="none">
              <a:solidFill>
                <a:srgbClr val="FF0000"/>
              </a:solidFill>
              <a:latin typeface="Arial"/>
              <a:ea typeface="Arial"/>
              <a:cs typeface="Arial"/>
              <a:sym typeface="Arial"/>
            </a:endParaRPr>
          </a:p>
        </p:txBody>
      </p:sp>
      <p:pic>
        <p:nvPicPr>
          <p:cNvPr id="49" name="Google Shape;49;p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cxnSp>
        <p:nvCxnSpPr>
          <p:cNvPr id="50" name="Google Shape;50;p1"/>
          <p:cNvCxnSpPr/>
          <p:nvPr/>
        </p:nvCxnSpPr>
        <p:spPr>
          <a:xfrm>
            <a:off x="510450" y="2917371"/>
            <a:ext cx="7989737" cy="8709"/>
          </a:xfrm>
          <a:prstGeom prst="straightConnector1">
            <a:avLst/>
          </a:prstGeom>
          <a:noFill/>
          <a:ln w="34925" cap="flat" cmpd="sng">
            <a:solidFill>
              <a:srgbClr val="323442"/>
            </a:solidFill>
            <a:prstDash val="solid"/>
            <a:round/>
            <a:headEnd type="none" w="sm" len="sm"/>
            <a:tailEnd type="none" w="sm" len="sm"/>
          </a:ln>
        </p:spPr>
      </p:cxnSp>
      <p:sp>
        <p:nvSpPr>
          <p:cNvPr id="51" name="Google Shape;51;p1"/>
          <p:cNvSpPr txBox="1"/>
          <p:nvPr/>
        </p:nvSpPr>
        <p:spPr>
          <a:xfrm>
            <a:off x="641079" y="3560861"/>
            <a:ext cx="4139927" cy="39875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Kaggle: WA_Fn-UseC_-Telco-Customer-Churn.csv</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37" name="Google Shape;137;p10"/>
          <p:cNvSpPr/>
          <p:nvPr/>
        </p:nvSpPr>
        <p:spPr>
          <a:xfrm>
            <a:off x="5531255" y="681135"/>
            <a:ext cx="3500777" cy="86742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Partner</a:t>
            </a:r>
            <a:r>
              <a:rPr lang="es-ES" sz="1400" b="0" i="0" u="none" strike="noStrike" cap="none">
                <a:solidFill>
                  <a:schemeClr val="dk1"/>
                </a:solidFill>
                <a:latin typeface="Arial"/>
                <a:ea typeface="Arial"/>
                <a:cs typeface="Arial"/>
                <a:sym typeface="Arial"/>
              </a:rPr>
              <a:t>. Sí parece variable significativa, reduciendo el churn en aquellos clientes cuyo valor de Partner es Yes</a:t>
            </a:r>
            <a:endParaRPr sz="1400" b="0" i="0" u="none" strike="noStrike" cap="none">
              <a:solidFill>
                <a:schemeClr val="dk1"/>
              </a:solidFill>
              <a:latin typeface="Arial"/>
              <a:ea typeface="Arial"/>
              <a:cs typeface="Arial"/>
              <a:sym typeface="Arial"/>
            </a:endParaRPr>
          </a:p>
        </p:txBody>
      </p:sp>
      <p:pic>
        <p:nvPicPr>
          <p:cNvPr id="138" name="Google Shape;138;p10"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39" name="Google Shape;139;p10"/>
          <p:cNvPicPr preferRelativeResize="0"/>
          <p:nvPr/>
        </p:nvPicPr>
        <p:blipFill rotWithShape="1">
          <a:blip r:embed="rId4">
            <a:alphaModFix/>
          </a:blip>
          <a:srcRect/>
          <a:stretch/>
        </p:blipFill>
        <p:spPr>
          <a:xfrm>
            <a:off x="150651" y="3104081"/>
            <a:ext cx="4962525" cy="1430888"/>
          </a:xfrm>
          <a:prstGeom prst="rect">
            <a:avLst/>
          </a:prstGeom>
          <a:noFill/>
          <a:ln>
            <a:noFill/>
          </a:ln>
        </p:spPr>
      </p:pic>
      <p:pic>
        <p:nvPicPr>
          <p:cNvPr id="140" name="Google Shape;140;p10"/>
          <p:cNvPicPr preferRelativeResize="0"/>
          <p:nvPr/>
        </p:nvPicPr>
        <p:blipFill rotWithShape="1">
          <a:blip r:embed="rId5">
            <a:alphaModFix/>
          </a:blip>
          <a:srcRect/>
          <a:stretch/>
        </p:blipFill>
        <p:spPr>
          <a:xfrm>
            <a:off x="205265" y="681135"/>
            <a:ext cx="5228836" cy="213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46" name="Google Shape;146;p11"/>
          <p:cNvSpPr/>
          <p:nvPr/>
        </p:nvSpPr>
        <p:spPr>
          <a:xfrm>
            <a:off x="5638473" y="849413"/>
            <a:ext cx="3370713" cy="91407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Dependents</a:t>
            </a:r>
            <a:r>
              <a:rPr lang="es-ES" sz="1400" b="0" i="0" u="none" strike="noStrike" cap="none">
                <a:solidFill>
                  <a:schemeClr val="dk1"/>
                </a:solidFill>
                <a:latin typeface="Arial"/>
                <a:ea typeface="Arial"/>
                <a:cs typeface="Arial"/>
                <a:sym typeface="Arial"/>
              </a:rPr>
              <a:t>. Igual que Partners, sí parece reducir la tasa cuando el valor es Yes.</a:t>
            </a:r>
            <a:endParaRPr/>
          </a:p>
        </p:txBody>
      </p:sp>
      <p:pic>
        <p:nvPicPr>
          <p:cNvPr id="147" name="Google Shape;147;p1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48" name="Google Shape;148;p11"/>
          <p:cNvPicPr preferRelativeResize="0"/>
          <p:nvPr/>
        </p:nvPicPr>
        <p:blipFill rotWithShape="1">
          <a:blip r:embed="rId4">
            <a:alphaModFix/>
          </a:blip>
          <a:srcRect/>
          <a:stretch/>
        </p:blipFill>
        <p:spPr>
          <a:xfrm>
            <a:off x="198739" y="3043327"/>
            <a:ext cx="4989081" cy="1679705"/>
          </a:xfrm>
          <a:prstGeom prst="rect">
            <a:avLst/>
          </a:prstGeom>
          <a:noFill/>
          <a:ln>
            <a:noFill/>
          </a:ln>
        </p:spPr>
      </p:pic>
      <p:pic>
        <p:nvPicPr>
          <p:cNvPr id="149" name="Google Shape;149;p11"/>
          <p:cNvPicPr preferRelativeResize="0"/>
          <p:nvPr/>
        </p:nvPicPr>
        <p:blipFill rotWithShape="1">
          <a:blip r:embed="rId5">
            <a:alphaModFix/>
          </a:blip>
          <a:srcRect/>
          <a:stretch/>
        </p:blipFill>
        <p:spPr>
          <a:xfrm>
            <a:off x="279918" y="544129"/>
            <a:ext cx="5246602" cy="2352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55" name="Google Shape;155;p12"/>
          <p:cNvSpPr/>
          <p:nvPr/>
        </p:nvSpPr>
        <p:spPr>
          <a:xfrm>
            <a:off x="5643222" y="1595535"/>
            <a:ext cx="3370713" cy="11427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MultipleLines</a:t>
            </a:r>
            <a:r>
              <a:rPr lang="es-ES" sz="1400" b="0" i="0" u="none" strike="noStrike" cap="none">
                <a:solidFill>
                  <a:schemeClr val="dk1"/>
                </a:solidFill>
                <a:latin typeface="Arial"/>
                <a:ea typeface="Arial"/>
                <a:cs typeface="Arial"/>
                <a:sym typeface="Arial"/>
              </a:rPr>
              <a:t>. Parece que disponer o no de múltiples líneas sí puede penalizar el churn</a:t>
            </a:r>
            <a:endParaRPr sz="1400" b="0" i="0" u="none" strike="noStrike" cap="none">
              <a:solidFill>
                <a:schemeClr val="dk1"/>
              </a:solidFill>
              <a:latin typeface="Arial"/>
              <a:ea typeface="Arial"/>
              <a:cs typeface="Arial"/>
              <a:sym typeface="Arial"/>
            </a:endParaRPr>
          </a:p>
        </p:txBody>
      </p:sp>
      <p:pic>
        <p:nvPicPr>
          <p:cNvPr id="156" name="Google Shape;156;p12"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57" name="Google Shape;157;p12"/>
          <p:cNvPicPr preferRelativeResize="0"/>
          <p:nvPr/>
        </p:nvPicPr>
        <p:blipFill rotWithShape="1">
          <a:blip r:embed="rId4">
            <a:alphaModFix/>
          </a:blip>
          <a:srcRect/>
          <a:stretch/>
        </p:blipFill>
        <p:spPr>
          <a:xfrm>
            <a:off x="205272" y="908456"/>
            <a:ext cx="4869894" cy="1567737"/>
          </a:xfrm>
          <a:prstGeom prst="rect">
            <a:avLst/>
          </a:prstGeom>
          <a:noFill/>
          <a:ln>
            <a:noFill/>
          </a:ln>
        </p:spPr>
      </p:pic>
      <p:pic>
        <p:nvPicPr>
          <p:cNvPr id="158" name="Google Shape;158;p12"/>
          <p:cNvPicPr preferRelativeResize="0"/>
          <p:nvPr/>
        </p:nvPicPr>
        <p:blipFill rotWithShape="1">
          <a:blip r:embed="rId5">
            <a:alphaModFix/>
          </a:blip>
          <a:srcRect/>
          <a:stretch/>
        </p:blipFill>
        <p:spPr>
          <a:xfrm>
            <a:off x="76041" y="2598275"/>
            <a:ext cx="5128355" cy="14610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64" name="Google Shape;164;p13"/>
          <p:cNvSpPr/>
          <p:nvPr/>
        </p:nvSpPr>
        <p:spPr>
          <a:xfrm>
            <a:off x="5894586" y="923731"/>
            <a:ext cx="3118786" cy="139538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InternetService</a:t>
            </a:r>
            <a:r>
              <a:rPr lang="es-ES" sz="1400" b="0" i="0" u="none" strike="noStrike" cap="none">
                <a:solidFill>
                  <a:schemeClr val="dk1"/>
                </a:solidFill>
                <a:latin typeface="Arial"/>
                <a:ea typeface="Arial"/>
                <a:cs typeface="Arial"/>
                <a:sym typeface="Arial"/>
              </a:rPr>
              <a:t>. Parece que el servicio de fibra provoca más tasa de abandono frente al servicio de ADSL.</a:t>
            </a:r>
            <a:endParaRPr/>
          </a:p>
        </p:txBody>
      </p:sp>
      <p:pic>
        <p:nvPicPr>
          <p:cNvPr id="165" name="Google Shape;165;p13"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66" name="Google Shape;166;p13"/>
          <p:cNvPicPr preferRelativeResize="0"/>
          <p:nvPr/>
        </p:nvPicPr>
        <p:blipFill rotWithShape="1">
          <a:blip r:embed="rId4">
            <a:alphaModFix/>
          </a:blip>
          <a:srcRect/>
          <a:stretch/>
        </p:blipFill>
        <p:spPr>
          <a:xfrm>
            <a:off x="90158" y="3246956"/>
            <a:ext cx="5051009" cy="1343511"/>
          </a:xfrm>
          <a:prstGeom prst="rect">
            <a:avLst/>
          </a:prstGeom>
          <a:noFill/>
          <a:ln>
            <a:noFill/>
          </a:ln>
        </p:spPr>
      </p:pic>
      <p:pic>
        <p:nvPicPr>
          <p:cNvPr id="167" name="Google Shape;167;p13"/>
          <p:cNvPicPr preferRelativeResize="0"/>
          <p:nvPr/>
        </p:nvPicPr>
        <p:blipFill rotWithShape="1">
          <a:blip r:embed="rId5">
            <a:alphaModFix/>
          </a:blip>
          <a:srcRect/>
          <a:stretch/>
        </p:blipFill>
        <p:spPr>
          <a:xfrm>
            <a:off x="151152" y="623830"/>
            <a:ext cx="5652490" cy="22313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73" name="Google Shape;173;p14"/>
          <p:cNvSpPr/>
          <p:nvPr/>
        </p:nvSpPr>
        <p:spPr>
          <a:xfrm>
            <a:off x="5512594" y="588489"/>
            <a:ext cx="3370713" cy="11380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OnlineSecurity</a:t>
            </a:r>
            <a:r>
              <a:rPr lang="es-ES" sz="1400" b="0" i="0" u="none" strike="noStrike" cap="none">
                <a:solidFill>
                  <a:schemeClr val="dk1"/>
                </a:solidFill>
                <a:latin typeface="Arial"/>
                <a:ea typeface="Arial"/>
                <a:cs typeface="Arial"/>
                <a:sym typeface="Arial"/>
              </a:rPr>
              <a:t>. Disponer de éste servicio, sí parece retener a los clientes. </a:t>
            </a:r>
            <a:endParaRPr/>
          </a:p>
        </p:txBody>
      </p:sp>
      <p:pic>
        <p:nvPicPr>
          <p:cNvPr id="174" name="Google Shape;174;p14"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75" name="Google Shape;175;p14"/>
          <p:cNvPicPr preferRelativeResize="0"/>
          <p:nvPr/>
        </p:nvPicPr>
        <p:blipFill rotWithShape="1">
          <a:blip r:embed="rId4">
            <a:alphaModFix/>
          </a:blip>
          <a:srcRect/>
          <a:stretch/>
        </p:blipFill>
        <p:spPr>
          <a:xfrm>
            <a:off x="253332" y="933436"/>
            <a:ext cx="4813190" cy="1445869"/>
          </a:xfrm>
          <a:prstGeom prst="rect">
            <a:avLst/>
          </a:prstGeom>
          <a:noFill/>
          <a:ln>
            <a:noFill/>
          </a:ln>
        </p:spPr>
      </p:pic>
      <p:pic>
        <p:nvPicPr>
          <p:cNvPr id="176" name="Google Shape;176;p14"/>
          <p:cNvPicPr preferRelativeResize="0"/>
          <p:nvPr/>
        </p:nvPicPr>
        <p:blipFill rotWithShape="1">
          <a:blip r:embed="rId5">
            <a:alphaModFix/>
          </a:blip>
          <a:srcRect/>
          <a:stretch/>
        </p:blipFill>
        <p:spPr>
          <a:xfrm>
            <a:off x="202356" y="2603241"/>
            <a:ext cx="4864165" cy="1455479"/>
          </a:xfrm>
          <a:prstGeom prst="rect">
            <a:avLst/>
          </a:prstGeom>
          <a:noFill/>
          <a:ln>
            <a:noFill/>
          </a:ln>
        </p:spPr>
      </p:pic>
      <p:sp>
        <p:nvSpPr>
          <p:cNvPr id="177" name="Google Shape;177;p14"/>
          <p:cNvSpPr/>
          <p:nvPr/>
        </p:nvSpPr>
        <p:spPr>
          <a:xfrm>
            <a:off x="5512594" y="1940931"/>
            <a:ext cx="3370713" cy="11380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OnlineBackup. </a:t>
            </a:r>
            <a:r>
              <a:rPr lang="es-ES" sz="1400" b="0" i="0" u="none" strike="noStrike" cap="none">
                <a:solidFill>
                  <a:schemeClr val="dk1"/>
                </a:solidFill>
                <a:latin typeface="Arial"/>
                <a:ea typeface="Arial"/>
                <a:cs typeface="Arial"/>
                <a:sym typeface="Arial"/>
              </a:rPr>
              <a:t>No tanto como el anterior, disponer de éste servicio, sí parece retener a los clientes. Igual que antes, analizar el agrupar en No.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83" name="Google Shape;183;p15"/>
          <p:cNvSpPr/>
          <p:nvPr/>
        </p:nvSpPr>
        <p:spPr>
          <a:xfrm>
            <a:off x="5242006" y="550511"/>
            <a:ext cx="3519439" cy="13062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DeviceProtection</a:t>
            </a:r>
            <a:r>
              <a:rPr lang="es-ES" sz="1400" b="0" i="0" u="none" strike="noStrike" cap="none">
                <a:solidFill>
                  <a:schemeClr val="dk1"/>
                </a:solidFill>
                <a:latin typeface="Arial"/>
                <a:ea typeface="Arial"/>
                <a:cs typeface="Arial"/>
                <a:sym typeface="Arial"/>
              </a:rPr>
              <a:t>. No igual que OnlineSecurity pero mejor que OnlineBackup, disponer de éste servicio reduce la tasa de abandono. Igual que antes, analizar el agrupar en No.</a:t>
            </a:r>
            <a:endParaRPr/>
          </a:p>
        </p:txBody>
      </p:sp>
      <p:pic>
        <p:nvPicPr>
          <p:cNvPr id="184" name="Google Shape;184;p15"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85" name="Google Shape;185;p15"/>
          <p:cNvPicPr preferRelativeResize="0"/>
          <p:nvPr/>
        </p:nvPicPr>
        <p:blipFill rotWithShape="1">
          <a:blip r:embed="rId4">
            <a:alphaModFix/>
          </a:blip>
          <a:srcRect/>
          <a:stretch/>
        </p:blipFill>
        <p:spPr>
          <a:xfrm>
            <a:off x="261257" y="839755"/>
            <a:ext cx="4497355" cy="1464906"/>
          </a:xfrm>
          <a:prstGeom prst="rect">
            <a:avLst/>
          </a:prstGeom>
          <a:noFill/>
          <a:ln>
            <a:noFill/>
          </a:ln>
        </p:spPr>
      </p:pic>
      <p:pic>
        <p:nvPicPr>
          <p:cNvPr id="186" name="Google Shape;186;p15"/>
          <p:cNvPicPr preferRelativeResize="0"/>
          <p:nvPr/>
        </p:nvPicPr>
        <p:blipFill rotWithShape="1">
          <a:blip r:embed="rId5">
            <a:alphaModFix/>
          </a:blip>
          <a:srcRect/>
          <a:stretch/>
        </p:blipFill>
        <p:spPr>
          <a:xfrm>
            <a:off x="261257" y="2799183"/>
            <a:ext cx="4497355" cy="1510915"/>
          </a:xfrm>
          <a:prstGeom prst="rect">
            <a:avLst/>
          </a:prstGeom>
          <a:noFill/>
          <a:ln>
            <a:noFill/>
          </a:ln>
        </p:spPr>
      </p:pic>
      <p:sp>
        <p:nvSpPr>
          <p:cNvPr id="187" name="Google Shape;187;p15"/>
          <p:cNvSpPr/>
          <p:nvPr/>
        </p:nvSpPr>
        <p:spPr>
          <a:xfrm>
            <a:off x="5316368" y="1987421"/>
            <a:ext cx="3370713" cy="135864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TechSupport</a:t>
            </a:r>
            <a:r>
              <a:rPr lang="es-ES" sz="1400" b="0" i="0" u="none" strike="noStrike" cap="none">
                <a:solidFill>
                  <a:schemeClr val="dk1"/>
                </a:solidFill>
                <a:latin typeface="Arial"/>
                <a:ea typeface="Arial"/>
                <a:cs typeface="Arial"/>
                <a:sym typeface="Arial"/>
              </a:rPr>
              <a:t>. De forma análoga y con un porcentaje mejor que OnlineSecurity, disponer de éste servicio reduce la tasa de abandono. Igual que antes, analizar el agrupar en 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93" name="Google Shape;193;p16"/>
          <p:cNvSpPr/>
          <p:nvPr/>
        </p:nvSpPr>
        <p:spPr>
          <a:xfrm>
            <a:off x="5382238" y="836856"/>
            <a:ext cx="3370713" cy="246618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StreamingTV</a:t>
            </a:r>
            <a:r>
              <a:rPr lang="es-ES" sz="1400" b="0" i="0" u="none" strike="noStrike" cap="none">
                <a:solidFill>
                  <a:schemeClr val="dk1"/>
                </a:solidFill>
                <a:latin typeface="Arial"/>
                <a:ea typeface="Arial"/>
                <a:cs typeface="Arial"/>
                <a:sym typeface="Arial"/>
              </a:rPr>
              <a:t>. No parece que éste servicio sea uno de los mejores de la compañía.</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Quizás, la razón esté en el servicio de Fibra ofrecido; por lo que puede haber una relación directa con él.</a:t>
            </a:r>
            <a:endParaRPr/>
          </a:p>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StreamingMovies</a:t>
            </a:r>
            <a:r>
              <a:rPr lang="es-ES" sz="1400" b="0" i="0" u="none" strike="noStrike" cap="none">
                <a:solidFill>
                  <a:schemeClr val="dk1"/>
                </a:solidFill>
                <a:latin typeface="Arial"/>
                <a:ea typeface="Arial"/>
                <a:cs typeface="Arial"/>
                <a:sym typeface="Arial"/>
              </a:rPr>
              <a:t>. Muy similar a StreamingTV, no parece ser uno de los mejores servicios que proporciona la compañía.</a:t>
            </a:r>
            <a:endParaRPr/>
          </a:p>
        </p:txBody>
      </p:sp>
      <p:pic>
        <p:nvPicPr>
          <p:cNvPr id="194" name="Google Shape;194;p16"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95" name="Google Shape;195;p16"/>
          <p:cNvPicPr preferRelativeResize="0"/>
          <p:nvPr/>
        </p:nvPicPr>
        <p:blipFill rotWithShape="1">
          <a:blip r:embed="rId4">
            <a:alphaModFix/>
          </a:blip>
          <a:srcRect/>
          <a:stretch/>
        </p:blipFill>
        <p:spPr>
          <a:xfrm>
            <a:off x="262319" y="1043196"/>
            <a:ext cx="4636251" cy="1259536"/>
          </a:xfrm>
          <a:prstGeom prst="rect">
            <a:avLst/>
          </a:prstGeom>
          <a:noFill/>
          <a:ln>
            <a:noFill/>
          </a:ln>
        </p:spPr>
      </p:pic>
      <p:pic>
        <p:nvPicPr>
          <p:cNvPr id="196" name="Google Shape;196;p16"/>
          <p:cNvPicPr preferRelativeResize="0"/>
          <p:nvPr/>
        </p:nvPicPr>
        <p:blipFill rotWithShape="1">
          <a:blip r:embed="rId5">
            <a:alphaModFix/>
          </a:blip>
          <a:srcRect/>
          <a:stretch/>
        </p:blipFill>
        <p:spPr>
          <a:xfrm>
            <a:off x="111039" y="2842264"/>
            <a:ext cx="4938810" cy="1268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02" name="Google Shape;202;p17"/>
          <p:cNvSpPr/>
          <p:nvPr/>
        </p:nvSpPr>
        <p:spPr>
          <a:xfrm>
            <a:off x="5682344" y="647481"/>
            <a:ext cx="3370713" cy="185646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Contract</a:t>
            </a:r>
            <a:r>
              <a:rPr lang="es-ES" sz="1400" b="0" i="0" u="none" strike="noStrike" cap="none">
                <a:solidFill>
                  <a:schemeClr val="dk1"/>
                </a:solidFill>
                <a:latin typeface="Arial"/>
                <a:ea typeface="Arial"/>
                <a:cs typeface="Arial"/>
                <a:sym typeface="Arial"/>
              </a:rPr>
              <a:t>. El tipo de contrato determina de una forma muy clara la tasa de abandono siendo muy pequeña en el contrato "Two years". Puede que incluso, cuanto más largo sea el tiempo del contrato, también, sea mayor la permanencia exigida al cliente.</a:t>
            </a:r>
            <a:endParaRPr/>
          </a:p>
        </p:txBody>
      </p:sp>
      <p:pic>
        <p:nvPicPr>
          <p:cNvPr id="203" name="Google Shape;203;p17"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04" name="Google Shape;204;p17"/>
          <p:cNvPicPr preferRelativeResize="0"/>
          <p:nvPr/>
        </p:nvPicPr>
        <p:blipFill rotWithShape="1">
          <a:blip r:embed="rId4">
            <a:alphaModFix/>
          </a:blip>
          <a:srcRect/>
          <a:stretch/>
        </p:blipFill>
        <p:spPr>
          <a:xfrm>
            <a:off x="107596" y="3228391"/>
            <a:ext cx="5164202" cy="1355952"/>
          </a:xfrm>
          <a:prstGeom prst="rect">
            <a:avLst/>
          </a:prstGeom>
          <a:noFill/>
          <a:ln>
            <a:noFill/>
          </a:ln>
        </p:spPr>
      </p:pic>
      <p:pic>
        <p:nvPicPr>
          <p:cNvPr id="205" name="Google Shape;205;p17"/>
          <p:cNvPicPr preferRelativeResize="0"/>
          <p:nvPr/>
        </p:nvPicPr>
        <p:blipFill rotWithShape="1">
          <a:blip r:embed="rId5">
            <a:alphaModFix/>
          </a:blip>
          <a:srcRect/>
          <a:stretch/>
        </p:blipFill>
        <p:spPr>
          <a:xfrm>
            <a:off x="107596" y="647481"/>
            <a:ext cx="5574748" cy="22431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11" name="Google Shape;211;p18"/>
          <p:cNvSpPr/>
          <p:nvPr/>
        </p:nvSpPr>
        <p:spPr>
          <a:xfrm>
            <a:off x="5288659" y="1091682"/>
            <a:ext cx="3370713" cy="191277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PaperlessBilling</a:t>
            </a:r>
            <a:r>
              <a:rPr lang="es-ES" sz="1400" b="0" i="0" u="none" strike="noStrike" cap="none">
                <a:solidFill>
                  <a:schemeClr val="dk1"/>
                </a:solidFill>
                <a:latin typeface="Arial"/>
                <a:ea typeface="Arial"/>
                <a:cs typeface="Arial"/>
                <a:sym typeface="Arial"/>
              </a:rPr>
              <a:t>. ¡¡Jamás hubiera pensado que no disponer de factura electrónica podría llegar a mejorar la tasa de abandono!! ¿Puede ser que el cliente tenga más asequible la factura? En cuyo caso, ¿puede ser que la compañía tenga problemas de facturación y provoque el abandono?</a:t>
            </a:r>
            <a:endParaRPr/>
          </a:p>
        </p:txBody>
      </p:sp>
      <p:pic>
        <p:nvPicPr>
          <p:cNvPr id="212" name="Google Shape;212;p18"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13" name="Google Shape;213;p18"/>
          <p:cNvPicPr preferRelativeResize="0"/>
          <p:nvPr/>
        </p:nvPicPr>
        <p:blipFill rotWithShape="1">
          <a:blip r:embed="rId4">
            <a:alphaModFix/>
          </a:blip>
          <a:srcRect/>
          <a:stretch/>
        </p:blipFill>
        <p:spPr>
          <a:xfrm>
            <a:off x="177858" y="3116426"/>
            <a:ext cx="4813333" cy="1259826"/>
          </a:xfrm>
          <a:prstGeom prst="rect">
            <a:avLst/>
          </a:prstGeom>
          <a:noFill/>
          <a:ln>
            <a:noFill/>
          </a:ln>
        </p:spPr>
      </p:pic>
      <p:pic>
        <p:nvPicPr>
          <p:cNvPr id="214" name="Google Shape;214;p18"/>
          <p:cNvPicPr preferRelativeResize="0"/>
          <p:nvPr/>
        </p:nvPicPr>
        <p:blipFill rotWithShape="1">
          <a:blip r:embed="rId5">
            <a:alphaModFix/>
          </a:blip>
          <a:srcRect/>
          <a:stretch/>
        </p:blipFill>
        <p:spPr>
          <a:xfrm>
            <a:off x="0" y="496708"/>
            <a:ext cx="5421669" cy="20878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220" name="Google Shape;220;p19"/>
          <p:cNvSpPr/>
          <p:nvPr/>
        </p:nvSpPr>
        <p:spPr>
          <a:xfrm>
            <a:off x="5382238" y="1483895"/>
            <a:ext cx="3370713" cy="113800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PaymentMethod</a:t>
            </a:r>
            <a:r>
              <a:rPr lang="es-ES" sz="1400" b="0" i="0" u="none" strike="noStrike" cap="none">
                <a:solidFill>
                  <a:schemeClr val="dk1"/>
                </a:solidFill>
                <a:latin typeface="Arial"/>
                <a:ea typeface="Arial"/>
                <a:cs typeface="Arial"/>
                <a:sym typeface="Arial"/>
              </a:rPr>
              <a:t>. Parece que el método de pago "Electronic check" es el que más penaliza la tasa de abandono.</a:t>
            </a:r>
            <a:endParaRPr/>
          </a:p>
        </p:txBody>
      </p:sp>
      <p:pic>
        <p:nvPicPr>
          <p:cNvPr id="221" name="Google Shape;221;p19"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222" name="Google Shape;222;p19"/>
          <p:cNvPicPr preferRelativeResize="0"/>
          <p:nvPr/>
        </p:nvPicPr>
        <p:blipFill rotWithShape="1">
          <a:blip r:embed="rId4">
            <a:alphaModFix/>
          </a:blip>
          <a:srcRect/>
          <a:stretch/>
        </p:blipFill>
        <p:spPr>
          <a:xfrm>
            <a:off x="238903" y="3174777"/>
            <a:ext cx="4650338" cy="1135322"/>
          </a:xfrm>
          <a:prstGeom prst="rect">
            <a:avLst/>
          </a:prstGeom>
          <a:noFill/>
          <a:ln>
            <a:noFill/>
          </a:ln>
        </p:spPr>
      </p:pic>
      <p:pic>
        <p:nvPicPr>
          <p:cNvPr id="223" name="Google Shape;223;p19"/>
          <p:cNvPicPr preferRelativeResize="0"/>
          <p:nvPr/>
        </p:nvPicPr>
        <p:blipFill rotWithShape="1">
          <a:blip r:embed="rId5">
            <a:alphaModFix/>
          </a:blip>
          <a:srcRect/>
          <a:stretch/>
        </p:blipFill>
        <p:spPr>
          <a:xfrm>
            <a:off x="1" y="763749"/>
            <a:ext cx="5365102" cy="18581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Variables DataSet</a:t>
            </a:r>
            <a:endParaRPr sz="2400" b="0" i="0" u="sng" strike="noStrike" cap="none">
              <a:solidFill>
                <a:schemeClr val="dk1"/>
              </a:solidFill>
              <a:latin typeface="Raleway"/>
              <a:ea typeface="Raleway"/>
              <a:cs typeface="Raleway"/>
              <a:sym typeface="Raleway"/>
            </a:endParaRPr>
          </a:p>
        </p:txBody>
      </p:sp>
      <p:sp>
        <p:nvSpPr>
          <p:cNvPr id="57" name="Google Shape;57;p2"/>
          <p:cNvSpPr/>
          <p:nvPr/>
        </p:nvSpPr>
        <p:spPr>
          <a:xfrm>
            <a:off x="351569" y="625152"/>
            <a:ext cx="4248422" cy="3013788"/>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457200" marR="0" lvl="0" indent="-295275" algn="l" rtl="0">
              <a:lnSpc>
                <a:spcPct val="115000"/>
              </a:lnSpc>
              <a:spcBef>
                <a:spcPts val="50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CustomerID</a:t>
            </a:r>
            <a:r>
              <a:rPr lang="es-ES" sz="1050" b="0" i="0" u="none" strike="noStrike" cap="none">
                <a:solidFill>
                  <a:srgbClr val="212121"/>
                </a:solidFill>
                <a:latin typeface="Roboto"/>
                <a:ea typeface="Roboto"/>
                <a:cs typeface="Roboto"/>
                <a:sym typeface="Roboto"/>
              </a:rPr>
              <a:t>. Customer ID</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gender</a:t>
            </a:r>
            <a:r>
              <a:rPr lang="es-ES" sz="1050" b="0" i="0" u="none" strike="noStrike" cap="none">
                <a:solidFill>
                  <a:srgbClr val="212121"/>
                </a:solidFill>
                <a:latin typeface="Roboto"/>
                <a:ea typeface="Roboto"/>
                <a:cs typeface="Roboto"/>
                <a:sym typeface="Roboto"/>
              </a:rPr>
              <a:t>. Si el cliente es Male o Female</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SeniorCitizen</a:t>
            </a:r>
            <a:r>
              <a:rPr lang="es-ES" sz="1050" b="0" i="0" u="none" strike="noStrike" cap="none">
                <a:solidFill>
                  <a:srgbClr val="212121"/>
                </a:solidFill>
                <a:latin typeface="Roboto"/>
                <a:ea typeface="Roboto"/>
                <a:cs typeface="Roboto"/>
                <a:sym typeface="Roboto"/>
              </a:rPr>
              <a:t>. Si el cliente es “senior citizen” o no (1, 0)</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Partner</a:t>
            </a:r>
            <a:r>
              <a:rPr lang="es-ES" sz="1050" b="0" i="0" u="none" strike="noStrike" cap="none">
                <a:solidFill>
                  <a:srgbClr val="212121"/>
                </a:solidFill>
                <a:latin typeface="Roboto"/>
                <a:ea typeface="Roboto"/>
                <a:cs typeface="Roboto"/>
                <a:sym typeface="Roboto"/>
              </a:rPr>
              <a:t>. Si el cliente tiene un distribuidor o no (Yes, No)</a:t>
            </a:r>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Dependents</a:t>
            </a:r>
            <a:r>
              <a:rPr lang="es-ES" sz="1050" b="0" i="0" u="none" strike="noStrike" cap="none">
                <a:solidFill>
                  <a:srgbClr val="212121"/>
                </a:solidFill>
                <a:latin typeface="Roboto"/>
                <a:ea typeface="Roboto"/>
                <a:cs typeface="Roboto"/>
                <a:sym typeface="Roboto"/>
              </a:rPr>
              <a:t>. Si el cliente tiene “dependents” (Yes, No) </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tenure</a:t>
            </a:r>
            <a:r>
              <a:rPr lang="es-ES" sz="1050" b="0" i="0" u="none" strike="noStrike" cap="none">
                <a:solidFill>
                  <a:srgbClr val="212121"/>
                </a:solidFill>
                <a:latin typeface="Roboto"/>
                <a:ea typeface="Roboto"/>
                <a:cs typeface="Roboto"/>
                <a:sym typeface="Roboto"/>
              </a:rPr>
              <a:t>. Número de meses en la empresa.</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Contract</a:t>
            </a:r>
            <a:r>
              <a:rPr lang="es-ES" sz="1050" b="0" i="0" u="none" strike="noStrike" cap="none">
                <a:solidFill>
                  <a:srgbClr val="212121"/>
                </a:solidFill>
                <a:latin typeface="Roboto"/>
                <a:ea typeface="Roboto"/>
                <a:cs typeface="Roboto"/>
                <a:sym typeface="Roboto"/>
              </a:rPr>
              <a:t>. Tipo de contrato.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PaperlessBilling</a:t>
            </a:r>
            <a:r>
              <a:rPr lang="es-ES" sz="1050" b="0" i="0" u="none" strike="noStrike" cap="none">
                <a:solidFill>
                  <a:srgbClr val="212121"/>
                </a:solidFill>
                <a:latin typeface="Roboto"/>
                <a:ea typeface="Roboto"/>
                <a:cs typeface="Roboto"/>
                <a:sym typeface="Roboto"/>
              </a:rPr>
              <a:t>. Factura electrónica (Yes,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PaymentMethod</a:t>
            </a:r>
            <a:r>
              <a:rPr lang="es-ES" sz="1050" b="0" i="0" u="none" strike="noStrike" cap="none">
                <a:solidFill>
                  <a:srgbClr val="212121"/>
                </a:solidFill>
                <a:latin typeface="Roboto"/>
                <a:ea typeface="Roboto"/>
                <a:cs typeface="Roboto"/>
                <a:sym typeface="Roboto"/>
              </a:rPr>
              <a:t>. Método de pago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MonthlyCharges</a:t>
            </a:r>
            <a:r>
              <a:rPr lang="es-ES" sz="1050" b="0" i="0" u="none" strike="noStrike" cap="none">
                <a:solidFill>
                  <a:srgbClr val="212121"/>
                </a:solidFill>
                <a:latin typeface="Roboto"/>
                <a:ea typeface="Roboto"/>
                <a:cs typeface="Roboto"/>
                <a:sym typeface="Roboto"/>
              </a:rPr>
              <a:t>. Cuota mensual.</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TotalCharges</a:t>
            </a:r>
            <a:r>
              <a:rPr lang="es-ES" sz="1050" b="0" i="0" u="none" strike="noStrike" cap="none">
                <a:solidFill>
                  <a:srgbClr val="212121"/>
                </a:solidFill>
                <a:latin typeface="Roboto"/>
                <a:ea typeface="Roboto"/>
                <a:cs typeface="Roboto"/>
                <a:sym typeface="Roboto"/>
              </a:rPr>
              <a:t>. Total cantidad facturada.</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Churn</a:t>
            </a:r>
            <a:r>
              <a:rPr lang="es-ES" sz="1050" b="0" i="0" u="none" strike="noStrike" cap="none">
                <a:solidFill>
                  <a:srgbClr val="212121"/>
                </a:solidFill>
                <a:latin typeface="Roboto"/>
                <a:ea typeface="Roboto"/>
                <a:cs typeface="Roboto"/>
                <a:sym typeface="Roboto"/>
              </a:rPr>
              <a:t>. Variable objetivo. (Yes or No)</a:t>
            </a:r>
            <a:endParaRPr sz="1050" b="0" i="0" u="none" strike="noStrike" cap="none">
              <a:solidFill>
                <a:srgbClr val="212121"/>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58" name="Google Shape;58;p2"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59" name="Google Shape;59;p2"/>
          <p:cNvSpPr/>
          <p:nvPr/>
        </p:nvSpPr>
        <p:spPr>
          <a:xfrm>
            <a:off x="446371" y="3875280"/>
            <a:ext cx="4058817" cy="869637"/>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PhoneService</a:t>
            </a:r>
            <a:r>
              <a:rPr lang="es-ES" sz="1050" b="0" i="0" u="none" strike="noStrike" cap="none">
                <a:solidFill>
                  <a:srgbClr val="212121"/>
                </a:solidFill>
                <a:latin typeface="Roboto"/>
                <a:ea typeface="Roboto"/>
                <a:cs typeface="Roboto"/>
                <a:sym typeface="Roboto"/>
              </a:rPr>
              <a:t>. Si tiene servicio telefónico o no (Yes,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MultipleLines</a:t>
            </a:r>
            <a:r>
              <a:rPr lang="es-ES" sz="1050" b="0" i="0" u="none" strike="noStrike" cap="none">
                <a:solidFill>
                  <a:srgbClr val="212121"/>
                </a:solidFill>
                <a:latin typeface="Roboto"/>
                <a:ea typeface="Roboto"/>
                <a:cs typeface="Roboto"/>
                <a:sym typeface="Roboto"/>
              </a:rPr>
              <a:t>. Si tiene múltiples líneas o no</a:t>
            </a:r>
            <a:br>
              <a:rPr lang="es-ES" sz="1050" b="0" i="0" u="none" strike="noStrike" cap="none">
                <a:solidFill>
                  <a:srgbClr val="212121"/>
                </a:solidFill>
                <a:latin typeface="Roboto"/>
                <a:ea typeface="Roboto"/>
                <a:cs typeface="Roboto"/>
                <a:sym typeface="Roboto"/>
              </a:rPr>
            </a:br>
            <a:r>
              <a:rPr lang="es-ES" sz="1050" b="0" i="0" u="none" strike="noStrike" cap="none">
                <a:solidFill>
                  <a:srgbClr val="212121"/>
                </a:solidFill>
                <a:latin typeface="Roboto"/>
                <a:ea typeface="Roboto"/>
                <a:cs typeface="Roboto"/>
                <a:sym typeface="Roboto"/>
              </a:rPr>
              <a:t> (Yes, No, No phone service)</a:t>
            </a:r>
            <a:endParaRPr sz="1400" b="0" i="0" u="none" strike="noStrike" cap="none">
              <a:solidFill>
                <a:schemeClr val="dk1"/>
              </a:solidFill>
              <a:latin typeface="Arial"/>
              <a:ea typeface="Arial"/>
              <a:cs typeface="Arial"/>
              <a:sym typeface="Arial"/>
            </a:endParaRPr>
          </a:p>
        </p:txBody>
      </p:sp>
      <p:sp>
        <p:nvSpPr>
          <p:cNvPr id="60" name="Google Shape;60;p2"/>
          <p:cNvSpPr/>
          <p:nvPr/>
        </p:nvSpPr>
        <p:spPr>
          <a:xfrm>
            <a:off x="4800599" y="709127"/>
            <a:ext cx="4273420" cy="2351316"/>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InternetService</a:t>
            </a:r>
            <a:r>
              <a:rPr lang="es-ES" sz="1050" b="0" i="0" u="none" strike="noStrike" cap="none">
                <a:solidFill>
                  <a:srgbClr val="212121"/>
                </a:solidFill>
                <a:latin typeface="Roboto"/>
                <a:ea typeface="Roboto"/>
                <a:cs typeface="Roboto"/>
                <a:sym typeface="Roboto"/>
              </a:rPr>
              <a:t>. Servicio de datos (DSL, Fiber optic, No)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OnlineSecurity</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OnlineBackup</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DeviceProtection</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TechSupport</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StreamingTV</a:t>
            </a:r>
            <a:r>
              <a:rPr lang="es-ES" sz="1050" b="0" i="0" u="none" strike="noStrike" cap="none">
                <a:solidFill>
                  <a:srgbClr val="212121"/>
                </a:solidFill>
                <a:latin typeface="Roboto"/>
                <a:ea typeface="Roboto"/>
                <a:cs typeface="Roboto"/>
                <a:sym typeface="Roboto"/>
              </a:rPr>
              <a:t>. Servicio añadido</a:t>
            </a:r>
            <a:endParaRPr sz="1050" b="0" i="0" u="none" strike="noStrike" cap="none">
              <a:solidFill>
                <a:srgbClr val="212121"/>
              </a:solidFill>
              <a:latin typeface="Roboto"/>
              <a:ea typeface="Roboto"/>
              <a:cs typeface="Roboto"/>
              <a:sym typeface="Roboto"/>
            </a:endParaRPr>
          </a:p>
          <a:p>
            <a:pPr marL="457200" marR="0" lvl="0" indent="-295275" algn="l" rtl="0">
              <a:lnSpc>
                <a:spcPct val="115000"/>
              </a:lnSpc>
              <a:spcBef>
                <a:spcPts val="0"/>
              </a:spcBef>
              <a:spcAft>
                <a:spcPts val="0"/>
              </a:spcAft>
              <a:buClr>
                <a:srgbClr val="212121"/>
              </a:buClr>
              <a:buSzPts val="1050"/>
              <a:buFont typeface="Roboto"/>
              <a:buChar char="●"/>
            </a:pPr>
            <a:r>
              <a:rPr lang="es-ES" sz="1050" b="1" i="0" u="none" strike="noStrike" cap="none">
                <a:solidFill>
                  <a:srgbClr val="212121"/>
                </a:solidFill>
                <a:latin typeface="Roboto"/>
                <a:ea typeface="Roboto"/>
                <a:cs typeface="Roboto"/>
                <a:sym typeface="Roboto"/>
              </a:rPr>
              <a:t>StreamingMovies</a:t>
            </a:r>
            <a:r>
              <a:rPr lang="es-ES" sz="1050" b="0" i="0" u="none" strike="noStrike" cap="none">
                <a:solidFill>
                  <a:srgbClr val="212121"/>
                </a:solidFill>
                <a:latin typeface="Roboto"/>
                <a:ea typeface="Roboto"/>
                <a:cs typeface="Roboto"/>
                <a:sym typeface="Roboto"/>
              </a:rPr>
              <a:t>. Servicio añadido </a:t>
            </a:r>
            <a:endParaRPr sz="1050" b="0" i="0" u="none" strike="noStrike" cap="none">
              <a:solidFill>
                <a:srgbClr val="212121"/>
              </a:solidFill>
              <a:latin typeface="Roboto"/>
              <a:ea typeface="Roboto"/>
              <a:cs typeface="Roboto"/>
              <a:sym typeface="Roboto"/>
            </a:endParaRPr>
          </a:p>
          <a:p>
            <a:pPr marL="161925" marR="0" lvl="0" indent="0" algn="l" rtl="0">
              <a:lnSpc>
                <a:spcPct val="115000"/>
              </a:lnSpc>
              <a:spcBef>
                <a:spcPts val="0"/>
              </a:spcBef>
              <a:spcAft>
                <a:spcPts val="0"/>
              </a:spcAft>
              <a:buNone/>
            </a:pPr>
            <a:r>
              <a:rPr lang="es-ES" sz="1050" b="0" i="0" u="none" strike="noStrike" cap="none">
                <a:solidFill>
                  <a:srgbClr val="212121"/>
                </a:solidFill>
                <a:latin typeface="Roboto"/>
                <a:ea typeface="Roboto"/>
                <a:cs typeface="Roboto"/>
                <a:sym typeface="Roboto"/>
              </a:rPr>
              <a:t>        Todos tienen valores Yes, No, No internet service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de Variables</a:t>
            </a:r>
            <a:endParaRPr sz="2400" b="0" i="0" u="sng" strike="noStrike" cap="none">
              <a:solidFill>
                <a:schemeClr val="dk1"/>
              </a:solidFill>
              <a:latin typeface="Raleway"/>
              <a:ea typeface="Raleway"/>
              <a:cs typeface="Raleway"/>
              <a:sym typeface="Raleway"/>
            </a:endParaRPr>
          </a:p>
        </p:txBody>
      </p:sp>
      <p:sp>
        <p:nvSpPr>
          <p:cNvPr id="229" name="Google Shape;229;p20"/>
          <p:cNvSpPr/>
          <p:nvPr/>
        </p:nvSpPr>
        <p:spPr>
          <a:xfrm>
            <a:off x="429207" y="959150"/>
            <a:ext cx="4002834" cy="300000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WOE e IV</a:t>
            </a:r>
            <a:r>
              <a:rPr lang="es-ES" sz="1400" b="0" i="0" u="none" strike="noStrike" cap="none">
                <a:solidFill>
                  <a:schemeClr val="dk1"/>
                </a:solidFill>
                <a:latin typeface="Arial"/>
                <a:ea typeface="Arial"/>
                <a:cs typeface="Arial"/>
                <a:sym typeface="Arial"/>
              </a:rPr>
              <a:t>. Es una herramienta muy poderosa porque nos proporciona unos valores para decidir qué variable debe quedar dentro o fuera (Suspicius, Strong, Medium, Weak, Useless).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Matriz de Correlación</a:t>
            </a:r>
            <a:r>
              <a:rPr lang="es-ES" sz="1400" b="0" i="0" u="none" strike="noStrike" cap="none">
                <a:solidFill>
                  <a:schemeClr val="dk1"/>
                </a:solidFill>
                <a:latin typeface="Arial"/>
                <a:ea typeface="Arial"/>
                <a:cs typeface="Arial"/>
                <a:sym typeface="Arial"/>
              </a:rPr>
              <a:t>. De la misma manera, se puede ver la correlación de todas las variables con la variable objetivo y decidir con cuál quedarse.</a:t>
            </a:r>
            <a:endParaRPr/>
          </a:p>
          <a:p>
            <a:pPr marL="285750" marR="0" lvl="0" indent="-285750" algn="l" rtl="0">
              <a:lnSpc>
                <a:spcPct val="100000"/>
              </a:lnSpc>
              <a:spcBef>
                <a:spcPts val="0"/>
              </a:spcBef>
              <a:spcAft>
                <a:spcPts val="0"/>
              </a:spcAft>
              <a:buClr>
                <a:srgbClr val="000000"/>
              </a:buClr>
              <a:buSzPts val="1400"/>
              <a:buFont typeface="Arial"/>
              <a:buChar char="•"/>
            </a:pPr>
            <a:r>
              <a:rPr lang="es-ES" sz="1400" b="1" i="0" u="none" strike="noStrike" cap="none">
                <a:solidFill>
                  <a:schemeClr val="dk1"/>
                </a:solidFill>
                <a:latin typeface="Arial"/>
                <a:ea typeface="Arial"/>
                <a:cs typeface="Arial"/>
                <a:sym typeface="Arial"/>
              </a:rPr>
              <a:t>RFE</a:t>
            </a:r>
            <a:r>
              <a:rPr lang="es-ES" sz="1400" b="0" i="0" u="none" strike="noStrike" cap="none">
                <a:solidFill>
                  <a:schemeClr val="dk1"/>
                </a:solidFill>
                <a:latin typeface="Arial"/>
                <a:ea typeface="Arial"/>
                <a:cs typeface="Arial"/>
                <a:sym typeface="Arial"/>
              </a:rPr>
              <a:t>. Utilizando el modelo ML, se itera varias veces hasta quedarse con las variables que mejor scoring proporcionan.</a:t>
            </a:r>
            <a:endParaRPr/>
          </a:p>
        </p:txBody>
      </p:sp>
      <p:pic>
        <p:nvPicPr>
          <p:cNvPr id="230" name="Google Shape;230;p20"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231" name="Google Shape;231;p20"/>
          <p:cNvSpPr/>
          <p:nvPr/>
        </p:nvSpPr>
        <p:spPr>
          <a:xfrm>
            <a:off x="4779317" y="600691"/>
            <a:ext cx="4002834" cy="264989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Necesario discretizar las variable numéricas: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Rango de valores.</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Percentiles + desplazamiento media.</a:t>
            </a:r>
            <a:endParaRPr/>
          </a:p>
          <a:p>
            <a:pPr marL="285750" marR="0" lvl="0" indent="-285750" algn="l" rtl="0">
              <a:lnSpc>
                <a:spcPct val="100000"/>
              </a:lnSpc>
              <a:spcBef>
                <a:spcPts val="0"/>
              </a:spcBef>
              <a:spcAft>
                <a:spcPts val="0"/>
              </a:spcAft>
              <a:buClr>
                <a:srgbClr val="000000"/>
              </a:buClr>
              <a:buSzPts val="1400"/>
              <a:buFont typeface="Arial"/>
              <a:buChar char="•"/>
            </a:pPr>
            <a:r>
              <a:rPr lang="es-ES" sz="1400" b="0" i="0" u="none" strike="noStrike" cap="none">
                <a:solidFill>
                  <a:schemeClr val="dk1"/>
                </a:solidFill>
                <a:latin typeface="Arial"/>
                <a:ea typeface="Arial"/>
                <a:cs typeface="Arial"/>
                <a:sym typeface="Arial"/>
              </a:rPr>
              <a:t>Algoritmos de clustering como K-Means. Más aconsejable </a:t>
            </a:r>
            <a:r>
              <a:rPr lang="es-ES" sz="1400" b="1" i="0" u="none" strike="noStrike" cap="none">
                <a:solidFill>
                  <a:schemeClr val="dk1"/>
                </a:solidFill>
                <a:latin typeface="Arial"/>
                <a:ea typeface="Arial"/>
                <a:cs typeface="Arial"/>
                <a:sym typeface="Arial"/>
              </a:rPr>
              <a:t>Jenks Natural Breaks</a:t>
            </a:r>
            <a:r>
              <a:rPr lang="es-ES" sz="14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Para utilizar éste algoritmo, es necesario instalar un paquete pip install jenkspy.</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1"/>
          <p:cNvSpPr txBox="1"/>
          <p:nvPr/>
        </p:nvSpPr>
        <p:spPr>
          <a:xfrm>
            <a:off x="4290" y="11771"/>
            <a:ext cx="84384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Selección de Variables. Matriz de Correlación</a:t>
            </a:r>
            <a:endParaRPr sz="2400" b="0" i="0" u="sng" strike="noStrike" cap="none">
              <a:solidFill>
                <a:schemeClr val="dk1"/>
              </a:solidFill>
              <a:latin typeface="Raleway"/>
              <a:ea typeface="Raleway"/>
              <a:cs typeface="Raleway"/>
              <a:sym typeface="Raleway"/>
            </a:endParaRPr>
          </a:p>
        </p:txBody>
      </p:sp>
      <p:pic>
        <p:nvPicPr>
          <p:cNvPr id="237" name="Google Shape;237;p21"/>
          <p:cNvPicPr preferRelativeResize="0"/>
          <p:nvPr/>
        </p:nvPicPr>
        <p:blipFill rotWithShape="1">
          <a:blip r:embed="rId3">
            <a:alphaModFix/>
          </a:blip>
          <a:srcRect/>
          <a:stretch/>
        </p:blipFill>
        <p:spPr>
          <a:xfrm>
            <a:off x="620142" y="167951"/>
            <a:ext cx="7488160" cy="48519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2"/>
          <p:cNvSpPr txBox="1"/>
          <p:nvPr/>
        </p:nvSpPr>
        <p:spPr>
          <a:xfrm>
            <a:off x="4290" y="11771"/>
            <a:ext cx="84384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Selección de Variables.</a:t>
            </a:r>
            <a:endParaRPr sz="2400" b="0" i="0" u="sng" strike="noStrike" cap="none">
              <a:solidFill>
                <a:schemeClr val="dk1"/>
              </a:solidFill>
              <a:latin typeface="Raleway"/>
              <a:ea typeface="Raleway"/>
              <a:cs typeface="Raleway"/>
              <a:sym typeface="Raleway"/>
            </a:endParaRPr>
          </a:p>
        </p:txBody>
      </p:sp>
      <p:sp>
        <p:nvSpPr>
          <p:cNvPr id="243" name="Google Shape;243;p22"/>
          <p:cNvSpPr/>
          <p:nvPr/>
        </p:nvSpPr>
        <p:spPr>
          <a:xfrm>
            <a:off x="1026368" y="1875453"/>
            <a:ext cx="7128588" cy="27991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chemeClr val="dk1"/>
                </a:solidFill>
                <a:latin typeface="Arial"/>
                <a:ea typeface="Arial"/>
                <a:cs typeface="Arial"/>
                <a:sym typeface="Arial"/>
              </a:rPr>
              <a:t>Matriz de Correlación.</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Podemos agrupar MultipleLines en dos valores Yes/No.</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Podemos agrupar servicios de datos (Streaming, Online, etc..) en dos valores Yes/No.</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Hay ciertos servicios de datos de valor añadidos que están correlados, parece todo apuntar a que debe existir algún tipo de oferta pack de servicios aunque, como hemos visto, a nivel facturación no parece haber descuento por pack ya que cada servicio va por separado.</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La cuota mensual de 18.25 a 42.4 está asociada a servicios </a:t>
            </a:r>
            <a:r>
              <a:rPr lang="es-ES" sz="1200" b="1" i="0" u="none" strike="noStrike" cap="none">
                <a:solidFill>
                  <a:schemeClr val="dk1"/>
                </a:solidFill>
                <a:latin typeface="Arial"/>
                <a:ea typeface="Arial"/>
                <a:cs typeface="Arial"/>
                <a:sym typeface="Arial"/>
              </a:rPr>
              <a:t>No Fibra</a:t>
            </a:r>
            <a:r>
              <a:rPr lang="es-ES" sz="1200" b="0" i="0" u="none" strike="noStrike" cap="none">
                <a:solidFill>
                  <a:schemeClr val="dk1"/>
                </a:solidFill>
                <a:latin typeface="Arial"/>
                <a:ea typeface="Arial"/>
                <a:cs typeface="Arial"/>
                <a:sym typeface="Arial"/>
              </a:rPr>
              <a:t>, Voz y DLS y pocos servicios de valor añadido, tal y como vimos al calcular los precios aproximados.</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La cuota mensual de 77.8 a 118.75 está asociada a servicios de Internet </a:t>
            </a:r>
            <a:r>
              <a:rPr lang="es-ES" sz="1200" b="1" i="0" u="none" strike="noStrike" cap="none">
                <a:solidFill>
                  <a:schemeClr val="dk1"/>
                </a:solidFill>
                <a:latin typeface="Arial"/>
                <a:ea typeface="Arial"/>
                <a:cs typeface="Arial"/>
                <a:sym typeface="Arial"/>
              </a:rPr>
              <a:t>Fibra</a:t>
            </a:r>
            <a:r>
              <a:rPr lang="es-ES" sz="1200" b="0" i="0" u="none" strike="noStrike" cap="none">
                <a:solidFill>
                  <a:schemeClr val="dk1"/>
                </a:solidFill>
                <a:latin typeface="Arial"/>
                <a:ea typeface="Arial"/>
                <a:cs typeface="Arial"/>
                <a:sym typeface="Arial"/>
              </a:rPr>
              <a:t> tal y como ya habíamos visto.</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4" name="Google Shape;244;p22"/>
          <p:cNvSpPr/>
          <p:nvPr/>
        </p:nvSpPr>
        <p:spPr>
          <a:xfrm>
            <a:off x="315683" y="690465"/>
            <a:ext cx="4002834" cy="103531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chemeClr val="dk1"/>
                </a:solidFill>
                <a:latin typeface="Arial"/>
                <a:ea typeface="Arial"/>
                <a:cs typeface="Arial"/>
                <a:sym typeface="Arial"/>
              </a:rPr>
              <a:t>IV</a:t>
            </a:r>
            <a:r>
              <a:rPr lang="es-ES" sz="1200" b="0" i="0" u="none" strike="noStrike" cap="none">
                <a:solidFill>
                  <a:schemeClr val="dk1"/>
                </a:solidFill>
                <a:latin typeface="Arial"/>
                <a:ea typeface="Arial"/>
                <a:cs typeface="Arial"/>
                <a:sym typeface="Arial"/>
              </a:rPr>
              <a:t>. Hay variables muy predictoras como puedan ser </a:t>
            </a:r>
            <a:r>
              <a:rPr lang="es-ES" sz="1200" b="1" i="0" u="none" strike="noStrike" cap="none">
                <a:solidFill>
                  <a:schemeClr val="dk1"/>
                </a:solidFill>
                <a:latin typeface="Arial"/>
                <a:ea typeface="Arial"/>
                <a:cs typeface="Arial"/>
                <a:sym typeface="Arial"/>
              </a:rPr>
              <a:t>Contract</a:t>
            </a:r>
            <a:r>
              <a:rPr lang="es-ES" sz="1200" b="0" i="0" u="none" strike="noStrike" cap="none">
                <a:solidFill>
                  <a:schemeClr val="dk1"/>
                </a:solidFill>
                <a:latin typeface="Arial"/>
                <a:ea typeface="Arial"/>
                <a:cs typeface="Arial"/>
                <a:sym typeface="Arial"/>
              </a:rPr>
              <a:t> o </a:t>
            </a:r>
            <a:r>
              <a:rPr lang="es-ES" sz="1200" b="1" i="0" u="none" strike="noStrike" cap="none">
                <a:solidFill>
                  <a:schemeClr val="dk1"/>
                </a:solidFill>
                <a:latin typeface="Arial"/>
                <a:ea typeface="Arial"/>
                <a:cs typeface="Arial"/>
                <a:sym typeface="Arial"/>
              </a:rPr>
              <a:t>tenure</a:t>
            </a:r>
            <a:r>
              <a:rPr lang="es-ES"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Así mismo, hay variables que no afectan al churn como pueda ser </a:t>
            </a:r>
            <a:r>
              <a:rPr lang="es-ES" sz="1200" b="1" i="0" u="none" strike="noStrike" cap="none">
                <a:solidFill>
                  <a:schemeClr val="dk1"/>
                </a:solidFill>
                <a:latin typeface="Arial"/>
                <a:ea typeface="Arial"/>
                <a:cs typeface="Arial"/>
                <a:sym typeface="Arial"/>
              </a:rPr>
              <a:t>gender</a:t>
            </a:r>
            <a:r>
              <a:rPr lang="es-ES" sz="1200" b="0" i="0" u="none" strike="noStrike" cap="none">
                <a:solidFill>
                  <a:schemeClr val="dk1"/>
                </a:solidFill>
                <a:latin typeface="Arial"/>
                <a:ea typeface="Arial"/>
                <a:cs typeface="Arial"/>
                <a:sym typeface="Arial"/>
              </a:rPr>
              <a:t>.</a:t>
            </a:r>
            <a:endParaRPr/>
          </a:p>
        </p:txBody>
      </p:sp>
      <p:sp>
        <p:nvSpPr>
          <p:cNvPr id="245" name="Google Shape;245;p22"/>
          <p:cNvSpPr/>
          <p:nvPr/>
        </p:nvSpPr>
        <p:spPr>
          <a:xfrm>
            <a:off x="4691741" y="662473"/>
            <a:ext cx="4002834" cy="110373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chemeClr val="dk1"/>
                </a:solidFill>
                <a:latin typeface="Arial"/>
                <a:ea typeface="Arial"/>
                <a:cs typeface="Arial"/>
                <a:sym typeface="Arial"/>
              </a:rPr>
              <a:t>Matriz de Correlación.</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De forma equivalente, vemos que hay variables muy determinantes como </a:t>
            </a:r>
            <a:r>
              <a:rPr lang="es-ES" sz="1200" b="1" i="0" u="none" strike="noStrike" cap="none">
                <a:solidFill>
                  <a:schemeClr val="dk1"/>
                </a:solidFill>
                <a:latin typeface="Arial"/>
                <a:ea typeface="Arial"/>
                <a:cs typeface="Arial"/>
                <a:sym typeface="Arial"/>
              </a:rPr>
              <a:t>Contract</a:t>
            </a:r>
            <a:r>
              <a:rPr lang="es-ES" sz="1200" b="0" i="0" u="none" strike="noStrike" cap="none">
                <a:solidFill>
                  <a:schemeClr val="dk1"/>
                </a:solidFill>
                <a:latin typeface="Arial"/>
                <a:ea typeface="Arial"/>
                <a:cs typeface="Arial"/>
                <a:sym typeface="Arial"/>
              </a:rPr>
              <a:t> o </a:t>
            </a:r>
            <a:r>
              <a:rPr lang="es-ES" sz="1200" b="1" i="0" u="none" strike="noStrike" cap="none">
                <a:solidFill>
                  <a:schemeClr val="dk1"/>
                </a:solidFill>
                <a:latin typeface="Arial"/>
                <a:ea typeface="Arial"/>
                <a:cs typeface="Arial"/>
                <a:sym typeface="Arial"/>
              </a:rPr>
              <a:t>tenure</a:t>
            </a:r>
            <a:r>
              <a:rPr lang="es-ES" sz="1200" b="0" i="0" u="none" strike="noStrike" cap="none">
                <a:solidFill>
                  <a:schemeClr val="dk1"/>
                </a:solidFill>
                <a:latin typeface="Arial"/>
                <a:ea typeface="Arial"/>
                <a:cs typeface="Arial"/>
                <a:sym typeface="Arial"/>
              </a:rPr>
              <a:t> y otras mucho menos como </a:t>
            </a:r>
            <a:r>
              <a:rPr lang="es-ES" sz="1200" b="1" i="0" u="none" strike="noStrike" cap="none">
                <a:solidFill>
                  <a:schemeClr val="dk1"/>
                </a:solidFill>
                <a:latin typeface="Arial"/>
                <a:ea typeface="Arial"/>
                <a:cs typeface="Arial"/>
                <a:sym typeface="Arial"/>
              </a:rPr>
              <a:t>gender</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txBox="1"/>
          <p:nvPr/>
        </p:nvSpPr>
        <p:spPr>
          <a:xfrm>
            <a:off x="0" y="223"/>
            <a:ext cx="8520113" cy="573087"/>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Diagrama de Afinidades</a:t>
            </a:r>
            <a:endParaRPr sz="2400" b="0" i="0" u="sng" strike="noStrike" cap="none">
              <a:solidFill>
                <a:schemeClr val="dk1"/>
              </a:solidFill>
              <a:latin typeface="Raleway"/>
              <a:ea typeface="Raleway"/>
              <a:cs typeface="Raleway"/>
              <a:sym typeface="Raleway"/>
            </a:endParaRPr>
          </a:p>
        </p:txBody>
      </p:sp>
      <p:sp>
        <p:nvSpPr>
          <p:cNvPr id="251" name="Google Shape;251;p23"/>
          <p:cNvSpPr/>
          <p:nvPr/>
        </p:nvSpPr>
        <p:spPr>
          <a:xfrm>
            <a:off x="130629" y="1166326"/>
            <a:ext cx="3956179" cy="279918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De forma general, a grandes rasgos:</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nuevos (tenure&lt;3).</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de Fibra.</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sin servicios valor añadido contratados exceptuando Streaming.</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con contrato mensual.</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Clientes sin “Dependents” y sin “Partners”</a:t>
            </a:r>
            <a:endParaRPr/>
          </a:p>
          <a:p>
            <a:pPr marL="0" marR="0" lvl="0" indent="0" algn="l" rtl="0">
              <a:lnSpc>
                <a:spcPct val="100000"/>
              </a:lnSpc>
              <a:spcBef>
                <a:spcPts val="0"/>
              </a:spcBef>
              <a:spcAft>
                <a:spcPts val="0"/>
              </a:spcAft>
              <a:buNone/>
            </a:pPr>
            <a:r>
              <a:rPr lang="es-ES" sz="1200" b="1" i="0" u="none" strike="noStrike" cap="none">
                <a:solidFill>
                  <a:schemeClr val="dk1"/>
                </a:solidFill>
                <a:latin typeface="Arial"/>
                <a:ea typeface="Arial"/>
                <a:cs typeface="Arial"/>
                <a:sym typeface="Arial"/>
              </a:rPr>
              <a:t/>
            </a:r>
            <a:br>
              <a:rPr lang="es-ES" sz="1200" b="1" i="0" u="none" strike="noStrike" cap="none">
                <a:solidFill>
                  <a:schemeClr val="dk1"/>
                </a:solidFill>
                <a:latin typeface="Arial"/>
                <a:ea typeface="Arial"/>
                <a:cs typeface="Arial"/>
                <a:sym typeface="Arial"/>
              </a:rPr>
            </a:br>
            <a:r>
              <a:rPr lang="es-ES" sz="1200" b="1" i="0" u="none" strike="noStrike" cap="none">
                <a:solidFill>
                  <a:schemeClr val="dk1"/>
                </a:solidFill>
                <a:latin typeface="Arial"/>
                <a:ea typeface="Arial"/>
                <a:cs typeface="Arial"/>
                <a:sym typeface="Arial"/>
              </a:rPr>
              <a:t>Son clientes potenciales de Churn</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252" name="Google Shape;252;p23"/>
          <p:cNvPicPr preferRelativeResize="0"/>
          <p:nvPr/>
        </p:nvPicPr>
        <p:blipFill rotWithShape="1">
          <a:blip r:embed="rId3">
            <a:alphaModFix/>
          </a:blip>
          <a:srcRect/>
          <a:stretch/>
        </p:blipFill>
        <p:spPr>
          <a:xfrm>
            <a:off x="3564299" y="111968"/>
            <a:ext cx="5467739" cy="47306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Caso Interesante. Clientes cuota &lt; 25</a:t>
            </a:r>
            <a:endParaRPr sz="2400" b="0" i="0" u="sng" strike="noStrike" cap="none">
              <a:solidFill>
                <a:schemeClr val="dk1"/>
              </a:solidFill>
              <a:latin typeface="Raleway"/>
              <a:ea typeface="Raleway"/>
              <a:cs typeface="Raleway"/>
              <a:sym typeface="Raleway"/>
            </a:endParaRPr>
          </a:p>
        </p:txBody>
      </p:sp>
      <p:pic>
        <p:nvPicPr>
          <p:cNvPr id="258" name="Google Shape;258;p24"/>
          <p:cNvPicPr preferRelativeResize="0"/>
          <p:nvPr/>
        </p:nvPicPr>
        <p:blipFill rotWithShape="1">
          <a:blip r:embed="rId3">
            <a:alphaModFix/>
          </a:blip>
          <a:srcRect/>
          <a:stretch/>
        </p:blipFill>
        <p:spPr>
          <a:xfrm>
            <a:off x="4117911" y="399052"/>
            <a:ext cx="4550474" cy="4265475"/>
          </a:xfrm>
          <a:prstGeom prst="rect">
            <a:avLst/>
          </a:prstGeom>
          <a:noFill/>
          <a:ln>
            <a:noFill/>
          </a:ln>
        </p:spPr>
      </p:pic>
      <p:sp>
        <p:nvSpPr>
          <p:cNvPr id="259" name="Google Shape;259;p24"/>
          <p:cNvSpPr/>
          <p:nvPr/>
        </p:nvSpPr>
        <p:spPr>
          <a:xfrm>
            <a:off x="130629" y="1203650"/>
            <a:ext cx="3956179" cy="276186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Clientes con apenas antigüedad, parecen bastante fieles.</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Clientes que contratan Fibra y, en consecuencia, algún servicio de Streaming, además, de tener una couta superior, parece existir una tasa de abandono clara.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Quizás, el servicio no cumple las expectativas del cliente, quizás, la competencia tiene mejor servicio / oferta.</a:t>
            </a:r>
            <a:endParaRPr/>
          </a:p>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Caso Interesante. Clientes Nuevos</a:t>
            </a:r>
            <a:endParaRPr sz="2400" b="0" i="0" u="sng" strike="noStrike" cap="none">
              <a:solidFill>
                <a:schemeClr val="dk1"/>
              </a:solidFill>
              <a:latin typeface="Raleway"/>
              <a:ea typeface="Raleway"/>
              <a:cs typeface="Raleway"/>
              <a:sym typeface="Raleway"/>
            </a:endParaRPr>
          </a:p>
        </p:txBody>
      </p:sp>
      <p:pic>
        <p:nvPicPr>
          <p:cNvPr id="265" name="Google Shape;265;p25"/>
          <p:cNvPicPr preferRelativeResize="0"/>
          <p:nvPr/>
        </p:nvPicPr>
        <p:blipFill rotWithShape="1">
          <a:blip r:embed="rId3">
            <a:alphaModFix/>
          </a:blip>
          <a:srcRect/>
          <a:stretch/>
        </p:blipFill>
        <p:spPr>
          <a:xfrm>
            <a:off x="4198220" y="573223"/>
            <a:ext cx="4545724" cy="4265475"/>
          </a:xfrm>
          <a:prstGeom prst="rect">
            <a:avLst/>
          </a:prstGeom>
          <a:noFill/>
          <a:ln>
            <a:noFill/>
          </a:ln>
        </p:spPr>
      </p:pic>
      <p:sp>
        <p:nvSpPr>
          <p:cNvPr id="266" name="Google Shape;266;p25"/>
          <p:cNvSpPr/>
          <p:nvPr/>
        </p:nvSpPr>
        <p:spPr>
          <a:xfrm>
            <a:off x="130629" y="1744823"/>
            <a:ext cx="3956179" cy="1968759"/>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Servicios de </a:t>
            </a:r>
            <a:r>
              <a:rPr lang="es-ES" sz="1400" b="1" i="0" u="none" strike="noStrike" cap="none">
                <a:solidFill>
                  <a:schemeClr val="dk1"/>
                </a:solidFill>
                <a:latin typeface="Arial"/>
                <a:ea typeface="Arial"/>
                <a:cs typeface="Arial"/>
                <a:sym typeface="Arial"/>
              </a:rPr>
              <a:t>Fibra</a:t>
            </a:r>
            <a:r>
              <a:rPr lang="es-ES" sz="1400" b="0" i="0" u="none" strike="noStrike" cap="none">
                <a:solidFill>
                  <a:schemeClr val="dk1"/>
                </a:solidFill>
                <a:latin typeface="Arial"/>
                <a:ea typeface="Arial"/>
                <a:cs typeface="Arial"/>
                <a:sym typeface="Arial"/>
              </a:rPr>
              <a:t> junto con Contrato </a:t>
            </a:r>
            <a:r>
              <a:rPr lang="es-ES" sz="1400" b="1" i="0" u="none" strike="noStrike" cap="none">
                <a:solidFill>
                  <a:schemeClr val="dk1"/>
                </a:solidFill>
                <a:latin typeface="Arial"/>
                <a:ea typeface="Arial"/>
                <a:cs typeface="Arial"/>
                <a:sym typeface="Arial"/>
              </a:rPr>
              <a:t>month-to-month</a:t>
            </a:r>
            <a:r>
              <a:rPr lang="es-ES" sz="1400" b="0" i="0" u="none" strike="noStrike" cap="none">
                <a:solidFill>
                  <a:schemeClr val="dk1"/>
                </a:solidFill>
                <a:latin typeface="Arial"/>
                <a:ea typeface="Arial"/>
                <a:cs typeface="Arial"/>
                <a:sym typeface="Arial"/>
              </a:rPr>
              <a:t> son una "</a:t>
            </a:r>
            <a:r>
              <a:rPr lang="es-ES" sz="1400" b="1" i="0" u="none" strike="noStrike" cap="none">
                <a:solidFill>
                  <a:schemeClr val="dk1"/>
                </a:solidFill>
                <a:latin typeface="Arial"/>
                <a:ea typeface="Arial"/>
                <a:cs typeface="Arial"/>
                <a:sym typeface="Arial"/>
              </a:rPr>
              <a:t>bomba explosiva</a:t>
            </a:r>
            <a:r>
              <a:rPr lang="es-ES" sz="1400" b="0" i="0" u="none" strike="noStrike" cap="none">
                <a:solidFill>
                  <a:schemeClr val="dk1"/>
                </a:solidFill>
                <a:latin typeface="Arial"/>
                <a:ea typeface="Arial"/>
                <a:cs typeface="Arial"/>
                <a:sym typeface="Arial"/>
              </a:rPr>
              <a:t>" que favorece el </a:t>
            </a:r>
            <a:r>
              <a:rPr lang="es-ES" sz="1400" b="1" i="0" u="none" strike="noStrike" cap="none">
                <a:solidFill>
                  <a:schemeClr val="dk1"/>
                </a:solidFill>
                <a:latin typeface="Arial"/>
                <a:ea typeface="Arial"/>
                <a:cs typeface="Arial"/>
                <a:sym typeface="Arial"/>
              </a:rPr>
              <a:t>Churn</a:t>
            </a:r>
            <a:r>
              <a:rPr lang="es-ES" sz="1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Interesante analizar por qué los clientes se marchan con poca vida en la compañía.</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p:nvPr/>
        </p:nvSpPr>
        <p:spPr>
          <a:xfrm>
            <a:off x="0" y="223"/>
            <a:ext cx="8520000" cy="5730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Modelado. BigML. optiML</a:t>
            </a:r>
            <a:endParaRPr sz="2400" b="0" i="0" u="sng" strike="noStrike" cap="none">
              <a:solidFill>
                <a:schemeClr val="dk1"/>
              </a:solidFill>
              <a:latin typeface="Raleway"/>
              <a:ea typeface="Raleway"/>
              <a:cs typeface="Raleway"/>
              <a:sym typeface="Raleway"/>
            </a:endParaRPr>
          </a:p>
        </p:txBody>
      </p:sp>
      <p:pic>
        <p:nvPicPr>
          <p:cNvPr id="272" name="Google Shape;272;p26" descr="C:\My Program Files\Master\Modulo5\Proyecto Individual\bigML.png"/>
          <p:cNvPicPr preferRelativeResize="0"/>
          <p:nvPr/>
        </p:nvPicPr>
        <p:blipFill rotWithShape="1">
          <a:blip r:embed="rId3">
            <a:alphaModFix/>
          </a:blip>
          <a:srcRect/>
          <a:stretch/>
        </p:blipFill>
        <p:spPr>
          <a:xfrm>
            <a:off x="83975" y="1138334"/>
            <a:ext cx="6444365" cy="3560461"/>
          </a:xfrm>
          <a:prstGeom prst="rect">
            <a:avLst/>
          </a:prstGeom>
          <a:noFill/>
          <a:ln>
            <a:noFill/>
          </a:ln>
        </p:spPr>
      </p:pic>
      <p:sp>
        <p:nvSpPr>
          <p:cNvPr id="273" name="Google Shape;273;p26"/>
          <p:cNvSpPr/>
          <p:nvPr/>
        </p:nvSpPr>
        <p:spPr>
          <a:xfrm>
            <a:off x="5187821" y="286723"/>
            <a:ext cx="3853542" cy="222068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65 modelos entrenados:</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1" i="0" u="none" strike="noStrike" cap="none">
                <a:solidFill>
                  <a:schemeClr val="dk1"/>
                </a:solidFill>
                <a:latin typeface="Arial"/>
                <a:ea typeface="Arial"/>
                <a:cs typeface="Arial"/>
                <a:sym typeface="Arial"/>
              </a:rPr>
              <a:t>Regresión Logística </a:t>
            </a:r>
            <a:r>
              <a:rPr lang="es-ES" sz="1200" b="0" i="0" u="none" strike="noStrike" cap="none">
                <a:solidFill>
                  <a:schemeClr val="dk1"/>
                </a:solidFill>
                <a:latin typeface="Arial"/>
                <a:ea typeface="Arial"/>
                <a:cs typeface="Arial"/>
                <a:sym typeface="Arial"/>
              </a:rPr>
              <a:t>encabeza los cuatro primeros (con un ROC AUC de 0.83726).</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Un modelo </a:t>
            </a:r>
            <a:r>
              <a:rPr lang="es-ES" sz="1200" b="1" i="0" u="none" strike="noStrike" cap="none">
                <a:solidFill>
                  <a:schemeClr val="dk1"/>
                </a:solidFill>
                <a:latin typeface="Arial"/>
                <a:ea typeface="Arial"/>
                <a:cs typeface="Arial"/>
                <a:sym typeface="Arial"/>
              </a:rPr>
              <a:t>Random Forest</a:t>
            </a:r>
            <a:r>
              <a:rPr lang="es-ES" sz="1200" b="0" i="0" u="none" strike="noStrike" cap="none">
                <a:solidFill>
                  <a:schemeClr val="dk1"/>
                </a:solidFill>
                <a:latin typeface="Arial"/>
                <a:ea typeface="Arial"/>
                <a:cs typeface="Arial"/>
                <a:sym typeface="Arial"/>
              </a:rPr>
              <a:t> (ROC AUC de 0.83532) ocupa el 5º lugar. </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Deep Learning queda muy a la cola</a:t>
            </a:r>
            <a:endParaRPr/>
          </a:p>
          <a:p>
            <a:pPr marL="285750" marR="0" lvl="0" indent="-285750" algn="l" rtl="0">
              <a:lnSpc>
                <a:spcPct val="100000"/>
              </a:lnSpc>
              <a:spcBef>
                <a:spcPts val="0"/>
              </a:spcBef>
              <a:spcAft>
                <a:spcPts val="0"/>
              </a:spcAft>
              <a:buClr>
                <a:srgbClr val="000000"/>
              </a:buClr>
              <a:buSzPts val="1200"/>
              <a:buFont typeface="Arial"/>
              <a:buChar char="•"/>
            </a:pPr>
            <a:r>
              <a:rPr lang="es-ES" sz="1200" b="0" i="0" u="none" strike="noStrike" cap="none">
                <a:solidFill>
                  <a:schemeClr val="dk1"/>
                </a:solidFill>
                <a:latin typeface="Arial"/>
                <a:ea typeface="Arial"/>
                <a:cs typeface="Arial"/>
                <a:sym typeface="Arial"/>
              </a:rPr>
              <a:t>Un </a:t>
            </a:r>
            <a:r>
              <a:rPr lang="es-ES" sz="1200" b="1" i="0" u="none" strike="noStrike" cap="none">
                <a:solidFill>
                  <a:schemeClr val="dk1"/>
                </a:solidFill>
                <a:latin typeface="Arial"/>
                <a:ea typeface="Arial"/>
                <a:cs typeface="Arial"/>
                <a:sym typeface="Arial"/>
              </a:rPr>
              <a:t>Arbol de Decisión</a:t>
            </a:r>
            <a:r>
              <a:rPr lang="es-ES" sz="1200" b="0" i="0" u="none" strike="noStrike" cap="none">
                <a:solidFill>
                  <a:schemeClr val="dk1"/>
                </a:solidFill>
                <a:latin typeface="Arial"/>
                <a:ea typeface="Arial"/>
                <a:cs typeface="Arial"/>
                <a:sym typeface="Arial"/>
              </a:rPr>
              <a:t> queda al final (ROC AUC 0.72135).</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7"/>
          <p:cNvSpPr txBox="1"/>
          <p:nvPr/>
        </p:nvSpPr>
        <p:spPr>
          <a:xfrm>
            <a:off x="-1775" y="5864"/>
            <a:ext cx="8791212"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LabelEncoding vs One Hot Encoding</a:t>
            </a:r>
            <a:endParaRPr sz="2400" b="0" i="0" u="sng" strike="noStrike" cap="none">
              <a:solidFill>
                <a:schemeClr val="dk1"/>
              </a:solidFill>
              <a:latin typeface="Raleway"/>
              <a:ea typeface="Raleway"/>
              <a:cs typeface="Raleway"/>
              <a:sym typeface="Raleway"/>
            </a:endParaRPr>
          </a:p>
        </p:txBody>
      </p:sp>
      <p:pic>
        <p:nvPicPr>
          <p:cNvPr id="279" name="Google Shape;279;p27"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grpSp>
        <p:nvGrpSpPr>
          <p:cNvPr id="280" name="Google Shape;280;p27"/>
          <p:cNvGrpSpPr/>
          <p:nvPr/>
        </p:nvGrpSpPr>
        <p:grpSpPr>
          <a:xfrm>
            <a:off x="4948334" y="578564"/>
            <a:ext cx="3762375" cy="2853777"/>
            <a:chOff x="152400" y="504147"/>
            <a:chExt cx="3762375" cy="2853777"/>
          </a:xfrm>
        </p:grpSpPr>
        <p:pic>
          <p:nvPicPr>
            <p:cNvPr id="281" name="Google Shape;281;p27"/>
            <p:cNvPicPr preferRelativeResize="0"/>
            <p:nvPr/>
          </p:nvPicPr>
          <p:blipFill rotWithShape="1">
            <a:blip r:embed="rId4">
              <a:alphaModFix/>
            </a:blip>
            <a:srcRect/>
            <a:stretch/>
          </p:blipFill>
          <p:spPr>
            <a:xfrm>
              <a:off x="152400" y="824274"/>
              <a:ext cx="3762375" cy="2533650"/>
            </a:xfrm>
            <a:prstGeom prst="rect">
              <a:avLst/>
            </a:prstGeom>
            <a:noFill/>
            <a:ln>
              <a:noFill/>
            </a:ln>
          </p:spPr>
        </p:pic>
        <p:sp>
          <p:nvSpPr>
            <p:cNvPr id="282" name="Google Shape;282;p27"/>
            <p:cNvSpPr/>
            <p:nvPr/>
          </p:nvSpPr>
          <p:spPr>
            <a:xfrm>
              <a:off x="1338457" y="504147"/>
              <a:ext cx="1390260" cy="509619"/>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Label Encoding</a:t>
              </a:r>
              <a:endParaRPr sz="1400" b="0" i="0" u="none" strike="noStrike" cap="none">
                <a:solidFill>
                  <a:schemeClr val="dk1"/>
                </a:solidFill>
                <a:latin typeface="Arial"/>
                <a:ea typeface="Arial"/>
                <a:cs typeface="Arial"/>
                <a:sym typeface="Arial"/>
              </a:endParaRPr>
            </a:p>
          </p:txBody>
        </p:sp>
      </p:grpSp>
      <p:grpSp>
        <p:nvGrpSpPr>
          <p:cNvPr id="283" name="Google Shape;283;p27"/>
          <p:cNvGrpSpPr/>
          <p:nvPr/>
        </p:nvGrpSpPr>
        <p:grpSpPr>
          <a:xfrm>
            <a:off x="390914" y="476154"/>
            <a:ext cx="3762375" cy="2900432"/>
            <a:chOff x="4067175" y="476154"/>
            <a:chExt cx="3762375" cy="2900432"/>
          </a:xfrm>
        </p:grpSpPr>
        <p:pic>
          <p:nvPicPr>
            <p:cNvPr id="284" name="Google Shape;284;p27"/>
            <p:cNvPicPr preferRelativeResize="0"/>
            <p:nvPr/>
          </p:nvPicPr>
          <p:blipFill rotWithShape="1">
            <a:blip r:embed="rId5">
              <a:alphaModFix/>
            </a:blip>
            <a:srcRect/>
            <a:stretch/>
          </p:blipFill>
          <p:spPr>
            <a:xfrm>
              <a:off x="4067175" y="842936"/>
              <a:ext cx="3762375" cy="2533650"/>
            </a:xfrm>
            <a:prstGeom prst="rect">
              <a:avLst/>
            </a:prstGeom>
            <a:noFill/>
            <a:ln>
              <a:noFill/>
            </a:ln>
          </p:spPr>
        </p:pic>
        <p:sp>
          <p:nvSpPr>
            <p:cNvPr id="285" name="Google Shape;285;p27"/>
            <p:cNvSpPr/>
            <p:nvPr/>
          </p:nvSpPr>
          <p:spPr>
            <a:xfrm>
              <a:off x="4910526" y="476154"/>
              <a:ext cx="1597576" cy="509619"/>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One Hot Encoding</a:t>
              </a:r>
              <a:endParaRPr sz="1400" b="0" i="0" u="none" strike="noStrike" cap="none">
                <a:solidFill>
                  <a:schemeClr val="dk1"/>
                </a:solidFill>
                <a:latin typeface="Arial"/>
                <a:ea typeface="Arial"/>
                <a:cs typeface="Arial"/>
                <a:sym typeface="Arial"/>
              </a:endParaRPr>
            </a:p>
          </p:txBody>
        </p:sp>
      </p:grpSp>
      <p:grpSp>
        <p:nvGrpSpPr>
          <p:cNvPr id="286" name="Google Shape;286;p27"/>
          <p:cNvGrpSpPr/>
          <p:nvPr/>
        </p:nvGrpSpPr>
        <p:grpSpPr>
          <a:xfrm>
            <a:off x="565940" y="3423010"/>
            <a:ext cx="4901799" cy="1542704"/>
            <a:chOff x="565940" y="3506989"/>
            <a:chExt cx="4901799" cy="1542704"/>
          </a:xfrm>
        </p:grpSpPr>
        <p:sp>
          <p:nvSpPr>
            <p:cNvPr id="287" name="Google Shape;287;p27"/>
            <p:cNvSpPr txBox="1"/>
            <p:nvPr/>
          </p:nvSpPr>
          <p:spPr>
            <a:xfrm>
              <a:off x="565940" y="3934289"/>
              <a:ext cx="4901799" cy="1115404"/>
            </a:xfrm>
            <a:prstGeom prst="rect">
              <a:avLst/>
            </a:prstGeom>
            <a:noFill/>
            <a:ln w="9525" cap="flat" cmpd="sng">
              <a:solidFill>
                <a:srgbClr val="FD4B4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212121"/>
                  </a:solidFill>
                  <a:latin typeface="Roboto"/>
                  <a:ea typeface="Roboto"/>
                  <a:cs typeface="Roboto"/>
                  <a:sym typeface="Roboto"/>
                </a:rPr>
                <a:t>['Contract', 'Dependents', 'DeviceProtection', 'DiffCharges_bin', 'InternetService', 'MonthlyCharges_bin', 'MultipleLines', 'OnlineBackup', 'OnlineSecurity', 'PaperlessBilling', 'Partner', 'PaymentMethod', 'PhoneService', 'SeniorCitizen', 'StreamingMovies', 'StreamingTV', 'TechSupport', 'TheoMonthlyCharges', 'TotalCharges_bin', 'gender', 'tenure', 'tenure_bin']</a:t>
              </a:r>
              <a:endParaRPr sz="105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050"/>
                <a:buFont typeface="Arial"/>
                <a:buNone/>
              </a:pPr>
              <a:endParaRPr sz="1050" b="0" i="0" u="none" strike="noStrike" cap="none">
                <a:solidFill>
                  <a:srgbClr val="212121"/>
                </a:solidFill>
                <a:latin typeface="Roboto"/>
                <a:ea typeface="Roboto"/>
                <a:cs typeface="Roboto"/>
                <a:sym typeface="Roboto"/>
              </a:endParaRPr>
            </a:p>
          </p:txBody>
        </p:sp>
        <p:sp>
          <p:nvSpPr>
            <p:cNvPr id="288" name="Google Shape;288;p27"/>
            <p:cNvSpPr/>
            <p:nvPr/>
          </p:nvSpPr>
          <p:spPr>
            <a:xfrm>
              <a:off x="1743805" y="3506989"/>
              <a:ext cx="1913796" cy="509619"/>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RFECV. Label Encoding</a:t>
              </a: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One Hot Encoding</a:t>
            </a:r>
            <a:endParaRPr sz="2400" b="0" i="0" u="sng" strike="noStrike" cap="none">
              <a:solidFill>
                <a:schemeClr val="dk1"/>
              </a:solidFill>
              <a:latin typeface="Raleway"/>
              <a:ea typeface="Raleway"/>
              <a:cs typeface="Raleway"/>
              <a:sym typeface="Raleway"/>
            </a:endParaRPr>
          </a:p>
        </p:txBody>
      </p:sp>
      <p:pic>
        <p:nvPicPr>
          <p:cNvPr id="294" name="Google Shape;294;p28"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295" name="Google Shape;295;p28"/>
          <p:cNvPicPr preferRelativeResize="0"/>
          <p:nvPr/>
        </p:nvPicPr>
        <p:blipFill rotWithShape="1">
          <a:blip r:embed="rId4">
            <a:alphaModFix/>
          </a:blip>
          <a:srcRect/>
          <a:stretch/>
        </p:blipFill>
        <p:spPr>
          <a:xfrm>
            <a:off x="227045" y="799061"/>
            <a:ext cx="2644645" cy="1904677"/>
          </a:xfrm>
          <a:prstGeom prst="rect">
            <a:avLst/>
          </a:prstGeom>
          <a:noFill/>
          <a:ln>
            <a:noFill/>
          </a:ln>
        </p:spPr>
      </p:pic>
      <p:pic>
        <p:nvPicPr>
          <p:cNvPr id="296" name="Google Shape;296;p28"/>
          <p:cNvPicPr preferRelativeResize="0"/>
          <p:nvPr/>
        </p:nvPicPr>
        <p:blipFill rotWithShape="1">
          <a:blip r:embed="rId5">
            <a:alphaModFix/>
          </a:blip>
          <a:srcRect/>
          <a:stretch/>
        </p:blipFill>
        <p:spPr>
          <a:xfrm>
            <a:off x="2463679" y="2466518"/>
            <a:ext cx="2061660" cy="1956192"/>
          </a:xfrm>
          <a:prstGeom prst="rect">
            <a:avLst/>
          </a:prstGeom>
          <a:noFill/>
          <a:ln>
            <a:noFill/>
          </a:ln>
        </p:spPr>
      </p:pic>
      <p:pic>
        <p:nvPicPr>
          <p:cNvPr id="297" name="Google Shape;297;p28"/>
          <p:cNvPicPr preferRelativeResize="0"/>
          <p:nvPr/>
        </p:nvPicPr>
        <p:blipFill rotWithShape="1">
          <a:blip r:embed="rId6">
            <a:alphaModFix/>
          </a:blip>
          <a:srcRect/>
          <a:stretch/>
        </p:blipFill>
        <p:spPr>
          <a:xfrm>
            <a:off x="4376053" y="571171"/>
            <a:ext cx="2715226" cy="1895347"/>
          </a:xfrm>
          <a:prstGeom prst="rect">
            <a:avLst/>
          </a:prstGeom>
          <a:noFill/>
          <a:ln>
            <a:noFill/>
          </a:ln>
        </p:spPr>
      </p:pic>
      <p:pic>
        <p:nvPicPr>
          <p:cNvPr id="298" name="Google Shape;298;p28"/>
          <p:cNvPicPr preferRelativeResize="0"/>
          <p:nvPr/>
        </p:nvPicPr>
        <p:blipFill rotWithShape="1">
          <a:blip r:embed="rId7">
            <a:alphaModFix/>
          </a:blip>
          <a:srcRect/>
          <a:stretch/>
        </p:blipFill>
        <p:spPr>
          <a:xfrm>
            <a:off x="6876661" y="1791477"/>
            <a:ext cx="2163147" cy="1950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Regresión Logística. LabelEncoding</a:t>
            </a:r>
            <a:endParaRPr sz="2400" b="0" i="0" u="sng" strike="noStrike" cap="none">
              <a:solidFill>
                <a:schemeClr val="dk1"/>
              </a:solidFill>
              <a:latin typeface="Raleway"/>
              <a:ea typeface="Raleway"/>
              <a:cs typeface="Raleway"/>
              <a:sym typeface="Raleway"/>
            </a:endParaRPr>
          </a:p>
        </p:txBody>
      </p:sp>
      <p:pic>
        <p:nvPicPr>
          <p:cNvPr id="304" name="Google Shape;304;p29"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05" name="Google Shape;305;p29"/>
          <p:cNvPicPr preferRelativeResize="0"/>
          <p:nvPr/>
        </p:nvPicPr>
        <p:blipFill rotWithShape="1">
          <a:blip r:embed="rId4">
            <a:alphaModFix/>
          </a:blip>
          <a:srcRect/>
          <a:stretch/>
        </p:blipFill>
        <p:spPr>
          <a:xfrm>
            <a:off x="4342126" y="578564"/>
            <a:ext cx="2951097" cy="1997984"/>
          </a:xfrm>
          <a:prstGeom prst="rect">
            <a:avLst/>
          </a:prstGeom>
          <a:noFill/>
          <a:ln>
            <a:noFill/>
          </a:ln>
        </p:spPr>
      </p:pic>
      <p:pic>
        <p:nvPicPr>
          <p:cNvPr id="306" name="Google Shape;306;p29"/>
          <p:cNvPicPr preferRelativeResize="0"/>
          <p:nvPr/>
        </p:nvPicPr>
        <p:blipFill rotWithShape="1">
          <a:blip r:embed="rId5">
            <a:alphaModFix/>
          </a:blip>
          <a:srcRect/>
          <a:stretch/>
        </p:blipFill>
        <p:spPr>
          <a:xfrm>
            <a:off x="97026" y="606776"/>
            <a:ext cx="2618184" cy="1844478"/>
          </a:xfrm>
          <a:prstGeom prst="rect">
            <a:avLst/>
          </a:prstGeom>
          <a:noFill/>
          <a:ln>
            <a:noFill/>
          </a:ln>
        </p:spPr>
      </p:pic>
      <p:sp>
        <p:nvSpPr>
          <p:cNvPr id="307" name="Google Shape;307;p29"/>
          <p:cNvSpPr/>
          <p:nvPr/>
        </p:nvSpPr>
        <p:spPr>
          <a:xfrm>
            <a:off x="685287" y="3848172"/>
            <a:ext cx="4903749" cy="823128"/>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Los ratios mejoran si se utilizan sólos las variables más importantes.</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La variables seleccionadas por </a:t>
            </a:r>
            <a:r>
              <a:rPr lang="es-ES" sz="1200" b="1" i="0" u="none" strike="noStrike" cap="none">
                <a:solidFill>
                  <a:schemeClr val="dk1"/>
                </a:solidFill>
                <a:latin typeface="Arial"/>
                <a:ea typeface="Arial"/>
                <a:cs typeface="Arial"/>
                <a:sym typeface="Arial"/>
              </a:rPr>
              <a:t>RFE</a:t>
            </a:r>
            <a:r>
              <a:rPr lang="es-ES" sz="1200" b="0" i="0" u="none" strike="noStrike" cap="none">
                <a:solidFill>
                  <a:schemeClr val="dk1"/>
                </a:solidFill>
                <a:latin typeface="Arial"/>
                <a:ea typeface="Arial"/>
                <a:cs typeface="Arial"/>
                <a:sym typeface="Arial"/>
              </a:rPr>
              <a:t> difieren mucho de </a:t>
            </a:r>
            <a:r>
              <a:rPr lang="es-ES" sz="1200" b="1" i="0" u="none" strike="noStrike" cap="none">
                <a:solidFill>
                  <a:schemeClr val="dk1"/>
                </a:solidFill>
                <a:latin typeface="Arial"/>
                <a:ea typeface="Arial"/>
                <a:cs typeface="Arial"/>
                <a:sym typeface="Arial"/>
              </a:rPr>
              <a:t>IV.</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LabelEncoding funciona mejor que OneHotEncoding.</a:t>
            </a:r>
            <a:endParaRPr sz="1200" b="0" i="0" u="none" strike="noStrike" cap="none">
              <a:solidFill>
                <a:schemeClr val="dk1"/>
              </a:solidFill>
              <a:latin typeface="Arial"/>
              <a:ea typeface="Arial"/>
              <a:cs typeface="Arial"/>
              <a:sym typeface="Arial"/>
            </a:endParaRPr>
          </a:p>
        </p:txBody>
      </p:sp>
      <p:pic>
        <p:nvPicPr>
          <p:cNvPr id="308" name="Google Shape;308;p29"/>
          <p:cNvPicPr preferRelativeResize="0"/>
          <p:nvPr/>
        </p:nvPicPr>
        <p:blipFill rotWithShape="1">
          <a:blip r:embed="rId6">
            <a:alphaModFix/>
          </a:blip>
          <a:srcRect/>
          <a:stretch/>
        </p:blipFill>
        <p:spPr>
          <a:xfrm>
            <a:off x="2279469" y="1940762"/>
            <a:ext cx="2174624" cy="1930581"/>
          </a:xfrm>
          <a:prstGeom prst="rect">
            <a:avLst/>
          </a:prstGeom>
          <a:noFill/>
          <a:ln>
            <a:noFill/>
          </a:ln>
        </p:spPr>
      </p:pic>
      <p:sp>
        <p:nvSpPr>
          <p:cNvPr id="309" name="Google Shape;309;p29" descr="data:image/png;base64,iVBORw0KGgoAAAANSUhEUgAAAUQAAAEYCAYAAAAkpo9KAAAABHNCSVQICAgIfAhkiAAAAAlwSFlz%0AAAALEgAACxIB0t1+/AAAADl0RVh0U29mdHdhcmUAbWF0cGxvdGxpYiB2ZXJzaW9uIDMuMC4zLCBo%0AdHRwOi8vbWF0cGxvdGxpYi5vcmcvnQurowAAIABJREFUeJzt3XeYlNX5//H3Z3eBpRdBkS5YEEuU%0AohiTaKxojCYxKiYWYiEaNVF/9hZM0FgSYxI1lviNLbHGghVjIVakiQUUsYA0FWQB6ezu/fvjnF1m%0Ah92ZgZ2dGXbvF9dczDzlPOeZcu855ym3zAznnHNQlO8KOOdcofCA6JxzkQdE55yLPCA651zkAdE5%0A5yIPiM45F3lAzCJJ4ySdkut1G4KkfSXNTXg9TdK+eazSJtuYuksySdvWMW+EpNeyWrnUdblV0uXx%0AeY3Po4G2l9P9K0QeEGshaZakA/K4/RGSKiQtT3p0y1edzGwnMxvXkNuQdJGkV2qZ3lnSWkk7b0q5%0Auaj7pqrjs74JwMxOM7Pf17FeXr+jjVVJvivg6vSmmX0n35XIsfuA0ZK2MbPPEqYPB94zs/c3pjBJ%0AJWZWntUaNoysf9ab0b4XFG8hbgRJHSU9JWmhpLL4vEfSYv0kTZC0TNITkjolrD9U0huSlkh6Z1O7%0AoLF1cJ6kdyUtlfSgpNKE+UdImhrr8ImkYXF6N0ljJC2W9LGkUxPWaSnprrhf04EhtWzzgPh8lKSH%0AJN0j6ZvYJR2csOxASW/HeQ/H+o1Ot19mNhd4CTg+adYJwD2x7H6SXpL0taRFkv4lqUNSPS+U9C6w%0AQlJJUt33kPRm/AwWSLpJUvOk7R0q6dNY/vWSav2dSOov6b/x/Zwh6eiEeYdKmh7fg3mSzku3/7WU%0Af1dt75uke4FewJOxRXmBpD6xu3+ypM/j+0h8/7+I35NXJO2UUM4W8fuwTNIEoF/Sdv4iaU6cP1nS%0AdxPm7SFpUpz3paQbNnb/CpKZ+SPpAcwCDqhl+hbAkUAroC3wMPB4wvxxwDxgZ6A18B/gvjivO/A1%0AcCjhD9GB8XWXhHVPic9HAK+lqd8EoBvQCfgAOC3O2wNYGssvitvtH+e9AtwClAK7AQuB/eK8a4BX%0AY3k9gfeBubW9J8AoYHXcl2LgD8D4OK85MBv4DdAM+AmwFhid4Xv/c2Bmwusd4vpV79O2cd9aAF3i%0APt2YVM+pcR9a1lL3QcBQQu+oT3zvzk5Y34CX4/vQC/iots8lfr5zgF/EsnYHFgED4vwFwHfj847A%0AwDr2t87PGrir6n0D9q3r84iv+8S63xPrVrXvJxG+qy2AG4GpCes8ADwUl9+Z8N19LWH+cYTvfAnw%0A/4AvgNI4703g+Pi8DTA037/brPz2812BQnwkf9lSLLcbUJbwehxwTcLrAfHHXAxcCNybtP5Y4MSE%0AdRN/eOXAkoTHJ0n1Oy7h9XXArfH5bcCfa6lrT6ACaJsw7Q/AXfH5p8CwhHkj6/oBEgLiC0n7uSo+%0A/178YSlh/mtkHhBbAcuAb8fXVwFPpFj+R8DbSfU8KdPPEzgbeCzhtSW9D78CXkz4XKoC4jHAq0ll%0A3Qb8Nj7/HPgl0C7N/tb2WQ+N8+5i4wNi3xTb6hCXaU/4Tq4j/rGM868m9R/iMuBb8fkrwJVA54b8%0ALeb64V3mjSCplaTbJM2WtIzwpeggqThhsTkJz2cTWkmdgd7AUbGrtkTSEuA7wNZ1bG68mXVIePRL%0Amv9FwvOVhL/SEALfJ7WU1w1YbGbfJNWve8L85Lqnkrz9UkklsZx5Fn810RwyZGYrCS3vEySJ0GK8%0Ap2q+pK0kPRC7ocsI446dk4qpc3uSto9DHV/E9a9Os/7suE/JegN7Jn2ePwe6xvlHElrQsyX9T9Je%0AKXY7+bMen2LZdKrrLqlY0jVx2GQZIYhC2N8uhJZfnZ95HJb5IHa3lxACadV7dTKwPfChpImSDqtH%0AnQuGB8SN8/8IXbg9zawdoTUEoIRleiY870X4K7yI8MW7N+mL39rMrslyHeeQNBYUzQc6SWqbVL95%0A8fmCWuq+KRYA3WMwq9KzroXrcDdwNKFr3BZ4MmHe1YRWzi7xMziOmu8/cX5d/g58CGwX17+klvWT%0A34f5tZQzB/hf0ufZxsxOBzCziWZ2BLAl8Diha5pNde1j4vSfAUcABxCCWZ84XYThknLq+MzjeOEF%0AhM+ho5l1IAzFCMDMZprZsYT9uxZ4RFLr+u1S/nlArFszSaUJjxLCj3MVsEThYMlva1nvOEkDJLUC%0Afgc8YmYVhJbMDyUdHP9ylyqcW5Z8UKa+7gR+IWl/SUWSukvqb2ZzgDeAP8Rt70r4K39fXO8h4GKF%0AA0c9gLM2cftvErrmZ8YDGkcQxjU3xquEruPtwANmtjZhXltgObBUUnfg/I0suy2hS75cUn/g9FqW%0AOT++Dz0JY6EP1rLMU8D2ko6X1Cw+hkjaUVJzST+X1N7M1sXtVW5kPdP5EuibZpm2wBrCWHUrwh8T%0AAOJ38lFgVOz5DABOTFq3nBA4SyRdAbSrminpOEldzKyS8FlB9vcx5zwg1u0ZQvCreowiDEq3JLT4%0AxgPP1bLevYSxny8IBy9+DRAD0hGEFslCQgvjfOr+DPbShuchDqlj2WpmNoEw0P9nwl/0/xG6dwDH%0AEloJ84HHCONdL8R5VxK6TJ8Bz8f92GgxeP2EEGyXEFpwTxF+mEjqFfelzhZo7G7fE+t9T9LsK4GB%0Acd+eJvyoN8Z5hJbTN8Ad1B7sngAmEw7OPE34I5Ncx2+AgwinBM0nfN7XEg5eQDhSPit2VU8jdKez%0A6Q/AZbG7XtcR7HsIn+k8YDrhO5voTMJQyxeE7+w/E+aNJXy/P4plrKZm93oYME3ScuAvwHAzW1Wf%0AHSoEqjnU41z2SXqLcNDnn2kXdi6PvIXosk7SPpK6xi7zicCu1N6adq6g+JUqriHswPrz2z4Ffmpm%0AC/JbJefS8y6zc85F3mV2zrnIu8z1oJKWpuZt0y/osmb3HTf19Ei3qWbPnsWiRYuSz9XcZMXtepuV%0Apz4gbasWjjWzYdnaZqY8INaDmrelxQ5Hp1/QZc3rb92U7yo0OXvvOTj9QhvBylel/d2snnpz8tVD%0AOeEB0TmXWxIUFadfLg88IDrncq/2O6rlnQdE51zuKWtDklnlAdE5l2PeZXbOuUB4l9k55wJvITrn%0A3Ho+huiccwDyLrNzzgFhDNG7zM45B95CdM65REU+huicc95lds659bzL7Jxz63kL0TnnCOcg+nmI%0AzjkXeZfZOefAL91zzrlEBdplLsx2q3Ou8aq6202qRybFSMMkzZD0saSLapnfS9LLkt6W9K6kQ9OV%0A6QHROZdjscuc6pGuBKkYuBk4BBgAHCtpQNJilwEPmdnuwHDglnTlekB0zuVe/VuIewAfm9mnZrYW%0AeAA4ImkZA9rF5+2B+ekK9TFE51xuZZZkqrOkSQmvbzez2xNedwfmJLyeC+yZVMYo4HlJZwGtgQPS%0AbdQDonMu99IfVFlkZvXNf3oscJeZ/UnSXsC9knY2s8q6VvCA6JzLOdX/KPM8oGfC6x5xWqKTgWEA%0AZvampFKgM/BVXYX6GKJzLqckUJFSPjIwEdhO0jaSmhMOmoxJWuZzYP+wTe0IlAILUxXqLUTnXI6p%0A3i1EMyuXdCYwFigG/s/Mpkn6HTDJzMYA/w+4Q9I5hAMsI8zMUpXrAdE5l3NZ6DJjZs8AzyRNuyLh%0A+XRg740p0wOicy7niooKc7TOA6JzLrcUHwXIA6JzLqeUhTHEhuIB0TmXc95lds65yFuIzjkHMaWK%0AB0TnnPMxROecS+QB0TnnwLvMzjmXyFuIzjkXeUB0zjniQRXvMjvnHGEM0VuIzjkXFOqVKoVZK5fW%0Agd/ekXceu5z3n/gt5/3iwA3m9+zakedu/zVv3n8hEx68mIO/ExKSNSsp5rZRxzHxoUt468GL+O6g%0A7arXOXrYICY+dAkTHryYJ276FVt0aA3Avdf8gvEPXMT4By7iw6evZPwDG2R8bBKeH/scu+60Azv1%0A35brr7tmg/mvvfoKew0ZSJvSEh79zyM15t13z93svON27Lzjdtx3z93V0397+aVsu01POndoU2P5%0AO267lcG77cKeg3Zjv32+wwfTpzfMTuWL0jzyJGcBUVJXSQ9I+kTSZEnPSNpe0r6SnspRHcYlJq6R%0ANFjSuFxsO5uKisSNFx3NEWfewu5HjuaoYYPo37drjWUuPGUY//nvFPY69lpOuPif/OXiYwA46Sfh%0A9nBDjr6aw067iWvO/TGSKC4u4vrzf8qwkX9hj2P+wPsz53HaMfsAcPxF/2To8GsYOvwaHn9xKk+8%0ANDW3O1wAKioqOPvXZ/DEk8/y9rvTefiB+zcIUj179uL2O+/imOE/qzF98eLFXDX6Sl55/S1efWMC%0AV42+krKyMgAO/cEPefWNCRts75hjf8akqe/x1uSpnHveBVx4/rkNt3N5ICnlI8My0uVl/rOkqfHx%0AkaQl6crMSUBU2MPHgHFm1s/MBgEXA1tloeyN7fZvKemQ+m43n4bs3IdP5ixi1ryvWVdewcNjp3DY%0AvrvWWMbMaNe6FID2bVqyYOFSAPr37cq4iTMAWFi2nKXfrGLQgF7htu6C1i2bA9A2YZ1ERx44kIee%0Am9yQu1eQJk6YQL9+27JN3740b96co44ZzlNPPlFjmd59+rDLrrtu0B387/Nj2X//A+nUqRMdO3Zk%0A//0P5PmxzwGw59ChbL311htsr127dtXPV6xYUbBjbptCEkVFRSkfGZSRNi+zmZ1jZruZ2W7A34BH%0A05Wbqxbi94F1ZnZr1QQze8fMXo0v20h6RNKHkv4VAyiSZknqHJ9Xt+YkjZJ0r6TXCZm0Rkh6VNJz%0AkmZKui5FXa4HLk2eKKlU0j8lvSfpbUnfz86uZ1+3Ldsz98uy6tfzviyje5f2NZa56rZnGH7oHnz8%0A3O957G+nc+61DwPw3kfzOGyfXSguLqJ3ty3YfUBPenTtSHl5Jb+5+kEmPnQJnz5/FTv27cpdj79R%0Ao8y9B/bjy8Xf8MnnKdNSNErz58+jR4/1OY26d+/BvHnJOY1SrNszYd0ePZg/P/26t95yMwN26Mel%0AF1/An/78142vdAHLQgsxk7zMiY4F7k9XaK4C4s5AqmbF7sDZhEjfl8xu+z0AOMDMjo2vdwOOAXYB%0AjpHUs4713gTW1hLwzgDMzHYhvHl3xyxdNUgaKWmSpElWviqDaubH0cMGc9+T49l22OX8+Ky/c+fo%0AE5DE3U+8ybwvl/D6vy7g+vOPZPw7n1FRUUlJSRGn/vS7DD32WvoedCnvfzSP8086aIMyH35uUh1b%0AdNl22q/OYPqMTxh99bVcc/XofFcnu9KPIXau+p3Fx8ikEmrLy9y91k1JvYFtgJfSVatQDqpMMLO5%0AMV/qVKBPBuuMMbPEiPSimS01s9XAdKB3inVHA5clTfsOcB+AmX0IzAa2T17RzG43s8FmNlglLTOo%0AZvbN/2opPbbqWP26+1YdmZfUvT3xR3vxn+enAPDWu59R2rwZnTu0pqKikgv+9ChDh1/D0efcToe2%0ALZn5+Vd8a/seAHw2dxEAj/x3CkO/1be6vOLiIo7Y71s8MnZKQ+9eQerWrTtz567//c2bN5fu3Wv9%0A/dW+7pyEdefOpVu3zNYFOPqY4Tw55vHMK1voRCZd5kVVv7P4uD1dsSkMBx4xs4p0C+YqIE4DBqWY%0AvybheQXrTwcqZ30dk1trKzIsYwNm9hLQEhiaok4Fa9K02Wzbqwu9u21Bs5Jijjp4IE+Pe7fGMnO+%0AWMy+e+wAwA7bbEVpi2YsLFtOy9JmtCoN44T77dmf8opKPvz0C+YvXEr/vl3p3DEc7dx/aH9mfPZF%0AdXn77bkDH836knlfpR2XbpQGDxnCxx/PZNZnn7F27VoefvABfnDY4Rmte+BBB/PCC89TVlZGWVkZ%0AL7zwPAcedHDKdT6eObP6+bPPPM22226XYunNi6B6zLquRwYyyctcZTgZdJchd+chvgRcLWlkVaSX%0AtCvQPvVqzCIE0meBI7Ncp9HArcCn8fWrwM+BlyRtD/QCZmR5m1lRUVHJOdc+xJO3nEFxkbj7ifF8%0A8OkXXH76D5gy/XOe/t97XHTDY9xy+bGcddz3MYNTr7gXgC4d2/LkLWdQWWnMX7iEky8Lp4AsWLiU%0Aq29/lv/+42zWlVfw+YLFjPztfdXbPOrgQU3yYEqVkpIS/vyXm/jhDw6moqKCE0ecxICdduJ3o65g%0A4KDBHPbDw5k0cSLHHPVjlpSV8czTTzL6d79lyjvT6NSpExdfcjnf2WsIAJdcegWdOnUKzy+6gAcf%0A+DcrV66kX58e/OKkU7jsilH8/ZabePmlF2hW0owOHTtyx//dnap6mxlRVP8rVarzMhMC4XDgZ8kL%0ASeoPdCQMlaWvWZo0pVkjqRtwIyHArSYEu7MJ/f7zzOywuNxNhLyqd0n6LnAnsAwYBww2s30ljQKW%0Am9kf4zoj4rwz4+ungD+a2bikOoyL25oUX08GvolllgJ/BwYTWqbnmtnLqfapqNWW1mKHo+vxrriN%0AVTbxpnxXocnZe8/BTJ48KWuHuUu7bm+9T/xbymU+um7YZDMbnGoZSYcSYkpVXuarkvIyE2NFqZll%0AdPJszgJiY+QBMfc8IOZe1gPi1ttbnzQBcca16QNiQ/BL95xzOSWguLgwz6v0gOicy7lCPdHcA6Jz%0ALrcyP5Kccx4QnXM5JVSwd7vxgOicyzlvITrnHMQrVQozInpAdM7lVLhSxQOic84B3mV2zrlq3mV2%0AzjnwJFPOOVel6m43hcgDonMux7Jyt5sG4QHROZdz3mV2zjlCd7lQW4iFef2Mc65Ry0Ua0rjM0ZKm%0AS5om6d/pyvQWonMu5+rbY05IQ3ogIcHUREljzGx6wjLbEdId721mZZK2TFeutxCdc7kVu8ypHhnI%0AJA3pqcDNZlYGYGZfpSu0zhaipHZ1zYuFL0tbZeecSyIy6hZ3lpSY8/b2pMx7taUh3TOpjO0BYv72%0AYmCUmT2XaqOpuszTAKMqS2pQ9doISZicc26jZdBlXpSFFAIlwHbAvoSsfK9I2sXM6kwdmSpVZ12J%0A3p1zrl6K63+UOZM0pHOBt8xsHfCZpI8IAXJiXYVmNIYoabikS+LzHpJS5Vh2zrk6SVk5ylydhlRS%0Ac0Ia0jFJyzxOaB0iqTOhC/0pKaQNiDEt6PeB4+OklYR8xs45t0mKi5TykY6ZlQNnAmOBD4CHzGya%0ApN9JOjwuNhb4WtJ04GXgfDP7OlW5mZx2820zGyjp7ViRxTEiO+fcJsnGhSpm9gzwTNK0KxKeG3Bu%0AfGQkk4C4TlIR4UAKkrYAKjPdgHPOJRLhSHMhyiQg3gz8B+gi6UrgaODKBq2Vc67xUmbd4nxIGxDN%0A7B5Jk4ED4qSjzOz9hq2Wc64xK9B7O2R86V4xsI7QbfarW5xzm0xAUYFGxEyOMl8K3A90I5zr829J%0AFzd0xZxzjVcWLt1rEJm0EE8AdjezlQCSrgLeBv7QkBVzzjVO4TzEfNeidpkExAVJy5XEac45t0kK%0Atcuc6uYOfyaMGS4GpkkaG18fRIpLX5xzLp3NLiACVUeSpwFPJ0wf33DVcc41duGgSr5rUbtUN3e4%0AM5cVcc41EdqMk0xJ6gdcBQwASqumm9n2DVgv51wjVqhJpjI5p/Au4J+Elu4hwEPAgw1YJ+dcI1bV%0AZU71yJdMAmIrMxsLYGafmNllhMDonHObpEhK+ciXTE67WRNv7vCJpNMIN2Fs27DVcs41VlLhHmXO%0ApIV4DtAa+DWwNyFxy0kNWSnnXONWdXJ2XY/MykidhlTSCEkLJU2Nj1PSlZnJzR3eik+/Yf1NYp1z%0AbpPV9yhzJmlIowfN7MxMy011YvZjxHsg1sbMfpLpRpxzrorIyjhhdRpSAElVaUiTA+JGSdVCvKk+%0ABTcFXXtsxchrfpPvajQpJz8wNd9VaHJmla3MboGqfwuRzNKQAhwp6XvAR8A5ZjanlmWqpTox+8VN%0AqaVzzqWTwcGLdHmZM/EkcL+ZrZH0S+BuYL9UK2R6P0TnnMsKkdGJ2enyMqdNQ5qUUOofwHXpNuo3%0Ae3XO5VxJUepHBtKmIZW0dcLLwwnZ+VLXK9MdkNTCzNZkurxzztWmKi9zfZhZuaSqNKTFwP9VpSEF%0AJpnZGODXMSVpOeGuXSPSlZvJtcx7AHcC7YFekr4FnGJmZ23y3jjnmrRsXJ6XQRrSi4GNurt/Jo3T%0AvwKHAV/HjbxDSFzvnHMbTdQ/UX1DyaTLXGRms5OauBUNVB/nXBNQqAcvMgmIc2K32eLZ4WcRzulx%0AzrmNps05LzNwOqHb3Av4EnghTnPOuU1SoPd2yOha5q8Ih7Sdcy4rCrSBmNFR5juo5ZpmMxvZIDVy%0AzjVqVQdVClEmXeYXEp6XAj+m5jWEzjmXuTzfFTuVTLrMNdIFSLoXeK3BauSca/REYUbETbmWeRtg%0Aq2xXxDnXNIiML8/LuUzGEMtYP4ZYRLgEZoO70zrnXKYKNeteyoCoUOtvsf4uEpVmVudNY51zLh0J%0Aigu0hZiyWjH4PWNmFfHhwdA5V2+FmnUvkzg9VdLuDV4T51yTUMh5mVPlVCkxs3Jgd0ICl0+AFYT9%0AMTMbmKM6OucaFVG8GY4hTgAGEm6s6JxzWRHumJ3vWtQuVZdZAGb2SW2PHNXPOdfYpOkuZ9plTpeX%0AOWG5IyWZpFQpCYDULcQuks6ta6aZ3ZCucOecS5aNS/cyzcssqS3wG+CtDUvZUKoWYjHQBmhbx8M5%0A5zZJFo4yV+dlNrO1QFVe5mS/B64FVmdSaKoW4gIz+10mhTjnXKYEFKePeenSkKbNyyxpINDTzJ6W%0AdH4mdUsVEAt02NM5t1nLLMlUujSkqTchFQE3kEFiqUSpusz7b2plnHMuFaV5ZCBdXua2wM7AOEmz%0AgKHAmHQHVupsIZrZ4szq5ZxzmQtd5np3QKvzMhMC4XDgZ1UzzWwp0Ll6m9I44Dwzm0QKBXpFoXOu%0AMQu5met+pBMvGqnKy/wB8FBVXuaYi3mTbMrtv5xzrh6UlbvdpMvLnDR930zK9IDonMupLHWZG4QH%0AROdczhVmOPSA6JzLtcxOu8kLD4jOuZzyLrNzziUozHDoAdE5l2PeQnTOuQQFGg89IDrnck2NKi+z%0Ac85tMu8yO+dclQwvz8sHD4jOuZzzgOicc3iX2TnnavCDKi6rtu3cimH9u1AkmDJ3Ga99Vlbrcjtu%0A1YZjdtua29/8nPnL1gCwVZvmHLbTlrQoKcIM7hg/BwFH7bY1nVo2oxLjo69W8MLMrwEY3KM9Q3q1%0AxwzWVlTy5LSvWLhiba52tWDsunVbjh/SnSKJcR9/zZPTvqox/3t9O3HswG6UrVwHwPMfLWTcx4vp%0A3LoZZ++zDUWI4iJ4fsYiXpz5NaUlRVxx0HbV63dq1YzXPivjvsnzOG5QNwZsFVIXNS8R7UqbMfKh%0A93K3sw0sw7wpOddgAVFSV+BGYAiwBPgSOBvoRrhR42ENte24/auAEjO7ML7uDbwMDDSzJQ257YYm%0A4NAdu3DvpHksW13OqXv1YsZXKzYIUs2LxdBeHZi7ZFX1tCLBT3btyqPvfcGX36ylZbMiKiqNkiLx%0AxqwyZi1eRbHghCE92LZzKz5etJL3FnzDpLlLAdihS2sO7t+Z+ybPz+Uu550EI/bowR9e/ITFK9fx%0A+0O2Z8rcpcxbuqbGcuNnl3H3xHk1ppWtKmfUczMprzRalBRx7WH9mTx3KUtWlXPJMzOqlxt9yPZM%0AmhO+monv70E7dKZ3x5YNuHe5JTJPNZqyHGkY8BdCQrx/mNk1SfNPA84AKoDlwMjkrHzJGuQGsQpX%0Abj8GjDOzfmY2CLgY2CoLZWcaxEcDP5K0Y3z9F+DyzT0YAnRvX8rilesoW1VOhcH7C75hhy1bb7Dc%0AftttwWufLaa80qqn9duiFV9+s4YvvwnBc9W6SgxYV2nMWhwCZ4XBgmWraVca3uo1FZXV6zcrFra+%0AuCaj6n1buHwtFZXG+FllDOrRPqN1Kyqt+jNoVqRaDyh0bduCdqUlfPjVig3m7dWnI2/Oqr0HsHlS%0A2n9pS1ifhvQQYABwrKQBSYv928x2MbPdgOsIOVZSaqgW4veBdWZ2a9UEM3sHQNK+QBtJjxByHkwG%0AjjMzi7kPBpvZopj74I9mtq+kUUA/oC/wuaSxwOFAqzj9MTO7ILECZrZK0jnAzZL+CLQ1s3/FOgwB%0A/khIs/oVMMLMvozLnwqUA++a2XEN8ebUV7vSEpatLq9+vWx1OT06lNZYZuu2LWhX2oyZi1ay9zYd%0Aq6dv0bo5Bhw3qButmxfz/oLlvJ70YystKWKHLm14a/bc6mlDerZnrz4dKJa4e1LNFlBT0KlVM76O%0AXWGAxSvX0a9zqw2WG9KrA/23bMMXy9Zw7+R5LI7rdGrVjPO/35et2rbg/inzWbKqvMZ6e/XpwPjZ%0AG/6t7ty6GV3aNGfal8uzvEd5tBHJ6FOoTkMKIKkqDWl1C9DMliUs3xpI+6e8oQJiVaCry+7ATsB8%0A4HVgb+C1NGUOAL4TA90IYLdYzhpghqS/mVliWkLM7BlJJwN3A98BkNSC0Fo8PAbenxNyt44ELgB6%0Am9laSR1qq4SkkXFZ2m/ZLU2V80PAwf078/h7X24wr0jQq0NL7hj/OesqjBOGdGf+stV8FluHRYIj%0Ad+3KW58voSzhRztxzlImzlnKLlu35Xt9O/H4+xuW3dRNmbuUN2aVUV5p7LfdFpz27V5c/cInQAig%0AFz89gw4tSzh3n2146/MlNf6o7dW7I7e8MXuDMof27siE2UsaVas8dJnTRsR6pyEFkHQGcC7QHNgv%0A3UbzlVNlgpnNNbNKYCrQJ4N1xpjZqoTXL5rZUjNbTfir0LuO9W4GJppZ1WDNjoRg/IKkqcBFrM/e%0ANQ24LwbJdRuUBJjZ7WY22MwGt2rfKYNqZ9+y1eXV3VnYsMXYvKSILdu0YMQePTj7e33o0b6UY3fv%0ARrd2LVi2upzZZatYua6SdZXGzIUr2bpdi+p1fzhgSxavXFdrawVC97x/Ld3zxm7xynVs0apZ9etO%0ArZpVHzypsnxtRXXX+OWPv2abThu2IJesKmfOktU13sNeHUopKqJ6yCLRXn06NLLucpBB1r1FVb+z%0A+Li9jqJSMrObzawfcCFwWbq898VjAAAPYUlEQVTlGyogTgMGpZifOBJdwfqWanlCnWr2ASF5cKWu%0AMpJVxkcVEbrDu8XHLmZ2SJx3MHAr4UDQhDhOUXDmL1vNFq2a06FlCcWCnbduy4yEsac15ZVc9/Kn%0A3PjKLG58ZRZzl67m/rfnM3/ZGj5etJKt2janWZEoEvTp1JKFy8N44n7bbkGLZsU89+HCGtvrlBAI%0AtuvSurob2JR8+vVKurZtQZfWzSkuEkP7dGTy3GU1lunQcv1XcFCP9sxfuhoI71+zmJm9VfNidtiy%0ANQuWrf/6hjHCDf8Abd2uBa2blzBz0cqG2KW8kpTykYF0aUiTPQD8KF2hDdVlfgm4WtLIqsguaVcg%0A3Sj0LEIgfRY4soHqNh3oLmkPM5sgqTmwHfAh0MPMXpL0GqE53gr4poHqsckqDZ754CuOH9QdCd6e%0At4yFK9by/W07MX/pGmYs3HBgvsrq8krenLWEU/fqCQYzF61g5qKVtGtRwvf6dWLh8rX8cq9eAEz4%0AfAlT5i1jj17t6btFKyorYVV5BY/V0hVv7CoN7po4lwv370uRxP8+Wcy8pas5cteufLZ4JVPmLuPg%0AHbowsEc7KgxWrCnn1jc/B6Bbuxb8fFBfjPDX+OnpC5mzZHV12UN7d+C6lz/dYJuN72DKelk46yZl%0AGtKwDW1nZjPjyx8AM0mjQQJiPEDyY+BGSRcCqwnB7mxC378uVwJ3Svo9MK6B6rZG0k+Bv0pqRzhk%0A/yfgY+DfktoSWql/NLOCC4ZVZi5ayczXao45vfxx7am070o6DeTdBd/w7oKau7ZsTTmjxtb+fXnu%0Aw0X1qGnj8c78b3hnzIc1pv3n3S+qnz84dQEPTl2wwXrvf7Gci5+escH0Kuc88UGt0x9NKLuxqW9A%0ANLNySVVpSIuB/6tKQwpMMrMxwJmSDiAMf5UBJ6atlzWm0doc67b9Ljbyb4/muxpNyswUrV/XMJ67%0A4md8/en0rJ1JPWCX3e2eMf9LucyQvu0nm9ngbG0zU36linMut/xuN845t54HROecA/yO2c45l8Bb%0AiM45Rzz52gOic84F3mV2zrkoG7f/aggeEJ1zuZVwwXKh8YDonMs57zI75xzZu2N2Q/CA6JzLPQ+I%0AzjkXeJfZOeci7zI751wVD4jOOReuUinUvMz5yqninGvCMsipkr4MaZikGZI+lnRRLfPPlTRd0ruS%0AXoy52VPygOicy716RsQM8zK/TUhrvCvwCCE3c0oeEJ1zOSaKlPqRgeq8zGa2lpBE6ojEBczsZTOr%0AytA1npCIKiUPiM65nErXOIzhsLOkSQmPkUnF1JaXOVW+ppMJyetS8oMqzrncS98IXJStnCqSjgMG%0AA/ukW9YDonMu57JwlDmjvMwx696lwD5mtiZ5/gb1qm+tnHNuY2XhKHN1XuaYW304MKbGNqTdgduA%0Aw83sq0wK9Raicy63BKpnCzHDvMzXA22Ah+P2Pjezw1OV6wHROZdT2UohYGbPAM8kTbsi4fkBG1um%0AB0TnXM4V5nUqHhCdc3lQqJfueUB0zuVeYcZDD4jOudwr0HjoAdE5l1uFfLcbD4jOudwrzHjoAdE5%0Al3sFGg89IDrnci3jO9rknAdE51xOZevE7IbgAdE5l3MeEJ1zLvI0pM45B/HmDvmuRO08IDrncsrH%0AEJ1zLoF3mZ1zLvIWonPORR4QnXMuKtQus8ws33XYbElaCMzOdz02QWdgUb4r0QRtru97bzPrkq3C%0AJD1HeC9SWWRmw7K1zUx5QGyCJE3KVopHlzl/3wufZ91zzrnIA6JzzkUeEJum2/NdgSbK3/cC52OI%0AzjkXeQvROeciD4jOORd5QHSugUmFel2GS+YBsYnwH2V+SJLFgXpJnfJdH5eaH1RpApJ+lL8AugCt%0AgdFmti6vlWsiJJ0G7AmcCawys8o8V8nVwluITYMAJI0AfgNMB/YDbpC0dR7r1STEYHgS4Q/QCqA0%0ATvdWe4HxgNiISRokqa+ZVUoqBfYHRpnZU4SA2AkYnddKNnKSWgG7AacClZJOB16XNNy8e1ZwPCA2%0AUpKaAT8A/impn5mtBj4F+kpqE7vKZwBdJbXJZ10bk+RWn5mtBKYCLwJ/ApoBNwNn+Zhi4fHbfzVS%0AZrZO0s2AATdJOgV4ATgP+EDSFGBvoC3g41lZkDRWOxLoB6wA/ga8DnxmZssl7QOsBHz8tsD4QZVG%0ARtLeQDfgaTNbKakEuBgYChwPfBc4EugQH2ea2bv5qm9jJOlM4EfAKOAGYKyZXR7nXQQcA5zo73vh%0A8YDYiEjqAvwP6A/cCzQHrgeKgSHAMEJQXE4ImmvM7Kv81LbxkLQncJaZHRdfjwauJAxJHAQcTugq%0AVxKGMT40s+l5qq5LwccQGxEzWwhcAkwAXgHmEgLgbcDWhC7cQ0BXM5vjwTBr5rP+SH4J0At4g9Aa%0AP8zMyoETgB+a2aMeDAuXB8RGomow38weJwzaHwk8DVwEjAQWE364faFA79++edtR0uAY/G4gtMpf%0Ajkf4RwDnEA6uuALmXeZGpJYTsI8DbjSzJxOW6RJbkq4eJO1K6P4+CXwJ/ByYbGavSmpBOGD1V+A9%0AYFtghJlNy1d9XWY8IG7GEgNg1WvCZ1oZX59ACIp/B56Np964LJB0ErALocXdIT4fZ2Y/SVimDdAC%0AMDNbnJeKuo3iAXEzldQa7GBmSxLmFSUExZGElszP4lUSLoviCe/tCeOF3yUMR5wdu8o1/mC5wucB%0AcTOUFAzPAA4FZgDXVB0oSQqK7c1sad4q3AhVvb+J/wM7EY4sNwNO8WC4+fGDKpuhhGB4JOF8tyuB%0A7YGLJO0Ql6n6kQIsy0tFG5Farjs2CO9zwv/TCEf0vwG2zGkFXVZ4C3EzktQy7E84mvy4mf1NUnvC%0A0c2lwD/81I7sSTU8UduyQDMzW5uzCrqs8RbiZiLpR3k8oZv8LnC4pIGxS/wboAdwQryW2dVTLcMT%0A/5J0g6RaW4AWeDDcTHkLcTMj6YfAr4GfAh2BnwHdCa3CtyW1BtqZ2YI8VrPRicMTpwGXAlcAHwG3%0AmdmMvFbMZZW3EAtc4tiVpCHAKcAHZrbUzGYBTxGuSDlb0q5mtsKDYf0lve/9gV8BY8xsAuGcw/bA%0ALyUNyFMVXQPwgFjgErprPYH3CSf69pW0X5z/LvAcofvsl+JlgQ9PNF3eZd4MSOoLPEzoqv2XcPea%0ANoQ72oyLyzT3savs8uGJpsdbiAWollM8FgDXAucC3yfcwWYZcIyk7wJ4MKw/H55wHhALUEJ37TBJ%0ArcxsFTCGcKPRS4DBwI3ALMIJ2S4LfHjCeZe5gFSNXSVc/fAs4aqHw+PNXtsAVxHua3gK8JpfDZFd%0APjzRtHkLsYAkBLct4+tDgHnAfyS1NrPlwEzgCWCOB8P68+EJl8hbiAVA0kDC1Q1vSTqLMHg/GbjZ%0AzD6QdBewFfAhcAhwkJl9nrcKN0KSDgNeii3xUkIr/BzgcuBtwmk3//Sb6jZuHhDzLN5h+XTCNclP%0AAvsQUoOeBJQD95vZeElHE4Lii35ZXv358ISrjWfdyyNJg+LTlwl5Tk4BnjCzyZI+JZzrNjye3vGw%0A/yCzJ2l44gszO0TS3YThiZ9ayI43E1iDD080GT6GmCeShhHujLIjIVXlGOBZ4BeS9jKzMkIe33XA%0AAUDLfNW1MZE0MCaFIg5PPCbpJkk7mtmJhLtfPyLpz8CZwE3xlBvXBHiXOQ8U8vL+g3DT1okJ0zsS%0A7nB9EHC1mb0Zu26lZrYoP7VtPHx4wqXjATEPJJ0LVJjZXySVWEhMVDWvM/BjQra88+K1s66eEoYn%0A1hBSslYNT1wX/xD9hpAK4EnCwRX/YTRB3mXOoYRTPLYBusTnFUnzugCvE/Iq+1UQWeDDEy5T3kLM%0Ag3jlwyXAhfEAShFU3+X6TEKy+WlVd2N2m86HJ9zG8BZifrwFvEY42XeQmVXGYDgcGAEs9WCYNYMI%0AB0YmxjFEAGKr8H5Ca/FaSXuY2XIPhk2bn3aTB2a2QtIdwMnADZImAasId1X5qZ90XX8Jt/DahpBW%0AARKGJ+K8quEJ8OEJh7cQ88bM5hEuC7uUkJRoDuGk4PfzWrFGIuGgyGPA0NgStzg8UTVeuz9QDNxp%0AZnPyUU9XWHwM0TVq8aT284FWwINmNjlOHw6cB/zEW+SuigdE1+hJ6k4YntgfSB6e8Ba5q+YB0TUJ%0AkloSDrAcQBgvfNnMPspvrVyh8YDonHORH1RxzrnIA6JzzkUeEJ1zLvKA6JxzkQdE55yLPCA651zk%0AAdGlJKlC0lRJ70t6WFKrepS1r6Sn4vPDJV2UYtkOkn61CdsYJem8TKcnLXOXpJ9uxLb6SPITuxsR%0AD4gunVVmtpuZ7QysBU5LnKlgo79HZjbGzK5JsUgHQqY753LGA6LbGK8C28aW0QxJ9wDvAz0lHSTp%0ATUlTYkuyDYSbs0r6UNIU4CdVBUkaIemm+HwrSY9Jeic+vg1cA/SLrdPr43LnS5oo6V1JVyaUdamk%0AjyS9BuyQbicknRrLeUfSf5JavQdImhTLOywuXyzp+oRt/7K+b6QrTB4QXUbivQQPAd6Lk7YDbjGz%0AnQh3ob4MOMDMBhKuFz435je+A/gh4bK5rnUU/1fgf2b2LWAgMA24CPgktk7Pl3RQ3OYewG7AIEnf%0Ai6kBhsdphxLSA6TzqJkNidv7gHCdc5U+cRs/AG6N+3Ay4R6VQ2L5p0raJoPtuM2M3w/RpdNS0tT4%0A/FXgTqAbMNvMxsfpQ4EBwOsxE0Jz4E2gP/CZmc0EkHQfMLKWbewHnABgZhXA0nhH60QHxcfb8XUb%0AQoBsCzxmZivjNsZksE87SxpN6Ja3AcYmzHso3px3pkIq2P5xu7smjC+2j9v2a6EbGQ+ILp1VZrZb%0A4oQY9FYkTgL+a2bHJi1XY716EvAHM7staRtnb0JZdwE/MrN3JI0A9k2Yl3xxv8Vtn2VmiYETSX02%0AYduugHmX2WXDeGBvSdtCuAehpO2BD4E+kvrF5Y6tY/0XCelBq8br2hNumts2YZmxwEkJY5PdJW0J%0AvAL8SFJLSW0J3fN02gILJDUDfp407yhJRbHOfYEZcdunx+WRtH28z6JrZLyF6OrNzBbGltb9klrE%0AyZeZ2UeSRgJPS1pJ6HK3raWI3wC3SzqZcJv/02PSp9fjaS3PxnHEHYE3Ywt1OXCcmU2R9CDwDvAV%0AMLGW8pNdTshrszD+n1inz4EJQDvgNDNbLekfhLHFKQobX0jI7ewaGb/9l3PORd5lds65yAOic85F%0AHhCdcy7ygOicc5EHROecizwgOudc5AHROeei/w+Bzw/4QRGMeQ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10" name="Google Shape;310;p29" descr="C:\Users\dcaballr\Downloads\descarga (1).png"/>
          <p:cNvPicPr preferRelativeResize="0"/>
          <p:nvPr/>
        </p:nvPicPr>
        <p:blipFill rotWithShape="1">
          <a:blip r:embed="rId7">
            <a:alphaModFix/>
          </a:blip>
          <a:srcRect/>
          <a:stretch/>
        </p:blipFill>
        <p:spPr>
          <a:xfrm>
            <a:off x="6802019" y="2024122"/>
            <a:ext cx="2216490" cy="19154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p:nvPr/>
        </p:nvSpPr>
        <p:spPr>
          <a:xfrm>
            <a:off x="0" y="-10232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Variables Extras</a:t>
            </a:r>
            <a:endParaRPr sz="2400" b="0" i="0" u="sng" strike="noStrike" cap="none">
              <a:solidFill>
                <a:schemeClr val="dk1"/>
              </a:solidFill>
              <a:latin typeface="Raleway"/>
              <a:ea typeface="Raleway"/>
              <a:cs typeface="Raleway"/>
              <a:sym typeface="Raleway"/>
            </a:endParaRPr>
          </a:p>
        </p:txBody>
      </p:sp>
      <p:sp>
        <p:nvSpPr>
          <p:cNvPr id="66" name="Google Shape;66;p3"/>
          <p:cNvSpPr/>
          <p:nvPr/>
        </p:nvSpPr>
        <p:spPr>
          <a:xfrm>
            <a:off x="839755" y="367030"/>
            <a:ext cx="7809722" cy="1500000"/>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rgbClr val="000000"/>
                </a:solidFill>
                <a:latin typeface="Arial"/>
                <a:ea typeface="Arial"/>
                <a:cs typeface="Arial"/>
                <a:sym typeface="Arial"/>
              </a:rPr>
              <a:t>DiffCarges </a:t>
            </a:r>
            <a:r>
              <a:rPr lang="es-ES" sz="1200" b="0" i="0" u="none" strike="noStrike" cap="none">
                <a:solidFill>
                  <a:srgbClr val="000000"/>
                </a:solidFill>
                <a:latin typeface="Arial"/>
                <a:ea typeface="Arial"/>
                <a:cs typeface="Arial"/>
                <a:sym typeface="Arial"/>
              </a:rPr>
              <a:t>para estudiar la diferencia entre </a:t>
            </a:r>
            <a:r>
              <a:rPr lang="es-ES" sz="1200" b="1" i="0" u="none" strike="noStrike" cap="none">
                <a:solidFill>
                  <a:srgbClr val="000000"/>
                </a:solidFill>
                <a:latin typeface="Arial"/>
                <a:ea typeface="Arial"/>
                <a:cs typeface="Arial"/>
                <a:sym typeface="Arial"/>
              </a:rPr>
              <a:t>TotalCharges y tenure·MonthlyCharges</a:t>
            </a:r>
            <a:r>
              <a:rPr lang="es-ES" sz="1200" b="0" i="0" u="none" strike="noStrike" cap="none">
                <a:solidFill>
                  <a:srgbClr val="000000"/>
                </a:solidFill>
                <a:latin typeface="Arial"/>
                <a:ea typeface="Arial"/>
                <a:cs typeface="Arial"/>
                <a:sym typeface="Arial"/>
              </a:rPr>
              <a:t>. Se intepreta como un cambio de tarifa. </a:t>
            </a:r>
            <a:endParaRPr/>
          </a:p>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Interesante categorizar aquellos que han cambiado a mejores servicios (up selling/cross selling) o todo lo contrario.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1" i="0" u="none" strike="noStrike" cap="none">
                <a:solidFill>
                  <a:srgbClr val="000000"/>
                </a:solidFill>
                <a:latin typeface="Arial"/>
                <a:ea typeface="Arial"/>
                <a:cs typeface="Arial"/>
                <a:sym typeface="Arial"/>
              </a:rPr>
              <a:t>DiffCarges </a:t>
            </a:r>
            <a:r>
              <a:rPr lang="es-ES" sz="1200" b="0" i="0" u="none" strike="noStrike" cap="none">
                <a:solidFill>
                  <a:srgbClr val="000000"/>
                </a:solidFill>
                <a:latin typeface="Arial"/>
                <a:ea typeface="Arial"/>
                <a:cs typeface="Arial"/>
                <a:sym typeface="Arial"/>
              </a:rPr>
              <a:t>=TotalCharges/tenure-MonthlyCharges.</a:t>
            </a:r>
            <a:endParaRPr sz="1200" b="0" i="0" u="none" strike="noStrike" cap="none">
              <a:solidFill>
                <a:srgbClr val="000000"/>
              </a:solidFill>
              <a:latin typeface="Arial"/>
              <a:ea typeface="Arial"/>
              <a:cs typeface="Arial"/>
              <a:sym typeface="Arial"/>
            </a:endParaRPr>
          </a:p>
        </p:txBody>
      </p:sp>
      <p:pic>
        <p:nvPicPr>
          <p:cNvPr id="67" name="Google Shape;67;p3"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sp>
        <p:nvSpPr>
          <p:cNvPr id="68" name="Google Shape;68;p3"/>
          <p:cNvSpPr/>
          <p:nvPr/>
        </p:nvSpPr>
        <p:spPr>
          <a:xfrm>
            <a:off x="839754" y="1913685"/>
            <a:ext cx="7809723" cy="1609668"/>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rgbClr val="000000"/>
                </a:solidFill>
                <a:latin typeface="Arial"/>
                <a:ea typeface="Arial"/>
                <a:cs typeface="Arial"/>
                <a:sym typeface="Arial"/>
              </a:rPr>
              <a:t>TheoMonthlyCharges</a:t>
            </a:r>
            <a:r>
              <a:rPr lang="es-ES" sz="1200" b="0" i="0" u="none" strike="noStrike" cap="none">
                <a:solidFill>
                  <a:srgbClr val="000000"/>
                </a:solidFill>
                <a:latin typeface="Arial"/>
                <a:ea typeface="Arial"/>
                <a:cs typeface="Arial"/>
                <a:sym typeface="Arial"/>
              </a:rPr>
              <a:t> a partir del estudio realizado de precios individuales de cada servicio contratado:</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Voz =&gt; 20.</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Voz añadido multi línea =&gt; +5 (es decir, voz + multi línea = 25)</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Servicio DSL =&gt; 25 (Voz + DSL = 45)</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Por cada servicio añadidos OnlineSecurity, OnlineBackup, DeviceProtection, TechSupport =&gt; +5</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Por cada servicio añadidos StreamingTV, StreamingMovies =&gt; +10</a:t>
            </a:r>
            <a:endParaRPr/>
          </a:p>
          <a:p>
            <a:pPr marL="171450" marR="0" lvl="0" indent="-171450" algn="l" rtl="0">
              <a:lnSpc>
                <a:spcPct val="100000"/>
              </a:lnSpc>
              <a:spcBef>
                <a:spcPts val="0"/>
              </a:spcBef>
              <a:spcAft>
                <a:spcPts val="0"/>
              </a:spcAft>
              <a:buClr>
                <a:srgbClr val="000000"/>
              </a:buClr>
              <a:buSzPts val="1200"/>
              <a:buFont typeface="Arial"/>
              <a:buChar char="•"/>
            </a:pPr>
            <a:r>
              <a:rPr lang="es-ES" sz="1200" b="0" i="0" u="none" strike="noStrike" cap="none">
                <a:solidFill>
                  <a:srgbClr val="000000"/>
                </a:solidFill>
                <a:latin typeface="Arial"/>
                <a:ea typeface="Arial"/>
                <a:cs typeface="Arial"/>
                <a:sym typeface="Arial"/>
              </a:rPr>
              <a:t>En el Servicio de Fibra, va incluída la Voz =&gt; 70</a:t>
            </a:r>
            <a:endParaRPr/>
          </a:p>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Cliente </a:t>
            </a:r>
            <a:r>
              <a:rPr lang="es-ES" sz="1200" b="1" i="0" u="none" strike="noStrike" cap="none">
                <a:solidFill>
                  <a:srgbClr val="000000"/>
                </a:solidFill>
                <a:latin typeface="Arial"/>
                <a:ea typeface="Arial"/>
                <a:cs typeface="Arial"/>
                <a:sym typeface="Arial"/>
              </a:rPr>
              <a:t>Fibra</a:t>
            </a:r>
            <a:r>
              <a:rPr lang="es-ES" sz="1200" b="0" i="0" u="none" strike="noStrike" cap="none">
                <a:solidFill>
                  <a:srgbClr val="000000"/>
                </a:solidFill>
                <a:latin typeface="Arial"/>
                <a:ea typeface="Arial"/>
                <a:cs typeface="Arial"/>
                <a:sym typeface="Arial"/>
              </a:rPr>
              <a:t> con todo contratado = 110</a:t>
            </a:r>
            <a:endParaRPr sz="1200" b="0" i="0" u="none" strike="noStrike" cap="none">
              <a:solidFill>
                <a:srgbClr val="000000"/>
              </a:solidFill>
              <a:latin typeface="Arial"/>
              <a:ea typeface="Arial"/>
              <a:cs typeface="Arial"/>
              <a:sym typeface="Arial"/>
            </a:endParaRPr>
          </a:p>
        </p:txBody>
      </p:sp>
      <p:sp>
        <p:nvSpPr>
          <p:cNvPr id="69" name="Google Shape;69;p3"/>
          <p:cNvSpPr/>
          <p:nvPr/>
        </p:nvSpPr>
        <p:spPr>
          <a:xfrm>
            <a:off x="839756" y="3537778"/>
            <a:ext cx="4077478" cy="866269"/>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Esta variable nos permite visualizar de un forma muy fácil los servicios a partir de las cuotas.</a:t>
            </a:r>
            <a:endParaRPr/>
          </a:p>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Además, quita el ruido de decimales de cuotas mensuales.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Regresión Logística. WOE Features</a:t>
            </a:r>
            <a:endParaRPr sz="2400" b="0" i="0" u="sng" strike="noStrike" cap="none">
              <a:solidFill>
                <a:schemeClr val="dk1"/>
              </a:solidFill>
              <a:latin typeface="Raleway"/>
              <a:ea typeface="Raleway"/>
              <a:cs typeface="Raleway"/>
              <a:sym typeface="Raleway"/>
            </a:endParaRPr>
          </a:p>
        </p:txBody>
      </p:sp>
      <p:pic>
        <p:nvPicPr>
          <p:cNvPr id="316" name="Google Shape;316;p30"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17" name="Google Shape;317;p30"/>
          <p:cNvPicPr preferRelativeResize="0"/>
          <p:nvPr/>
        </p:nvPicPr>
        <p:blipFill rotWithShape="1">
          <a:blip r:embed="rId4">
            <a:alphaModFix/>
          </a:blip>
          <a:srcRect/>
          <a:stretch/>
        </p:blipFill>
        <p:spPr>
          <a:xfrm>
            <a:off x="302256" y="578564"/>
            <a:ext cx="3017870" cy="1932669"/>
          </a:xfrm>
          <a:prstGeom prst="rect">
            <a:avLst/>
          </a:prstGeom>
          <a:noFill/>
          <a:ln>
            <a:noFill/>
          </a:ln>
        </p:spPr>
      </p:pic>
      <p:pic>
        <p:nvPicPr>
          <p:cNvPr id="318" name="Google Shape;318;p30"/>
          <p:cNvPicPr preferRelativeResize="0"/>
          <p:nvPr/>
        </p:nvPicPr>
        <p:blipFill rotWithShape="1">
          <a:blip r:embed="rId5">
            <a:alphaModFix/>
          </a:blip>
          <a:srcRect/>
          <a:stretch/>
        </p:blipFill>
        <p:spPr>
          <a:xfrm>
            <a:off x="302256" y="2507746"/>
            <a:ext cx="3199234" cy="2161526"/>
          </a:xfrm>
          <a:prstGeom prst="rect">
            <a:avLst/>
          </a:prstGeom>
          <a:noFill/>
          <a:ln>
            <a:noFill/>
          </a:ln>
        </p:spPr>
      </p:pic>
      <p:pic>
        <p:nvPicPr>
          <p:cNvPr id="319" name="Google Shape;319;p30"/>
          <p:cNvPicPr preferRelativeResize="0"/>
          <p:nvPr/>
        </p:nvPicPr>
        <p:blipFill rotWithShape="1">
          <a:blip r:embed="rId6">
            <a:alphaModFix/>
          </a:blip>
          <a:srcRect/>
          <a:stretch/>
        </p:blipFill>
        <p:spPr>
          <a:xfrm>
            <a:off x="5664331" y="132512"/>
            <a:ext cx="2908929" cy="1970841"/>
          </a:xfrm>
          <a:prstGeom prst="rect">
            <a:avLst/>
          </a:prstGeom>
          <a:noFill/>
          <a:ln>
            <a:noFill/>
          </a:ln>
        </p:spPr>
      </p:pic>
      <p:sp>
        <p:nvSpPr>
          <p:cNvPr id="320" name="Google Shape;320;p30"/>
          <p:cNvSpPr/>
          <p:nvPr/>
        </p:nvSpPr>
        <p:spPr>
          <a:xfrm>
            <a:off x="5066442" y="2603241"/>
            <a:ext cx="3151167" cy="98526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Las variables seleccionadas por </a:t>
            </a:r>
            <a:r>
              <a:rPr lang="es-ES" sz="1200" b="1" i="0" u="none" strike="noStrike" cap="none">
                <a:solidFill>
                  <a:schemeClr val="dk1"/>
                </a:solidFill>
                <a:latin typeface="Arial"/>
                <a:ea typeface="Arial"/>
                <a:cs typeface="Arial"/>
                <a:sym typeface="Arial"/>
              </a:rPr>
              <a:t>RFE</a:t>
            </a:r>
            <a:r>
              <a:rPr lang="es-ES" sz="1200" b="0" i="0" u="none" strike="noStrike" cap="none">
                <a:solidFill>
                  <a:schemeClr val="dk1"/>
                </a:solidFill>
                <a:latin typeface="Arial"/>
                <a:ea typeface="Arial"/>
                <a:cs typeface="Arial"/>
                <a:sym typeface="Arial"/>
              </a:rPr>
              <a:t> dan mucho mejor resultado que las proporcionadas por </a:t>
            </a:r>
            <a:r>
              <a:rPr lang="es-ES" sz="1200" b="1" i="0" u="none" strike="noStrike" cap="none">
                <a:solidFill>
                  <a:schemeClr val="dk1"/>
                </a:solidFill>
                <a:latin typeface="Arial"/>
                <a:ea typeface="Arial"/>
                <a:cs typeface="Arial"/>
                <a:sym typeface="Arial"/>
              </a:rPr>
              <a:t>IV</a:t>
            </a:r>
            <a:r>
              <a:rPr lang="es-ES" sz="1200" b="0" i="0" u="none" strike="noStrike" cap="none">
                <a:solidFill>
                  <a:schemeClr val="dk1"/>
                </a:solidFill>
                <a:latin typeface="Arial"/>
                <a:ea typeface="Arial"/>
                <a:cs typeface="Arial"/>
                <a:sym typeface="Arial"/>
              </a:rPr>
              <a:t>.</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1"/>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Regresión Logística. SMOTE vs NearMiss</a:t>
            </a:r>
            <a:endParaRPr sz="2400" b="0" i="0" u="sng" strike="noStrike" cap="none">
              <a:solidFill>
                <a:schemeClr val="dk1"/>
              </a:solidFill>
              <a:latin typeface="Raleway"/>
              <a:ea typeface="Raleway"/>
              <a:cs typeface="Raleway"/>
              <a:sym typeface="Raleway"/>
            </a:endParaRPr>
          </a:p>
        </p:txBody>
      </p:sp>
      <p:pic>
        <p:nvPicPr>
          <p:cNvPr id="326" name="Google Shape;326;p31"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27" name="Google Shape;327;p31"/>
          <p:cNvPicPr preferRelativeResize="0"/>
          <p:nvPr/>
        </p:nvPicPr>
        <p:blipFill rotWithShape="1">
          <a:blip r:embed="rId4">
            <a:alphaModFix/>
          </a:blip>
          <a:srcRect/>
          <a:stretch/>
        </p:blipFill>
        <p:spPr>
          <a:xfrm>
            <a:off x="4096139" y="578564"/>
            <a:ext cx="2760695" cy="1988653"/>
          </a:xfrm>
          <a:prstGeom prst="rect">
            <a:avLst/>
          </a:prstGeom>
          <a:noFill/>
          <a:ln>
            <a:noFill/>
          </a:ln>
        </p:spPr>
      </p:pic>
      <p:pic>
        <p:nvPicPr>
          <p:cNvPr id="328" name="Google Shape;328;p31"/>
          <p:cNvPicPr preferRelativeResize="0"/>
          <p:nvPr/>
        </p:nvPicPr>
        <p:blipFill rotWithShape="1">
          <a:blip r:embed="rId5">
            <a:alphaModFix/>
          </a:blip>
          <a:srcRect/>
          <a:stretch/>
        </p:blipFill>
        <p:spPr>
          <a:xfrm>
            <a:off x="6466617" y="1883105"/>
            <a:ext cx="2350908" cy="1861714"/>
          </a:xfrm>
          <a:prstGeom prst="rect">
            <a:avLst/>
          </a:prstGeom>
          <a:noFill/>
          <a:ln>
            <a:noFill/>
          </a:ln>
        </p:spPr>
      </p:pic>
      <p:pic>
        <p:nvPicPr>
          <p:cNvPr id="329" name="Google Shape;329;p31" descr="C:\Users\dcaballr\Downloads\descarga (2).png"/>
          <p:cNvPicPr preferRelativeResize="0"/>
          <p:nvPr/>
        </p:nvPicPr>
        <p:blipFill rotWithShape="1">
          <a:blip r:embed="rId6">
            <a:alphaModFix/>
          </a:blip>
          <a:srcRect/>
          <a:stretch/>
        </p:blipFill>
        <p:spPr>
          <a:xfrm>
            <a:off x="94256" y="578564"/>
            <a:ext cx="2997179" cy="2141943"/>
          </a:xfrm>
          <a:prstGeom prst="rect">
            <a:avLst/>
          </a:prstGeom>
          <a:noFill/>
          <a:ln>
            <a:noFill/>
          </a:ln>
        </p:spPr>
      </p:pic>
      <p:pic>
        <p:nvPicPr>
          <p:cNvPr id="330" name="Google Shape;330;p31" descr="C:\Users\dcaballr\Downloads\descarga (3).png"/>
          <p:cNvPicPr preferRelativeResize="0"/>
          <p:nvPr/>
        </p:nvPicPr>
        <p:blipFill rotWithShape="1">
          <a:blip r:embed="rId7">
            <a:alphaModFix/>
          </a:blip>
          <a:srcRect/>
          <a:stretch/>
        </p:blipFill>
        <p:spPr>
          <a:xfrm>
            <a:off x="2274774" y="2567217"/>
            <a:ext cx="2090703" cy="1806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Regresión Logística. Hyper Parámetros</a:t>
            </a:r>
            <a:endParaRPr sz="2400" b="0" i="0" u="sng" strike="noStrike" cap="none">
              <a:solidFill>
                <a:schemeClr val="dk1"/>
              </a:solidFill>
              <a:latin typeface="Raleway"/>
              <a:ea typeface="Raleway"/>
              <a:cs typeface="Raleway"/>
              <a:sym typeface="Raleway"/>
            </a:endParaRPr>
          </a:p>
        </p:txBody>
      </p:sp>
      <p:pic>
        <p:nvPicPr>
          <p:cNvPr id="336" name="Google Shape;336;p32"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sp>
        <p:nvSpPr>
          <p:cNvPr id="337" name="Google Shape;337;p32"/>
          <p:cNvSpPr txBox="1"/>
          <p:nvPr/>
        </p:nvSpPr>
        <p:spPr>
          <a:xfrm>
            <a:off x="1169925" y="168640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2"/>
          <p:cNvSpPr/>
          <p:nvPr/>
        </p:nvSpPr>
        <p:spPr>
          <a:xfrm>
            <a:off x="447789" y="740295"/>
            <a:ext cx="3069852" cy="98526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chemeClr val="dk1"/>
                </a:solidFill>
                <a:latin typeface="Arial"/>
                <a:ea typeface="Arial"/>
                <a:cs typeface="Arial"/>
                <a:sym typeface="Arial"/>
              </a:rPr>
              <a:t>RandomizedSearchCV</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{'C': 41.700449711644346, 'penalty': 'l2'}</a:t>
            </a:r>
            <a:endParaRPr sz="1200" b="0" i="0" u="none" strike="noStrike" cap="none">
              <a:solidFill>
                <a:schemeClr val="dk1"/>
              </a:solidFill>
              <a:latin typeface="Arial"/>
              <a:ea typeface="Arial"/>
              <a:cs typeface="Arial"/>
              <a:sym typeface="Arial"/>
            </a:endParaRPr>
          </a:p>
        </p:txBody>
      </p:sp>
      <p:pic>
        <p:nvPicPr>
          <p:cNvPr id="339" name="Google Shape;339;p32" descr="C:\Users\dcaballr\Downloads\descarga (4).png"/>
          <p:cNvPicPr preferRelativeResize="0"/>
          <p:nvPr/>
        </p:nvPicPr>
        <p:blipFill rotWithShape="1">
          <a:blip r:embed="rId4">
            <a:alphaModFix/>
          </a:blip>
          <a:srcRect/>
          <a:stretch/>
        </p:blipFill>
        <p:spPr>
          <a:xfrm>
            <a:off x="4422711" y="740295"/>
            <a:ext cx="4047586" cy="2892620"/>
          </a:xfrm>
          <a:prstGeom prst="rect">
            <a:avLst/>
          </a:prstGeom>
          <a:noFill/>
          <a:ln>
            <a:noFill/>
          </a:ln>
        </p:spPr>
      </p:pic>
      <p:pic>
        <p:nvPicPr>
          <p:cNvPr id="340" name="Google Shape;340;p32" descr="C:\Users\dcaballr\Downloads\descarga (5).png"/>
          <p:cNvPicPr preferRelativeResize="0"/>
          <p:nvPr/>
        </p:nvPicPr>
        <p:blipFill rotWithShape="1">
          <a:blip r:embed="rId5">
            <a:alphaModFix/>
          </a:blip>
          <a:srcRect/>
          <a:stretch/>
        </p:blipFill>
        <p:spPr>
          <a:xfrm>
            <a:off x="970382" y="2033797"/>
            <a:ext cx="2972269" cy="25686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LinearDiscriminantAnalysis</a:t>
            </a:r>
            <a:endParaRPr sz="2400" b="0" i="0" u="sng" strike="noStrike" cap="none">
              <a:solidFill>
                <a:schemeClr val="dk1"/>
              </a:solidFill>
              <a:latin typeface="Raleway"/>
              <a:ea typeface="Raleway"/>
              <a:cs typeface="Raleway"/>
              <a:sym typeface="Raleway"/>
            </a:endParaRPr>
          </a:p>
        </p:txBody>
      </p:sp>
      <p:pic>
        <p:nvPicPr>
          <p:cNvPr id="346" name="Google Shape;346;p33"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47" name="Google Shape;347;p33"/>
          <p:cNvPicPr preferRelativeResize="0"/>
          <p:nvPr/>
        </p:nvPicPr>
        <p:blipFill>
          <a:blip r:embed="rId4">
            <a:alphaModFix/>
          </a:blip>
          <a:stretch>
            <a:fillRect/>
          </a:stretch>
        </p:blipFill>
        <p:spPr>
          <a:xfrm>
            <a:off x="711025" y="1068239"/>
            <a:ext cx="3705225" cy="2647950"/>
          </a:xfrm>
          <a:prstGeom prst="rect">
            <a:avLst/>
          </a:prstGeom>
          <a:noFill/>
          <a:ln>
            <a:noFill/>
          </a:ln>
        </p:spPr>
      </p:pic>
      <p:pic>
        <p:nvPicPr>
          <p:cNvPr id="348" name="Google Shape;348;p33"/>
          <p:cNvPicPr preferRelativeResize="0"/>
          <p:nvPr/>
        </p:nvPicPr>
        <p:blipFill>
          <a:blip r:embed="rId5">
            <a:alphaModFix/>
          </a:blip>
          <a:stretch>
            <a:fillRect/>
          </a:stretch>
        </p:blipFill>
        <p:spPr>
          <a:xfrm>
            <a:off x="5253750" y="1069200"/>
            <a:ext cx="3086100" cy="2667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KNeighborsClassifier</a:t>
            </a:r>
            <a:endParaRPr sz="2400" b="0" i="0" u="sng" strike="noStrike" cap="none">
              <a:solidFill>
                <a:schemeClr val="dk1"/>
              </a:solidFill>
              <a:latin typeface="Raleway"/>
              <a:ea typeface="Raleway"/>
              <a:cs typeface="Raleway"/>
              <a:sym typeface="Raleway"/>
            </a:endParaRPr>
          </a:p>
        </p:txBody>
      </p:sp>
      <p:pic>
        <p:nvPicPr>
          <p:cNvPr id="354" name="Google Shape;354;p34"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55" name="Google Shape;355;p34"/>
          <p:cNvPicPr preferRelativeResize="0"/>
          <p:nvPr/>
        </p:nvPicPr>
        <p:blipFill>
          <a:blip r:embed="rId4">
            <a:alphaModFix/>
          </a:blip>
          <a:stretch>
            <a:fillRect/>
          </a:stretch>
        </p:blipFill>
        <p:spPr>
          <a:xfrm>
            <a:off x="712800" y="1069200"/>
            <a:ext cx="3705225" cy="2647950"/>
          </a:xfrm>
          <a:prstGeom prst="rect">
            <a:avLst/>
          </a:prstGeom>
          <a:noFill/>
          <a:ln>
            <a:noFill/>
          </a:ln>
        </p:spPr>
      </p:pic>
      <p:pic>
        <p:nvPicPr>
          <p:cNvPr id="356" name="Google Shape;356;p34"/>
          <p:cNvPicPr preferRelativeResize="0"/>
          <p:nvPr/>
        </p:nvPicPr>
        <p:blipFill>
          <a:blip r:embed="rId5">
            <a:alphaModFix/>
          </a:blip>
          <a:stretch>
            <a:fillRect/>
          </a:stretch>
        </p:blipFill>
        <p:spPr>
          <a:xfrm>
            <a:off x="5252400" y="1069200"/>
            <a:ext cx="3086100" cy="2667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5"/>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DecisionTreeClassifier</a:t>
            </a:r>
            <a:endParaRPr sz="2400" b="0" i="0" u="sng" strike="noStrike" cap="none">
              <a:solidFill>
                <a:schemeClr val="dk1"/>
              </a:solidFill>
              <a:latin typeface="Raleway"/>
              <a:ea typeface="Raleway"/>
              <a:cs typeface="Raleway"/>
              <a:sym typeface="Raleway"/>
            </a:endParaRPr>
          </a:p>
        </p:txBody>
      </p:sp>
      <p:pic>
        <p:nvPicPr>
          <p:cNvPr id="362" name="Google Shape;362;p35"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63" name="Google Shape;363;p35"/>
          <p:cNvPicPr preferRelativeResize="0"/>
          <p:nvPr/>
        </p:nvPicPr>
        <p:blipFill>
          <a:blip r:embed="rId4">
            <a:alphaModFix/>
          </a:blip>
          <a:stretch>
            <a:fillRect/>
          </a:stretch>
        </p:blipFill>
        <p:spPr>
          <a:xfrm>
            <a:off x="712800" y="1069200"/>
            <a:ext cx="3705225" cy="2647950"/>
          </a:xfrm>
          <a:prstGeom prst="rect">
            <a:avLst/>
          </a:prstGeom>
          <a:noFill/>
          <a:ln>
            <a:noFill/>
          </a:ln>
        </p:spPr>
      </p:pic>
      <p:pic>
        <p:nvPicPr>
          <p:cNvPr id="364" name="Google Shape;364;p35"/>
          <p:cNvPicPr preferRelativeResize="0"/>
          <p:nvPr/>
        </p:nvPicPr>
        <p:blipFill>
          <a:blip r:embed="rId5">
            <a:alphaModFix/>
          </a:blip>
          <a:stretch>
            <a:fillRect/>
          </a:stretch>
        </p:blipFill>
        <p:spPr>
          <a:xfrm>
            <a:off x="5252400" y="1069200"/>
            <a:ext cx="3086100" cy="266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6"/>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GaussianNB</a:t>
            </a:r>
            <a:endParaRPr sz="2400" b="0" i="0" u="sng" strike="noStrike" cap="none">
              <a:solidFill>
                <a:schemeClr val="dk1"/>
              </a:solidFill>
              <a:latin typeface="Raleway"/>
              <a:ea typeface="Raleway"/>
              <a:cs typeface="Raleway"/>
              <a:sym typeface="Raleway"/>
            </a:endParaRPr>
          </a:p>
        </p:txBody>
      </p:sp>
      <p:pic>
        <p:nvPicPr>
          <p:cNvPr id="370" name="Google Shape;370;p36"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71" name="Google Shape;371;p36"/>
          <p:cNvPicPr preferRelativeResize="0"/>
          <p:nvPr/>
        </p:nvPicPr>
        <p:blipFill>
          <a:blip r:embed="rId4">
            <a:alphaModFix/>
          </a:blip>
          <a:stretch>
            <a:fillRect/>
          </a:stretch>
        </p:blipFill>
        <p:spPr>
          <a:xfrm>
            <a:off x="712800" y="1069200"/>
            <a:ext cx="3705225" cy="2647950"/>
          </a:xfrm>
          <a:prstGeom prst="rect">
            <a:avLst/>
          </a:prstGeom>
          <a:noFill/>
          <a:ln>
            <a:noFill/>
          </a:ln>
        </p:spPr>
      </p:pic>
      <p:pic>
        <p:nvPicPr>
          <p:cNvPr id="372" name="Google Shape;372;p36"/>
          <p:cNvPicPr preferRelativeResize="0"/>
          <p:nvPr/>
        </p:nvPicPr>
        <p:blipFill>
          <a:blip r:embed="rId5">
            <a:alphaModFix/>
          </a:blip>
          <a:stretch>
            <a:fillRect/>
          </a:stretch>
        </p:blipFill>
        <p:spPr>
          <a:xfrm>
            <a:off x="5252400" y="1069200"/>
            <a:ext cx="3086100" cy="266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SVM</a:t>
            </a:r>
            <a:endParaRPr sz="2400" b="0" i="0" u="sng" strike="noStrike" cap="none">
              <a:solidFill>
                <a:schemeClr val="dk1"/>
              </a:solidFill>
              <a:latin typeface="Raleway"/>
              <a:ea typeface="Raleway"/>
              <a:cs typeface="Raleway"/>
              <a:sym typeface="Raleway"/>
            </a:endParaRPr>
          </a:p>
        </p:txBody>
      </p:sp>
      <p:pic>
        <p:nvPicPr>
          <p:cNvPr id="378" name="Google Shape;378;p37"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79" name="Google Shape;379;p37"/>
          <p:cNvPicPr preferRelativeResize="0"/>
          <p:nvPr/>
        </p:nvPicPr>
        <p:blipFill>
          <a:blip r:embed="rId4">
            <a:alphaModFix/>
          </a:blip>
          <a:stretch>
            <a:fillRect/>
          </a:stretch>
        </p:blipFill>
        <p:spPr>
          <a:xfrm>
            <a:off x="712800" y="1069200"/>
            <a:ext cx="3705225" cy="2647950"/>
          </a:xfrm>
          <a:prstGeom prst="rect">
            <a:avLst/>
          </a:prstGeom>
          <a:noFill/>
          <a:ln>
            <a:noFill/>
          </a:ln>
        </p:spPr>
      </p:pic>
      <p:pic>
        <p:nvPicPr>
          <p:cNvPr id="380" name="Google Shape;380;p37"/>
          <p:cNvPicPr preferRelativeResize="0"/>
          <p:nvPr/>
        </p:nvPicPr>
        <p:blipFill>
          <a:blip r:embed="rId5">
            <a:alphaModFix/>
          </a:blip>
          <a:stretch>
            <a:fillRect/>
          </a:stretch>
        </p:blipFill>
        <p:spPr>
          <a:xfrm>
            <a:off x="5252400" y="1069200"/>
            <a:ext cx="3086100" cy="2667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8"/>
          <p:cNvSpPr txBox="1"/>
          <p:nvPr/>
        </p:nvSpPr>
        <p:spPr>
          <a:xfrm>
            <a:off x="-1774" y="5864"/>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Otros Modelos. AdaBoostClassifier</a:t>
            </a:r>
            <a:endParaRPr sz="2400" b="0" i="0" u="sng" strike="noStrike" cap="none">
              <a:solidFill>
                <a:schemeClr val="dk1"/>
              </a:solidFill>
              <a:latin typeface="Raleway"/>
              <a:ea typeface="Raleway"/>
              <a:cs typeface="Raleway"/>
              <a:sym typeface="Raleway"/>
            </a:endParaRPr>
          </a:p>
        </p:txBody>
      </p:sp>
      <p:pic>
        <p:nvPicPr>
          <p:cNvPr id="386" name="Google Shape;386;p38" descr="Resultado de imagen de icemd"/>
          <p:cNvPicPr preferRelativeResize="0"/>
          <p:nvPr/>
        </p:nvPicPr>
        <p:blipFill rotWithShape="1">
          <a:blip r:embed="rId3">
            <a:alphaModFix/>
          </a:blip>
          <a:srcRect/>
          <a:stretch/>
        </p:blipFill>
        <p:spPr>
          <a:xfrm>
            <a:off x="5897548" y="3840480"/>
            <a:ext cx="3246451" cy="1303020"/>
          </a:xfrm>
          <a:prstGeom prst="rect">
            <a:avLst/>
          </a:prstGeom>
          <a:noFill/>
          <a:ln>
            <a:noFill/>
          </a:ln>
        </p:spPr>
      </p:pic>
      <p:pic>
        <p:nvPicPr>
          <p:cNvPr id="387" name="Google Shape;387;p38"/>
          <p:cNvPicPr preferRelativeResize="0"/>
          <p:nvPr/>
        </p:nvPicPr>
        <p:blipFill>
          <a:blip r:embed="rId4">
            <a:alphaModFix/>
          </a:blip>
          <a:stretch>
            <a:fillRect/>
          </a:stretch>
        </p:blipFill>
        <p:spPr>
          <a:xfrm>
            <a:off x="712800" y="1069200"/>
            <a:ext cx="3705225" cy="2647950"/>
          </a:xfrm>
          <a:prstGeom prst="rect">
            <a:avLst/>
          </a:prstGeom>
          <a:noFill/>
          <a:ln>
            <a:noFill/>
          </a:ln>
        </p:spPr>
      </p:pic>
      <p:pic>
        <p:nvPicPr>
          <p:cNvPr id="388" name="Google Shape;388;p38"/>
          <p:cNvPicPr preferRelativeResize="0"/>
          <p:nvPr/>
        </p:nvPicPr>
        <p:blipFill>
          <a:blip r:embed="rId5">
            <a:alphaModFix/>
          </a:blip>
          <a:stretch>
            <a:fillRect/>
          </a:stretch>
        </p:blipFill>
        <p:spPr>
          <a:xfrm>
            <a:off x="5252400" y="1069200"/>
            <a:ext cx="3086100" cy="2667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9"/>
          <p:cNvSpPr txBox="1"/>
          <p:nvPr/>
        </p:nvSpPr>
        <p:spPr>
          <a:xfrm>
            <a:off x="11875" y="-664"/>
            <a:ext cx="6643800"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Comparativa Modelos</a:t>
            </a:r>
            <a:endParaRPr sz="2400" b="0" i="0" u="sng" strike="noStrike" cap="none">
              <a:solidFill>
                <a:schemeClr val="dk1"/>
              </a:solidFill>
              <a:latin typeface="Raleway"/>
              <a:ea typeface="Raleway"/>
              <a:cs typeface="Raleway"/>
              <a:sym typeface="Raleway"/>
            </a:endParaRPr>
          </a:p>
        </p:txBody>
      </p:sp>
      <p:pic>
        <p:nvPicPr>
          <p:cNvPr id="394" name="Google Shape;394;p39"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graphicFrame>
        <p:nvGraphicFramePr>
          <p:cNvPr id="3" name="2 Tabla"/>
          <p:cNvGraphicFramePr>
            <a:graphicFrameLocks noGrp="1"/>
          </p:cNvGraphicFramePr>
          <p:nvPr>
            <p:extLst>
              <p:ext uri="{D42A27DB-BD31-4B8C-83A1-F6EECF244321}">
                <p14:modId xmlns:p14="http://schemas.microsoft.com/office/powerpoint/2010/main" val="3166095510"/>
              </p:ext>
            </p:extLst>
          </p:nvPr>
        </p:nvGraphicFramePr>
        <p:xfrm>
          <a:off x="264497" y="887272"/>
          <a:ext cx="8521700" cy="2509892"/>
        </p:xfrm>
        <a:graphic>
          <a:graphicData uri="http://schemas.openxmlformats.org/drawingml/2006/table">
            <a:tbl>
              <a:tblPr/>
              <a:tblGrid>
                <a:gridCol w="2258116"/>
                <a:gridCol w="991660"/>
                <a:gridCol w="1051398"/>
                <a:gridCol w="1146980"/>
                <a:gridCol w="1194770"/>
                <a:gridCol w="884130"/>
                <a:gridCol w="994646"/>
              </a:tblGrid>
              <a:tr h="179278">
                <a:tc>
                  <a:txBody>
                    <a:bodyPr/>
                    <a:lstStyle/>
                    <a:p>
                      <a:pPr algn="l" fontAlgn="b"/>
                      <a:r>
                        <a:rPr lang="es-ES" sz="1000" b="1" i="0" u="none" strike="noStrike">
                          <a:solidFill>
                            <a:srgbClr val="FFFFFF"/>
                          </a:solidFill>
                          <a:effectLst/>
                          <a:latin typeface="Calibri"/>
                        </a:rPr>
                        <a:t>model</a:t>
                      </a:r>
                    </a:p>
                  </a:txBody>
                  <a:tcPr marL="8964" marR="8964" marT="8964"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mean_accuray</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mean_duration</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mean_fbeta_test</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mean_fbeta_train</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mean_recall</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C0504D"/>
                    </a:solidFill>
                  </a:tcPr>
                </a:tc>
                <a:tc>
                  <a:txBody>
                    <a:bodyPr/>
                    <a:lstStyle/>
                    <a:p>
                      <a:pPr algn="l" fontAlgn="b"/>
                      <a:r>
                        <a:rPr lang="es-ES" sz="1000" b="1" i="0" u="none" strike="noStrike">
                          <a:solidFill>
                            <a:srgbClr val="FFFFFF"/>
                          </a:solidFill>
                          <a:effectLst/>
                          <a:latin typeface="Calibri"/>
                        </a:rPr>
                        <a:t>mean_roc_auc</a:t>
                      </a:r>
                    </a:p>
                  </a:txBody>
                  <a:tcPr marL="8964" marR="8964" marT="8964"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C0504D"/>
                    </a:solidFill>
                  </a:tcPr>
                </a:tc>
              </a:tr>
              <a:tr h="179278">
                <a:tc>
                  <a:txBody>
                    <a:bodyPr/>
                    <a:lstStyle/>
                    <a:p>
                      <a:pPr algn="l" fontAlgn="b"/>
                      <a:r>
                        <a:rPr lang="es-ES" sz="1000" b="0" i="0" u="none" strike="noStrike">
                          <a:solidFill>
                            <a:srgbClr val="000000"/>
                          </a:solidFill>
                          <a:effectLst/>
                          <a:latin typeface="Calibri"/>
                        </a:rPr>
                        <a:t>ADABOOST.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0,8176</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0,5482</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0,8048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0,8115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0,8511</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0,9020</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CART.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0,7897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0,0618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0,7785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0,9827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0,8053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0,7926</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KNN.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0,7977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0,5909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0,7751</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0,8358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0,8889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0,8768</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LDA.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0,7952</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0,0488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0,7814</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0,7847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0,8449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0,8793</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NB.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0,7832</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0,0267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0,7739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0,7767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0,8170</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0,8597</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SVM.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0,8233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22,6927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0,8085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0,8481</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0,8685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0,9030</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LR. Binary Todas Variables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0,8015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0,0615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0,6255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0,6303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0,5276</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0,8406</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LR. Binary Variables Filtradas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0,8002</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0,0643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0,6226</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0,6274</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0,5233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0,8414</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LR. LabelEncoding. Todas Variables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0,8009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0,1313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0,6247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0,6315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0,5179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0,8421</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LR. LabelEncoding. Variables Filtradas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0,8029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0,0835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0,6289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0,6327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0,5377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0,8442</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LR. LabelEncoding NearMiss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0,6702</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0,0358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0,6684</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0,6833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0,7394</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c>
                  <a:txBody>
                    <a:bodyPr/>
                    <a:lstStyle/>
                    <a:p>
                      <a:pPr algn="r" fontAlgn="b"/>
                      <a:r>
                        <a:rPr lang="es-ES" sz="1000" b="0" i="0" u="none" strike="noStrike">
                          <a:solidFill>
                            <a:srgbClr val="000000"/>
                          </a:solidFill>
                          <a:effectLst/>
                          <a:latin typeface="Calibri"/>
                        </a:rPr>
                        <a:t>0,7387</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6B8B7"/>
                    </a:solidFill>
                  </a:tcPr>
                </a:tc>
              </a:tr>
              <a:tr h="179278">
                <a:tc>
                  <a:txBody>
                    <a:bodyPr/>
                    <a:lstStyle/>
                    <a:p>
                      <a:pPr algn="l" fontAlgn="b"/>
                      <a:r>
                        <a:rPr lang="es-ES" sz="1000" b="0" i="0" u="none" strike="noStrike">
                          <a:solidFill>
                            <a:srgbClr val="000000"/>
                          </a:solidFill>
                          <a:effectLst/>
                          <a:latin typeface="Calibri"/>
                        </a:rPr>
                        <a:t>LR. LabelEncoding SMOTE</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0,7998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0,1048</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0,7885</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0,7936</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0,8361</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c>
                  <a:txBody>
                    <a:bodyPr/>
                    <a:lstStyle/>
                    <a:p>
                      <a:pPr algn="r" fontAlgn="b"/>
                      <a:r>
                        <a:rPr lang="es-ES" sz="1000" b="0" i="0" u="none" strike="noStrike">
                          <a:solidFill>
                            <a:srgbClr val="000000"/>
                          </a:solidFill>
                          <a:effectLst/>
                          <a:latin typeface="Calibri"/>
                        </a:rPr>
                        <a:t>0,8812</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DCDB"/>
                    </a:solidFill>
                  </a:tcPr>
                </a:tc>
              </a:tr>
              <a:tr h="179278">
                <a:tc>
                  <a:txBody>
                    <a:bodyPr/>
                    <a:lstStyle/>
                    <a:p>
                      <a:pPr algn="l" fontAlgn="b"/>
                      <a:r>
                        <a:rPr lang="es-ES" sz="1000" b="0" i="0" u="none" strike="noStrike">
                          <a:solidFill>
                            <a:srgbClr val="000000"/>
                          </a:solidFill>
                          <a:effectLst/>
                          <a:latin typeface="Calibri"/>
                        </a:rPr>
                        <a:t>LR. LabelEncoding SMOTE HyperParams</a:t>
                      </a:r>
                    </a:p>
                  </a:txBody>
                  <a:tcPr marL="8964" marR="8964" marT="896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a:solidFill>
                            <a:srgbClr val="000000"/>
                          </a:solidFill>
                          <a:effectLst/>
                          <a:latin typeface="Calibri"/>
                        </a:rPr>
                        <a:t>0,8013</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a:solidFill>
                            <a:srgbClr val="000000"/>
                          </a:solidFill>
                          <a:effectLst/>
                          <a:latin typeface="Calibri"/>
                        </a:rPr>
                        <a:t>0,0954</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a:solidFill>
                            <a:srgbClr val="000000"/>
                          </a:solidFill>
                          <a:effectLst/>
                          <a:latin typeface="Calibri"/>
                        </a:rPr>
                        <a:t>0,7897</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a:solidFill>
                            <a:srgbClr val="000000"/>
                          </a:solidFill>
                          <a:effectLst/>
                          <a:latin typeface="Calibri"/>
                        </a:rPr>
                        <a:t>0,7950</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a:solidFill>
                            <a:srgbClr val="000000"/>
                          </a:solidFill>
                          <a:effectLst/>
                          <a:latin typeface="Calibri"/>
                        </a:rPr>
                        <a:t>0,8379</a:t>
                      </a:r>
                    </a:p>
                  </a:txBody>
                  <a:tcPr marL="8964" marR="8964" marT="896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6B8B7"/>
                    </a:solidFill>
                  </a:tcPr>
                </a:tc>
                <a:tc>
                  <a:txBody>
                    <a:bodyPr/>
                    <a:lstStyle/>
                    <a:p>
                      <a:pPr algn="r" fontAlgn="b"/>
                      <a:r>
                        <a:rPr lang="es-ES" sz="1000" b="0" i="0" u="none" strike="noStrike" dirty="0">
                          <a:solidFill>
                            <a:srgbClr val="000000"/>
                          </a:solidFill>
                          <a:effectLst/>
                          <a:latin typeface="Calibri"/>
                        </a:rPr>
                        <a:t>0,8827</a:t>
                      </a:r>
                    </a:p>
                  </a:txBody>
                  <a:tcPr marL="8964" marR="8964" marT="896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6B8B7"/>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Análisis Exploratorio</a:t>
            </a:r>
            <a:endParaRPr sz="2400" b="0" i="0" u="sng" strike="noStrike" cap="none">
              <a:solidFill>
                <a:schemeClr val="dk1"/>
              </a:solidFill>
              <a:latin typeface="Raleway"/>
              <a:ea typeface="Raleway"/>
              <a:cs typeface="Raleway"/>
              <a:sym typeface="Raleway"/>
            </a:endParaRPr>
          </a:p>
        </p:txBody>
      </p:sp>
      <p:pic>
        <p:nvPicPr>
          <p:cNvPr id="75" name="Google Shape;75;p4"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76" name="Google Shape;76;p4"/>
          <p:cNvPicPr preferRelativeResize="0"/>
          <p:nvPr/>
        </p:nvPicPr>
        <p:blipFill rotWithShape="1">
          <a:blip r:embed="rId4">
            <a:alphaModFix/>
          </a:blip>
          <a:srcRect/>
          <a:stretch/>
        </p:blipFill>
        <p:spPr>
          <a:xfrm>
            <a:off x="764785" y="1182032"/>
            <a:ext cx="2659550" cy="2647395"/>
          </a:xfrm>
          <a:prstGeom prst="rect">
            <a:avLst/>
          </a:prstGeom>
          <a:noFill/>
          <a:ln>
            <a:noFill/>
          </a:ln>
        </p:spPr>
      </p:pic>
      <p:sp>
        <p:nvSpPr>
          <p:cNvPr id="77" name="Google Shape;77;p4"/>
          <p:cNvSpPr/>
          <p:nvPr/>
        </p:nvSpPr>
        <p:spPr>
          <a:xfrm rot="657234">
            <a:off x="7834912" y="2590090"/>
            <a:ext cx="917394" cy="55976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RFECV</a:t>
            </a:r>
            <a:endParaRPr sz="1400" b="0" i="0" u="none" strike="noStrike" cap="none">
              <a:solidFill>
                <a:schemeClr val="dk1"/>
              </a:solidFill>
              <a:latin typeface="Arial"/>
              <a:ea typeface="Arial"/>
              <a:cs typeface="Arial"/>
              <a:sym typeface="Arial"/>
            </a:endParaRPr>
          </a:p>
        </p:txBody>
      </p:sp>
      <p:sp>
        <p:nvSpPr>
          <p:cNvPr id="78" name="Google Shape;78;p4"/>
          <p:cNvSpPr/>
          <p:nvPr/>
        </p:nvSpPr>
        <p:spPr>
          <a:xfrm rot="-1596395">
            <a:off x="7106346" y="904715"/>
            <a:ext cx="1613817"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Cross Validation</a:t>
            </a:r>
            <a:endParaRPr sz="1400" b="0" i="0" u="none" strike="noStrike" cap="none">
              <a:solidFill>
                <a:schemeClr val="dk1"/>
              </a:solidFill>
              <a:latin typeface="Arial"/>
              <a:ea typeface="Arial"/>
              <a:cs typeface="Arial"/>
              <a:sym typeface="Arial"/>
            </a:endParaRPr>
          </a:p>
        </p:txBody>
      </p:sp>
      <p:sp>
        <p:nvSpPr>
          <p:cNvPr id="79" name="Google Shape;79;p4"/>
          <p:cNvSpPr/>
          <p:nvPr/>
        </p:nvSpPr>
        <p:spPr>
          <a:xfrm rot="-927074">
            <a:off x="3830732" y="2686712"/>
            <a:ext cx="1464599"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Grid SearchCV</a:t>
            </a:r>
            <a:endParaRPr sz="1400" b="0" i="0" u="none" strike="noStrike" cap="none">
              <a:solidFill>
                <a:schemeClr val="dk1"/>
              </a:solidFill>
              <a:latin typeface="Arial"/>
              <a:ea typeface="Arial"/>
              <a:cs typeface="Arial"/>
              <a:sym typeface="Arial"/>
            </a:endParaRPr>
          </a:p>
        </p:txBody>
      </p:sp>
      <p:sp>
        <p:nvSpPr>
          <p:cNvPr id="80" name="Google Shape;80;p4"/>
          <p:cNvSpPr/>
          <p:nvPr/>
        </p:nvSpPr>
        <p:spPr>
          <a:xfrm rot="260968">
            <a:off x="5527736" y="2573854"/>
            <a:ext cx="1925478"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Random SearchCV</a:t>
            </a:r>
            <a:endParaRPr sz="1400" b="0" i="0" u="none" strike="noStrike" cap="none">
              <a:solidFill>
                <a:schemeClr val="dk1"/>
              </a:solidFill>
              <a:latin typeface="Arial"/>
              <a:ea typeface="Arial"/>
              <a:cs typeface="Arial"/>
              <a:sym typeface="Arial"/>
            </a:endParaRPr>
          </a:p>
        </p:txBody>
      </p:sp>
      <p:sp>
        <p:nvSpPr>
          <p:cNvPr id="81" name="Google Shape;81;p4"/>
          <p:cNvSpPr/>
          <p:nvPr/>
        </p:nvSpPr>
        <p:spPr>
          <a:xfrm rot="484369">
            <a:off x="4084412" y="1088217"/>
            <a:ext cx="957240"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SMOTE</a:t>
            </a:r>
            <a:endParaRPr sz="1400" b="0" i="0" u="none" strike="noStrike" cap="none">
              <a:solidFill>
                <a:schemeClr val="dk1"/>
              </a:solidFill>
              <a:latin typeface="Arial"/>
              <a:ea typeface="Arial"/>
              <a:cs typeface="Arial"/>
              <a:sym typeface="Arial"/>
            </a:endParaRPr>
          </a:p>
        </p:txBody>
      </p:sp>
      <p:sp>
        <p:nvSpPr>
          <p:cNvPr id="82" name="Google Shape;82;p4"/>
          <p:cNvSpPr/>
          <p:nvPr/>
        </p:nvSpPr>
        <p:spPr>
          <a:xfrm rot="-927074">
            <a:off x="5681143" y="1088217"/>
            <a:ext cx="1189786" cy="55468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chemeClr val="dk1"/>
                </a:solidFill>
                <a:latin typeface="Arial"/>
                <a:ea typeface="Arial"/>
                <a:cs typeface="Arial"/>
                <a:sym typeface="Arial"/>
              </a:rPr>
              <a:t>Near Miss</a:t>
            </a:r>
            <a:endParaRPr sz="1400" b="0" i="0" u="none" strike="noStrike" cap="none">
              <a:solidFill>
                <a:schemeClr val="dk1"/>
              </a:solidFill>
              <a:latin typeface="Arial"/>
              <a:ea typeface="Arial"/>
              <a:cs typeface="Arial"/>
              <a:sym typeface="Arial"/>
            </a:endParaRPr>
          </a:p>
        </p:txBody>
      </p:sp>
      <p:sp>
        <p:nvSpPr>
          <p:cNvPr id="83" name="Google Shape;83;p4"/>
          <p:cNvSpPr/>
          <p:nvPr/>
        </p:nvSpPr>
        <p:spPr>
          <a:xfrm>
            <a:off x="4097659" y="243057"/>
            <a:ext cx="3391799"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Dataset muy desbalanceado.</a:t>
            </a:r>
            <a:endParaRPr/>
          </a:p>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¡¡Obliga a ejecutar técnicas para paliarlo!!</a:t>
            </a:r>
            <a:endParaRPr sz="1200" b="0" i="0" u="none" strike="noStrike" cap="none">
              <a:solidFill>
                <a:schemeClr val="dk1"/>
              </a:solidFill>
              <a:latin typeface="Arial"/>
              <a:ea typeface="Arial"/>
              <a:cs typeface="Arial"/>
              <a:sym typeface="Arial"/>
            </a:endParaRPr>
          </a:p>
        </p:txBody>
      </p:sp>
      <p:sp>
        <p:nvSpPr>
          <p:cNvPr id="84" name="Google Shape;84;p4"/>
          <p:cNvSpPr/>
          <p:nvPr/>
        </p:nvSpPr>
        <p:spPr>
          <a:xfrm>
            <a:off x="4022528" y="1896072"/>
            <a:ext cx="4878875" cy="554634"/>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Para Optimización de modelo, junto con Cross Validation (CV)</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p:nvPr/>
        </p:nvSpPr>
        <p:spPr>
          <a:xfrm>
            <a:off x="11874" y="-664"/>
            <a:ext cx="7266003" cy="3981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ES" sz="2400" b="0" i="0" u="sng" strike="noStrike" cap="none">
                <a:solidFill>
                  <a:schemeClr val="dk1"/>
                </a:solidFill>
                <a:latin typeface="Raleway"/>
                <a:ea typeface="Raleway"/>
                <a:cs typeface="Raleway"/>
                <a:sym typeface="Raleway"/>
              </a:rPr>
              <a:t>Conclusiones</a:t>
            </a:r>
            <a:endParaRPr sz="2400" b="0" i="0" u="sng" strike="noStrike" cap="none">
              <a:solidFill>
                <a:schemeClr val="dk1"/>
              </a:solidFill>
              <a:latin typeface="Raleway"/>
              <a:ea typeface="Raleway"/>
              <a:cs typeface="Raleway"/>
              <a:sym typeface="Raleway"/>
            </a:endParaRPr>
          </a:p>
        </p:txBody>
      </p:sp>
      <p:pic>
        <p:nvPicPr>
          <p:cNvPr id="401" name="Google Shape;401;p40" descr="Resultado de imagen de icemd"/>
          <p:cNvPicPr preferRelativeResize="0"/>
          <p:nvPr/>
        </p:nvPicPr>
        <p:blipFill rotWithShape="1">
          <a:blip r:embed="rId3">
            <a:alphaModFix/>
          </a:blip>
          <a:srcRect/>
          <a:stretch/>
        </p:blipFill>
        <p:spPr>
          <a:xfrm>
            <a:off x="5897548" y="3840480"/>
            <a:ext cx="3246452" cy="1303020"/>
          </a:xfrm>
          <a:prstGeom prst="rect">
            <a:avLst/>
          </a:prstGeom>
          <a:noFill/>
          <a:ln>
            <a:noFill/>
          </a:ln>
        </p:spPr>
      </p:pic>
      <p:sp>
        <p:nvSpPr>
          <p:cNvPr id="402" name="Google Shape;402;p40"/>
          <p:cNvSpPr/>
          <p:nvPr/>
        </p:nvSpPr>
        <p:spPr>
          <a:xfrm rot="322309">
            <a:off x="5874651" y="2262842"/>
            <a:ext cx="3209732" cy="113605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En ambos proyectos (Grupal / Individual) disponer de un </a:t>
            </a:r>
            <a:r>
              <a:rPr lang="es-ES" sz="1100" b="1" i="0" u="none" strike="noStrike" cap="none">
                <a:solidFill>
                  <a:schemeClr val="dk1"/>
                </a:solidFill>
                <a:latin typeface="Arial"/>
                <a:ea typeface="Arial"/>
                <a:cs typeface="Arial"/>
                <a:sym typeface="Arial"/>
              </a:rPr>
              <a:t>framework</a:t>
            </a:r>
            <a:r>
              <a:rPr lang="es-ES" sz="1100" b="0" i="0" u="none" strike="noStrike" cap="none">
                <a:solidFill>
                  <a:schemeClr val="dk1"/>
                </a:solidFill>
                <a:latin typeface="Arial"/>
                <a:ea typeface="Arial"/>
                <a:cs typeface="Arial"/>
                <a:sym typeface="Arial"/>
              </a:rPr>
              <a:t> de desarrollo con funciones parametrizables son la clave del éxito en un entorno de mucha </a:t>
            </a:r>
            <a:r>
              <a:rPr lang="es-ES" sz="1100" b="1" i="0" u="none" strike="noStrike" cap="none">
                <a:solidFill>
                  <a:schemeClr val="dk1"/>
                </a:solidFill>
                <a:latin typeface="Arial"/>
                <a:ea typeface="Arial"/>
                <a:cs typeface="Arial"/>
                <a:sym typeface="Arial"/>
              </a:rPr>
              <a:t>prueba </a:t>
            </a:r>
            <a:r>
              <a:rPr lang="es-ES" sz="1100" b="0" i="0" u="none" strike="noStrike" cap="none">
                <a:solidFill>
                  <a:schemeClr val="dk1"/>
                </a:solidFill>
                <a:latin typeface="Arial"/>
                <a:ea typeface="Arial"/>
                <a:cs typeface="Arial"/>
                <a:sym typeface="Arial"/>
              </a:rPr>
              <a:t>y</a:t>
            </a:r>
            <a:r>
              <a:rPr lang="es-ES" sz="1100" b="1" i="0" u="none" strike="noStrike" cap="none">
                <a:solidFill>
                  <a:schemeClr val="dk1"/>
                </a:solidFill>
                <a:latin typeface="Arial"/>
                <a:ea typeface="Arial"/>
                <a:cs typeface="Arial"/>
                <a:sym typeface="Arial"/>
              </a:rPr>
              <a:t> error</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403" name="Google Shape;403;p40"/>
          <p:cNvSpPr/>
          <p:nvPr/>
        </p:nvSpPr>
        <p:spPr>
          <a:xfrm rot="418292">
            <a:off x="4434127" y="429779"/>
            <a:ext cx="3841103" cy="46427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Análisis exploratorio para “</a:t>
            </a:r>
            <a:r>
              <a:rPr lang="es-ES" sz="1100" b="1" i="0" u="none" strike="noStrike" cap="none">
                <a:solidFill>
                  <a:schemeClr val="dk1"/>
                </a:solidFill>
                <a:latin typeface="Arial"/>
                <a:ea typeface="Arial"/>
                <a:cs typeface="Arial"/>
                <a:sym typeface="Arial"/>
              </a:rPr>
              <a:t>olisquear</a:t>
            </a:r>
            <a:r>
              <a:rPr lang="es-ES" sz="1100" b="0" i="0" u="none" strike="noStrike" cap="none">
                <a:solidFill>
                  <a:schemeClr val="dk1"/>
                </a:solidFill>
                <a:latin typeface="Arial"/>
                <a:ea typeface="Arial"/>
                <a:cs typeface="Arial"/>
                <a:sym typeface="Arial"/>
              </a:rPr>
              <a:t>” más que necesario.</a:t>
            </a:r>
            <a:endParaRPr sz="1100" b="0" i="0" u="none" strike="noStrike" cap="none">
              <a:solidFill>
                <a:schemeClr val="dk1"/>
              </a:solidFill>
              <a:latin typeface="Arial"/>
              <a:ea typeface="Arial"/>
              <a:cs typeface="Arial"/>
              <a:sym typeface="Arial"/>
            </a:endParaRPr>
          </a:p>
        </p:txBody>
      </p:sp>
      <p:sp>
        <p:nvSpPr>
          <p:cNvPr id="404" name="Google Shape;404;p40"/>
          <p:cNvSpPr/>
          <p:nvPr/>
        </p:nvSpPr>
        <p:spPr>
          <a:xfrm rot="-440241">
            <a:off x="193669" y="684861"/>
            <a:ext cx="3612540" cy="398962"/>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1" i="0" u="none" strike="noStrike" cap="none">
                <a:solidFill>
                  <a:schemeClr val="dk1"/>
                </a:solidFill>
                <a:latin typeface="Arial"/>
                <a:ea typeface="Arial"/>
                <a:cs typeface="Arial"/>
                <a:sym typeface="Arial"/>
              </a:rPr>
              <a:t>RFE</a:t>
            </a:r>
            <a:r>
              <a:rPr lang="es-ES" sz="1100" b="0" i="0" u="none" strike="noStrike" cap="none">
                <a:solidFill>
                  <a:schemeClr val="dk1"/>
                </a:solidFill>
                <a:latin typeface="Arial"/>
                <a:ea typeface="Arial"/>
                <a:cs typeface="Arial"/>
                <a:sym typeface="Arial"/>
              </a:rPr>
              <a:t> funciona mejor que IV/WOE (</a:t>
            </a:r>
            <a:r>
              <a:rPr lang="es-ES" sz="1100" b="1" i="0" u="none" strike="noStrike" cap="none">
                <a:solidFill>
                  <a:schemeClr val="dk1"/>
                </a:solidFill>
                <a:latin typeface="Arial"/>
                <a:ea typeface="Arial"/>
                <a:cs typeface="Arial"/>
                <a:sym typeface="Arial"/>
              </a:rPr>
              <a:t>gender, contract..</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405" name="Google Shape;405;p40"/>
          <p:cNvSpPr/>
          <p:nvPr/>
        </p:nvSpPr>
        <p:spPr>
          <a:xfrm>
            <a:off x="873750" y="1450670"/>
            <a:ext cx="3461892" cy="405181"/>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1" i="0" u="none" strike="noStrike" cap="none">
                <a:solidFill>
                  <a:schemeClr val="dk1"/>
                </a:solidFill>
                <a:latin typeface="Arial"/>
                <a:ea typeface="Arial"/>
                <a:cs typeface="Arial"/>
                <a:sym typeface="Arial"/>
              </a:rPr>
              <a:t>Label Encoding</a:t>
            </a:r>
            <a:r>
              <a:rPr lang="es-ES" sz="1100" b="0" i="0" u="none" strike="noStrike" cap="none">
                <a:solidFill>
                  <a:schemeClr val="dk1"/>
                </a:solidFill>
                <a:latin typeface="Arial"/>
                <a:ea typeface="Arial"/>
                <a:cs typeface="Arial"/>
                <a:sym typeface="Arial"/>
              </a:rPr>
              <a:t> mejor que </a:t>
            </a:r>
            <a:r>
              <a:rPr lang="es-ES" sz="1100" b="1" i="0" u="none" strike="noStrike" cap="none">
                <a:solidFill>
                  <a:schemeClr val="dk1"/>
                </a:solidFill>
                <a:latin typeface="Arial"/>
                <a:ea typeface="Arial"/>
                <a:cs typeface="Arial"/>
                <a:sym typeface="Arial"/>
              </a:rPr>
              <a:t>One Hot Encoding</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406" name="Google Shape;406;p40"/>
          <p:cNvSpPr/>
          <p:nvPr/>
        </p:nvSpPr>
        <p:spPr>
          <a:xfrm rot="299156">
            <a:off x="219652" y="2089374"/>
            <a:ext cx="2674775" cy="960286"/>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La creación de </a:t>
            </a:r>
            <a:r>
              <a:rPr lang="es-ES" sz="1100" b="1" i="0" u="none" strike="noStrike" cap="none">
                <a:solidFill>
                  <a:schemeClr val="dk1"/>
                </a:solidFill>
                <a:latin typeface="Arial"/>
                <a:ea typeface="Arial"/>
                <a:cs typeface="Arial"/>
                <a:sym typeface="Arial"/>
              </a:rPr>
              <a:t>variables extras</a:t>
            </a:r>
            <a:r>
              <a:rPr lang="es-ES" sz="1100" b="0" i="0" u="none" strike="noStrike" cap="none">
                <a:solidFill>
                  <a:schemeClr val="dk1"/>
                </a:solidFill>
                <a:latin typeface="Arial"/>
                <a:ea typeface="Arial"/>
                <a:cs typeface="Arial"/>
                <a:sym typeface="Arial"/>
              </a:rPr>
              <a:t> es todo un arte, y en este caso, hemos tenido suerte.</a:t>
            </a:r>
            <a:endParaRPr sz="1100" b="0" i="0" u="none" strike="noStrike" cap="none">
              <a:solidFill>
                <a:schemeClr val="dk1"/>
              </a:solidFill>
              <a:latin typeface="Arial"/>
              <a:ea typeface="Arial"/>
              <a:cs typeface="Arial"/>
              <a:sym typeface="Arial"/>
            </a:endParaRPr>
          </a:p>
        </p:txBody>
      </p:sp>
      <p:sp>
        <p:nvSpPr>
          <p:cNvPr id="407" name="Google Shape;407;p40"/>
          <p:cNvSpPr/>
          <p:nvPr/>
        </p:nvSpPr>
        <p:spPr>
          <a:xfrm>
            <a:off x="5221335" y="1281847"/>
            <a:ext cx="2264228" cy="48293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1" i="0" u="none" strike="noStrike" cap="none">
                <a:solidFill>
                  <a:schemeClr val="dk1"/>
                </a:solidFill>
                <a:latin typeface="Arial"/>
                <a:ea typeface="Arial"/>
                <a:cs typeface="Arial"/>
                <a:sym typeface="Arial"/>
              </a:rPr>
              <a:t>SMOTE</a:t>
            </a:r>
            <a:r>
              <a:rPr lang="es-ES" sz="1100" b="0" i="0" u="none" strike="noStrike" cap="none">
                <a:solidFill>
                  <a:schemeClr val="dk1"/>
                </a:solidFill>
                <a:latin typeface="Arial"/>
                <a:ea typeface="Arial"/>
                <a:cs typeface="Arial"/>
                <a:sym typeface="Arial"/>
              </a:rPr>
              <a:t> mejor que </a:t>
            </a:r>
            <a:r>
              <a:rPr lang="es-ES" sz="1100" b="1" i="0" u="none" strike="noStrike" cap="none">
                <a:solidFill>
                  <a:schemeClr val="dk1"/>
                </a:solidFill>
                <a:latin typeface="Arial"/>
                <a:ea typeface="Arial"/>
                <a:cs typeface="Arial"/>
                <a:sym typeface="Arial"/>
              </a:rPr>
              <a:t>Near Miss</a:t>
            </a:r>
            <a:r>
              <a:rPr lang="es-ES" sz="1100" b="0" i="0" u="none" strike="noStrike" cap="none">
                <a:solidFill>
                  <a:schemeClr val="dk1"/>
                </a:solidFill>
                <a:latin typeface="Arial"/>
                <a:ea typeface="Arial"/>
                <a:cs typeface="Arial"/>
                <a:sym typeface="Arial"/>
              </a:rPr>
              <a:t>.</a:t>
            </a:r>
            <a:endParaRPr sz="1100" b="0" i="0" u="none" strike="noStrike" cap="none">
              <a:solidFill>
                <a:schemeClr val="dk1"/>
              </a:solidFill>
              <a:latin typeface="Arial"/>
              <a:ea typeface="Arial"/>
              <a:cs typeface="Arial"/>
              <a:sym typeface="Arial"/>
            </a:endParaRPr>
          </a:p>
        </p:txBody>
      </p:sp>
      <p:sp>
        <p:nvSpPr>
          <p:cNvPr id="408" name="Google Shape;408;p40"/>
          <p:cNvSpPr/>
          <p:nvPr/>
        </p:nvSpPr>
        <p:spPr>
          <a:xfrm rot="-438520">
            <a:off x="3120085" y="2136654"/>
            <a:ext cx="2600130" cy="908180"/>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Hacer </a:t>
            </a:r>
            <a:r>
              <a:rPr lang="es-ES" sz="1100" b="1" i="0" u="none" strike="noStrike" cap="none">
                <a:solidFill>
                  <a:schemeClr val="dk1"/>
                </a:solidFill>
                <a:latin typeface="Arial"/>
                <a:ea typeface="Arial"/>
                <a:cs typeface="Arial"/>
                <a:sym typeface="Arial"/>
              </a:rPr>
              <a:t>tuning</a:t>
            </a:r>
            <a:r>
              <a:rPr lang="es-ES" sz="1100" b="0" i="0" u="none" strike="noStrike" cap="none">
                <a:solidFill>
                  <a:schemeClr val="dk1"/>
                </a:solidFill>
                <a:latin typeface="Arial"/>
                <a:ea typeface="Arial"/>
                <a:cs typeface="Arial"/>
                <a:sym typeface="Arial"/>
              </a:rPr>
              <a:t> de los hiper parámetros hace que pueda mejorar el modelo, sin embargo es tarea harto complicada.</a:t>
            </a:r>
            <a:endParaRPr sz="1100" b="0" i="0" u="none" strike="noStrike" cap="none">
              <a:solidFill>
                <a:schemeClr val="dk1"/>
              </a:solidFill>
              <a:latin typeface="Arial"/>
              <a:ea typeface="Arial"/>
              <a:cs typeface="Arial"/>
              <a:sym typeface="Arial"/>
            </a:endParaRPr>
          </a:p>
        </p:txBody>
      </p:sp>
      <p:sp>
        <p:nvSpPr>
          <p:cNvPr id="409" name="Google Shape;409;p40"/>
          <p:cNvSpPr/>
          <p:nvPr/>
        </p:nvSpPr>
        <p:spPr>
          <a:xfrm>
            <a:off x="317241" y="3288477"/>
            <a:ext cx="5511281" cy="1360015"/>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1" i="0" u="none" strike="noStrike" cap="none" dirty="0">
                <a:solidFill>
                  <a:schemeClr val="dk1"/>
                </a:solidFill>
                <a:latin typeface="Arial"/>
                <a:ea typeface="Arial"/>
                <a:cs typeface="Arial"/>
                <a:sym typeface="Arial"/>
              </a:rPr>
              <a:t>ADABOOST</a:t>
            </a:r>
            <a:r>
              <a:rPr lang="es-ES" sz="1100" b="0" i="0" u="none" strike="noStrike" cap="none" dirty="0">
                <a:solidFill>
                  <a:schemeClr val="dk1"/>
                </a:solidFill>
                <a:latin typeface="Arial"/>
                <a:ea typeface="Arial"/>
                <a:cs typeface="Arial"/>
                <a:sym typeface="Arial"/>
              </a:rPr>
              <a:t> y </a:t>
            </a:r>
            <a:r>
              <a:rPr lang="es-ES" sz="1100" b="1" i="0" u="none" strike="noStrike" cap="none" dirty="0">
                <a:solidFill>
                  <a:schemeClr val="dk1"/>
                </a:solidFill>
                <a:latin typeface="Arial"/>
                <a:ea typeface="Arial"/>
                <a:cs typeface="Arial"/>
                <a:sym typeface="Arial"/>
              </a:rPr>
              <a:t>SVM</a:t>
            </a:r>
            <a:r>
              <a:rPr lang="es-ES" sz="1100" b="0" i="0" u="none" strike="noStrike" cap="none" dirty="0">
                <a:solidFill>
                  <a:schemeClr val="dk1"/>
                </a:solidFill>
                <a:latin typeface="Arial"/>
                <a:ea typeface="Arial"/>
                <a:cs typeface="Arial"/>
                <a:sym typeface="Arial"/>
              </a:rPr>
              <a:t> </a:t>
            </a:r>
            <a:r>
              <a:rPr lang="es-ES" sz="1100" b="0" i="0" u="none" strike="noStrike" cap="none" dirty="0" smtClean="0">
                <a:solidFill>
                  <a:schemeClr val="dk1"/>
                </a:solidFill>
                <a:latin typeface="Arial"/>
                <a:ea typeface="Arial"/>
                <a:cs typeface="Arial"/>
                <a:sym typeface="Arial"/>
              </a:rPr>
              <a:t>sin </a:t>
            </a:r>
            <a:r>
              <a:rPr lang="es-ES" sz="1100" b="1" i="0" u="none" strike="noStrike" cap="none" dirty="0" err="1" smtClean="0">
                <a:solidFill>
                  <a:schemeClr val="dk1"/>
                </a:solidFill>
                <a:latin typeface="Arial"/>
                <a:ea typeface="Arial"/>
                <a:cs typeface="Arial"/>
                <a:sym typeface="Arial"/>
              </a:rPr>
              <a:t>tuning</a:t>
            </a:r>
            <a:r>
              <a:rPr lang="es-ES" sz="1100" b="1" i="0" u="none" strike="noStrike" cap="none" dirty="0" smtClean="0">
                <a:solidFill>
                  <a:schemeClr val="dk1"/>
                </a:solidFill>
                <a:latin typeface="Arial"/>
                <a:ea typeface="Arial"/>
                <a:cs typeface="Arial"/>
                <a:sym typeface="Arial"/>
              </a:rPr>
              <a:t> </a:t>
            </a:r>
            <a:r>
              <a:rPr lang="es-ES" sz="1100" b="0" i="0" u="none" strike="noStrike" cap="none" dirty="0" smtClean="0">
                <a:solidFill>
                  <a:schemeClr val="dk1"/>
                </a:solidFill>
                <a:latin typeface="Arial"/>
                <a:ea typeface="Arial"/>
                <a:cs typeface="Arial"/>
                <a:sym typeface="Arial"/>
              </a:rPr>
              <a:t>dan </a:t>
            </a:r>
            <a:r>
              <a:rPr lang="es-ES" sz="1100" b="0" i="0" u="none" strike="noStrike" cap="none" dirty="0">
                <a:solidFill>
                  <a:schemeClr val="dk1"/>
                </a:solidFill>
                <a:latin typeface="Arial"/>
                <a:ea typeface="Arial"/>
                <a:cs typeface="Arial"/>
                <a:sym typeface="Arial"/>
              </a:rPr>
              <a:t>mejores resultados que </a:t>
            </a:r>
            <a:r>
              <a:rPr lang="es-ES" sz="1100" b="1" i="0" u="none" strike="noStrike" cap="none" dirty="0">
                <a:solidFill>
                  <a:schemeClr val="dk1"/>
                </a:solidFill>
                <a:latin typeface="Arial"/>
                <a:ea typeface="Arial"/>
                <a:cs typeface="Arial"/>
                <a:sym typeface="Arial"/>
              </a:rPr>
              <a:t>Regresión Logística:</a:t>
            </a:r>
            <a:endParaRPr dirty="0"/>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dirty="0" smtClean="0">
                <a:solidFill>
                  <a:schemeClr val="dk1"/>
                </a:solidFill>
                <a:latin typeface="Arial"/>
                <a:ea typeface="Arial"/>
                <a:cs typeface="Arial"/>
                <a:sym typeface="Arial"/>
              </a:rPr>
              <a:t>1.92 </a:t>
            </a:r>
            <a:r>
              <a:rPr lang="es-ES" sz="1100" b="0" i="0" u="none" strike="noStrike" cap="none" dirty="0">
                <a:solidFill>
                  <a:schemeClr val="dk1"/>
                </a:solidFill>
                <a:latin typeface="Arial"/>
                <a:ea typeface="Arial"/>
                <a:cs typeface="Arial"/>
                <a:sym typeface="Arial"/>
              </a:rPr>
              <a:t>y </a:t>
            </a:r>
            <a:r>
              <a:rPr lang="es-ES" sz="1100" b="0" i="0" u="none" strike="noStrike" cap="none" dirty="0" smtClean="0">
                <a:solidFill>
                  <a:schemeClr val="dk1"/>
                </a:solidFill>
                <a:latin typeface="Arial"/>
                <a:ea typeface="Arial"/>
                <a:cs typeface="Arial"/>
                <a:sym typeface="Arial"/>
              </a:rPr>
              <a:t>2.03 </a:t>
            </a:r>
            <a:r>
              <a:rPr lang="es-ES" sz="1100" b="0" i="0" u="none" strike="noStrike" cap="none" dirty="0">
                <a:solidFill>
                  <a:schemeClr val="dk1"/>
                </a:solidFill>
                <a:latin typeface="Arial"/>
                <a:ea typeface="Arial"/>
                <a:cs typeface="Arial"/>
                <a:sym typeface="Arial"/>
              </a:rPr>
              <a:t>en AUC, respectivamente.</a:t>
            </a:r>
            <a:endParaRPr dirty="0"/>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dirty="0">
                <a:solidFill>
                  <a:schemeClr val="dk1"/>
                </a:solidFill>
                <a:latin typeface="Arial"/>
                <a:ea typeface="Arial"/>
                <a:cs typeface="Arial"/>
                <a:sym typeface="Arial"/>
              </a:rPr>
              <a:t>Pero el tiempo computacional es más elevado, </a:t>
            </a:r>
            <a:r>
              <a:rPr lang="es-ES" sz="1100" b="0" i="0" u="none" strike="noStrike" cap="none" dirty="0" smtClean="0">
                <a:solidFill>
                  <a:schemeClr val="dk1"/>
                </a:solidFill>
                <a:latin typeface="Arial"/>
                <a:ea typeface="Arial"/>
                <a:cs typeface="Arial"/>
                <a:sym typeface="Arial"/>
              </a:rPr>
              <a:t>0.55seg </a:t>
            </a:r>
            <a:r>
              <a:rPr lang="es-ES" sz="1100" b="0" i="0" u="none" strike="noStrike" cap="none" dirty="0">
                <a:solidFill>
                  <a:schemeClr val="dk1"/>
                </a:solidFill>
                <a:latin typeface="Arial"/>
                <a:ea typeface="Arial"/>
                <a:cs typeface="Arial"/>
                <a:sym typeface="Arial"/>
              </a:rPr>
              <a:t>y </a:t>
            </a:r>
            <a:r>
              <a:rPr lang="es-ES" sz="1100" b="0" i="0" u="none" strike="noStrike" cap="none" dirty="0" smtClean="0">
                <a:solidFill>
                  <a:schemeClr val="dk1"/>
                </a:solidFill>
                <a:latin typeface="Arial"/>
                <a:ea typeface="Arial"/>
                <a:cs typeface="Arial"/>
                <a:sym typeface="Arial"/>
              </a:rPr>
              <a:t>22.67seg</a:t>
            </a:r>
            <a:r>
              <a:rPr lang="es-ES" sz="1100" b="0" i="0" u="none" strike="noStrike" cap="none" dirty="0">
                <a:solidFill>
                  <a:schemeClr val="dk1"/>
                </a:solidFill>
                <a:latin typeface="Arial"/>
                <a:ea typeface="Arial"/>
                <a:cs typeface="Arial"/>
                <a:sym typeface="Arial"/>
              </a:rPr>
              <a:t>, respectivamente, frente a 0.09seg.</a:t>
            </a:r>
            <a:endParaRPr dirty="0"/>
          </a:p>
          <a:p>
            <a:pPr marL="0" marR="0" lvl="0" indent="0" algn="l" rtl="0">
              <a:lnSpc>
                <a:spcPct val="100000"/>
              </a:lnSpc>
              <a:spcBef>
                <a:spcPts val="0"/>
              </a:spcBef>
              <a:spcAft>
                <a:spcPts val="0"/>
              </a:spcAft>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s-ES" sz="1100" b="0" i="0" u="none" strike="noStrike" cap="none" dirty="0">
                <a:solidFill>
                  <a:schemeClr val="dk1"/>
                </a:solidFill>
                <a:latin typeface="Arial"/>
                <a:ea typeface="Arial"/>
                <a:cs typeface="Arial"/>
                <a:sym typeface="Arial"/>
              </a:rPr>
              <a:t>Si la variable </a:t>
            </a:r>
            <a:r>
              <a:rPr lang="es-ES" sz="1100" b="1" i="0" u="none" strike="noStrike" cap="none" dirty="0">
                <a:solidFill>
                  <a:schemeClr val="dk1"/>
                </a:solidFill>
                <a:latin typeface="Arial"/>
                <a:ea typeface="Arial"/>
                <a:cs typeface="Arial"/>
                <a:sym typeface="Arial"/>
              </a:rPr>
              <a:t>tiempo de ejecución</a:t>
            </a:r>
            <a:r>
              <a:rPr lang="es-ES" sz="1100" b="0" i="0" u="none" strike="noStrike" cap="none" dirty="0">
                <a:solidFill>
                  <a:schemeClr val="dk1"/>
                </a:solidFill>
                <a:latin typeface="Arial"/>
                <a:ea typeface="Arial"/>
                <a:cs typeface="Arial"/>
                <a:sym typeface="Arial"/>
              </a:rPr>
              <a:t> es algo a tener en cuenta </a:t>
            </a:r>
            <a:r>
              <a:rPr lang="es-ES" sz="1100" b="1" i="0" u="none" strike="noStrike" cap="none" dirty="0">
                <a:solidFill>
                  <a:schemeClr val="dk1"/>
                </a:solidFill>
                <a:latin typeface="Arial"/>
                <a:ea typeface="Arial"/>
                <a:cs typeface="Arial"/>
                <a:sym typeface="Arial"/>
              </a:rPr>
              <a:t>Regresión Logística</a:t>
            </a:r>
            <a:r>
              <a:rPr lang="es-ES" sz="1100" b="0" i="0" u="none" strike="noStrike" cap="none" dirty="0">
                <a:solidFill>
                  <a:schemeClr val="dk1"/>
                </a:solidFill>
                <a:latin typeface="Arial"/>
                <a:ea typeface="Arial"/>
                <a:cs typeface="Arial"/>
                <a:sym typeface="Arial"/>
              </a:rPr>
              <a:t> sería el mejor candidato si no, </a:t>
            </a:r>
            <a:r>
              <a:rPr lang="es-ES" sz="1100" b="1" i="0" u="none" strike="noStrike" cap="none" dirty="0">
                <a:solidFill>
                  <a:schemeClr val="dk1"/>
                </a:solidFill>
                <a:latin typeface="Arial"/>
                <a:ea typeface="Arial"/>
                <a:cs typeface="Arial"/>
                <a:sym typeface="Arial"/>
              </a:rPr>
              <a:t>ADABOOST</a:t>
            </a:r>
            <a:r>
              <a:rPr lang="es-ES" sz="1100" b="0" i="0" u="none" strike="noStrike" cap="none" dirty="0">
                <a:solidFill>
                  <a:schemeClr val="dk1"/>
                </a:solidFill>
                <a:latin typeface="Arial"/>
                <a:ea typeface="Arial"/>
                <a:cs typeface="Arial"/>
                <a:sym typeface="Arial"/>
              </a:rPr>
              <a:t> aunque habría que tener cuidado con </a:t>
            </a:r>
            <a:r>
              <a:rPr lang="es-ES" sz="1100" b="0" i="0" u="none" strike="noStrike" cap="none" dirty="0" err="1">
                <a:solidFill>
                  <a:schemeClr val="dk1"/>
                </a:solidFill>
                <a:latin typeface="Arial"/>
                <a:ea typeface="Arial"/>
                <a:cs typeface="Arial"/>
                <a:sym typeface="Arial"/>
              </a:rPr>
              <a:t>overfitting</a:t>
            </a:r>
            <a:r>
              <a:rPr lang="es-ES" sz="1100" b="0" i="0" u="none" strike="noStrike" cap="none" dirty="0">
                <a:solidFill>
                  <a:schemeClr val="dk1"/>
                </a:solidFill>
                <a:latin typeface="Arial"/>
                <a:ea typeface="Arial"/>
                <a:cs typeface="Arial"/>
                <a:sym typeface="Arial"/>
              </a:rPr>
              <a:t>.</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1"/>
          <p:cNvSpPr txBox="1"/>
          <p:nvPr/>
        </p:nvSpPr>
        <p:spPr>
          <a:xfrm>
            <a:off x="510450" y="1257300"/>
            <a:ext cx="2763973" cy="1588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a:solidFill>
                  <a:srgbClr val="7F7F7F"/>
                </a:solidFill>
                <a:latin typeface="Arial"/>
                <a:ea typeface="Arial"/>
                <a:cs typeface="Arial"/>
                <a:sym typeface="Arial"/>
              </a:rPr>
              <a:t>Gracias</a:t>
            </a:r>
            <a:endParaRPr sz="4400" b="0" i="0" u="none" strike="noStrike" cap="none">
              <a:solidFill>
                <a:srgbClr val="7F7F7F"/>
              </a:solidFill>
              <a:latin typeface="Arial"/>
              <a:ea typeface="Arial"/>
              <a:cs typeface="Arial"/>
              <a:sym typeface="Arial"/>
            </a:endParaRPr>
          </a:p>
        </p:txBody>
      </p:sp>
      <p:pic>
        <p:nvPicPr>
          <p:cNvPr id="415" name="Google Shape;415;p41"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cxnSp>
        <p:nvCxnSpPr>
          <p:cNvPr id="416" name="Google Shape;416;p41"/>
          <p:cNvCxnSpPr/>
          <p:nvPr/>
        </p:nvCxnSpPr>
        <p:spPr>
          <a:xfrm>
            <a:off x="510450" y="2917371"/>
            <a:ext cx="7989737" cy="8709"/>
          </a:xfrm>
          <a:prstGeom prst="straightConnector1">
            <a:avLst/>
          </a:prstGeom>
          <a:noFill/>
          <a:ln w="34925" cap="flat" cmpd="sng">
            <a:solidFill>
              <a:srgbClr val="323442"/>
            </a:solidFill>
            <a:prstDash val="solid"/>
            <a:round/>
            <a:headEnd type="none" w="sm" len="sm"/>
            <a:tailEnd type="none" w="sm" len="sm"/>
          </a:ln>
        </p:spPr>
      </p:cxnSp>
      <p:sp>
        <p:nvSpPr>
          <p:cNvPr id="417" name="Google Shape;417;p41"/>
          <p:cNvSpPr/>
          <p:nvPr/>
        </p:nvSpPr>
        <p:spPr>
          <a:xfrm>
            <a:off x="2295850" y="3015021"/>
            <a:ext cx="41072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1" i="0" u="sng" strike="noStrike" cap="none">
                <a:solidFill>
                  <a:srgbClr val="A80000"/>
                </a:solidFill>
                <a:latin typeface="Arial"/>
                <a:ea typeface="Arial"/>
                <a:cs typeface="Arial"/>
                <a:sym typeface="Arial"/>
                <a:hlinkClick r:id="rId4"/>
              </a:rPr>
              <a:t>https://github.com/jazzphoenix/icemd_bigdata</a:t>
            </a:r>
            <a:endParaRPr sz="1400" b="1" i="0" u="none" strike="noStrike" cap="none">
              <a:solidFill>
                <a:srgbClr val="A8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90" name="Google Shape;90;p5"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91" name="Google Shape;91;p5"/>
          <p:cNvPicPr preferRelativeResize="0"/>
          <p:nvPr/>
        </p:nvPicPr>
        <p:blipFill rotWithShape="1">
          <a:blip r:embed="rId4">
            <a:alphaModFix/>
          </a:blip>
          <a:srcRect/>
          <a:stretch/>
        </p:blipFill>
        <p:spPr>
          <a:xfrm>
            <a:off x="917245" y="2668555"/>
            <a:ext cx="2797695" cy="1869816"/>
          </a:xfrm>
          <a:prstGeom prst="rect">
            <a:avLst/>
          </a:prstGeom>
          <a:noFill/>
          <a:ln>
            <a:noFill/>
          </a:ln>
        </p:spPr>
      </p:pic>
      <p:pic>
        <p:nvPicPr>
          <p:cNvPr id="92" name="Google Shape;92;p5"/>
          <p:cNvPicPr preferRelativeResize="0"/>
          <p:nvPr/>
        </p:nvPicPr>
        <p:blipFill rotWithShape="1">
          <a:blip r:embed="rId5">
            <a:alphaModFix/>
          </a:blip>
          <a:srcRect/>
          <a:stretch/>
        </p:blipFill>
        <p:spPr>
          <a:xfrm>
            <a:off x="3059023" y="740521"/>
            <a:ext cx="2953894" cy="1928034"/>
          </a:xfrm>
          <a:prstGeom prst="rect">
            <a:avLst/>
          </a:prstGeom>
          <a:noFill/>
          <a:ln>
            <a:noFill/>
          </a:ln>
        </p:spPr>
      </p:pic>
      <p:pic>
        <p:nvPicPr>
          <p:cNvPr id="93" name="Google Shape;93;p5"/>
          <p:cNvPicPr preferRelativeResize="0"/>
          <p:nvPr/>
        </p:nvPicPr>
        <p:blipFill rotWithShape="1">
          <a:blip r:embed="rId6">
            <a:alphaModFix/>
          </a:blip>
          <a:srcRect/>
          <a:stretch/>
        </p:blipFill>
        <p:spPr>
          <a:xfrm>
            <a:off x="147926" y="572700"/>
            <a:ext cx="2911097" cy="1883651"/>
          </a:xfrm>
          <a:prstGeom prst="rect">
            <a:avLst/>
          </a:prstGeom>
          <a:noFill/>
          <a:ln>
            <a:noFill/>
          </a:ln>
        </p:spPr>
      </p:pic>
      <p:sp>
        <p:nvSpPr>
          <p:cNvPr id="94" name="Google Shape;94;p5"/>
          <p:cNvSpPr/>
          <p:nvPr/>
        </p:nvSpPr>
        <p:spPr>
          <a:xfrm>
            <a:off x="3918862" y="2681208"/>
            <a:ext cx="2575248" cy="866269"/>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Crearemos variables discretizadas:</a:t>
            </a:r>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tenure_bin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MonthlyCharges_bin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TotalCharges_bin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p:txBody>
      </p:sp>
      <p:sp>
        <p:nvSpPr>
          <p:cNvPr id="95" name="Google Shape;95;p5"/>
          <p:cNvSpPr/>
          <p:nvPr/>
        </p:nvSpPr>
        <p:spPr>
          <a:xfrm>
            <a:off x="6166118" y="572701"/>
            <a:ext cx="2651311" cy="210850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0" tIns="91425" rIns="91425" bIns="91425" anchor="ctr" anchorCtr="0">
            <a:noAutofit/>
          </a:bodyPr>
          <a:lstStyle/>
          <a:p>
            <a:pPr marL="0" marR="0" lvl="0" indent="0" algn="l" rtl="0">
              <a:lnSpc>
                <a:spcPct val="100000"/>
              </a:lnSpc>
              <a:spcBef>
                <a:spcPts val="0"/>
              </a:spcBef>
              <a:spcAft>
                <a:spcPts val="0"/>
              </a:spcAft>
              <a:buNone/>
            </a:pPr>
            <a:r>
              <a:rPr lang="es-ES" sz="1800" b="1" i="0" u="sng" strike="noStrike" cap="none">
                <a:solidFill>
                  <a:srgbClr val="212121"/>
                </a:solidFill>
                <a:latin typeface="Roboto"/>
                <a:ea typeface="Roboto"/>
                <a:cs typeface="Roboto"/>
                <a:sym typeface="Roboto"/>
              </a:rPr>
              <a:t>Intervalos Discretos</a:t>
            </a:r>
            <a:endParaRPr sz="1800" b="1" i="0" u="sng"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endParaRPr sz="120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Tenure:</a:t>
            </a:r>
            <a:br>
              <a:rPr lang="es-ES" sz="1200" b="0" i="0" u="none" strike="noStrike" cap="none">
                <a:solidFill>
                  <a:srgbClr val="212121"/>
                </a:solidFill>
                <a:latin typeface="Roboto"/>
                <a:ea typeface="Roboto"/>
                <a:cs typeface="Roboto"/>
                <a:sym typeface="Roboto"/>
              </a:rPr>
            </a:br>
            <a:r>
              <a:rPr lang="es-ES" sz="1200" b="0" i="0" u="none" strike="noStrike" cap="none">
                <a:solidFill>
                  <a:srgbClr val="212121"/>
                </a:solidFill>
                <a:latin typeface="Roboto"/>
                <a:ea typeface="Roboto"/>
                <a:cs typeface="Roboto"/>
                <a:sym typeface="Roboto"/>
              </a:rPr>
              <a:t>   [0.0, 20.0, 48.0, 72.0]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MonthlyCharges:</a:t>
            </a:r>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  [18.25, 42.4, 77.8, 118.75]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TotalCharges:</a:t>
            </a:r>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  [18.8, 1980.3, 4786.15, 8684.8]</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101" name="Google Shape;101;p6"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02" name="Google Shape;102;p6"/>
          <p:cNvPicPr preferRelativeResize="0"/>
          <p:nvPr/>
        </p:nvPicPr>
        <p:blipFill rotWithShape="1">
          <a:blip r:embed="rId4">
            <a:alphaModFix/>
          </a:blip>
          <a:srcRect/>
          <a:stretch/>
        </p:blipFill>
        <p:spPr>
          <a:xfrm>
            <a:off x="326571" y="572700"/>
            <a:ext cx="3118173" cy="2063269"/>
          </a:xfrm>
          <a:prstGeom prst="rect">
            <a:avLst/>
          </a:prstGeom>
          <a:noFill/>
          <a:ln>
            <a:noFill/>
          </a:ln>
        </p:spPr>
      </p:pic>
      <p:pic>
        <p:nvPicPr>
          <p:cNvPr id="103" name="Google Shape;103;p6"/>
          <p:cNvPicPr preferRelativeResize="0"/>
          <p:nvPr/>
        </p:nvPicPr>
        <p:blipFill rotWithShape="1">
          <a:blip r:embed="rId5">
            <a:alphaModFix/>
          </a:blip>
          <a:srcRect/>
          <a:stretch/>
        </p:blipFill>
        <p:spPr>
          <a:xfrm>
            <a:off x="813511" y="2643924"/>
            <a:ext cx="3410776" cy="2211939"/>
          </a:xfrm>
          <a:prstGeom prst="rect">
            <a:avLst/>
          </a:prstGeom>
          <a:noFill/>
          <a:ln>
            <a:noFill/>
          </a:ln>
        </p:spPr>
      </p:pic>
      <p:sp>
        <p:nvSpPr>
          <p:cNvPr id="104" name="Google Shape;104;p6"/>
          <p:cNvSpPr/>
          <p:nvPr/>
        </p:nvSpPr>
        <p:spPr>
          <a:xfrm>
            <a:off x="4270942" y="2588981"/>
            <a:ext cx="2556583" cy="705804"/>
          </a:xfrm>
          <a:prstGeom prst="roundRect">
            <a:avLst>
              <a:gd name="adj" fmla="val 9648"/>
            </a:avLst>
          </a:prstGeom>
          <a:gradFill>
            <a:gsLst>
              <a:gs pos="0">
                <a:srgbClr val="A80000"/>
              </a:gs>
              <a:gs pos="35000">
                <a:srgbClr val="FFA7A7"/>
              </a:gs>
              <a:gs pos="100000">
                <a:srgbClr val="FFB9B9"/>
              </a:gs>
            </a:gsLst>
            <a:lin ang="16200000" scaled="0"/>
          </a:gradFill>
          <a:ln w="9525" cap="flat" cmpd="sng">
            <a:solidFill>
              <a:srgbClr val="FD4B4B"/>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100" b="0" i="0" u="none" strike="noStrike" cap="none">
                <a:solidFill>
                  <a:srgbClr val="000000"/>
                </a:solidFill>
                <a:latin typeface="Arial"/>
                <a:ea typeface="Arial"/>
                <a:cs typeface="Arial"/>
                <a:sym typeface="Arial"/>
              </a:rPr>
              <a:t>Crearemos variables discretizadas:</a:t>
            </a:r>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TheoMonthlyCharges_bin </a:t>
            </a:r>
            <a:r>
              <a:rPr lang="es-ES" sz="1100" b="0" i="0" u="none" strike="noStrike" cap="none">
                <a:solidFill>
                  <a:srgbClr val="212121"/>
                </a:solidFill>
                <a:latin typeface="Roboto"/>
                <a:ea typeface="Roboto"/>
                <a:cs typeface="Roboto"/>
                <a:sym typeface="Roboto"/>
              </a:rPr>
              <a:t>[1 2 3]</a:t>
            </a:r>
            <a:endParaRPr sz="11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00"/>
              <a:buFont typeface="Arial"/>
              <a:buChar char="•"/>
            </a:pPr>
            <a:r>
              <a:rPr lang="es-ES" sz="1100" b="0" i="0" u="none" strike="noStrike" cap="none">
                <a:solidFill>
                  <a:srgbClr val="000000"/>
                </a:solidFill>
                <a:latin typeface="Arial"/>
                <a:ea typeface="Arial"/>
                <a:cs typeface="Arial"/>
                <a:sym typeface="Arial"/>
              </a:rPr>
              <a:t>DiffCharges_bin </a:t>
            </a:r>
            <a:r>
              <a:rPr lang="es-ES" sz="1100" b="0" i="0" u="none" strike="noStrike" cap="none">
                <a:solidFill>
                  <a:srgbClr val="212121"/>
                </a:solidFill>
                <a:latin typeface="Roboto"/>
                <a:ea typeface="Roboto"/>
                <a:cs typeface="Roboto"/>
                <a:sym typeface="Roboto"/>
              </a:rPr>
              <a:t>[1 2 3 4 5]</a:t>
            </a:r>
            <a:endParaRPr sz="1100" b="0" i="0" u="none" strike="noStrike" cap="none">
              <a:solidFill>
                <a:srgbClr val="000000"/>
              </a:solidFill>
              <a:latin typeface="Arial"/>
              <a:ea typeface="Arial"/>
              <a:cs typeface="Arial"/>
              <a:sym typeface="Arial"/>
            </a:endParaRPr>
          </a:p>
        </p:txBody>
      </p:sp>
      <p:sp>
        <p:nvSpPr>
          <p:cNvPr id="105" name="Google Shape;105;p6"/>
          <p:cNvSpPr/>
          <p:nvPr/>
        </p:nvSpPr>
        <p:spPr>
          <a:xfrm>
            <a:off x="5374089" y="663695"/>
            <a:ext cx="3387011" cy="1881277"/>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0" tIns="91425" rIns="91425" bIns="91425" anchor="ctr" anchorCtr="0">
            <a:noAutofit/>
          </a:bodyPr>
          <a:lstStyle/>
          <a:p>
            <a:pPr marL="0" marR="0" lvl="0" indent="0" algn="l" rtl="0">
              <a:lnSpc>
                <a:spcPct val="100000"/>
              </a:lnSpc>
              <a:spcBef>
                <a:spcPts val="0"/>
              </a:spcBef>
              <a:spcAft>
                <a:spcPts val="0"/>
              </a:spcAft>
              <a:buNone/>
            </a:pPr>
            <a:r>
              <a:rPr lang="es-ES" sz="1800" b="1" i="0" u="sng" strike="noStrike" cap="none">
                <a:solidFill>
                  <a:srgbClr val="212121"/>
                </a:solidFill>
                <a:latin typeface="Roboto"/>
                <a:ea typeface="Roboto"/>
                <a:cs typeface="Roboto"/>
                <a:sym typeface="Roboto"/>
              </a:rPr>
              <a:t>Intervalos Discretos</a:t>
            </a:r>
            <a:endParaRPr sz="1800" b="1" i="0" u="sng"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endParaRPr sz="1200" b="0" i="0" u="none" strike="noStrike" cap="none">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TheoMonthlyCharges:</a:t>
            </a:r>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   [20.0, 40.0, 70.0, 105.0]</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DiffCharges:</a:t>
            </a:r>
            <a:endParaRPr/>
          </a:p>
          <a:p>
            <a:pPr marL="0" marR="0" lvl="0" indent="0" algn="l" rtl="0">
              <a:lnSpc>
                <a:spcPct val="100000"/>
              </a:lnSpc>
              <a:spcBef>
                <a:spcPts val="0"/>
              </a:spcBef>
              <a:spcAft>
                <a:spcPts val="0"/>
              </a:spcAft>
              <a:buNone/>
            </a:pPr>
            <a:r>
              <a:rPr lang="es-ES" sz="1200" b="0" i="0" u="none" strike="noStrike" cap="none">
                <a:solidFill>
                  <a:srgbClr val="212121"/>
                </a:solidFill>
                <a:latin typeface="Roboto"/>
                <a:ea typeface="Roboto"/>
                <a:cs typeface="Roboto"/>
                <a:sym typeface="Roboto"/>
              </a:rPr>
              <a:t>   [-19.125, -4.5643, -1.2257, 1.2062, 4.82, 18.9]</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p:nvPr/>
        </p:nvSpPr>
        <p:spPr>
          <a:xfrm>
            <a:off x="0"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Numéricas</a:t>
            </a:r>
            <a:endParaRPr sz="2400" b="0" i="0" u="sng" strike="noStrike" cap="none">
              <a:solidFill>
                <a:schemeClr val="dk1"/>
              </a:solidFill>
              <a:latin typeface="Raleway"/>
              <a:ea typeface="Raleway"/>
              <a:cs typeface="Raleway"/>
              <a:sym typeface="Raleway"/>
            </a:endParaRPr>
          </a:p>
        </p:txBody>
      </p:sp>
      <p:pic>
        <p:nvPicPr>
          <p:cNvPr id="111" name="Google Shape;111;p7"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12" name="Google Shape;112;p7"/>
          <p:cNvPicPr preferRelativeResize="0"/>
          <p:nvPr/>
        </p:nvPicPr>
        <p:blipFill rotWithShape="1">
          <a:blip r:embed="rId4">
            <a:alphaModFix/>
          </a:blip>
          <a:srcRect/>
          <a:stretch/>
        </p:blipFill>
        <p:spPr>
          <a:xfrm>
            <a:off x="139957" y="572700"/>
            <a:ext cx="5290457" cy="3831349"/>
          </a:xfrm>
          <a:prstGeom prst="rect">
            <a:avLst/>
          </a:prstGeom>
          <a:noFill/>
          <a:ln>
            <a:noFill/>
          </a:ln>
        </p:spPr>
      </p:pic>
      <p:sp>
        <p:nvSpPr>
          <p:cNvPr id="113" name="Google Shape;113;p7"/>
          <p:cNvSpPr/>
          <p:nvPr/>
        </p:nvSpPr>
        <p:spPr>
          <a:xfrm>
            <a:off x="5411756" y="572699"/>
            <a:ext cx="3657600" cy="295065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0" tIns="91425" rIns="36000" bIns="91425" anchor="ctr" anchorCtr="0">
            <a:noAutofit/>
          </a:bodyPr>
          <a:lstStyle/>
          <a:p>
            <a:pPr marL="161925" marR="0" lvl="0" indent="0" algn="l" rtl="0">
              <a:lnSpc>
                <a:spcPct val="115000"/>
              </a:lnSpc>
              <a:spcBef>
                <a:spcPts val="500"/>
              </a:spcBef>
              <a:spcAft>
                <a:spcPts val="0"/>
              </a:spcAft>
              <a:buNone/>
            </a:pPr>
            <a:r>
              <a:rPr lang="es-ES" sz="1200" b="0" i="0" u="none" strike="noStrike" cap="none">
                <a:solidFill>
                  <a:srgbClr val="212121"/>
                </a:solidFill>
                <a:latin typeface="Roboto"/>
                <a:ea typeface="Roboto"/>
                <a:cs typeface="Roboto"/>
                <a:sym typeface="Roboto"/>
              </a:rPr>
              <a:t>Cuotas inferior de los 25 (</a:t>
            </a:r>
            <a:r>
              <a:rPr lang="es-ES" sz="1200" b="1" i="0" u="none" strike="noStrike" cap="none">
                <a:solidFill>
                  <a:srgbClr val="212121"/>
                </a:solidFill>
                <a:latin typeface="Roboto"/>
                <a:ea typeface="Roboto"/>
                <a:cs typeface="Roboto"/>
                <a:sym typeface="Roboto"/>
              </a:rPr>
              <a:t>Voz</a:t>
            </a:r>
            <a:r>
              <a:rPr lang="es-ES" sz="1200" b="0" i="0" u="none" strike="noStrike" cap="none">
                <a:solidFill>
                  <a:srgbClr val="212121"/>
                </a:solidFill>
                <a:latin typeface="Roboto"/>
                <a:ea typeface="Roboto"/>
                <a:cs typeface="Roboto"/>
                <a:sym typeface="Roboto"/>
              </a:rPr>
              <a:t>) son bastante fieles.</a:t>
            </a:r>
            <a:endParaRPr/>
          </a:p>
          <a:p>
            <a:pPr marL="161925" marR="0" lvl="0" indent="0" algn="l" rtl="0">
              <a:lnSpc>
                <a:spcPct val="115000"/>
              </a:lnSpc>
              <a:spcBef>
                <a:spcPts val="500"/>
              </a:spcBef>
              <a:spcAft>
                <a:spcPts val="0"/>
              </a:spcAft>
              <a:buNone/>
            </a:pPr>
            <a:r>
              <a:rPr lang="es-ES" sz="1200" b="0" i="0" u="none" strike="noStrike" cap="none">
                <a:solidFill>
                  <a:srgbClr val="212121"/>
                </a:solidFill>
                <a:latin typeface="Roboto"/>
                <a:ea typeface="Roboto"/>
                <a:cs typeface="Roboto"/>
                <a:sym typeface="Roboto"/>
              </a:rPr>
              <a:t>Clientes con cuotas altas (</a:t>
            </a:r>
            <a:r>
              <a:rPr lang="es-ES" sz="1200" b="1" i="0" u="none" strike="noStrike" cap="none">
                <a:solidFill>
                  <a:srgbClr val="212121"/>
                </a:solidFill>
                <a:latin typeface="Roboto"/>
                <a:ea typeface="Roboto"/>
                <a:cs typeface="Roboto"/>
                <a:sym typeface="Roboto"/>
              </a:rPr>
              <a:t>Fibra</a:t>
            </a:r>
            <a:r>
              <a:rPr lang="es-ES" sz="1200" b="0" i="0" u="none" strike="noStrike" cap="none">
                <a:solidFill>
                  <a:srgbClr val="212121"/>
                </a:solidFill>
                <a:latin typeface="Roboto"/>
                <a:ea typeface="Roboto"/>
                <a:cs typeface="Roboto"/>
                <a:sym typeface="Roboto"/>
              </a:rPr>
              <a:t>) mayor tasa de abandono.</a:t>
            </a:r>
            <a:endParaRPr/>
          </a:p>
          <a:p>
            <a:pPr marL="161925" marR="0" lvl="0" indent="0" algn="l" rtl="0">
              <a:lnSpc>
                <a:spcPct val="115000"/>
              </a:lnSpc>
              <a:spcBef>
                <a:spcPts val="0"/>
              </a:spcBef>
              <a:spcAft>
                <a:spcPts val="0"/>
              </a:spcAft>
              <a:buNone/>
            </a:pPr>
            <a:r>
              <a:rPr lang="es-ES" sz="1200" b="0" i="0" u="none" strike="noStrike" cap="none">
                <a:solidFill>
                  <a:srgbClr val="212121"/>
                </a:solidFill>
                <a:latin typeface="Roboto"/>
                <a:ea typeface="Roboto"/>
                <a:cs typeface="Roboto"/>
                <a:sym typeface="Roboto"/>
              </a:rPr>
              <a:t>Clientes nuevos </a:t>
            </a:r>
            <a:r>
              <a:rPr lang="es-ES" sz="1200" b="1" i="0" u="none" strike="noStrike" cap="none">
                <a:solidFill>
                  <a:srgbClr val="212121"/>
                </a:solidFill>
                <a:latin typeface="Roboto"/>
                <a:ea typeface="Roboto"/>
                <a:cs typeface="Roboto"/>
                <a:sym typeface="Roboto"/>
              </a:rPr>
              <a:t>(tenure &lt;3) </a:t>
            </a:r>
            <a:r>
              <a:rPr lang="es-ES" sz="1200" b="0" i="0" u="none" strike="noStrike" cap="none">
                <a:solidFill>
                  <a:srgbClr val="212121"/>
                </a:solidFill>
                <a:latin typeface="Roboto"/>
                <a:ea typeface="Roboto"/>
                <a:cs typeface="Roboto"/>
                <a:sym typeface="Roboto"/>
              </a:rPr>
              <a:t>mayor tasa de abandono</a:t>
            </a:r>
            <a:endParaRPr/>
          </a:p>
          <a:p>
            <a:pPr marL="161925" marR="0" lvl="0" indent="0" algn="l" rtl="0">
              <a:lnSpc>
                <a:spcPct val="115000"/>
              </a:lnSpc>
              <a:spcBef>
                <a:spcPts val="0"/>
              </a:spcBef>
              <a:spcAft>
                <a:spcPts val="0"/>
              </a:spcAft>
              <a:buNone/>
            </a:pPr>
            <a:r>
              <a:rPr lang="es-ES" sz="1200" b="1" i="0" u="none" strike="noStrike" cap="none">
                <a:solidFill>
                  <a:srgbClr val="212121"/>
                </a:solidFill>
                <a:latin typeface="Roboto"/>
                <a:ea typeface="Roboto"/>
                <a:cs typeface="Roboto"/>
                <a:sym typeface="Roboto"/>
              </a:rPr>
              <a:t>DiffCharges </a:t>
            </a:r>
            <a:r>
              <a:rPr lang="es-ES" sz="1200" b="0" i="0" u="none" strike="noStrike" cap="none">
                <a:solidFill>
                  <a:srgbClr val="212121"/>
                </a:solidFill>
                <a:latin typeface="Roboto"/>
                <a:ea typeface="Roboto"/>
                <a:cs typeface="Roboto"/>
                <a:sym typeface="Roboto"/>
              </a:rPr>
              <a:t>presenta una distribución muy normal</a:t>
            </a:r>
            <a:endParaRPr/>
          </a:p>
          <a:p>
            <a:pPr marL="161925" marR="0" lvl="0" indent="0" algn="l" rtl="0">
              <a:lnSpc>
                <a:spcPct val="115000"/>
              </a:lnSpc>
              <a:spcBef>
                <a:spcPts val="0"/>
              </a:spcBef>
              <a:spcAft>
                <a:spcPts val="0"/>
              </a:spcAft>
              <a:buNone/>
            </a:pPr>
            <a:r>
              <a:rPr lang="es-ES" sz="1200" b="0" i="0" u="none" strike="noStrike" cap="none">
                <a:solidFill>
                  <a:srgbClr val="212121"/>
                </a:solidFill>
                <a:latin typeface="Roboto"/>
                <a:ea typeface="Roboto"/>
                <a:cs typeface="Roboto"/>
                <a:sym typeface="Roboto"/>
              </a:rPr>
              <a:t>Mucha concentración en clientes que </a:t>
            </a:r>
            <a:r>
              <a:rPr lang="es-ES" sz="1200" b="1" i="0" u="none" strike="noStrike" cap="none">
                <a:solidFill>
                  <a:srgbClr val="212121"/>
                </a:solidFill>
                <a:latin typeface="Roboto"/>
                <a:ea typeface="Roboto"/>
                <a:cs typeface="Roboto"/>
                <a:sym typeface="Roboto"/>
              </a:rPr>
              <a:t>no cambian de contrato</a:t>
            </a:r>
            <a:r>
              <a:rPr lang="es-ES" sz="1200" b="0" i="0" u="none" strike="noStrike" cap="none">
                <a:solidFill>
                  <a:srgbClr val="212121"/>
                </a:solidFill>
                <a:latin typeface="Roboto"/>
                <a:ea typeface="Roboto"/>
                <a:cs typeface="Roboto"/>
                <a:sym typeface="Roboto"/>
              </a:rPr>
              <a:t>, siendo la variación al alza y a la baja de 5, es decir, de servicios añadidos de Voz (</a:t>
            </a:r>
            <a:r>
              <a:rPr lang="es-ES" sz="1200" b="1" i="0" u="none" strike="noStrike" cap="none">
                <a:solidFill>
                  <a:srgbClr val="212121"/>
                </a:solidFill>
                <a:latin typeface="Roboto"/>
                <a:ea typeface="Roboto"/>
                <a:cs typeface="Roboto"/>
                <a:sym typeface="Roboto"/>
              </a:rPr>
              <a:t>MultipleLines</a:t>
            </a:r>
            <a:r>
              <a:rPr lang="es-ES" sz="1200" b="0" i="0" u="none" strike="noStrike" cap="none">
                <a:solidFill>
                  <a:srgbClr val="212121"/>
                </a:solidFill>
                <a:latin typeface="Roboto"/>
                <a:ea typeface="Roboto"/>
                <a:cs typeface="Roboto"/>
                <a:sym typeface="Roboto"/>
              </a:rPr>
              <a:t>) o datos (</a:t>
            </a:r>
            <a:r>
              <a:rPr lang="es-ES" sz="1200" b="1" i="0" u="none" strike="noStrike" cap="none">
                <a:solidFill>
                  <a:srgbClr val="212121"/>
                </a:solidFill>
                <a:latin typeface="Roboto"/>
                <a:ea typeface="Roboto"/>
                <a:cs typeface="Roboto"/>
                <a:sym typeface="Roboto"/>
              </a:rPr>
              <a:t>Online, TechSupport, etc..</a:t>
            </a:r>
            <a:r>
              <a:rPr lang="es-ES" sz="1200" b="0" i="0" u="none" strike="noStrike" cap="none">
                <a:solidFill>
                  <a:srgbClr val="212121"/>
                </a:solidFill>
                <a:latin typeface="Roboto"/>
                <a:ea typeface="Roboto"/>
                <a:cs typeface="Roboto"/>
                <a:sym typeface="Roboto"/>
              </a:rPr>
              <a:t>).</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pic>
        <p:nvPicPr>
          <p:cNvPr id="119" name="Google Shape;119;p8"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20" name="Google Shape;120;p8"/>
          <p:cNvPicPr preferRelativeResize="0"/>
          <p:nvPr/>
        </p:nvPicPr>
        <p:blipFill rotWithShape="1">
          <a:blip r:embed="rId4">
            <a:alphaModFix/>
          </a:blip>
          <a:srcRect/>
          <a:stretch/>
        </p:blipFill>
        <p:spPr>
          <a:xfrm>
            <a:off x="475861" y="2947822"/>
            <a:ext cx="4305660" cy="1393385"/>
          </a:xfrm>
          <a:prstGeom prst="rect">
            <a:avLst/>
          </a:prstGeom>
          <a:noFill/>
          <a:ln>
            <a:noFill/>
          </a:ln>
        </p:spPr>
      </p:pic>
      <p:pic>
        <p:nvPicPr>
          <p:cNvPr id="121" name="Google Shape;121;p8"/>
          <p:cNvPicPr preferRelativeResize="0"/>
          <p:nvPr/>
        </p:nvPicPr>
        <p:blipFill rotWithShape="1">
          <a:blip r:embed="rId5">
            <a:alphaModFix/>
          </a:blip>
          <a:srcRect/>
          <a:stretch/>
        </p:blipFill>
        <p:spPr>
          <a:xfrm>
            <a:off x="139959" y="631499"/>
            <a:ext cx="5180501" cy="2306993"/>
          </a:xfrm>
          <a:prstGeom prst="rect">
            <a:avLst/>
          </a:prstGeom>
          <a:noFill/>
          <a:ln>
            <a:noFill/>
          </a:ln>
        </p:spPr>
      </p:pic>
      <p:sp>
        <p:nvSpPr>
          <p:cNvPr id="122" name="Google Shape;122;p8"/>
          <p:cNvSpPr/>
          <p:nvPr/>
        </p:nvSpPr>
        <p:spPr>
          <a:xfrm>
            <a:off x="5971592" y="419879"/>
            <a:ext cx="2929490" cy="296713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200" b="1" i="0" u="none" strike="noStrike" cap="none">
                <a:solidFill>
                  <a:srgbClr val="000000"/>
                </a:solidFill>
                <a:latin typeface="Arial"/>
                <a:ea typeface="Arial"/>
                <a:cs typeface="Arial"/>
                <a:sym typeface="Arial"/>
              </a:rPr>
              <a:t>gender</a:t>
            </a:r>
            <a:r>
              <a:rPr lang="es-ES" sz="1200" b="0" i="0" u="none" strike="noStrike" cap="none">
                <a:solidFill>
                  <a:srgbClr val="000000"/>
                </a:solidFill>
                <a:latin typeface="Arial"/>
                <a:ea typeface="Arial"/>
                <a:cs typeface="Arial"/>
                <a:sym typeface="Arial"/>
              </a:rPr>
              <a:t>. Prácticamente, existe el mismo número de clientes de sexo masculino y femenino. En concreto, 67 registros más del sexo masculino. Esta relación se mantiene tanto en aquellos que abandonan como los que no.</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Fijarse, además, que la relación de Churn por cada género es muy parecido al global. </a:t>
            </a:r>
            <a:br>
              <a:rPr lang="es-ES" sz="1200" b="0" i="0" u="none" strike="noStrike" cap="none">
                <a:solidFill>
                  <a:srgbClr val="000000"/>
                </a:solidFill>
                <a:latin typeface="Arial"/>
                <a:ea typeface="Arial"/>
                <a:cs typeface="Arial"/>
                <a:sym typeface="Arial"/>
              </a:rPr>
            </a:b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200" b="0" i="0" u="none" strike="noStrike" cap="none">
                <a:solidFill>
                  <a:srgbClr val="000000"/>
                </a:solidFill>
                <a:latin typeface="Arial"/>
                <a:ea typeface="Arial"/>
                <a:cs typeface="Arial"/>
                <a:sym typeface="Arial"/>
              </a:rPr>
              <a:t>Por todo ello, parece que ésta variable no es significativa como para tenerla en cuenta en la predicción.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p:nvPr/>
        </p:nvSpPr>
        <p:spPr>
          <a:xfrm>
            <a:off x="15636" y="0"/>
            <a:ext cx="6643800" cy="572700"/>
          </a:xfrm>
          <a:prstGeom prst="rect">
            <a:avLst/>
          </a:prstGeom>
          <a:noFill/>
          <a:ln>
            <a:noFill/>
          </a:ln>
          <a:effectLst>
            <a:outerShdw blurRad="50800" dist="38100" dir="5400000" algn="t" rotWithShape="0">
              <a:srgbClr val="000000">
                <a:alpha val="4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ES" sz="2400" b="0" i="0" u="sng" strike="noStrike" cap="none">
                <a:solidFill>
                  <a:schemeClr val="dk1"/>
                </a:solidFill>
                <a:latin typeface="Raleway"/>
                <a:ea typeface="Raleway"/>
                <a:cs typeface="Raleway"/>
                <a:sym typeface="Raleway"/>
              </a:rPr>
              <a:t>Análisis Exploratorio. Variables categóricas</a:t>
            </a:r>
            <a:endParaRPr sz="2400" b="0" i="0" u="sng" strike="noStrike" cap="none">
              <a:solidFill>
                <a:schemeClr val="dk1"/>
              </a:solidFill>
              <a:latin typeface="Raleway"/>
              <a:ea typeface="Raleway"/>
              <a:cs typeface="Raleway"/>
              <a:sym typeface="Raleway"/>
            </a:endParaRPr>
          </a:p>
        </p:txBody>
      </p:sp>
      <p:sp>
        <p:nvSpPr>
          <p:cNvPr id="128" name="Google Shape;128;p9"/>
          <p:cNvSpPr/>
          <p:nvPr/>
        </p:nvSpPr>
        <p:spPr>
          <a:xfrm>
            <a:off x="5679667" y="572699"/>
            <a:ext cx="2775856" cy="1759953"/>
          </a:xfrm>
          <a:prstGeom prst="roundRect">
            <a:avLst>
              <a:gd name="adj" fmla="val 9648"/>
            </a:avLst>
          </a:prstGeom>
          <a:gradFill>
            <a:gsLst>
              <a:gs pos="0">
                <a:srgbClr val="A80000"/>
              </a:gs>
              <a:gs pos="35000">
                <a:srgbClr val="FFA7A7"/>
              </a:gs>
              <a:gs pos="100000">
                <a:srgbClr val="FFB9B9"/>
              </a:gs>
            </a:gsLst>
            <a:lin ang="16200038" scaled="0"/>
          </a:gradFill>
          <a:ln w="9525" cap="flat" cmpd="sng">
            <a:solidFill>
              <a:srgbClr val="FD4B4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8000" tIns="91425" rIns="91425" bIns="91425" anchor="ctr" anchorCtr="0">
            <a:noAutofit/>
          </a:bodyPr>
          <a:lstStyle/>
          <a:p>
            <a:pPr marL="0" marR="0" lvl="0" indent="0" algn="l" rtl="0">
              <a:lnSpc>
                <a:spcPct val="100000"/>
              </a:lnSpc>
              <a:spcBef>
                <a:spcPts val="0"/>
              </a:spcBef>
              <a:spcAft>
                <a:spcPts val="0"/>
              </a:spcAft>
              <a:buNone/>
            </a:pPr>
            <a:r>
              <a:rPr lang="es-ES" sz="1400" b="1" i="0" u="none" strike="noStrike" cap="none">
                <a:solidFill>
                  <a:schemeClr val="dk1"/>
                </a:solidFill>
                <a:latin typeface="Arial"/>
                <a:ea typeface="Arial"/>
                <a:cs typeface="Arial"/>
                <a:sym typeface="Arial"/>
              </a:rPr>
              <a:t>SeniorCitizen</a:t>
            </a:r>
            <a:r>
              <a:rPr lang="es-ES" sz="1400" b="0" i="0" u="none" strike="noStrike" cap="none">
                <a:solidFill>
                  <a:schemeClr val="dk1"/>
                </a:solidFill>
                <a:latin typeface="Arial"/>
                <a:ea typeface="Arial"/>
                <a:cs typeface="Arial"/>
                <a:sym typeface="Arial"/>
              </a:rPr>
              <a:t>. Los “senior citizen” tienen bastante menos representación teniendo una tasa de abandono superior al global. Sí parece que ser Senior Citizen o no puede condicionar la tasa de abandono.</a:t>
            </a:r>
            <a:endParaRPr/>
          </a:p>
        </p:txBody>
      </p:sp>
      <p:pic>
        <p:nvPicPr>
          <p:cNvPr id="129" name="Google Shape;129;p9" descr="Resultado de imagen de icemd"/>
          <p:cNvPicPr preferRelativeResize="0"/>
          <p:nvPr/>
        </p:nvPicPr>
        <p:blipFill rotWithShape="1">
          <a:blip r:embed="rId3">
            <a:alphaModFix/>
          </a:blip>
          <a:srcRect/>
          <a:stretch/>
        </p:blipFill>
        <p:spPr>
          <a:xfrm>
            <a:off x="4991191" y="3476698"/>
            <a:ext cx="4152809" cy="1666802"/>
          </a:xfrm>
          <a:prstGeom prst="rect">
            <a:avLst/>
          </a:prstGeom>
          <a:noFill/>
          <a:ln>
            <a:noFill/>
          </a:ln>
        </p:spPr>
      </p:pic>
      <p:pic>
        <p:nvPicPr>
          <p:cNvPr id="130" name="Google Shape;130;p9"/>
          <p:cNvPicPr preferRelativeResize="0"/>
          <p:nvPr/>
        </p:nvPicPr>
        <p:blipFill rotWithShape="1">
          <a:blip r:embed="rId4">
            <a:alphaModFix/>
          </a:blip>
          <a:srcRect/>
          <a:stretch/>
        </p:blipFill>
        <p:spPr>
          <a:xfrm>
            <a:off x="335902" y="2911151"/>
            <a:ext cx="4864610" cy="1511560"/>
          </a:xfrm>
          <a:prstGeom prst="rect">
            <a:avLst/>
          </a:prstGeom>
          <a:noFill/>
          <a:ln>
            <a:noFill/>
          </a:ln>
        </p:spPr>
      </p:pic>
      <p:pic>
        <p:nvPicPr>
          <p:cNvPr id="131" name="Google Shape;131;p9"/>
          <p:cNvPicPr preferRelativeResize="0"/>
          <p:nvPr/>
        </p:nvPicPr>
        <p:blipFill rotWithShape="1">
          <a:blip r:embed="rId5">
            <a:alphaModFix/>
          </a:blip>
          <a:srcRect/>
          <a:stretch/>
        </p:blipFill>
        <p:spPr>
          <a:xfrm>
            <a:off x="240909" y="572700"/>
            <a:ext cx="5191194" cy="2236152"/>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2098</Words>
  <Application>Microsoft Office PowerPoint</Application>
  <PresentationFormat>Presentación en pantalla (16:9)</PresentationFormat>
  <Paragraphs>290</Paragraphs>
  <Slides>41</Slides>
  <Notes>41</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Spearmint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CABALLERO RODRIGUEZ, David</cp:lastModifiedBy>
  <cp:revision>2</cp:revision>
  <dcterms:modified xsi:type="dcterms:W3CDTF">2019-06-28T10:43:04Z</dcterms:modified>
</cp:coreProperties>
</file>