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8" r:id="rId2"/>
    <p:sldId id="259" r:id="rId3"/>
    <p:sldId id="260" r:id="rId4"/>
    <p:sldId id="264" r:id="rId5"/>
    <p:sldId id="265"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60" autoAdjust="0"/>
  </p:normalViewPr>
  <p:slideViewPr>
    <p:cSldViewPr>
      <p:cViewPr varScale="1">
        <p:scale>
          <a:sx n="87" d="100"/>
          <a:sy n="87" d="100"/>
        </p:scale>
        <p:origin x="-1330"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0B4AD4-5F08-4CBF-BCFC-E163F3980207}" type="datetimeFigureOut">
              <a:rPr lang="fr-FR" smtClean="0"/>
              <a:t>14/11/2019</a:t>
            </a:fld>
            <a:endParaRPr lang="fr-F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fr-FR" smtClean="0"/>
              <a:t>单击此处编辑母版文本样式</a:t>
            </a:r>
          </a:p>
          <a:p>
            <a:pPr lvl="1"/>
            <a:r>
              <a:rPr lang="zh-CN" altLang="fr-FR" smtClean="0"/>
              <a:t>第二级</a:t>
            </a:r>
          </a:p>
          <a:p>
            <a:pPr lvl="2"/>
            <a:r>
              <a:rPr lang="zh-CN" altLang="fr-FR" smtClean="0"/>
              <a:t>第三级</a:t>
            </a:r>
          </a:p>
          <a:p>
            <a:pPr lvl="3"/>
            <a:r>
              <a:rPr lang="zh-CN" altLang="fr-FR" smtClean="0"/>
              <a:t>第四级</a:t>
            </a:r>
          </a:p>
          <a:p>
            <a:pPr lvl="4"/>
            <a:r>
              <a:rPr lang="zh-CN" altLang="fr-FR" smtClean="0"/>
              <a:t>第五级</a:t>
            </a:r>
            <a:endParaRPr lang="fr-F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433347-422D-4443-AC2C-86AA55F050F4}" type="slidenum">
              <a:rPr lang="fr-FR" smtClean="0"/>
              <a:t>‹#›</a:t>
            </a:fld>
            <a:endParaRPr lang="fr-FR"/>
          </a:p>
        </p:txBody>
      </p:sp>
    </p:spTree>
    <p:extLst>
      <p:ext uri="{BB962C8B-B14F-4D97-AF65-F5344CB8AC3E}">
        <p14:creationId xmlns:p14="http://schemas.microsoft.com/office/powerpoint/2010/main" val="540801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The fruit growth results from the accumulation of water and carbon. Water enters fruit through both xylem (</a:t>
            </a:r>
            <a:r>
              <a:rPr lang="en-US" dirty="0" err="1" smtClean="0"/>
              <a:t>xyl</a:t>
            </a:r>
            <a:r>
              <a:rPr lang="en-US" dirty="0" smtClean="0"/>
              <a:t>) and phloem (</a:t>
            </a:r>
            <a:r>
              <a:rPr lang="en-US" dirty="0" err="1" smtClean="0"/>
              <a:t>phlo</a:t>
            </a:r>
            <a:r>
              <a:rPr lang="en-US" dirty="0" smtClean="0"/>
              <a:t>) and losses by transpiration influenced by air humidity and temperature. Carbon enters fruit through phloem and losses by respiration influenced by temperature. Water influx is driven by the water potential (ψ) gradient between xylem/phloem and fruit. The fruit volume (V) extension is driven by turgor pressure (P), governed by the </a:t>
            </a:r>
            <a:r>
              <a:rPr lang="en-US" dirty="0" err="1" smtClean="0"/>
              <a:t>Lockart</a:t>
            </a:r>
            <a:r>
              <a:rPr lang="en-US" dirty="0" smtClean="0"/>
              <a:t> equation. π is fruit osmotic pressure. Φ and Y are cell wall extensibility and yield threshold, respectively. </a:t>
            </a:r>
          </a:p>
          <a:p>
            <a:endParaRPr lang="fr-FR" dirty="0"/>
          </a:p>
        </p:txBody>
      </p:sp>
      <p:sp>
        <p:nvSpPr>
          <p:cNvPr id="4" name="灯片编号占位符 3"/>
          <p:cNvSpPr>
            <a:spLocks noGrp="1"/>
          </p:cNvSpPr>
          <p:nvPr>
            <p:ph type="sldNum" sz="quarter" idx="10"/>
          </p:nvPr>
        </p:nvSpPr>
        <p:spPr/>
        <p:txBody>
          <a:bodyPr/>
          <a:lstStyle/>
          <a:p>
            <a:fld id="{88433347-422D-4443-AC2C-86AA55F050F4}" type="slidenum">
              <a:rPr lang="fr-FR" smtClean="0"/>
              <a:t>1</a:t>
            </a:fld>
            <a:endParaRPr lang="fr-FR"/>
          </a:p>
        </p:txBody>
      </p:sp>
    </p:spTree>
    <p:extLst>
      <p:ext uri="{BB962C8B-B14F-4D97-AF65-F5344CB8AC3E}">
        <p14:creationId xmlns:p14="http://schemas.microsoft.com/office/powerpoint/2010/main" val="35765727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gif"/><Relationship Id="rId5" Type="http://schemas.openxmlformats.org/officeDocument/2006/relationships/image" Target="../media/image6.jpe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ccueil">
    <p:bg>
      <p:bgPr>
        <a:solidFill>
          <a:srgbClr val="6F9D20"/>
        </a:solidFill>
        <a:effectLst/>
      </p:bgPr>
    </p:bg>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3649" y="-107685"/>
            <a:ext cx="1304925" cy="2768600"/>
          </a:xfrm>
          <a:prstGeom prst="rect">
            <a:avLst/>
          </a:prstGeom>
        </p:spPr>
      </p:pic>
      <p:pic>
        <p:nvPicPr>
          <p:cNvPr id="3" name="Imag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7108" y="1837186"/>
            <a:ext cx="2160000" cy="1192599"/>
          </a:xfrm>
          <a:prstGeom prst="rect">
            <a:avLst/>
          </a:prstGeom>
        </p:spPr>
      </p:pic>
      <p:pic>
        <p:nvPicPr>
          <p:cNvPr id="4" name="Imag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03648" y="5445224"/>
            <a:ext cx="1260000" cy="851352"/>
          </a:xfrm>
          <a:prstGeom prst="rect">
            <a:avLst/>
          </a:prstGeom>
        </p:spPr>
      </p:pic>
    </p:spTree>
    <p:extLst>
      <p:ext uri="{BB962C8B-B14F-4D97-AF65-F5344CB8AC3E}">
        <p14:creationId xmlns:p14="http://schemas.microsoft.com/office/powerpoint/2010/main" val="358101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ge courante">
    <p:spTree>
      <p:nvGrpSpPr>
        <p:cNvPr id="1" name=""/>
        <p:cNvGrpSpPr/>
        <p:nvPr/>
      </p:nvGrpSpPr>
      <p:grpSpPr>
        <a:xfrm>
          <a:off x="0" y="0"/>
          <a:ext cx="0" cy="0"/>
          <a:chOff x="0" y="0"/>
          <a:chExt cx="0" cy="0"/>
        </a:xfrm>
      </p:grpSpPr>
      <p:grpSp>
        <p:nvGrpSpPr>
          <p:cNvPr id="12" name="Groupe 11"/>
          <p:cNvGrpSpPr/>
          <p:nvPr userDrawn="1"/>
        </p:nvGrpSpPr>
        <p:grpSpPr>
          <a:xfrm>
            <a:off x="0" y="5874533"/>
            <a:ext cx="9144000" cy="983468"/>
            <a:chOff x="0" y="6120399"/>
            <a:chExt cx="9144000" cy="737601"/>
          </a:xfrm>
        </p:grpSpPr>
        <p:sp>
          <p:nvSpPr>
            <p:cNvPr id="13" name="Rectangle 12"/>
            <p:cNvSpPr/>
            <p:nvPr/>
          </p:nvSpPr>
          <p:spPr>
            <a:xfrm>
              <a:off x="0" y="6165304"/>
              <a:ext cx="9144000" cy="692696"/>
            </a:xfrm>
            <a:prstGeom prst="rect">
              <a:avLst/>
            </a:prstGeom>
            <a:solidFill>
              <a:srgbClr val="6F9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pic>
          <p:nvPicPr>
            <p:cNvPr id="14" name="Imag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6309320"/>
              <a:ext cx="1080000" cy="447225"/>
            </a:xfrm>
            <a:prstGeom prst="rect">
              <a:avLst/>
            </a:prstGeom>
          </p:spPr>
        </p:pic>
        <p:sp>
          <p:nvSpPr>
            <p:cNvPr id="15" name="Rectangle 14"/>
            <p:cNvSpPr/>
            <p:nvPr/>
          </p:nvSpPr>
          <p:spPr>
            <a:xfrm>
              <a:off x="0" y="6120399"/>
              <a:ext cx="1403648" cy="45719"/>
            </a:xfrm>
            <a:prstGeom prst="rect">
              <a:avLst/>
            </a:prstGeom>
            <a:solidFill>
              <a:srgbClr val="C5D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grpSp>
      <p:pic>
        <p:nvPicPr>
          <p:cNvPr id="16" name="Imag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03649" y="-27384"/>
            <a:ext cx="1304925" cy="2768600"/>
          </a:xfrm>
          <a:prstGeom prst="rect">
            <a:avLst/>
          </a:prstGeom>
        </p:spPr>
      </p:pic>
      <p:sp>
        <p:nvSpPr>
          <p:cNvPr id="17" name="Espace réservé du numéro de diapositive 3"/>
          <p:cNvSpPr txBox="1">
            <a:spLocks/>
          </p:cNvSpPr>
          <p:nvPr userDrawn="1"/>
        </p:nvSpPr>
        <p:spPr>
          <a:xfrm>
            <a:off x="7884369" y="6021289"/>
            <a:ext cx="1123727" cy="332513"/>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BE" sz="1600" dirty="0">
                <a:solidFill>
                  <a:prstClr val="white"/>
                </a:solidFill>
                <a:latin typeface="Arial" pitchFamily="34" charset="0"/>
                <a:cs typeface="Arial" pitchFamily="34" charset="0"/>
              </a:rPr>
              <a:t>.0</a:t>
            </a:r>
            <a:fld id="{CF4668DC-857F-487D-BFFA-8C0CA5037977}" type="slidenum">
              <a:rPr lang="fr-BE" sz="1600" smtClean="0">
                <a:solidFill>
                  <a:prstClr val="white"/>
                </a:solidFill>
                <a:latin typeface="Arial" pitchFamily="34" charset="0"/>
                <a:cs typeface="Arial" pitchFamily="34" charset="0"/>
              </a:rPr>
              <a:pPr algn="r"/>
              <a:t>‹#›</a:t>
            </a:fld>
            <a:endParaRPr lang="fr-BE" sz="1600" dirty="0">
              <a:solidFill>
                <a:prstClr val="white"/>
              </a:solidFill>
              <a:latin typeface="Arial" pitchFamily="34" charset="0"/>
              <a:cs typeface="Arial" pitchFamily="34" charset="0"/>
            </a:endParaRPr>
          </a:p>
        </p:txBody>
      </p:sp>
      <p:pic>
        <p:nvPicPr>
          <p:cNvPr id="10243"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17942" y="5982253"/>
            <a:ext cx="1648073" cy="847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descr="C:\Documents and Settings\Philippe Vivin\Bureau\logo+BSA.jpg"/>
          <p:cNvPicPr>
            <a:picLocks noChangeAspect="1" noChangeArrowheads="1"/>
          </p:cNvPicPr>
          <p:nvPr userDrawn="1"/>
        </p:nvPicPr>
        <p:blipFill>
          <a:blip r:embed="rId5" cstate="print"/>
          <a:srcRect/>
          <a:stretch>
            <a:fillRect/>
          </a:stretch>
        </p:blipFill>
        <p:spPr bwMode="auto">
          <a:xfrm>
            <a:off x="2987825" y="6044643"/>
            <a:ext cx="357215" cy="773827"/>
          </a:xfrm>
          <a:prstGeom prst="rect">
            <a:avLst/>
          </a:prstGeom>
          <a:noFill/>
        </p:spPr>
      </p:pic>
      <p:pic>
        <p:nvPicPr>
          <p:cNvPr id="20" name="Picture 2" descr="C:\Documents and Settings\Philippe Vivin\Bureau\logo_ubx.gif"/>
          <p:cNvPicPr>
            <a:picLocks noChangeAspect="1" noChangeArrowheads="1" noCrop="1"/>
          </p:cNvPicPr>
          <p:nvPr userDrawn="1"/>
        </p:nvPicPr>
        <p:blipFill>
          <a:blip r:embed="rId6" cstate="print"/>
          <a:srcRect/>
          <a:stretch>
            <a:fillRect/>
          </a:stretch>
        </p:blipFill>
        <p:spPr bwMode="auto">
          <a:xfrm>
            <a:off x="1424764" y="6113805"/>
            <a:ext cx="1470275" cy="678209"/>
          </a:xfrm>
          <a:prstGeom prst="rect">
            <a:avLst/>
          </a:prstGeom>
          <a:noFill/>
        </p:spPr>
      </p:pic>
      <p:pic>
        <p:nvPicPr>
          <p:cNvPr id="2" name="Image 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3717" y="40151"/>
            <a:ext cx="987574" cy="1316765"/>
          </a:xfrm>
          <a:prstGeom prst="rect">
            <a:avLst/>
          </a:prstGeom>
        </p:spPr>
      </p:pic>
    </p:spTree>
    <p:extLst>
      <p:ext uri="{BB962C8B-B14F-4D97-AF65-F5344CB8AC3E}">
        <p14:creationId xmlns:p14="http://schemas.microsoft.com/office/powerpoint/2010/main" val="8636689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itre">
    <p:bg>
      <p:bgPr>
        <a:solidFill>
          <a:srgbClr val="6F9D20"/>
        </a:solidFill>
        <a:effectLst/>
      </p:bgPr>
    </p:bg>
    <p:spTree>
      <p:nvGrpSpPr>
        <p:cNvPr id="1" name=""/>
        <p:cNvGrpSpPr/>
        <p:nvPr/>
      </p:nvGrpSpPr>
      <p:grpSpPr>
        <a:xfrm>
          <a:off x="0" y="0"/>
          <a:ext cx="0" cy="0"/>
          <a:chOff x="0" y="0"/>
          <a:chExt cx="0" cy="0"/>
        </a:xfrm>
      </p:grpSpPr>
      <p:pic>
        <p:nvPicPr>
          <p:cNvPr id="4" name="Imag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3649" y="-27384"/>
            <a:ext cx="1304925" cy="2768600"/>
          </a:xfrm>
          <a:prstGeom prst="rect">
            <a:avLst/>
          </a:prstGeom>
        </p:spPr>
      </p:pic>
      <p:pic>
        <p:nvPicPr>
          <p:cNvPr id="5" name="Imag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504" y="6126427"/>
            <a:ext cx="1080000" cy="596300"/>
          </a:xfrm>
          <a:prstGeom prst="rect">
            <a:avLst/>
          </a:prstGeom>
        </p:spPr>
      </p:pic>
      <p:sp>
        <p:nvSpPr>
          <p:cNvPr id="6" name="Espace réservé du numéro de diapositive 3"/>
          <p:cNvSpPr txBox="1">
            <a:spLocks/>
          </p:cNvSpPr>
          <p:nvPr userDrawn="1"/>
        </p:nvSpPr>
        <p:spPr>
          <a:xfrm>
            <a:off x="7884369" y="6021289"/>
            <a:ext cx="1123727" cy="332513"/>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BE" sz="1600" dirty="0">
                <a:solidFill>
                  <a:prstClr val="white"/>
                </a:solidFill>
                <a:latin typeface="Arial" pitchFamily="34" charset="0"/>
                <a:cs typeface="Arial" pitchFamily="34" charset="0"/>
              </a:rPr>
              <a:t>.0</a:t>
            </a:r>
            <a:fld id="{CF4668DC-857F-487D-BFFA-8C0CA5037977}" type="slidenum">
              <a:rPr lang="fr-BE" sz="1600" smtClean="0">
                <a:solidFill>
                  <a:prstClr val="white"/>
                </a:solidFill>
                <a:latin typeface="Arial" pitchFamily="34" charset="0"/>
                <a:cs typeface="Arial" pitchFamily="34" charset="0"/>
              </a:rPr>
              <a:pPr algn="r"/>
              <a:t>‹#›</a:t>
            </a:fld>
            <a:endParaRPr lang="fr-BE" sz="1600" dirty="0">
              <a:solidFill>
                <a:prstClr val="white"/>
              </a:solidFill>
              <a:latin typeface="Arial" pitchFamily="34" charset="0"/>
              <a:cs typeface="Arial" pitchFamily="34" charset="0"/>
            </a:endParaRPr>
          </a:p>
        </p:txBody>
      </p:sp>
      <p:sp>
        <p:nvSpPr>
          <p:cNvPr id="7" name="ZoneTexte 6"/>
          <p:cNvSpPr txBox="1"/>
          <p:nvPr userDrawn="1"/>
        </p:nvSpPr>
        <p:spPr>
          <a:xfrm>
            <a:off x="1299196" y="6468467"/>
            <a:ext cx="4136900" cy="230832"/>
          </a:xfrm>
          <a:prstGeom prst="rect">
            <a:avLst/>
          </a:prstGeom>
          <a:noFill/>
        </p:spPr>
        <p:txBody>
          <a:bodyPr wrap="square" rtlCol="0">
            <a:spAutoFit/>
          </a:bodyPr>
          <a:lstStyle/>
          <a:p>
            <a:r>
              <a:rPr lang="fr-FR" sz="900" b="1" dirty="0">
                <a:solidFill>
                  <a:prstClr val="white"/>
                </a:solidFill>
                <a:latin typeface="Arial" pitchFamily="34" charset="0"/>
                <a:cs typeface="Arial" pitchFamily="34" charset="0"/>
              </a:rPr>
              <a:t>Bilan Scientifique 2018</a:t>
            </a:r>
            <a:endParaRPr lang="fr-FR" sz="900" b="1" dirty="0">
              <a:solidFill>
                <a:srgbClr val="C5DD01"/>
              </a:solidFill>
              <a:latin typeface="Arial" pitchFamily="34" charset="0"/>
              <a:cs typeface="Arial" pitchFamily="34" charset="0"/>
            </a:endParaRPr>
          </a:p>
        </p:txBody>
      </p:sp>
      <p:sp>
        <p:nvSpPr>
          <p:cNvPr id="8" name="ZoneTexte 7"/>
          <p:cNvSpPr txBox="1"/>
          <p:nvPr userDrawn="1"/>
        </p:nvSpPr>
        <p:spPr>
          <a:xfrm>
            <a:off x="7115623" y="6406104"/>
            <a:ext cx="1904652" cy="215444"/>
          </a:xfrm>
          <a:prstGeom prst="rect">
            <a:avLst/>
          </a:prstGeom>
          <a:noFill/>
        </p:spPr>
        <p:txBody>
          <a:bodyPr wrap="square" rtlCol="0">
            <a:spAutoFit/>
          </a:bodyPr>
          <a:lstStyle/>
          <a:p>
            <a:pPr algn="r"/>
            <a:r>
              <a:rPr lang="fr-FR" sz="800" b="1" dirty="0">
                <a:solidFill>
                  <a:prstClr val="white"/>
                </a:solidFill>
                <a:latin typeface="Arial" pitchFamily="34" charset="0"/>
                <a:cs typeface="Arial" pitchFamily="34" charset="0"/>
              </a:rPr>
              <a:t>17/12/2018</a:t>
            </a:r>
          </a:p>
        </p:txBody>
      </p:sp>
    </p:spTree>
    <p:extLst>
      <p:ext uri="{BB962C8B-B14F-4D97-AF65-F5344CB8AC3E}">
        <p14:creationId xmlns:p14="http://schemas.microsoft.com/office/powerpoint/2010/main" val="2311598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9"/>
            <a:ext cx="8229600" cy="1143000"/>
          </a:xfrm>
          <a:prstGeom prst="rect">
            <a:avLst/>
          </a:prstGeom>
        </p:spPr>
        <p:txBody>
          <a:bodyPr/>
          <a:lstStyle/>
          <a:p>
            <a:r>
              <a:rPr lang="fr-FR"/>
              <a:t>Modifiez le style du titre</a:t>
            </a:r>
          </a:p>
        </p:txBody>
      </p:sp>
      <p:sp>
        <p:nvSpPr>
          <p:cNvPr id="3" name="Espace réservé du contenu 2"/>
          <p:cNvSpPr>
            <a:spLocks noGrp="1"/>
          </p:cNvSpPr>
          <p:nvPr>
            <p:ph idx="1"/>
          </p:nvPr>
        </p:nvSpPr>
        <p:spPr>
          <a:xfrm>
            <a:off x="457200" y="1600201"/>
            <a:ext cx="8229600" cy="4525963"/>
          </a:xfrm>
          <a:prstGeom prst="rect">
            <a:avLst/>
          </a:prstGeo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457200" y="6356351"/>
            <a:ext cx="2133600" cy="365125"/>
          </a:xfrm>
          <a:prstGeom prst="rect">
            <a:avLst/>
          </a:prstGeom>
        </p:spPr>
        <p:txBody>
          <a:bodyPr/>
          <a:lstStyle/>
          <a:p>
            <a:fld id="{F5046942-FA3A-437B-BAF4-5DD87DB539B4}" type="datetimeFigureOut">
              <a:rPr lang="fr-FR" smtClean="0">
                <a:solidFill>
                  <a:prstClr val="black"/>
                </a:solidFill>
              </a:rPr>
              <a:pPr/>
              <a:t>14/11/2019</a:t>
            </a:fld>
            <a:endParaRPr lang="fr-FR">
              <a:solidFill>
                <a:prstClr val="black"/>
              </a:solidFill>
            </a:endParaRPr>
          </a:p>
        </p:txBody>
      </p:sp>
      <p:sp>
        <p:nvSpPr>
          <p:cNvPr id="5" name="Espace réservé du pied de page 4"/>
          <p:cNvSpPr>
            <a:spLocks noGrp="1"/>
          </p:cNvSpPr>
          <p:nvPr>
            <p:ph type="ftr" sz="quarter" idx="11"/>
          </p:nvPr>
        </p:nvSpPr>
        <p:spPr>
          <a:xfrm>
            <a:off x="3124200" y="6356351"/>
            <a:ext cx="2895600" cy="365125"/>
          </a:xfrm>
          <a:prstGeom prst="rect">
            <a:avLst/>
          </a:prstGeom>
        </p:spPr>
        <p:txBody>
          <a:bodyPr/>
          <a:lstStyle/>
          <a:p>
            <a:endParaRPr lang="fr-FR">
              <a:solidFill>
                <a:prstClr val="black"/>
              </a:solidFill>
            </a:endParaRPr>
          </a:p>
        </p:txBody>
      </p:sp>
      <p:sp>
        <p:nvSpPr>
          <p:cNvPr id="6" name="Espace réservé du numéro de diapositive 5"/>
          <p:cNvSpPr>
            <a:spLocks noGrp="1"/>
          </p:cNvSpPr>
          <p:nvPr>
            <p:ph type="sldNum" sz="quarter" idx="12"/>
          </p:nvPr>
        </p:nvSpPr>
        <p:spPr/>
        <p:txBody>
          <a:bodyPr/>
          <a:lstStyle/>
          <a:p>
            <a:fld id="{48248C72-E842-4504-92BD-966A769BB402}" type="slidenum">
              <a:rPr lang="fr-FR" smtClean="0">
                <a:solidFill>
                  <a:prstClr val="black"/>
                </a:solidFill>
              </a:rPr>
              <a:pPr/>
              <a:t>‹#›</a:t>
            </a:fld>
            <a:endParaRPr lang="fr-FR">
              <a:solidFill>
                <a:prstClr val="black"/>
              </a:solidFill>
            </a:endParaRPr>
          </a:p>
        </p:txBody>
      </p:sp>
    </p:spTree>
    <p:extLst>
      <p:ext uri="{BB962C8B-B14F-4D97-AF65-F5344CB8AC3E}">
        <p14:creationId xmlns:p14="http://schemas.microsoft.com/office/powerpoint/2010/main" val="34626216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a:xfrm>
            <a:off x="7884368" y="6021289"/>
            <a:ext cx="1123727" cy="332513"/>
          </a:xfrm>
          <a:prstGeom prst="rect">
            <a:avLst/>
          </a:prstGeom>
        </p:spPr>
        <p:txBody>
          <a:bodyPr/>
          <a:lstStyle/>
          <a:p>
            <a:pPr algn="r"/>
            <a:r>
              <a:rPr lang="fr-BE" sz="1600" dirty="0">
                <a:solidFill>
                  <a:prstClr val="white"/>
                </a:solidFill>
                <a:latin typeface="Arial" pitchFamily="34" charset="0"/>
                <a:cs typeface="Arial" pitchFamily="34" charset="0"/>
              </a:rPr>
              <a:t>.0</a:t>
            </a:r>
            <a:fld id="{CF4668DC-857F-487D-BFFA-8C0CA5037977}" type="slidenum">
              <a:rPr lang="fr-BE" sz="1600" smtClean="0">
                <a:solidFill>
                  <a:prstClr val="white"/>
                </a:solidFill>
                <a:latin typeface="Arial" pitchFamily="34" charset="0"/>
                <a:cs typeface="Arial" pitchFamily="34" charset="0"/>
              </a:rPr>
              <a:pPr algn="r"/>
              <a:t>‹#›</a:t>
            </a:fld>
            <a:endParaRPr lang="fr-BE" sz="1600"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2160181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tiff"/><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1299197" y="260648"/>
            <a:ext cx="6768752" cy="523220"/>
          </a:xfrm>
          <a:prstGeom prst="rect">
            <a:avLst/>
          </a:prstGeom>
          <a:solidFill>
            <a:schemeClr val="bg1"/>
          </a:solidFill>
        </p:spPr>
        <p:txBody>
          <a:bodyPr wrap="square" rtlCol="0">
            <a:spAutoFit/>
          </a:bodyPr>
          <a:lstStyle/>
          <a:p>
            <a:r>
              <a:rPr lang="fr-FR" sz="2800" b="1" dirty="0" err="1">
                <a:solidFill>
                  <a:srgbClr val="6F9D20"/>
                </a:solidFill>
                <a:latin typeface="Arial" pitchFamily="34" charset="0"/>
                <a:cs typeface="Arial" pitchFamily="34" charset="0"/>
              </a:rPr>
              <a:t>Biophysical</a:t>
            </a:r>
            <a:r>
              <a:rPr lang="fr-FR" sz="2800" b="1" dirty="0">
                <a:solidFill>
                  <a:srgbClr val="6F9D20"/>
                </a:solidFill>
                <a:latin typeface="Arial" pitchFamily="34" charset="0"/>
                <a:cs typeface="Arial" pitchFamily="34" charset="0"/>
              </a:rPr>
              <a:t> </a:t>
            </a:r>
            <a:r>
              <a:rPr lang="fr-FR" sz="2800" b="1" dirty="0" err="1">
                <a:solidFill>
                  <a:srgbClr val="6F9D20"/>
                </a:solidFill>
                <a:latin typeface="Arial" pitchFamily="34" charset="0"/>
                <a:cs typeface="Arial" pitchFamily="34" charset="0"/>
              </a:rPr>
              <a:t>berry</a:t>
            </a:r>
            <a:r>
              <a:rPr lang="fr-FR" sz="2800" b="1" dirty="0">
                <a:solidFill>
                  <a:srgbClr val="6F9D20"/>
                </a:solidFill>
                <a:latin typeface="Arial" pitchFamily="34" charset="0"/>
                <a:cs typeface="Arial" pitchFamily="34" charset="0"/>
              </a:rPr>
              <a:t> </a:t>
            </a:r>
            <a:r>
              <a:rPr lang="fr-FR" sz="2800" b="1" dirty="0" err="1">
                <a:solidFill>
                  <a:srgbClr val="6F9D20"/>
                </a:solidFill>
                <a:latin typeface="Arial" pitchFamily="34" charset="0"/>
                <a:cs typeface="Arial" pitchFamily="34" charset="0"/>
              </a:rPr>
              <a:t>growth</a:t>
            </a:r>
            <a:r>
              <a:rPr lang="fr-FR" sz="2800" b="1" dirty="0">
                <a:solidFill>
                  <a:srgbClr val="6F9D20"/>
                </a:solidFill>
                <a:latin typeface="Arial" pitchFamily="34" charset="0"/>
                <a:cs typeface="Arial" pitchFamily="34" charset="0"/>
              </a:rPr>
              <a:t> model</a:t>
            </a:r>
          </a:p>
        </p:txBody>
      </p:sp>
      <p:sp>
        <p:nvSpPr>
          <p:cNvPr id="2" name="AutoShape 8" descr="Image result for anr"/>
          <p:cNvSpPr>
            <a:spLocks noChangeAspect="1" noChangeArrowheads="1"/>
          </p:cNvSpPr>
          <p:nvPr/>
        </p:nvSpPr>
        <p:spPr bwMode="auto">
          <a:xfrm>
            <a:off x="155575" y="-192617"/>
            <a:ext cx="3048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solidFill>
                <a:prstClr val="black"/>
              </a:solidFill>
            </a:endParaRPr>
          </a:p>
        </p:txBody>
      </p:sp>
      <p:sp>
        <p:nvSpPr>
          <p:cNvPr id="4" name="AutoShape 10" descr="Image result for anr"/>
          <p:cNvSpPr>
            <a:spLocks noChangeAspect="1" noChangeArrowheads="1"/>
          </p:cNvSpPr>
          <p:nvPr/>
        </p:nvSpPr>
        <p:spPr bwMode="auto">
          <a:xfrm>
            <a:off x="155575" y="-1625598"/>
            <a:ext cx="4572000" cy="3390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solidFill>
                <a:prstClr val="black"/>
              </a:solidFill>
            </a:endParaRPr>
          </a:p>
        </p:txBody>
      </p:sp>
      <p:pic>
        <p:nvPicPr>
          <p:cNvPr id="6" name="Picture 6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3" y="1296830"/>
            <a:ext cx="3024333" cy="347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ZoneTexte 23"/>
          <p:cNvSpPr txBox="1"/>
          <p:nvPr/>
        </p:nvSpPr>
        <p:spPr>
          <a:xfrm>
            <a:off x="6846573" y="5544793"/>
            <a:ext cx="1757982" cy="276999"/>
          </a:xfrm>
          <a:prstGeom prst="rect">
            <a:avLst/>
          </a:prstGeom>
          <a:noFill/>
        </p:spPr>
        <p:txBody>
          <a:bodyPr wrap="none" rtlCol="0">
            <a:spAutoFit/>
          </a:bodyPr>
          <a:lstStyle/>
          <a:p>
            <a:r>
              <a:rPr lang="fr-FR" sz="1200" dirty="0" err="1">
                <a:solidFill>
                  <a:prstClr val="black"/>
                </a:solidFill>
              </a:rPr>
              <a:t>Dai</a:t>
            </a:r>
            <a:r>
              <a:rPr lang="fr-FR" sz="1200" dirty="0">
                <a:solidFill>
                  <a:prstClr val="black"/>
                </a:solidFill>
              </a:rPr>
              <a:t> et al., 2008. </a:t>
            </a:r>
            <a:r>
              <a:rPr lang="fr-FR" sz="1200" dirty="0" err="1">
                <a:solidFill>
                  <a:prstClr val="black"/>
                </a:solidFill>
              </a:rPr>
              <a:t>Act</a:t>
            </a:r>
            <a:r>
              <a:rPr lang="fr-FR" sz="1200" dirty="0">
                <a:solidFill>
                  <a:prstClr val="black"/>
                </a:solidFill>
              </a:rPr>
              <a:t>. </a:t>
            </a:r>
            <a:r>
              <a:rPr lang="fr-FR" sz="1200" dirty="0" err="1">
                <a:solidFill>
                  <a:prstClr val="black"/>
                </a:solidFill>
              </a:rPr>
              <a:t>Hort</a:t>
            </a:r>
            <a:endParaRPr lang="fr-FR" sz="1200" dirty="0">
              <a:solidFill>
                <a:prstClr val="black"/>
              </a:solidFill>
            </a:endParaRPr>
          </a:p>
        </p:txBody>
      </p:sp>
      <p:grpSp>
        <p:nvGrpSpPr>
          <p:cNvPr id="25" name="Groupe 7"/>
          <p:cNvGrpSpPr/>
          <p:nvPr/>
        </p:nvGrpSpPr>
        <p:grpSpPr>
          <a:xfrm>
            <a:off x="4439716" y="1196752"/>
            <a:ext cx="3804692" cy="3650796"/>
            <a:chOff x="5035240" y="642174"/>
            <a:chExt cx="3804692" cy="3650796"/>
          </a:xfrm>
        </p:grpSpPr>
        <p:grpSp>
          <p:nvGrpSpPr>
            <p:cNvPr id="26" name="Groupe 15"/>
            <p:cNvGrpSpPr/>
            <p:nvPr/>
          </p:nvGrpSpPr>
          <p:grpSpPr>
            <a:xfrm>
              <a:off x="5035240" y="975732"/>
              <a:ext cx="3804692" cy="3317238"/>
              <a:chOff x="5098877" y="1047740"/>
              <a:chExt cx="3804692" cy="3317238"/>
            </a:xfrm>
          </p:grpSpPr>
          <p:pic>
            <p:nvPicPr>
              <p:cNvPr id="30" name="Picture 5"/>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32749"/>
              <a:stretch/>
            </p:blipFill>
            <p:spPr bwMode="auto">
              <a:xfrm>
                <a:off x="5098877" y="1365910"/>
                <a:ext cx="3804692" cy="2999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le 18"/>
              <p:cNvSpPr/>
              <p:nvPr/>
            </p:nvSpPr>
            <p:spPr>
              <a:xfrm>
                <a:off x="6084168" y="1385141"/>
                <a:ext cx="2273350" cy="1712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Text Box 40"/>
              <p:cNvSpPr txBox="1">
                <a:spLocks noChangeArrowheads="1"/>
              </p:cNvSpPr>
              <p:nvPr/>
            </p:nvSpPr>
            <p:spPr bwMode="auto">
              <a:xfrm>
                <a:off x="6042248" y="1341348"/>
                <a:ext cx="762000" cy="215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fr-FR" sz="1400" dirty="0"/>
                  <a:t>High</a:t>
                </a:r>
              </a:p>
            </p:txBody>
          </p:sp>
          <p:sp>
            <p:nvSpPr>
              <p:cNvPr id="33" name="Text Box 41"/>
              <p:cNvSpPr txBox="1">
                <a:spLocks noChangeArrowheads="1"/>
              </p:cNvSpPr>
              <p:nvPr/>
            </p:nvSpPr>
            <p:spPr bwMode="auto">
              <a:xfrm>
                <a:off x="7622232" y="1341348"/>
                <a:ext cx="838200" cy="215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fr-FR" sz="1400" dirty="0"/>
                  <a:t>Low</a:t>
                </a:r>
              </a:p>
            </p:txBody>
          </p:sp>
          <p:pic>
            <p:nvPicPr>
              <p:cNvPr id="3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25058" y="1047740"/>
                <a:ext cx="261206" cy="518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87254" y="1196752"/>
                <a:ext cx="197114" cy="350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7" name="Groupe 11"/>
            <p:cNvGrpSpPr/>
            <p:nvPr/>
          </p:nvGrpSpPr>
          <p:grpSpPr>
            <a:xfrm>
              <a:off x="5436096" y="642174"/>
              <a:ext cx="3403835" cy="3635533"/>
              <a:chOff x="5436096" y="642174"/>
              <a:chExt cx="3403835" cy="3635533"/>
            </a:xfrm>
          </p:grpSpPr>
          <p:sp>
            <p:nvSpPr>
              <p:cNvPr id="28" name="Rectangle 13"/>
              <p:cNvSpPr/>
              <p:nvPr/>
            </p:nvSpPr>
            <p:spPr>
              <a:xfrm>
                <a:off x="5698394" y="642174"/>
                <a:ext cx="2502095" cy="338554"/>
              </a:xfrm>
              <a:prstGeom prst="rect">
                <a:avLst/>
              </a:prstGeom>
              <a:noFill/>
            </p:spPr>
            <p:txBody>
              <a:bodyPr wrap="none">
                <a:spAutoFit/>
              </a:bodyPr>
              <a:lstStyle/>
              <a:p>
                <a:pPr algn="ctr"/>
                <a:r>
                  <a:rPr lang="fr-FR" sz="1600" dirty="0" err="1">
                    <a:solidFill>
                      <a:srgbClr val="0070C0"/>
                    </a:solidFill>
                    <a:latin typeface="Arial" panose="020B0604020202020204" pitchFamily="34" charset="0"/>
                    <a:cs typeface="Arial" panose="020B0604020202020204" pitchFamily="34" charset="0"/>
                  </a:rPr>
                  <a:t>Effect</a:t>
                </a:r>
                <a:r>
                  <a:rPr lang="fr-FR" sz="1600" dirty="0">
                    <a:solidFill>
                      <a:srgbClr val="0070C0"/>
                    </a:solidFill>
                    <a:latin typeface="Arial" panose="020B0604020202020204" pitchFamily="34" charset="0"/>
                    <a:cs typeface="Arial" panose="020B0604020202020204" pitchFamily="34" charset="0"/>
                  </a:rPr>
                  <a:t> of </a:t>
                </a:r>
                <a:r>
                  <a:rPr lang="fr-FR" sz="1600" dirty="0" err="1">
                    <a:solidFill>
                      <a:srgbClr val="0070C0"/>
                    </a:solidFill>
                    <a:latin typeface="Arial" panose="020B0604020202020204" pitchFamily="34" charset="0"/>
                    <a:cs typeface="Arial" panose="020B0604020202020204" pitchFamily="34" charset="0"/>
                  </a:rPr>
                  <a:t>leaf</a:t>
                </a:r>
                <a:r>
                  <a:rPr lang="fr-FR" sz="1600" dirty="0">
                    <a:solidFill>
                      <a:srgbClr val="0070C0"/>
                    </a:solidFill>
                    <a:latin typeface="Arial" panose="020B0604020202020204" pitchFamily="34" charset="0"/>
                    <a:cs typeface="Arial" panose="020B0604020202020204" pitchFamily="34" charset="0"/>
                  </a:rPr>
                  <a:t>-to-fruit ratio</a:t>
                </a:r>
              </a:p>
            </p:txBody>
          </p:sp>
          <p:sp>
            <p:nvSpPr>
              <p:cNvPr id="29" name="Rectangle 14"/>
              <p:cNvSpPr/>
              <p:nvPr/>
            </p:nvSpPr>
            <p:spPr>
              <a:xfrm>
                <a:off x="5436096" y="4031486"/>
                <a:ext cx="3403835" cy="246221"/>
              </a:xfrm>
              <a:prstGeom prst="rect">
                <a:avLst/>
              </a:prstGeom>
              <a:solidFill>
                <a:schemeClr val="bg1"/>
              </a:solidFill>
            </p:spPr>
            <p:txBody>
              <a:bodyPr wrap="square">
                <a:spAutoFit/>
              </a:bodyPr>
              <a:lstStyle/>
              <a:p>
                <a:pPr algn="ctr"/>
                <a:r>
                  <a:rPr lang="fr-FR" sz="1000" dirty="0" err="1">
                    <a:latin typeface="Arial" panose="020B0604020202020204" pitchFamily="34" charset="0"/>
                    <a:cs typeface="Arial" panose="020B0604020202020204" pitchFamily="34" charset="0"/>
                  </a:rPr>
                  <a:t>Days</a:t>
                </a:r>
                <a:r>
                  <a:rPr lang="fr-FR" sz="1000" dirty="0">
                    <a:latin typeface="Arial" panose="020B0604020202020204" pitchFamily="34" charset="0"/>
                    <a:cs typeface="Arial" panose="020B0604020202020204" pitchFamily="34" charset="0"/>
                  </a:rPr>
                  <a:t> </a:t>
                </a:r>
                <a:r>
                  <a:rPr lang="fr-FR" sz="1000" dirty="0" err="1">
                    <a:latin typeface="Arial" panose="020B0604020202020204" pitchFamily="34" charset="0"/>
                    <a:cs typeface="Arial" panose="020B0604020202020204" pitchFamily="34" charset="0"/>
                  </a:rPr>
                  <a:t>after</a:t>
                </a:r>
                <a:r>
                  <a:rPr lang="fr-FR" sz="1000" dirty="0">
                    <a:latin typeface="Arial" panose="020B0604020202020204" pitchFamily="34" charset="0"/>
                    <a:cs typeface="Arial" panose="020B0604020202020204" pitchFamily="34" charset="0"/>
                  </a:rPr>
                  <a:t> </a:t>
                </a:r>
                <a:r>
                  <a:rPr lang="fr-FR" sz="1000" dirty="0" err="1">
                    <a:latin typeface="Arial" panose="020B0604020202020204" pitchFamily="34" charset="0"/>
                    <a:cs typeface="Arial" panose="020B0604020202020204" pitchFamily="34" charset="0"/>
                  </a:rPr>
                  <a:t>flowering</a:t>
                </a:r>
                <a:endParaRPr lang="fr-FR" sz="1000" dirty="0"/>
              </a:p>
            </p:txBody>
          </p:sp>
        </p:grpSp>
      </p:grpSp>
    </p:spTree>
    <p:extLst>
      <p:ext uri="{BB962C8B-B14F-4D97-AF65-F5344CB8AC3E}">
        <p14:creationId xmlns:p14="http://schemas.microsoft.com/office/powerpoint/2010/main" val="580673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299197" y="195486"/>
            <a:ext cx="6768752" cy="523220"/>
          </a:xfrm>
          <a:prstGeom prst="rect">
            <a:avLst/>
          </a:prstGeom>
          <a:solidFill>
            <a:schemeClr val="bg1"/>
          </a:solidFill>
        </p:spPr>
        <p:txBody>
          <a:bodyPr wrap="square" rtlCol="0">
            <a:spAutoFit/>
          </a:bodyPr>
          <a:lstStyle/>
          <a:p>
            <a:r>
              <a:rPr lang="fr-FR" sz="2800" b="1" dirty="0" err="1">
                <a:solidFill>
                  <a:srgbClr val="6F9D20"/>
                </a:solidFill>
                <a:latin typeface="Arial" pitchFamily="34" charset="0"/>
                <a:cs typeface="Arial" pitchFamily="34" charset="0"/>
              </a:rPr>
              <a:t>Biophysical</a:t>
            </a:r>
            <a:r>
              <a:rPr lang="fr-FR" sz="2800" b="1" dirty="0">
                <a:solidFill>
                  <a:srgbClr val="6F9D20"/>
                </a:solidFill>
                <a:latin typeface="Arial" pitchFamily="34" charset="0"/>
                <a:cs typeface="Arial" pitchFamily="34" charset="0"/>
              </a:rPr>
              <a:t> </a:t>
            </a:r>
            <a:r>
              <a:rPr lang="fr-FR" sz="2800" b="1" dirty="0" err="1">
                <a:solidFill>
                  <a:srgbClr val="6F9D20"/>
                </a:solidFill>
                <a:latin typeface="Arial" pitchFamily="34" charset="0"/>
                <a:cs typeface="Arial" pitchFamily="34" charset="0"/>
              </a:rPr>
              <a:t>berry</a:t>
            </a:r>
            <a:r>
              <a:rPr lang="fr-FR" sz="2800" b="1" dirty="0">
                <a:solidFill>
                  <a:srgbClr val="6F9D20"/>
                </a:solidFill>
                <a:latin typeface="Arial" pitchFamily="34" charset="0"/>
                <a:cs typeface="Arial" pitchFamily="34" charset="0"/>
              </a:rPr>
              <a:t> </a:t>
            </a:r>
            <a:r>
              <a:rPr lang="fr-FR" sz="2800" b="1" dirty="0" err="1">
                <a:solidFill>
                  <a:srgbClr val="6F9D20"/>
                </a:solidFill>
                <a:latin typeface="Arial" pitchFamily="34" charset="0"/>
                <a:cs typeface="Arial" pitchFamily="34" charset="0"/>
              </a:rPr>
              <a:t>growth</a:t>
            </a:r>
            <a:r>
              <a:rPr lang="fr-FR" sz="2800" b="1" dirty="0">
                <a:solidFill>
                  <a:srgbClr val="6F9D20"/>
                </a:solidFill>
                <a:latin typeface="Arial" pitchFamily="34" charset="0"/>
                <a:cs typeface="Arial" pitchFamily="34" charset="0"/>
              </a:rPr>
              <a:t> model</a:t>
            </a:r>
          </a:p>
        </p:txBody>
      </p:sp>
      <p:pic>
        <p:nvPicPr>
          <p:cNvPr id="21" name="Picture 2" descr="D:\Frimouss\Growth_modeling\grapevine\grapeallperiod_页面_1.tif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340768"/>
            <a:ext cx="4320000" cy="3240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D:\Frimouss\Growth_modeling\grapevine\grapeallperiod_页面_2.tif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1341128"/>
            <a:ext cx="4320000" cy="32400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715453" y="4797152"/>
            <a:ext cx="1516890" cy="523220"/>
          </a:xfrm>
          <a:prstGeom prst="rect">
            <a:avLst/>
          </a:prstGeom>
          <a:noFill/>
        </p:spPr>
        <p:txBody>
          <a:bodyPr wrap="none" rtlCol="0">
            <a:spAutoFit/>
          </a:bodyPr>
          <a:lstStyle/>
          <a:p>
            <a:r>
              <a:rPr lang="fr-FR" sz="2800" dirty="0" smtClean="0"/>
              <a:t>Dry mass</a:t>
            </a:r>
            <a:endParaRPr lang="fr-FR" sz="2800" dirty="0"/>
          </a:p>
        </p:txBody>
      </p:sp>
      <p:sp>
        <p:nvSpPr>
          <p:cNvPr id="24" name="TextBox 23"/>
          <p:cNvSpPr txBox="1"/>
          <p:nvPr/>
        </p:nvSpPr>
        <p:spPr>
          <a:xfrm>
            <a:off x="6571426" y="4797152"/>
            <a:ext cx="1800558" cy="523220"/>
          </a:xfrm>
          <a:prstGeom prst="rect">
            <a:avLst/>
          </a:prstGeom>
          <a:noFill/>
        </p:spPr>
        <p:txBody>
          <a:bodyPr wrap="none" rtlCol="0">
            <a:spAutoFit/>
          </a:bodyPr>
          <a:lstStyle/>
          <a:p>
            <a:r>
              <a:rPr lang="fr-FR" sz="2800" dirty="0" smtClean="0"/>
              <a:t>Fresh mass</a:t>
            </a:r>
            <a:endParaRPr lang="fr-FR" sz="2800" dirty="0"/>
          </a:p>
        </p:txBody>
      </p:sp>
    </p:spTree>
    <p:extLst>
      <p:ext uri="{BB962C8B-B14F-4D97-AF65-F5344CB8AC3E}">
        <p14:creationId xmlns:p14="http://schemas.microsoft.com/office/powerpoint/2010/main" val="1508481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299197" y="195486"/>
            <a:ext cx="6768752" cy="523220"/>
          </a:xfrm>
          <a:prstGeom prst="rect">
            <a:avLst/>
          </a:prstGeom>
          <a:solidFill>
            <a:schemeClr val="bg1"/>
          </a:solidFill>
        </p:spPr>
        <p:txBody>
          <a:bodyPr wrap="square" rtlCol="0">
            <a:spAutoFit/>
          </a:bodyPr>
          <a:lstStyle/>
          <a:p>
            <a:r>
              <a:rPr lang="fr-FR" sz="2800" b="1" dirty="0" err="1">
                <a:solidFill>
                  <a:srgbClr val="6F9D20"/>
                </a:solidFill>
                <a:latin typeface="Arial" pitchFamily="34" charset="0"/>
                <a:cs typeface="Arial" pitchFamily="34" charset="0"/>
              </a:rPr>
              <a:t>Biophysical</a:t>
            </a:r>
            <a:r>
              <a:rPr lang="fr-FR" sz="2800" b="1" dirty="0">
                <a:solidFill>
                  <a:srgbClr val="6F9D20"/>
                </a:solidFill>
                <a:latin typeface="Arial" pitchFamily="34" charset="0"/>
                <a:cs typeface="Arial" pitchFamily="34" charset="0"/>
              </a:rPr>
              <a:t> </a:t>
            </a:r>
            <a:r>
              <a:rPr lang="fr-FR" sz="2800" b="1" dirty="0" err="1">
                <a:solidFill>
                  <a:srgbClr val="6F9D20"/>
                </a:solidFill>
                <a:latin typeface="Arial" pitchFamily="34" charset="0"/>
                <a:cs typeface="Arial" pitchFamily="34" charset="0"/>
              </a:rPr>
              <a:t>berry</a:t>
            </a:r>
            <a:r>
              <a:rPr lang="fr-FR" sz="2800" b="1" dirty="0">
                <a:solidFill>
                  <a:srgbClr val="6F9D20"/>
                </a:solidFill>
                <a:latin typeface="Arial" pitchFamily="34" charset="0"/>
                <a:cs typeface="Arial" pitchFamily="34" charset="0"/>
              </a:rPr>
              <a:t> </a:t>
            </a:r>
            <a:r>
              <a:rPr lang="fr-FR" sz="2800" b="1" dirty="0" err="1">
                <a:solidFill>
                  <a:srgbClr val="6F9D20"/>
                </a:solidFill>
                <a:latin typeface="Arial" pitchFamily="34" charset="0"/>
                <a:cs typeface="Arial" pitchFamily="34" charset="0"/>
              </a:rPr>
              <a:t>growth</a:t>
            </a:r>
            <a:r>
              <a:rPr lang="fr-FR" sz="2800" b="1" dirty="0">
                <a:solidFill>
                  <a:srgbClr val="6F9D20"/>
                </a:solidFill>
                <a:latin typeface="Arial" pitchFamily="34" charset="0"/>
                <a:cs typeface="Arial" pitchFamily="34" charset="0"/>
              </a:rPr>
              <a:t> model</a:t>
            </a:r>
          </a:p>
        </p:txBody>
      </p:sp>
      <p:sp>
        <p:nvSpPr>
          <p:cNvPr id="3" name="TextBox 2"/>
          <p:cNvSpPr txBox="1"/>
          <p:nvPr/>
        </p:nvSpPr>
        <p:spPr>
          <a:xfrm>
            <a:off x="1259632" y="831432"/>
            <a:ext cx="2087174" cy="523220"/>
          </a:xfrm>
          <a:prstGeom prst="rect">
            <a:avLst/>
          </a:prstGeom>
          <a:noFill/>
        </p:spPr>
        <p:txBody>
          <a:bodyPr wrap="none" rtlCol="0">
            <a:spAutoFit/>
          </a:bodyPr>
          <a:lstStyle/>
          <a:p>
            <a:r>
              <a:rPr lang="fr-FR" sz="2800" dirty="0" smtClean="0"/>
              <a:t>Water </a:t>
            </a:r>
            <a:r>
              <a:rPr lang="fr-FR" sz="2800" dirty="0" smtClean="0"/>
              <a:t>flux</a:t>
            </a:r>
            <a:r>
              <a:rPr lang="fr-FR" altLang="zh-CN" sz="2800" dirty="0" smtClean="0"/>
              <a:t>es</a:t>
            </a:r>
            <a:r>
              <a:rPr lang="fr-FR" sz="2800" dirty="0" smtClean="0"/>
              <a:t> </a:t>
            </a:r>
            <a:endParaRPr lang="fr-FR" sz="2800" dirty="0"/>
          </a:p>
        </p:txBody>
      </p:sp>
      <p:pic>
        <p:nvPicPr>
          <p:cNvPr id="4" name="Picture 4" descr="D:\Frimouss\Growth_modeling\grapevine\grapeallperiod_页面_6.tif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573" y="1372236"/>
            <a:ext cx="4320000" cy="324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573" y="1675194"/>
            <a:ext cx="4320000" cy="2634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711005" y="4684494"/>
            <a:ext cx="1261884" cy="369332"/>
          </a:xfrm>
          <a:prstGeom prst="rect">
            <a:avLst/>
          </a:prstGeom>
          <a:noFill/>
        </p:spPr>
        <p:txBody>
          <a:bodyPr wrap="none" rtlCol="0">
            <a:spAutoFit/>
          </a:bodyPr>
          <a:lstStyle/>
          <a:p>
            <a:r>
              <a:rPr lang="fr-FR" b="1" dirty="0" smtClean="0">
                <a:latin typeface="Times New Roman" pitchFamily="18" charset="0"/>
                <a:cs typeface="Times New Roman" pitchFamily="18" charset="0"/>
              </a:rPr>
              <a:t>Simulation</a:t>
            </a:r>
            <a:endParaRPr lang="fr-FR" b="1" dirty="0">
              <a:latin typeface="Times New Roman" pitchFamily="18" charset="0"/>
              <a:cs typeface="Times New Roman" pitchFamily="18" charset="0"/>
            </a:endParaRPr>
          </a:p>
        </p:txBody>
      </p:sp>
      <p:sp>
        <p:nvSpPr>
          <p:cNvPr id="7" name="TextBox 6"/>
          <p:cNvSpPr txBox="1"/>
          <p:nvPr/>
        </p:nvSpPr>
        <p:spPr>
          <a:xfrm>
            <a:off x="5118260" y="4619222"/>
            <a:ext cx="3450625" cy="369332"/>
          </a:xfrm>
          <a:prstGeom prst="rect">
            <a:avLst/>
          </a:prstGeom>
          <a:noFill/>
        </p:spPr>
        <p:txBody>
          <a:bodyPr wrap="none" rtlCol="0">
            <a:spAutoFit/>
          </a:bodyPr>
          <a:lstStyle/>
          <a:p>
            <a:r>
              <a:rPr lang="fr-FR" b="1" dirty="0" smtClean="0">
                <a:latin typeface="Times New Roman" pitchFamily="18" charset="0"/>
                <a:cs typeface="Times New Roman" pitchFamily="18" charset="0"/>
              </a:rPr>
              <a:t>Measurement by Ollat et al. 2002</a:t>
            </a:r>
            <a:endParaRPr lang="fr-FR" b="1" dirty="0">
              <a:latin typeface="Times New Roman" pitchFamily="18" charset="0"/>
              <a:cs typeface="Times New Roman" pitchFamily="18" charset="0"/>
            </a:endParaRPr>
          </a:p>
        </p:txBody>
      </p:sp>
    </p:spTree>
    <p:extLst>
      <p:ext uri="{BB962C8B-B14F-4D97-AF65-F5344CB8AC3E}">
        <p14:creationId xmlns:p14="http://schemas.microsoft.com/office/powerpoint/2010/main" val="1719859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299197" y="195486"/>
            <a:ext cx="6768752" cy="523220"/>
          </a:xfrm>
          <a:prstGeom prst="rect">
            <a:avLst/>
          </a:prstGeom>
          <a:solidFill>
            <a:schemeClr val="bg1"/>
          </a:solidFill>
        </p:spPr>
        <p:txBody>
          <a:bodyPr wrap="square" rtlCol="0">
            <a:spAutoFit/>
          </a:bodyPr>
          <a:lstStyle/>
          <a:p>
            <a:r>
              <a:rPr lang="fr-FR" sz="2800" b="1" dirty="0" err="1">
                <a:solidFill>
                  <a:srgbClr val="6F9D20"/>
                </a:solidFill>
                <a:latin typeface="Arial" pitchFamily="34" charset="0"/>
                <a:cs typeface="Arial" pitchFamily="34" charset="0"/>
              </a:rPr>
              <a:t>Biophysical</a:t>
            </a:r>
            <a:r>
              <a:rPr lang="fr-FR" sz="2800" b="1" dirty="0">
                <a:solidFill>
                  <a:srgbClr val="6F9D20"/>
                </a:solidFill>
                <a:latin typeface="Arial" pitchFamily="34" charset="0"/>
                <a:cs typeface="Arial" pitchFamily="34" charset="0"/>
              </a:rPr>
              <a:t> </a:t>
            </a:r>
            <a:r>
              <a:rPr lang="fr-FR" sz="2800" b="1" dirty="0" err="1">
                <a:solidFill>
                  <a:srgbClr val="6F9D20"/>
                </a:solidFill>
                <a:latin typeface="Arial" pitchFamily="34" charset="0"/>
                <a:cs typeface="Arial" pitchFamily="34" charset="0"/>
              </a:rPr>
              <a:t>berry</a:t>
            </a:r>
            <a:r>
              <a:rPr lang="fr-FR" sz="2800" b="1" dirty="0">
                <a:solidFill>
                  <a:srgbClr val="6F9D20"/>
                </a:solidFill>
                <a:latin typeface="Arial" pitchFamily="34" charset="0"/>
                <a:cs typeface="Arial" pitchFamily="34" charset="0"/>
              </a:rPr>
              <a:t> </a:t>
            </a:r>
            <a:r>
              <a:rPr lang="fr-FR" sz="2800" b="1" dirty="0" err="1">
                <a:solidFill>
                  <a:srgbClr val="6F9D20"/>
                </a:solidFill>
                <a:latin typeface="Arial" pitchFamily="34" charset="0"/>
                <a:cs typeface="Arial" pitchFamily="34" charset="0"/>
              </a:rPr>
              <a:t>growth</a:t>
            </a:r>
            <a:r>
              <a:rPr lang="fr-FR" sz="2800" b="1" dirty="0">
                <a:solidFill>
                  <a:srgbClr val="6F9D20"/>
                </a:solidFill>
                <a:latin typeface="Arial" pitchFamily="34" charset="0"/>
                <a:cs typeface="Arial" pitchFamily="34" charset="0"/>
              </a:rPr>
              <a:t> model</a:t>
            </a:r>
          </a:p>
        </p:txBody>
      </p:sp>
      <p:sp>
        <p:nvSpPr>
          <p:cNvPr id="3" name="TextBox 2"/>
          <p:cNvSpPr txBox="1"/>
          <p:nvPr/>
        </p:nvSpPr>
        <p:spPr>
          <a:xfrm>
            <a:off x="1044429" y="764704"/>
            <a:ext cx="2546851" cy="523220"/>
          </a:xfrm>
          <a:prstGeom prst="rect">
            <a:avLst/>
          </a:prstGeom>
          <a:noFill/>
        </p:spPr>
        <p:txBody>
          <a:bodyPr wrap="none" rtlCol="0">
            <a:spAutoFit/>
          </a:bodyPr>
          <a:lstStyle/>
          <a:p>
            <a:r>
              <a:rPr lang="fr-FR" sz="2800" dirty="0"/>
              <a:t>T</a:t>
            </a:r>
            <a:r>
              <a:rPr lang="fr-FR" sz="2800" dirty="0" smtClean="0"/>
              <a:t>urgor </a:t>
            </a:r>
            <a:r>
              <a:rPr lang="fr-FR" sz="2800" dirty="0" smtClean="0"/>
              <a:t>pressure </a:t>
            </a:r>
            <a:endParaRPr lang="fr-FR" sz="2800" dirty="0"/>
          </a:p>
        </p:txBody>
      </p:sp>
      <p:pic>
        <p:nvPicPr>
          <p:cNvPr id="4" name="Picture 2" descr="D:\Frimouss\Growth_modeling\grapevine\grapeallperiod_页面_3.tif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573" y="1519945"/>
            <a:ext cx="4320000" cy="324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150" y="764704"/>
            <a:ext cx="287523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descr="C:\Users\cjl\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0067" y="3304023"/>
            <a:ext cx="2527882" cy="216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959984" y="2955279"/>
            <a:ext cx="2173800" cy="369332"/>
          </a:xfrm>
          <a:prstGeom prst="rect">
            <a:avLst/>
          </a:prstGeom>
          <a:noFill/>
        </p:spPr>
        <p:txBody>
          <a:bodyPr wrap="none" rtlCol="0">
            <a:spAutoFit/>
          </a:bodyPr>
          <a:lstStyle/>
          <a:p>
            <a:r>
              <a:rPr lang="fr-FR" dirty="0" smtClean="0"/>
              <a:t>Matthews </a:t>
            </a:r>
            <a:r>
              <a:rPr lang="fr-FR" dirty="0" smtClean="0"/>
              <a:t>et al.,2009</a:t>
            </a:r>
            <a:endParaRPr lang="fr-FR" dirty="0"/>
          </a:p>
        </p:txBody>
      </p:sp>
      <p:sp>
        <p:nvSpPr>
          <p:cNvPr id="8" name="TextBox 7"/>
          <p:cNvSpPr txBox="1"/>
          <p:nvPr/>
        </p:nvSpPr>
        <p:spPr>
          <a:xfrm>
            <a:off x="5871169" y="5464023"/>
            <a:ext cx="1969193" cy="369332"/>
          </a:xfrm>
          <a:prstGeom prst="rect">
            <a:avLst/>
          </a:prstGeom>
          <a:noFill/>
        </p:spPr>
        <p:txBody>
          <a:bodyPr wrap="none" rtlCol="0">
            <a:spAutoFit/>
          </a:bodyPr>
          <a:lstStyle/>
          <a:p>
            <a:r>
              <a:rPr lang="fr-FR" dirty="0" smtClean="0"/>
              <a:t>Thomas </a:t>
            </a:r>
            <a:r>
              <a:rPr lang="fr-FR" dirty="0" smtClean="0"/>
              <a:t>et al.,2006</a:t>
            </a:r>
            <a:endParaRPr lang="fr-FR" dirty="0"/>
          </a:p>
        </p:txBody>
      </p:sp>
      <p:sp>
        <p:nvSpPr>
          <p:cNvPr id="9" name="TextBox 8"/>
          <p:cNvSpPr txBox="1"/>
          <p:nvPr/>
        </p:nvSpPr>
        <p:spPr>
          <a:xfrm>
            <a:off x="1725940" y="4684494"/>
            <a:ext cx="1261884" cy="369332"/>
          </a:xfrm>
          <a:prstGeom prst="rect">
            <a:avLst/>
          </a:prstGeom>
          <a:noFill/>
        </p:spPr>
        <p:txBody>
          <a:bodyPr wrap="none" rtlCol="0">
            <a:spAutoFit/>
          </a:bodyPr>
          <a:lstStyle/>
          <a:p>
            <a:r>
              <a:rPr lang="fr-FR" b="1" dirty="0" smtClean="0">
                <a:latin typeface="Times New Roman" pitchFamily="18" charset="0"/>
                <a:cs typeface="Times New Roman" pitchFamily="18" charset="0"/>
              </a:rPr>
              <a:t>Simulation</a:t>
            </a:r>
            <a:endParaRPr lang="fr-FR" b="1" dirty="0">
              <a:latin typeface="Times New Roman" pitchFamily="18" charset="0"/>
              <a:cs typeface="Times New Roman" pitchFamily="18" charset="0"/>
            </a:endParaRPr>
          </a:p>
        </p:txBody>
      </p:sp>
    </p:spTree>
    <p:extLst>
      <p:ext uri="{BB962C8B-B14F-4D97-AF65-F5344CB8AC3E}">
        <p14:creationId xmlns:p14="http://schemas.microsoft.com/office/powerpoint/2010/main" val="615876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299197" y="313492"/>
            <a:ext cx="6768752" cy="523220"/>
          </a:xfrm>
          <a:prstGeom prst="rect">
            <a:avLst/>
          </a:prstGeom>
          <a:solidFill>
            <a:schemeClr val="bg1"/>
          </a:solidFill>
        </p:spPr>
        <p:txBody>
          <a:bodyPr wrap="square" rtlCol="0">
            <a:spAutoFit/>
          </a:bodyPr>
          <a:lstStyle/>
          <a:p>
            <a:r>
              <a:rPr lang="fr-FR" sz="2800" b="1" dirty="0" err="1">
                <a:solidFill>
                  <a:srgbClr val="6F9D20"/>
                </a:solidFill>
                <a:latin typeface="Arial" pitchFamily="34" charset="0"/>
                <a:cs typeface="Arial" pitchFamily="34" charset="0"/>
              </a:rPr>
              <a:t>Biophysical</a:t>
            </a:r>
            <a:r>
              <a:rPr lang="fr-FR" sz="2800" b="1" dirty="0">
                <a:solidFill>
                  <a:srgbClr val="6F9D20"/>
                </a:solidFill>
                <a:latin typeface="Arial" pitchFamily="34" charset="0"/>
                <a:cs typeface="Arial" pitchFamily="34" charset="0"/>
              </a:rPr>
              <a:t> </a:t>
            </a:r>
            <a:r>
              <a:rPr lang="fr-FR" sz="2800" b="1" dirty="0" err="1">
                <a:solidFill>
                  <a:srgbClr val="6F9D20"/>
                </a:solidFill>
                <a:latin typeface="Arial" pitchFamily="34" charset="0"/>
                <a:cs typeface="Arial" pitchFamily="34" charset="0"/>
              </a:rPr>
              <a:t>berry</a:t>
            </a:r>
            <a:r>
              <a:rPr lang="fr-FR" sz="2800" b="1" dirty="0">
                <a:solidFill>
                  <a:srgbClr val="6F9D20"/>
                </a:solidFill>
                <a:latin typeface="Arial" pitchFamily="34" charset="0"/>
                <a:cs typeface="Arial" pitchFamily="34" charset="0"/>
              </a:rPr>
              <a:t> </a:t>
            </a:r>
            <a:r>
              <a:rPr lang="fr-FR" sz="2800" b="1" dirty="0" err="1">
                <a:solidFill>
                  <a:srgbClr val="6F9D20"/>
                </a:solidFill>
                <a:latin typeface="Arial" pitchFamily="34" charset="0"/>
                <a:cs typeface="Arial" pitchFamily="34" charset="0"/>
              </a:rPr>
              <a:t>growth</a:t>
            </a:r>
            <a:r>
              <a:rPr lang="fr-FR" sz="2800" b="1" dirty="0">
                <a:solidFill>
                  <a:srgbClr val="6F9D20"/>
                </a:solidFill>
                <a:latin typeface="Arial" pitchFamily="34" charset="0"/>
                <a:cs typeface="Arial" pitchFamily="34" charset="0"/>
              </a:rPr>
              <a:t> model</a:t>
            </a:r>
          </a:p>
        </p:txBody>
      </p:sp>
      <p:sp>
        <p:nvSpPr>
          <p:cNvPr id="3" name="TextBox 2"/>
          <p:cNvSpPr txBox="1"/>
          <p:nvPr/>
        </p:nvSpPr>
        <p:spPr>
          <a:xfrm>
            <a:off x="1187624" y="1196752"/>
            <a:ext cx="3460884" cy="523220"/>
          </a:xfrm>
          <a:prstGeom prst="rect">
            <a:avLst/>
          </a:prstGeom>
          <a:noFill/>
        </p:spPr>
        <p:txBody>
          <a:bodyPr wrap="none" rtlCol="0">
            <a:spAutoFit/>
          </a:bodyPr>
          <a:lstStyle/>
          <a:p>
            <a:r>
              <a:rPr lang="fr-FR" sz="2800" dirty="0" smtClean="0"/>
              <a:t>Demonstration with R </a:t>
            </a:r>
            <a:endParaRPr lang="fr-FR" sz="2800" dirty="0"/>
          </a:p>
        </p:txBody>
      </p:sp>
    </p:spTree>
    <p:extLst>
      <p:ext uri="{BB962C8B-B14F-4D97-AF65-F5344CB8AC3E}">
        <p14:creationId xmlns:p14="http://schemas.microsoft.com/office/powerpoint/2010/main" val="2189315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176</Words>
  <Application>Microsoft Office PowerPoint</Application>
  <PresentationFormat>全屏显示(4:3)</PresentationFormat>
  <Paragraphs>22</Paragraphs>
  <Slides>5</Slides>
  <Notes>1</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Thème Office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cjl</dc:creator>
  <cp:lastModifiedBy>cjl</cp:lastModifiedBy>
  <cp:revision>7</cp:revision>
  <dcterms:created xsi:type="dcterms:W3CDTF">2019-11-14T10:19:26Z</dcterms:created>
  <dcterms:modified xsi:type="dcterms:W3CDTF">2019-11-14T17:18:23Z</dcterms:modified>
</cp:coreProperties>
</file>