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7"/>
  </p:notesMasterIdLst>
  <p:sldIdLst>
    <p:sldId id="256" r:id="rId2"/>
    <p:sldId id="259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ACD07-70AD-4744-B9AD-2D1E05B3F60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0B888-3C58-4637-93E8-2DACE768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Anxiety about savings lasting, how long someone could live off savings if they had to, and  that they’re successfully savings towards a long term goal (at or above 50%.</a:t>
            </a:r>
            <a:b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0B888-3C58-4637-93E8-2DACE7680D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1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Millennials and Savings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Examination of Millennial Responses in the U.S. Financial Health Pulse Survey</a:t>
            </a:r>
          </a:p>
        </p:txBody>
      </p:sp>
    </p:spTree>
    <p:extLst>
      <p:ext uri="{BB962C8B-B14F-4D97-AF65-F5344CB8AC3E}">
        <p14:creationId xmlns:p14="http://schemas.microsoft.com/office/powerpoint/2010/main" val="332242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2C1626F-7B82-4373-BFBF-23B1C8C1975B}"/>
              </a:ext>
            </a:extLst>
          </p:cNvPr>
          <p:cNvSpPr/>
          <p:nvPr/>
        </p:nvSpPr>
        <p:spPr>
          <a:xfrm>
            <a:off x="9094949" y="1771650"/>
            <a:ext cx="2177112" cy="4328482"/>
          </a:xfrm>
          <a:prstGeom prst="rect">
            <a:avLst/>
          </a:prstGeom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50885"/>
            <a:ext cx="3499788" cy="5756685"/>
          </a:xfrm>
        </p:spPr>
        <p:txBody>
          <a:bodyPr>
            <a:normAutofit fontScale="90000"/>
          </a:bodyPr>
          <a:lstStyle/>
          <a:p>
            <a:r>
              <a:rPr lang="en-US" dirty="0"/>
              <a:t>75.7%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are currently employed</a:t>
            </a: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Median income of around </a:t>
            </a:r>
            <a:r>
              <a:rPr lang="en-US" dirty="0">
                <a:solidFill>
                  <a:schemeClr val="bg1"/>
                </a:solidFill>
              </a:rPr>
              <a:t>$50k to $60k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Median savings of around </a:t>
            </a:r>
            <a:r>
              <a:rPr lang="en-US" dirty="0">
                <a:solidFill>
                  <a:schemeClr val="bg1"/>
                </a:solidFill>
              </a:rPr>
              <a:t>$2,200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 is </a:t>
            </a:r>
            <a:r>
              <a:rPr lang="en-US" dirty="0">
                <a:solidFill>
                  <a:schemeClr val="bg1"/>
                </a:solidFill>
              </a:rPr>
              <a:t>$0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6861" y="757868"/>
            <a:ext cx="7315200" cy="665434"/>
          </a:xfrm>
          <a:prstGeom prst="rect">
            <a:avLst/>
          </a:prstGeom>
          <a:solidFill>
            <a:srgbClr val="40BAD2"/>
          </a:solidFill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500" dirty="0">
                <a:solidFill>
                  <a:schemeClr val="bg1"/>
                </a:solidFill>
              </a:rPr>
              <a:t>Millennial </a:t>
            </a:r>
            <a:r>
              <a:rPr lang="en-US" sz="2500" dirty="0">
                <a:solidFill>
                  <a:schemeClr val="bg1"/>
                </a:solidFill>
                <a:latin typeface="+mj-lt"/>
              </a:rPr>
              <a:t>Trends</a:t>
            </a:r>
            <a:r>
              <a:rPr lang="en-US" sz="2500" dirty="0">
                <a:solidFill>
                  <a:schemeClr val="bg1"/>
                </a:solidFill>
              </a:rPr>
              <a:t>: Background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861" y="1586491"/>
            <a:ext cx="4788479" cy="3685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2DE5D1-CD05-4C4D-BDA8-7008C75CA35B}"/>
              </a:ext>
            </a:extLst>
          </p:cNvPr>
          <p:cNvSpPr txBox="1"/>
          <p:nvPr/>
        </p:nvSpPr>
        <p:spPr>
          <a:xfrm>
            <a:off x="9094949" y="5176802"/>
            <a:ext cx="2177112" cy="923330"/>
          </a:xfrm>
          <a:prstGeom prst="rect">
            <a:avLst/>
          </a:prstGeom>
          <a:solidFill>
            <a:srgbClr val="40BAD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30.9%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report not having a retirement account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BC746-2BCB-41D0-A18A-AA4FE4EB23C8}"/>
              </a:ext>
            </a:extLst>
          </p:cNvPr>
          <p:cNvSpPr txBox="1"/>
          <p:nvPr/>
        </p:nvSpPr>
        <p:spPr>
          <a:xfrm>
            <a:off x="3956861" y="5453801"/>
            <a:ext cx="4788479" cy="646331"/>
          </a:xfrm>
          <a:prstGeom prst="rect">
            <a:avLst/>
          </a:prstGeom>
          <a:solidFill>
            <a:srgbClr val="40BAD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92.8%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said they have never tried to calculate how much they need to be saving for retirement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6DA9-5634-4479-8442-827CEDA45420}"/>
              </a:ext>
            </a:extLst>
          </p:cNvPr>
          <p:cNvSpPr txBox="1"/>
          <p:nvPr/>
        </p:nvSpPr>
        <p:spPr>
          <a:xfrm>
            <a:off x="9094949" y="1750885"/>
            <a:ext cx="2177112" cy="1754326"/>
          </a:xfrm>
          <a:prstGeom prst="rect">
            <a:avLst/>
          </a:prstGeom>
          <a:solidFill>
            <a:srgbClr val="40BAD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58.1%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have employer-provided retirement accounts, and </a:t>
            </a:r>
            <a:r>
              <a:rPr lang="en-US" dirty="0">
                <a:solidFill>
                  <a:schemeClr val="bg1"/>
                </a:solidFill>
              </a:rPr>
              <a:t>75.3%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report saving regularly into this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D8130E-FCDD-40B3-AA9B-8CB3D576F09B}"/>
              </a:ext>
            </a:extLst>
          </p:cNvPr>
          <p:cNvSpPr txBox="1"/>
          <p:nvPr/>
        </p:nvSpPr>
        <p:spPr>
          <a:xfrm>
            <a:off x="9094949" y="3463843"/>
            <a:ext cx="2177112" cy="1754326"/>
          </a:xfrm>
          <a:prstGeom prst="rect">
            <a:avLst/>
          </a:prstGeom>
          <a:solidFill>
            <a:srgbClr val="40BAD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23.3%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have individual retirement accounts, and </a:t>
            </a:r>
            <a:r>
              <a:rPr lang="en-US" dirty="0">
                <a:solidFill>
                  <a:schemeClr val="bg1"/>
                </a:solidFill>
              </a:rPr>
              <a:t>54.4%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report saving regularly into this account</a:t>
            </a:r>
          </a:p>
        </p:txBody>
      </p:sp>
    </p:spTree>
    <p:extLst>
      <p:ext uri="{BB962C8B-B14F-4D97-AF65-F5344CB8AC3E}">
        <p14:creationId xmlns:p14="http://schemas.microsoft.com/office/powerpoint/2010/main" val="410836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D6236A-04D6-45F9-87A1-9840DF59C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28" y="1267729"/>
            <a:ext cx="3992894" cy="24755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E9C5FB-5CAF-4FDF-B741-5CCDCE251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11" y="1267729"/>
            <a:ext cx="3992894" cy="2475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9EC90B-13EB-43F9-A1E0-A7D231D84B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9"/>
          <a:stretch/>
        </p:blipFill>
        <p:spPr>
          <a:xfrm>
            <a:off x="8025380" y="1216003"/>
            <a:ext cx="3859949" cy="2529647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985646" y="1379913"/>
            <a:ext cx="7315200" cy="471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B141F4-C699-4B59-B088-8C8369CB90BD}"/>
              </a:ext>
            </a:extLst>
          </p:cNvPr>
          <p:cNvSpPr txBox="1"/>
          <p:nvPr/>
        </p:nvSpPr>
        <p:spPr>
          <a:xfrm>
            <a:off x="1742603" y="2257856"/>
            <a:ext cx="1162051" cy="519351"/>
          </a:xfrm>
          <a:prstGeom prst="flowChartConnector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69.7%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3FB500-FA88-4254-855A-E784F8DC3DF8}"/>
              </a:ext>
            </a:extLst>
          </p:cNvPr>
          <p:cNvSpPr txBox="1"/>
          <p:nvPr/>
        </p:nvSpPr>
        <p:spPr>
          <a:xfrm>
            <a:off x="5424488" y="2257856"/>
            <a:ext cx="1162051" cy="519351"/>
          </a:xfrm>
          <a:prstGeom prst="flowChartConnector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50.2%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92A60A-AB98-4F83-924B-FE51E19D842A}"/>
              </a:ext>
            </a:extLst>
          </p:cNvPr>
          <p:cNvSpPr txBox="1"/>
          <p:nvPr/>
        </p:nvSpPr>
        <p:spPr>
          <a:xfrm>
            <a:off x="9464222" y="2257856"/>
            <a:ext cx="1162051" cy="519351"/>
          </a:xfrm>
          <a:prstGeom prst="flowChartConnector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51.0%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821614-1531-40C1-BAED-2627ED8054B4}"/>
              </a:ext>
            </a:extLst>
          </p:cNvPr>
          <p:cNvSpPr txBox="1"/>
          <p:nvPr/>
        </p:nvSpPr>
        <p:spPr>
          <a:xfrm>
            <a:off x="2170175" y="1880061"/>
            <a:ext cx="28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9D2719-F8D9-4473-A8DE-4B25FEF1C181}"/>
              </a:ext>
            </a:extLst>
          </p:cNvPr>
          <p:cNvSpPr txBox="1"/>
          <p:nvPr/>
        </p:nvSpPr>
        <p:spPr>
          <a:xfrm>
            <a:off x="1617538" y="2666388"/>
            <a:ext cx="28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AF74CD-D58C-42B3-BBD1-9D43DE466EA3}"/>
              </a:ext>
            </a:extLst>
          </p:cNvPr>
          <p:cNvSpPr txBox="1"/>
          <p:nvPr/>
        </p:nvSpPr>
        <p:spPr>
          <a:xfrm>
            <a:off x="2690606" y="2296160"/>
            <a:ext cx="28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8CD553-0A85-4893-B293-7A38F481767C}"/>
              </a:ext>
            </a:extLst>
          </p:cNvPr>
          <p:cNvSpPr txBox="1"/>
          <p:nvPr/>
        </p:nvSpPr>
        <p:spPr>
          <a:xfrm>
            <a:off x="5608310" y="1926828"/>
            <a:ext cx="28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0FB886-8D71-4992-991A-C68FECF5DDA9}"/>
              </a:ext>
            </a:extLst>
          </p:cNvPr>
          <p:cNvSpPr txBox="1"/>
          <p:nvPr/>
        </p:nvSpPr>
        <p:spPr>
          <a:xfrm>
            <a:off x="5982093" y="1962831"/>
            <a:ext cx="28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E8399E-2F58-44CF-9EF7-A58072A98699}"/>
              </a:ext>
            </a:extLst>
          </p:cNvPr>
          <p:cNvSpPr txBox="1"/>
          <p:nvPr/>
        </p:nvSpPr>
        <p:spPr>
          <a:xfrm>
            <a:off x="6313993" y="2409038"/>
            <a:ext cx="28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034BF4-C6B8-4FE4-A18B-424AE53CF960}"/>
              </a:ext>
            </a:extLst>
          </p:cNvPr>
          <p:cNvSpPr txBox="1"/>
          <p:nvPr/>
        </p:nvSpPr>
        <p:spPr>
          <a:xfrm>
            <a:off x="9703133" y="1926828"/>
            <a:ext cx="28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A23CB-B0C3-4C43-A535-E764B7E717F1}"/>
              </a:ext>
            </a:extLst>
          </p:cNvPr>
          <p:cNvSpPr txBox="1"/>
          <p:nvPr/>
        </p:nvSpPr>
        <p:spPr>
          <a:xfrm>
            <a:off x="10152499" y="1962831"/>
            <a:ext cx="28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*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63F1DAA-61CE-445A-8617-540276C31FE2}"/>
              </a:ext>
            </a:extLst>
          </p:cNvPr>
          <p:cNvSpPr/>
          <p:nvPr/>
        </p:nvSpPr>
        <p:spPr>
          <a:xfrm>
            <a:off x="10640773" y="3743325"/>
            <a:ext cx="1551227" cy="2466975"/>
          </a:xfrm>
          <a:prstGeom prst="rect">
            <a:avLst/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52E249-A03B-407E-B2FC-12CA0AE0EB1B}"/>
              </a:ext>
            </a:extLst>
          </p:cNvPr>
          <p:cNvSpPr txBox="1"/>
          <p:nvPr/>
        </p:nvSpPr>
        <p:spPr>
          <a:xfrm>
            <a:off x="9903794" y="2903511"/>
            <a:ext cx="28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198" y="275089"/>
            <a:ext cx="5702754" cy="659780"/>
          </a:xfrm>
          <a:solidFill>
            <a:srgbClr val="40BAD2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+mj-lt"/>
              </a:rPr>
              <a:t>Millennial Trends: A Closer Look at Savings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4850DD-AEC6-4CF7-8277-30C399F64074}"/>
              </a:ext>
            </a:extLst>
          </p:cNvPr>
          <p:cNvSpPr/>
          <p:nvPr/>
        </p:nvSpPr>
        <p:spPr>
          <a:xfrm>
            <a:off x="1120" y="5489540"/>
            <a:ext cx="12190880" cy="1368459"/>
          </a:xfrm>
          <a:prstGeom prst="rect">
            <a:avLst/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69" y="4218928"/>
            <a:ext cx="12075683" cy="2233864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700" dirty="0"/>
              <a:t>Checking: 18.8% 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save regularly in checking accounts. </a:t>
            </a:r>
            <a:r>
              <a:rPr lang="en-US" sz="1700" dirty="0"/>
              <a:t>56.6% 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saved when they could, and </a:t>
            </a:r>
            <a:r>
              <a:rPr lang="en-US" sz="1700" dirty="0"/>
              <a:t>43.5% 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weren’t currently saving in checking accounts.</a:t>
            </a:r>
            <a:b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Savings: </a:t>
            </a:r>
            <a:r>
              <a:rPr lang="en-US" sz="1700" dirty="0"/>
              <a:t>40.3% s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ave regularly in a savings account. </a:t>
            </a:r>
            <a:r>
              <a:rPr lang="en-US" sz="1700" dirty="0"/>
              <a:t>46.0% 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saved when possible, and </a:t>
            </a:r>
            <a:r>
              <a:rPr lang="en-US" sz="1700" dirty="0"/>
              <a:t>13.7 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weren’t currently saving in a savings account.</a:t>
            </a:r>
            <a:b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Cash: </a:t>
            </a:r>
            <a:r>
              <a:rPr lang="en-US" sz="1700" dirty="0"/>
              <a:t>15.4% 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saved in cash regularly,</a:t>
            </a:r>
            <a:r>
              <a:rPr lang="en-US" sz="1700" dirty="0"/>
              <a:t> 58.2% 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saved when in cash when they could, and </a:t>
            </a:r>
            <a:r>
              <a:rPr lang="en-US" sz="1700" dirty="0"/>
              <a:t>26.4% 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were not saving in cash.</a:t>
            </a:r>
            <a:b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Only </a:t>
            </a:r>
            <a:r>
              <a:rPr lang="en-US" sz="1700" dirty="0">
                <a:solidFill>
                  <a:schemeClr val="bg1"/>
                </a:solidFill>
              </a:rPr>
              <a:t>24.8%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reported having personal savings/investments such as stocks or mutual funds . </a:t>
            </a:r>
            <a:b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these people, only </a:t>
            </a:r>
            <a:r>
              <a:rPr lang="en-US" sz="1700" dirty="0">
                <a:solidFill>
                  <a:schemeClr val="bg1"/>
                </a:solidFill>
              </a:rPr>
              <a:t>41.5%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reported regularly saving money into this category.</a:t>
            </a:r>
            <a:b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 contrast, </a:t>
            </a:r>
            <a:r>
              <a:rPr lang="en-US" sz="1700" dirty="0">
                <a:solidFill>
                  <a:schemeClr val="bg1"/>
                </a:solidFill>
              </a:rPr>
              <a:t>39.5%</a:t>
            </a:r>
            <a:r>
              <a:rPr lang="en-US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report having a household emergency fund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54FCF6-E445-414F-B843-DFFBA6F87F2F}"/>
              </a:ext>
            </a:extLst>
          </p:cNvPr>
          <p:cNvSpPr/>
          <p:nvPr/>
        </p:nvSpPr>
        <p:spPr>
          <a:xfrm>
            <a:off x="1" y="3743324"/>
            <a:ext cx="12192000" cy="234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E2F974-5CC0-4D49-B847-3A9A6543B9B6}"/>
              </a:ext>
            </a:extLst>
          </p:cNvPr>
          <p:cNvSpPr/>
          <p:nvPr/>
        </p:nvSpPr>
        <p:spPr>
          <a:xfrm flipH="1">
            <a:off x="0" y="3042586"/>
            <a:ext cx="275118" cy="876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2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B4578F-B518-406C-BB64-591F6AA205D7}"/>
              </a:ext>
            </a:extLst>
          </p:cNvPr>
          <p:cNvSpPr txBox="1">
            <a:spLocks/>
          </p:cNvSpPr>
          <p:nvPr/>
        </p:nvSpPr>
        <p:spPr>
          <a:xfrm>
            <a:off x="6096000" y="-88516"/>
            <a:ext cx="1329263" cy="1281932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2920FB-7966-408F-8303-DA5F89005F82}"/>
              </a:ext>
            </a:extLst>
          </p:cNvPr>
          <p:cNvSpPr txBox="1">
            <a:spLocks/>
          </p:cNvSpPr>
          <p:nvPr/>
        </p:nvSpPr>
        <p:spPr>
          <a:xfrm>
            <a:off x="9443512" y="4443088"/>
            <a:ext cx="1329263" cy="1281932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49" y="552450"/>
            <a:ext cx="3419475" cy="3352800"/>
          </a:xfrm>
          <a:prstGeom prst="flowChartConnector">
            <a:avLst/>
          </a:prstGeom>
          <a:solidFill>
            <a:srgbClr val="40BAD2"/>
          </a:solidFill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There was a significant difference in </a:t>
            </a:r>
            <a:r>
              <a:rPr lang="en-US" dirty="0">
                <a:solidFill>
                  <a:schemeClr val="bg1"/>
                </a:solidFill>
              </a:rPr>
              <a:t>liquid savings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with </a:t>
            </a:r>
            <a:r>
              <a:rPr lang="en-US" dirty="0">
                <a:solidFill>
                  <a:schemeClr val="bg1"/>
                </a:solidFill>
              </a:rPr>
              <a:t>Latinx and Black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millennials reporting </a:t>
            </a:r>
            <a:r>
              <a:rPr lang="en-US" dirty="0">
                <a:solidFill>
                  <a:schemeClr val="bg1"/>
                </a:solidFill>
              </a:rPr>
              <a:t>lower totals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than </a:t>
            </a:r>
            <a:r>
              <a:rPr lang="en-US" dirty="0">
                <a:solidFill>
                  <a:schemeClr val="bg1"/>
                </a:solidFill>
              </a:rPr>
              <a:t>White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millennials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C29B87-F8A4-4125-B7F5-3CF0162258F3}"/>
              </a:ext>
            </a:extLst>
          </p:cNvPr>
          <p:cNvSpPr txBox="1">
            <a:spLocks/>
          </p:cNvSpPr>
          <p:nvPr/>
        </p:nvSpPr>
        <p:spPr>
          <a:xfrm>
            <a:off x="5780095" y="2620160"/>
            <a:ext cx="3331632" cy="3201543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Concerns about expense coverage, achieving long term goals, and savings concerns were lower amongst millennials who reported higher levels of liquid savings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F90AE3-9D51-4514-967B-2C31BFD05DCD}"/>
              </a:ext>
            </a:extLst>
          </p:cNvPr>
          <p:cNvSpPr txBox="1">
            <a:spLocks/>
          </p:cNvSpPr>
          <p:nvPr/>
        </p:nvSpPr>
        <p:spPr>
          <a:xfrm>
            <a:off x="4645554" y="4174169"/>
            <a:ext cx="1329263" cy="1281932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5EFFD-BC60-4A99-B980-9A381E5121F7}"/>
              </a:ext>
            </a:extLst>
          </p:cNvPr>
          <p:cNvSpPr txBox="1">
            <a:spLocks/>
          </p:cNvSpPr>
          <p:nvPr/>
        </p:nvSpPr>
        <p:spPr>
          <a:xfrm>
            <a:off x="10361089" y="0"/>
            <a:ext cx="1329263" cy="1281932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2C57E5-61CE-4985-94B0-15B10915C3B7}"/>
              </a:ext>
            </a:extLst>
          </p:cNvPr>
          <p:cNvSpPr txBox="1">
            <a:spLocks/>
          </p:cNvSpPr>
          <p:nvPr/>
        </p:nvSpPr>
        <p:spPr>
          <a:xfrm>
            <a:off x="6524625" y="6026534"/>
            <a:ext cx="1329263" cy="1281932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769ADA-BEA8-4956-BD8D-FC6D34226BDC}"/>
              </a:ext>
            </a:extLst>
          </p:cNvPr>
          <p:cNvSpPr txBox="1">
            <a:spLocks/>
          </p:cNvSpPr>
          <p:nvPr/>
        </p:nvSpPr>
        <p:spPr>
          <a:xfrm>
            <a:off x="8349185" y="721031"/>
            <a:ext cx="3331632" cy="3201543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People with a bachelor’s degree had more liquid savings than those without*, but they did not have more liquid savings than those with a masters or above.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*However, are people with more liquid savings more easily able to obtain a bachelors?</a:t>
            </a:r>
          </a:p>
        </p:txBody>
      </p:sp>
    </p:spTree>
    <p:extLst>
      <p:ext uri="{BB962C8B-B14F-4D97-AF65-F5344CB8AC3E}">
        <p14:creationId xmlns:p14="http://schemas.microsoft.com/office/powerpoint/2010/main" val="247244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9333"/>
            <a:ext cx="3457575" cy="5336666"/>
          </a:xfrm>
        </p:spPr>
        <p:txBody>
          <a:bodyPr anchor="t">
            <a:normAutofit fontScale="90000"/>
          </a:bodyPr>
          <a:lstStyle/>
          <a:p>
            <a:pPr algn="ctr"/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Mixed savings messages, and what this says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dirty="0"/>
            </a:b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Savings related concerns</a:t>
            </a:r>
            <a:b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‘</a:t>
            </a:r>
            <a:r>
              <a:rPr lang="en-US" sz="2000" dirty="0">
                <a:solidFill>
                  <a:schemeClr val="bg1"/>
                </a:solidFill>
              </a:rPr>
              <a:t>Zero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liquid savings’</a:t>
            </a:r>
            <a:b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Having savings is protective against concerns</a:t>
            </a:r>
            <a:b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56.6%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&amp; </a:t>
            </a:r>
            <a:r>
              <a:rPr lang="en-US" sz="2000" dirty="0">
                <a:solidFill>
                  <a:schemeClr val="bg1"/>
                </a:solidFill>
              </a:rPr>
              <a:t>46.0 %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saving when possible (checking &amp; savings)</a:t>
            </a:r>
            <a:b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Household emergency funds</a:t>
            </a:r>
            <a:b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6F19337-B8B6-4103-9380-1DF3861D3C43}"/>
              </a:ext>
            </a:extLst>
          </p:cNvPr>
          <p:cNvSpPr txBox="1">
            <a:spLocks/>
          </p:cNvSpPr>
          <p:nvPr/>
        </p:nvSpPr>
        <p:spPr>
          <a:xfrm>
            <a:off x="4000500" y="759333"/>
            <a:ext cx="3457575" cy="5336666"/>
          </a:xfrm>
          <a:prstGeom prst="rect">
            <a:avLst/>
          </a:prstGeom>
          <a:solidFill>
            <a:srgbClr val="40BAD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i="1" u="sng" dirty="0"/>
              <a:t>S</a:t>
            </a:r>
            <a:r>
              <a:rPr lang="en-US" sz="2000" dirty="0"/>
              <a:t>avings vs. </a:t>
            </a:r>
            <a:r>
              <a:rPr lang="en-US" sz="2000" b="1" i="1" u="sng" dirty="0"/>
              <a:t>s</a:t>
            </a:r>
            <a:r>
              <a:rPr lang="en-US" sz="2000" dirty="0"/>
              <a:t>avings: from the millennial end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Lack of understanding of what savings are, or how to approach it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2AC9BE6-95A7-4616-B04B-67B3C83F584C}"/>
              </a:ext>
            </a:extLst>
          </p:cNvPr>
          <p:cNvSpPr txBox="1">
            <a:spLocks/>
          </p:cNvSpPr>
          <p:nvPr/>
        </p:nvSpPr>
        <p:spPr>
          <a:xfrm>
            <a:off x="8001000" y="759333"/>
            <a:ext cx="3457575" cy="5336666"/>
          </a:xfrm>
          <a:prstGeom prst="rect">
            <a:avLst/>
          </a:prstGeom>
          <a:solidFill>
            <a:srgbClr val="40BAD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i="1" u="sng" dirty="0"/>
              <a:t>S</a:t>
            </a:r>
            <a:r>
              <a:rPr lang="en-US" sz="2000" dirty="0"/>
              <a:t>avings vs. </a:t>
            </a:r>
            <a:r>
              <a:rPr lang="en-US" sz="2000" b="1" i="1" u="sng" dirty="0"/>
              <a:t>s</a:t>
            </a:r>
            <a:r>
              <a:rPr lang="en-US" sz="2000" dirty="0"/>
              <a:t>avings: addressing millennial concerns</a:t>
            </a:r>
          </a:p>
          <a:p>
            <a:pPr algn="ctr"/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Making financial well-being approachable</a:t>
            </a:r>
          </a:p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Micro-saving</a:t>
            </a:r>
          </a:p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Realistic goal setting</a:t>
            </a:r>
          </a:p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Micro-investing</a:t>
            </a:r>
          </a:p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Conversations about retirement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3813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303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 2</vt:lpstr>
      <vt:lpstr>Frame</vt:lpstr>
      <vt:lpstr>Millennials and Savings</vt:lpstr>
      <vt:lpstr>75.7% are currently employed  Median income of around $50k to $60k  Median savings of around $2,200  Mode is $0      </vt:lpstr>
      <vt:lpstr>Checking: 18.8% save regularly in checking accounts. 56.6% saved when they could, and 43.5% weren’t currently saving in checking accounts. Savings: 40.3% save regularly in a savings account. 46.0% saved when possible, and 13.7 weren’t currently saving in a savings account. Cash: 15.4% saved in cash regularly, 58.2% saved when in cash when they could, and 26.4% were not saving in cash. Only 24.8% reported having personal savings/investments such as stocks or mutual funds .  Of these people, only 41.5% reported regularly saving money into this category. In contrast, 39.5% report having a household emergency fund</vt:lpstr>
      <vt:lpstr>Other considerations</vt:lpstr>
      <vt:lpstr>    Mixed savings messages, and what this says  Savings related concerns ‘Zero liquid savings’ Having savings is protective against concerns  56.6% &amp; 46.0 %saving when possible (checking &amp; savings)  Household emergency funds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Millennials and Savings</dc:title>
  <dc:creator> </dc:creator>
  <cp:lastModifiedBy> </cp:lastModifiedBy>
  <cp:revision>23</cp:revision>
  <dcterms:created xsi:type="dcterms:W3CDTF">2019-04-26T03:51:44Z</dcterms:created>
  <dcterms:modified xsi:type="dcterms:W3CDTF">2019-04-26T13:03:21Z</dcterms:modified>
</cp:coreProperties>
</file>