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
  </p:notesMasterIdLst>
  <p:sldIdLst>
    <p:sldId id="256" r:id="rId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4660"/>
  </p:normalViewPr>
  <p:slideViewPr>
    <p:cSldViewPr snapToGrid="0">
      <p:cViewPr>
        <p:scale>
          <a:sx n="125" d="100"/>
          <a:sy n="125" d="100"/>
        </p:scale>
        <p:origin x="1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umsplatzhalt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D0532939-DF4B-4C08-BAE5-9BE175587DA9}" type="datetimeFigureOut">
              <a:rPr lang="en-GB" smtClean="0"/>
              <a:t>17/03/2020</a:t>
            </a:fld>
            <a:endParaRPr lang="en-GB"/>
          </a:p>
        </p:txBody>
      </p:sp>
      <p:sp>
        <p:nvSpPr>
          <p:cNvPr id="4" name="Folienbildplatzhalt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izenplatzhalt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Foliennummernplatzhalt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3982BC0-2E5B-4650-BA76-7C7EC212517A}" type="slidenum">
              <a:rPr lang="en-GB" smtClean="0"/>
              <a:t>‹Nr.›</a:t>
            </a:fld>
            <a:endParaRPr lang="en-GB"/>
          </a:p>
        </p:txBody>
      </p:sp>
    </p:spTree>
    <p:extLst>
      <p:ext uri="{BB962C8B-B14F-4D97-AF65-F5344CB8AC3E}">
        <p14:creationId xmlns:p14="http://schemas.microsoft.com/office/powerpoint/2010/main" val="315270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13260" y="609601"/>
            <a:ext cx="6507167" cy="3200400"/>
          </a:xfrm>
        </p:spPr>
        <p:txBody>
          <a:bodyPr anchor="b">
            <a:normAutofit/>
          </a:bodyPr>
          <a:lstStyle>
            <a:lvl1pPr algn="ctr">
              <a:defRPr sz="27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313260" y="3886200"/>
            <a:ext cx="6507167" cy="1905000"/>
          </a:xfrm>
        </p:spPr>
        <p:txBody>
          <a:bodyPr anchor="t">
            <a:normAutofit/>
          </a:bodyPr>
          <a:lstStyle>
            <a:lvl1pPr marL="0" indent="0" algn="ctr">
              <a:buNone/>
              <a:defRPr sz="1181">
                <a:solidFill>
                  <a:schemeClr val="tx1"/>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552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1350" b="0"/>
            </a:lvl1pPr>
          </a:lstStyle>
          <a:p>
            <a:r>
              <a:rPr lang="de-DE"/>
              <a:t>Mastertitelformat bearbeiten</a:t>
            </a:r>
            <a:endParaRPr lang="en-US" dirty="0"/>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900"/>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de-DE"/>
              <a:t>Bild durch Klicken auf Symbol hinzufügen</a:t>
            </a:r>
            <a:endParaRPr lang="en-US" dirty="0"/>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212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4"/>
            <a:ext cx="7429499" cy="3124199"/>
          </a:xfrm>
        </p:spPr>
        <p:txBody>
          <a:bodyPr anchor="ctr">
            <a:normAutofit/>
          </a:bodyPr>
          <a:lstStyle>
            <a:lvl1pPr algn="l">
              <a:defRPr sz="1800" b="0" cap="all"/>
            </a:lvl1pPr>
          </a:lstStyle>
          <a:p>
            <a:r>
              <a:rPr lang="de-DE"/>
              <a:t>Mastertitelformat bearbeiten</a:t>
            </a:r>
            <a:endParaRPr lang="en-US" dirty="0"/>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125">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9588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500" dirty="0">
                <a:solidFill>
                  <a:schemeClr val="accent1"/>
                </a:solidFill>
              </a:rPr>
              <a:t>“</a:t>
            </a:r>
          </a:p>
        </p:txBody>
      </p:sp>
      <p:sp>
        <p:nvSpPr>
          <p:cNvPr id="15" name="TextBox 14"/>
          <p:cNvSpPr txBox="1"/>
          <p:nvPr/>
        </p:nvSpPr>
        <p:spPr>
          <a:xfrm>
            <a:off x="7828359" y="2743200"/>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500" dirty="0">
                <a:solidFill>
                  <a:schemeClr val="accent1"/>
                </a:solidFill>
              </a:rPr>
              <a:t>”</a:t>
            </a:r>
          </a:p>
        </p:txBody>
      </p:sp>
      <p:sp>
        <p:nvSpPr>
          <p:cNvPr id="2" name="Title 1"/>
          <p:cNvSpPr>
            <a:spLocks noGrp="1"/>
          </p:cNvSpPr>
          <p:nvPr>
            <p:ph type="title"/>
          </p:nvPr>
        </p:nvSpPr>
        <p:spPr>
          <a:xfrm>
            <a:off x="1084661" y="609604"/>
            <a:ext cx="6972299" cy="2743199"/>
          </a:xfrm>
        </p:spPr>
        <p:txBody>
          <a:bodyPr anchor="ctr">
            <a:normAutofit/>
          </a:bodyPr>
          <a:lstStyle>
            <a:lvl1pPr algn="l">
              <a:defRPr sz="18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256110" y="3352800"/>
            <a:ext cx="6629402" cy="381000"/>
          </a:xfrm>
        </p:spPr>
        <p:txBody>
          <a:bodyPr anchor="ctr"/>
          <a:lstStyle>
            <a:lvl1pPr marL="0" indent="0">
              <a:buFontTx/>
              <a:buNone/>
              <a:defRPr/>
            </a:lvl1pPr>
            <a:lvl2pPr marL="257175" indent="0">
              <a:buFontTx/>
              <a:buNone/>
              <a:defRPr/>
            </a:lvl2pPr>
            <a:lvl3pPr marL="514350" indent="0">
              <a:buFontTx/>
              <a:buNone/>
              <a:defRPr/>
            </a:lvl3pPr>
            <a:lvl4pPr marL="771525" indent="0">
              <a:buFontTx/>
              <a:buNone/>
              <a:defRPr/>
            </a:lvl4pPr>
            <a:lvl5pPr marL="1028700" indent="0">
              <a:buFontTx/>
              <a:buNone/>
              <a:defRPr/>
            </a:lvl5pPr>
          </a:lstStyle>
          <a:p>
            <a:pPr lvl="0"/>
            <a:r>
              <a:rPr lang="de-DE"/>
              <a:t>Mastertextformat bearbeiten</a:t>
            </a:r>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125">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0989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1800" b="0" cap="all"/>
            </a:lvl1pPr>
          </a:lstStyle>
          <a:p>
            <a:r>
              <a:rPr lang="de-DE"/>
              <a:t>Mastertitelformat bearbeiten</a:t>
            </a:r>
            <a:endParaRPr lang="en-US" dirty="0"/>
          </a:p>
        </p:txBody>
      </p:sp>
      <p:sp>
        <p:nvSpPr>
          <p:cNvPr id="3" name="Text Placeholder 2"/>
          <p:cNvSpPr>
            <a:spLocks noGrp="1"/>
          </p:cNvSpPr>
          <p:nvPr>
            <p:ph type="body" idx="1"/>
          </p:nvPr>
        </p:nvSpPr>
        <p:spPr>
          <a:xfrm>
            <a:off x="856059" y="4777381"/>
            <a:ext cx="7429501" cy="860400"/>
          </a:xfrm>
        </p:spPr>
        <p:txBody>
          <a:bodyPr anchor="t">
            <a:normAutofit/>
          </a:bodyPr>
          <a:lstStyle>
            <a:lvl1pPr marL="0" indent="0" algn="l">
              <a:buNone/>
              <a:defRPr sz="1125">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11974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500" dirty="0">
                <a:solidFill>
                  <a:schemeClr val="accent1"/>
                </a:solidFill>
              </a:rPr>
              <a:t>“</a:t>
            </a:r>
          </a:p>
        </p:txBody>
      </p:sp>
      <p:sp>
        <p:nvSpPr>
          <p:cNvPr id="15" name="TextBox 14"/>
          <p:cNvSpPr txBox="1"/>
          <p:nvPr/>
        </p:nvSpPr>
        <p:spPr>
          <a:xfrm>
            <a:off x="7828359" y="2743200"/>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500" dirty="0">
                <a:solidFill>
                  <a:schemeClr val="accent1"/>
                </a:solidFill>
              </a:rPr>
              <a:t>”</a:t>
            </a:r>
          </a:p>
        </p:txBody>
      </p:sp>
      <p:sp>
        <p:nvSpPr>
          <p:cNvPr id="2" name="Title 1"/>
          <p:cNvSpPr>
            <a:spLocks noGrp="1"/>
          </p:cNvSpPr>
          <p:nvPr>
            <p:ph type="title"/>
          </p:nvPr>
        </p:nvSpPr>
        <p:spPr>
          <a:xfrm>
            <a:off x="1084661" y="609604"/>
            <a:ext cx="6972299" cy="2743199"/>
          </a:xfrm>
        </p:spPr>
        <p:txBody>
          <a:bodyPr anchor="ctr">
            <a:normAutofit/>
          </a:bodyPr>
          <a:lstStyle>
            <a:lvl1pPr algn="l">
              <a:defRPr sz="18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135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013">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95271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4"/>
            <a:ext cx="74294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1575"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013">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9227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856061" y="609600"/>
            <a:ext cx="7429499"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404552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2"/>
            <a:ext cx="1657886"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905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9188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2250" b="0" cap="all"/>
            </a:lvl1pPr>
          </a:lstStyle>
          <a:p>
            <a:r>
              <a:rPr lang="de-DE"/>
              <a:t>Mastertitelformat bearbeiten</a:t>
            </a:r>
            <a:endParaRPr lang="en-US" dirty="0"/>
          </a:p>
        </p:txBody>
      </p:sp>
      <p:sp>
        <p:nvSpPr>
          <p:cNvPr id="3" name="Text Placeholder 2"/>
          <p:cNvSpPr>
            <a:spLocks noGrp="1"/>
          </p:cNvSpPr>
          <p:nvPr>
            <p:ph type="body" idx="1"/>
          </p:nvPr>
        </p:nvSpPr>
        <p:spPr>
          <a:xfrm>
            <a:off x="1313260" y="4777381"/>
            <a:ext cx="6515101" cy="860400"/>
          </a:xfrm>
        </p:spPr>
        <p:txBody>
          <a:bodyPr anchor="t">
            <a:normAutofit/>
          </a:bodyPr>
          <a:lstStyle>
            <a:lvl1pPr marL="0" indent="0" algn="r">
              <a:buNone/>
              <a:defRPr sz="1125">
                <a:solidFill>
                  <a:schemeClr val="tx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9048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56059" y="2667002"/>
            <a:ext cx="3657600" cy="3124201"/>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7959" y="2667000"/>
            <a:ext cx="3657600" cy="3124200"/>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97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1575" b="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Content Placeholder 3"/>
          <p:cNvSpPr>
            <a:spLocks noGrp="1"/>
          </p:cNvSpPr>
          <p:nvPr>
            <p:ph sz="half" idx="2"/>
          </p:nvPr>
        </p:nvSpPr>
        <p:spPr>
          <a:xfrm>
            <a:off x="856059" y="3243265"/>
            <a:ext cx="3657600" cy="2547937"/>
          </a:xfrm>
        </p:spPr>
        <p:txBody>
          <a:bodyPr anchor="t">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1575" b="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6" name="Content Placeholder 5"/>
          <p:cNvSpPr>
            <a:spLocks noGrp="1"/>
          </p:cNvSpPr>
          <p:nvPr>
            <p:ph sz="quarter" idx="4"/>
          </p:nvPr>
        </p:nvSpPr>
        <p:spPr>
          <a:xfrm>
            <a:off x="4627960" y="3243265"/>
            <a:ext cx="3657601" cy="2547937"/>
          </a:xfrm>
        </p:spPr>
        <p:txBody>
          <a:bodyPr anchor="t">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6913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7145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150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60" y="1600200"/>
            <a:ext cx="2661841" cy="1371600"/>
          </a:xfrm>
        </p:spPr>
        <p:txBody>
          <a:bodyPr anchor="b">
            <a:normAutofit/>
          </a:bodyPr>
          <a:lstStyle>
            <a:lvl1pPr algn="l">
              <a:defRPr sz="1350" b="0"/>
            </a:lvl1pPr>
          </a:lstStyle>
          <a:p>
            <a:r>
              <a:rPr lang="de-DE"/>
              <a:t>Mastertitelformat bearbeiten</a:t>
            </a:r>
            <a:endParaRPr lang="en-US" dirty="0"/>
          </a:p>
        </p:txBody>
      </p:sp>
      <p:sp>
        <p:nvSpPr>
          <p:cNvPr id="3" name="Content Placeholder 2"/>
          <p:cNvSpPr>
            <a:spLocks noGrp="1"/>
          </p:cNvSpPr>
          <p:nvPr>
            <p:ph idx="1"/>
          </p:nvPr>
        </p:nvSpPr>
        <p:spPr>
          <a:xfrm>
            <a:off x="3827860" y="609601"/>
            <a:ext cx="4457701" cy="5181600"/>
          </a:xfrm>
        </p:spPr>
        <p:txBody>
          <a:bodyPr anchor="ct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6060" y="2971800"/>
            <a:ext cx="2661841" cy="1828800"/>
          </a:xfrm>
        </p:spPr>
        <p:txBody>
          <a:bodyPr>
            <a:normAutofit/>
          </a:bodyPr>
          <a:lstStyle>
            <a:lvl1pPr marL="0" indent="0">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1726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60" y="1600200"/>
            <a:ext cx="4000501" cy="1371600"/>
          </a:xfrm>
        </p:spPr>
        <p:txBody>
          <a:bodyPr anchor="b">
            <a:normAutofit/>
          </a:bodyPr>
          <a:lstStyle>
            <a:lvl1pPr algn="l">
              <a:defRPr sz="1575" b="0"/>
            </a:lvl1pPr>
          </a:lstStyle>
          <a:p>
            <a:r>
              <a:rPr lang="de-DE"/>
              <a:t>Mastertitelformat bearbeiten</a:t>
            </a:r>
            <a:endParaRPr lang="en-US" dirty="0"/>
          </a:p>
        </p:txBody>
      </p:sp>
      <p:sp>
        <p:nvSpPr>
          <p:cNvPr id="14" name="Picture Placeholder 2"/>
          <p:cNvSpPr>
            <a:spLocks noGrp="1" noChangeAspect="1"/>
          </p:cNvSpPr>
          <p:nvPr>
            <p:ph type="pic" idx="1"/>
          </p:nvPr>
        </p:nvSpPr>
        <p:spPr>
          <a:xfrm>
            <a:off x="5575301"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900"/>
            </a:lvl1pPr>
            <a:lvl2pPr marL="257175" indent="0">
              <a:buNone/>
              <a:defRPr sz="900"/>
            </a:lvl2pPr>
            <a:lvl3pPr marL="514350" indent="0">
              <a:buNone/>
              <a:defRPr sz="900"/>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r>
              <a:rPr lang="de-DE"/>
              <a:t>Bild durch Klicken auf Symbol hinzufügen</a:t>
            </a:r>
            <a:endParaRPr lang="en-US" dirty="0"/>
          </a:p>
        </p:txBody>
      </p:sp>
      <p:sp>
        <p:nvSpPr>
          <p:cNvPr id="4" name="Text Placeholder 3"/>
          <p:cNvSpPr>
            <a:spLocks noGrp="1"/>
          </p:cNvSpPr>
          <p:nvPr>
            <p:ph type="body" sz="half" idx="2"/>
          </p:nvPr>
        </p:nvSpPr>
        <p:spPr>
          <a:xfrm>
            <a:off x="856060" y="2971800"/>
            <a:ext cx="4000501" cy="1828800"/>
          </a:xfrm>
        </p:spPr>
        <p:txBody>
          <a:bodyPr>
            <a:normAutofit/>
          </a:bodyPr>
          <a:lstStyle>
            <a:lvl1pPr marL="0" indent="0">
              <a:buNone/>
              <a:defRPr sz="1013"/>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de-DE"/>
              <a:t>Mastertextformat bearbeiten</a:t>
            </a:r>
          </a:p>
        </p:txBody>
      </p:sp>
      <p:sp>
        <p:nvSpPr>
          <p:cNvPr id="5" name="Date Placeholder 4"/>
          <p:cNvSpPr>
            <a:spLocks noGrp="1"/>
          </p:cNvSpPr>
          <p:nvPr>
            <p:ph type="dt" sz="half" idx="10"/>
          </p:nvPr>
        </p:nvSpPr>
        <p:spPr>
          <a:xfrm>
            <a:off x="4799409" y="5883278"/>
            <a:ext cx="685800" cy="365125"/>
          </a:xfrm>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a:xfrm>
            <a:off x="856059" y="5883278"/>
            <a:ext cx="3829050" cy="365125"/>
          </a:xfrm>
        </p:spPr>
        <p:txBody>
          <a:bodyPr/>
          <a:lstStyle/>
          <a:p>
            <a:endParaRPr lang="en-US" dirty="0"/>
          </a:p>
        </p:txBody>
      </p:sp>
      <p:sp>
        <p:nvSpPr>
          <p:cNvPr id="7" name="Slide Number Placeholder 6"/>
          <p:cNvSpPr>
            <a:spLocks noGrp="1"/>
          </p:cNvSpPr>
          <p:nvPr>
            <p:ph type="sldNum" sz="quarter" idx="12"/>
          </p:nvPr>
        </p:nvSpPr>
        <p:spPr>
          <a:xfrm>
            <a:off x="8056961" y="5883278"/>
            <a:ext cx="241925" cy="365125"/>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5221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1" y="609600"/>
            <a:ext cx="7429499"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56061" y="2667002"/>
            <a:ext cx="7429499"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628209" y="5883278"/>
            <a:ext cx="1200150" cy="365125"/>
          </a:xfrm>
          <a:prstGeom prst="rect">
            <a:avLst/>
          </a:prstGeom>
        </p:spPr>
        <p:txBody>
          <a:bodyPr vert="horz" lIns="91440" tIns="45720" rIns="91440" bIns="45720" rtlCol="0" anchor="ctr"/>
          <a:lstStyle>
            <a:lvl1pPr algn="r">
              <a:defRPr sz="506"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3"/>
          </p:nvPr>
        </p:nvSpPr>
        <p:spPr>
          <a:xfrm>
            <a:off x="856059" y="5883278"/>
            <a:ext cx="5657850" cy="365125"/>
          </a:xfrm>
          <a:prstGeom prst="rect">
            <a:avLst/>
          </a:prstGeom>
        </p:spPr>
        <p:txBody>
          <a:bodyPr vert="horz" lIns="91440" tIns="45720" rIns="91440" bIns="45720" rtlCol="0" anchor="ctr"/>
          <a:lstStyle>
            <a:lvl1pPr algn="l">
              <a:defRPr sz="506"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1" y="5883278"/>
            <a:ext cx="413375" cy="365125"/>
          </a:xfrm>
          <a:prstGeom prst="rect">
            <a:avLst/>
          </a:prstGeom>
        </p:spPr>
        <p:txBody>
          <a:bodyPr vert="horz" lIns="91440" tIns="45720" rIns="91440" bIns="45720" rtlCol="0" anchor="ctr"/>
          <a:lstStyle>
            <a:lvl1pPr algn="r">
              <a:defRPr sz="506"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8734066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257175" rtl="0" eaLnBrk="1" latinLnBrk="0" hangingPunct="1">
        <a:spcBef>
          <a:spcPct val="0"/>
        </a:spcBef>
        <a:buNone/>
        <a:defRPr sz="1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0735" indent="-160735" algn="l" defTabSz="257175" rtl="0" eaLnBrk="1" latinLnBrk="0" hangingPunct="1">
        <a:spcBef>
          <a:spcPct val="20000"/>
        </a:spcBef>
        <a:spcAft>
          <a:spcPts val="338"/>
        </a:spcAft>
        <a:buClr>
          <a:schemeClr val="accent1"/>
        </a:buClr>
        <a:buSzPct val="100000"/>
        <a:buFont typeface="Arial"/>
        <a:buChar char="•"/>
        <a:defRPr sz="1125"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17910" indent="-160735" algn="l" defTabSz="257175" rtl="0" eaLnBrk="1" latinLnBrk="0" hangingPunct="1">
        <a:spcBef>
          <a:spcPct val="20000"/>
        </a:spcBef>
        <a:spcAft>
          <a:spcPts val="338"/>
        </a:spcAft>
        <a:buClr>
          <a:schemeClr val="accent1"/>
        </a:buClr>
        <a:buSzPct val="100000"/>
        <a:buFont typeface="Arial"/>
        <a:buChar char="•"/>
        <a:defRPr sz="1013"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675085" indent="-160735" algn="l" defTabSz="257175" rtl="0" eaLnBrk="1" latinLnBrk="0" hangingPunct="1">
        <a:spcBef>
          <a:spcPct val="20000"/>
        </a:spcBef>
        <a:spcAft>
          <a:spcPts val="338"/>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867966" indent="-96441" algn="l" defTabSz="257175" rtl="0" eaLnBrk="1" latinLnBrk="0" hangingPunct="1">
        <a:spcBef>
          <a:spcPct val="20000"/>
        </a:spcBef>
        <a:spcAft>
          <a:spcPts val="338"/>
        </a:spcAft>
        <a:buClr>
          <a:schemeClr val="accent1"/>
        </a:buClr>
        <a:buSzPct val="100000"/>
        <a:buFont typeface="Arial"/>
        <a:buChar char="•"/>
        <a:defRPr sz="788"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125141" indent="-96441" algn="l" defTabSz="257175" rtl="0" eaLnBrk="1" latinLnBrk="0" hangingPunct="1">
        <a:spcBef>
          <a:spcPct val="20000"/>
        </a:spcBef>
        <a:spcAft>
          <a:spcPts val="338"/>
        </a:spcAft>
        <a:buClr>
          <a:schemeClr val="accent1"/>
        </a:buClr>
        <a:buSzPct val="100000"/>
        <a:buFont typeface="Arial"/>
        <a:buChar char="•"/>
        <a:defRPr sz="788"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414463" indent="-128588" algn="l" defTabSz="257175" rtl="0" eaLnBrk="1" latinLnBrk="0" hangingPunct="1">
        <a:spcBef>
          <a:spcPct val="20000"/>
        </a:spcBef>
        <a:spcAft>
          <a:spcPts val="338"/>
        </a:spcAft>
        <a:buClr>
          <a:schemeClr val="accent1"/>
        </a:buClr>
        <a:buSzPct val="100000"/>
        <a:buFont typeface="Arial"/>
        <a:buChar char="•"/>
        <a:defRPr sz="675"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1671638" indent="-128588" algn="l" defTabSz="257175" rtl="0" eaLnBrk="1" latinLnBrk="0" hangingPunct="1">
        <a:spcBef>
          <a:spcPct val="20000"/>
        </a:spcBef>
        <a:spcAft>
          <a:spcPts val="338"/>
        </a:spcAft>
        <a:buClr>
          <a:schemeClr val="accent1"/>
        </a:buClr>
        <a:buSzPct val="100000"/>
        <a:buFont typeface="Arial"/>
        <a:buChar char="•"/>
        <a:defRPr sz="675"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1928813" indent="-128588" algn="l" defTabSz="257175" rtl="0" eaLnBrk="1" latinLnBrk="0" hangingPunct="1">
        <a:spcBef>
          <a:spcPct val="20000"/>
        </a:spcBef>
        <a:spcAft>
          <a:spcPts val="338"/>
        </a:spcAft>
        <a:buClr>
          <a:schemeClr val="accent1"/>
        </a:buClr>
        <a:buSzPct val="100000"/>
        <a:buFont typeface="Arial"/>
        <a:buChar char="•"/>
        <a:defRPr sz="675"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185988" indent="-128588" algn="l" defTabSz="257175" rtl="0" eaLnBrk="1" latinLnBrk="0" hangingPunct="1">
        <a:spcBef>
          <a:spcPct val="20000"/>
        </a:spcBef>
        <a:spcAft>
          <a:spcPts val="338"/>
        </a:spcAft>
        <a:buClr>
          <a:schemeClr val="accent1"/>
        </a:buClr>
        <a:buSzPct val="100000"/>
        <a:buFont typeface="Arial"/>
        <a:buChar char="•"/>
        <a:defRPr sz="675"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17" Type="http://schemas.openxmlformats.org/officeDocument/2006/relationships/image" Target="../media/image15.JPG"/><Relationship Id="rId2" Type="http://schemas.openxmlformats.org/officeDocument/2006/relationships/image" Target="../media/image2.png"/><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9.png"/><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eck: abgerundete Ecken 20">
            <a:extLst>
              <a:ext uri="{FF2B5EF4-FFF2-40B4-BE49-F238E27FC236}">
                <a16:creationId xmlns:a16="http://schemas.microsoft.com/office/drawing/2014/main" id="{30950F06-06EE-426E-AF94-46D8FC111B12}"/>
              </a:ext>
            </a:extLst>
          </p:cNvPr>
          <p:cNvSpPr/>
          <p:nvPr/>
        </p:nvSpPr>
        <p:spPr>
          <a:xfrm>
            <a:off x="851846" y="2683305"/>
            <a:ext cx="1296000" cy="1541654"/>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3" b="1" dirty="0">
                <a:solidFill>
                  <a:srgbClr val="CCFF33"/>
                </a:solidFill>
              </a:rPr>
              <a:t>Graphical Depiction of Research Model</a:t>
            </a:r>
          </a:p>
          <a:p>
            <a:pPr marL="96441" indent="-96441">
              <a:buClr>
                <a:srgbClr val="CCFF33"/>
              </a:buClr>
              <a:buFont typeface="Wingdings" panose="05000000000000000000" pitchFamily="2" charset="2"/>
              <a:buChar char="v"/>
            </a:pPr>
            <a:endParaRPr lang="en-GB" sz="338" b="1" dirty="0">
              <a:solidFill>
                <a:schemeClr val="accent2">
                  <a:lumMod val="20000"/>
                  <a:lumOff val="80000"/>
                </a:schemeClr>
              </a:solidFill>
            </a:endParaRPr>
          </a:p>
        </p:txBody>
      </p:sp>
      <p:sp>
        <p:nvSpPr>
          <p:cNvPr id="12" name="Rechteck: abgerundete Ecken 11">
            <a:extLst>
              <a:ext uri="{FF2B5EF4-FFF2-40B4-BE49-F238E27FC236}">
                <a16:creationId xmlns:a16="http://schemas.microsoft.com/office/drawing/2014/main" id="{66446F28-C3E0-44D6-B6E3-9A2CC0FE6401}"/>
              </a:ext>
            </a:extLst>
          </p:cNvPr>
          <p:cNvSpPr/>
          <p:nvPr/>
        </p:nvSpPr>
        <p:spPr>
          <a:xfrm>
            <a:off x="904758" y="3101357"/>
            <a:ext cx="1196147" cy="1082906"/>
          </a:xfrm>
          <a:prstGeom prst="roundRect">
            <a:avLst>
              <a:gd name="adj" fmla="val 16118"/>
            </a:avLst>
          </a:prstGeom>
          <a:solidFill>
            <a:schemeClr val="accent5">
              <a:lumMod val="50000"/>
              <a:alpha val="35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350" dirty="0"/>
          </a:p>
        </p:txBody>
      </p:sp>
      <p:sp>
        <p:nvSpPr>
          <p:cNvPr id="4" name="Textfeld 3">
            <a:extLst>
              <a:ext uri="{FF2B5EF4-FFF2-40B4-BE49-F238E27FC236}">
                <a16:creationId xmlns:a16="http://schemas.microsoft.com/office/drawing/2014/main" id="{5C486160-1429-41D0-BDC6-E7E3438C3171}"/>
              </a:ext>
            </a:extLst>
          </p:cNvPr>
          <p:cNvSpPr txBox="1"/>
          <p:nvPr/>
        </p:nvSpPr>
        <p:spPr>
          <a:xfrm rot="16200000">
            <a:off x="-1848392" y="3356711"/>
            <a:ext cx="4410378" cy="338554"/>
          </a:xfrm>
          <a:prstGeom prst="rect">
            <a:avLst/>
          </a:prstGeom>
          <a:noFill/>
          <a:ln>
            <a:noFill/>
          </a:ln>
        </p:spPr>
        <p:txBody>
          <a:bodyPr wrap="square" rtlCol="0">
            <a:spAutoFit/>
          </a:bodyPr>
          <a:lstStyle/>
          <a:p>
            <a:r>
              <a:rPr lang="en-GB" sz="1600" b="1" dirty="0">
                <a:solidFill>
                  <a:srgbClr val="CCFF33"/>
                </a:solidFill>
              </a:rPr>
              <a:t>Would Incongruence Grab </a:t>
            </a:r>
            <a:r>
              <a:rPr lang="en-GB" sz="1600" b="1" i="1" u="sng" dirty="0">
                <a:solidFill>
                  <a:srgbClr val="CCFF33"/>
                </a:solidFill>
              </a:rPr>
              <a:t>your</a:t>
            </a:r>
            <a:r>
              <a:rPr lang="en-GB" sz="1600" b="1" dirty="0">
                <a:solidFill>
                  <a:srgbClr val="CCFF33"/>
                </a:solidFill>
              </a:rPr>
              <a:t> Attention?</a:t>
            </a:r>
          </a:p>
        </p:txBody>
      </p:sp>
      <p:pic>
        <p:nvPicPr>
          <p:cNvPr id="1026" name="Picture 2" descr="Image result for university amsterdam communication science logo">
            <a:extLst>
              <a:ext uri="{FF2B5EF4-FFF2-40B4-BE49-F238E27FC236}">
                <a16:creationId xmlns:a16="http://schemas.microsoft.com/office/drawing/2014/main" id="{D2D6ADC7-1050-485D-91BF-B86EC3A58D70}"/>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38319" y="482624"/>
            <a:ext cx="346888" cy="346888"/>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abgerundete Ecken 18">
            <a:extLst>
              <a:ext uri="{FF2B5EF4-FFF2-40B4-BE49-F238E27FC236}">
                <a16:creationId xmlns:a16="http://schemas.microsoft.com/office/drawing/2014/main" id="{ECBF5EA0-99C9-4712-94A2-588028C2A466}"/>
              </a:ext>
            </a:extLst>
          </p:cNvPr>
          <p:cNvSpPr/>
          <p:nvPr/>
        </p:nvSpPr>
        <p:spPr>
          <a:xfrm>
            <a:off x="851992" y="482624"/>
            <a:ext cx="1296000" cy="2125641"/>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88" b="1" dirty="0">
                <a:solidFill>
                  <a:srgbClr val="CCFF33"/>
                </a:solidFill>
              </a:rPr>
              <a:t>Introduction</a:t>
            </a:r>
          </a:p>
          <a:p>
            <a:pPr algn="ctr"/>
            <a:endParaRPr lang="en-GB" sz="506" dirty="0">
              <a:solidFill>
                <a:schemeClr val="accent2">
                  <a:lumMod val="20000"/>
                  <a:lumOff val="80000"/>
                </a:schemeClr>
              </a:solidFill>
            </a:endParaRPr>
          </a:p>
          <a:p>
            <a:pPr algn="ctr"/>
            <a:r>
              <a:rPr lang="en-GB" sz="550" dirty="0">
                <a:solidFill>
                  <a:schemeClr val="accent2">
                    <a:lumMod val="20000"/>
                    <a:lumOff val="80000"/>
                  </a:schemeClr>
                </a:solidFill>
              </a:rPr>
              <a:t>When consumers receive messages about certain brands, they attempt to match the new information to their pre-existing cognition of the brand, in line with messages they previously received. In consequence, they are more likely to appreciate a meaningful – while congruent - new brand message.</a:t>
            </a:r>
          </a:p>
          <a:p>
            <a:pPr algn="ctr"/>
            <a:r>
              <a:rPr lang="en-GB" sz="550" dirty="0">
                <a:solidFill>
                  <a:schemeClr val="accent2">
                    <a:lumMod val="20000"/>
                    <a:lumOff val="80000"/>
                  </a:schemeClr>
                </a:solidFill>
              </a:rPr>
              <a:t>Incongruence is the obvious difference or mismatch between new brand information and pre-existing perception of the brand, but which can also attract attention.</a:t>
            </a:r>
          </a:p>
        </p:txBody>
      </p:sp>
      <p:sp>
        <p:nvSpPr>
          <p:cNvPr id="20" name="Textfeld 19">
            <a:extLst>
              <a:ext uri="{FF2B5EF4-FFF2-40B4-BE49-F238E27FC236}">
                <a16:creationId xmlns:a16="http://schemas.microsoft.com/office/drawing/2014/main" id="{05546422-18EC-4E2D-85F1-00AD0B128D42}"/>
              </a:ext>
            </a:extLst>
          </p:cNvPr>
          <p:cNvSpPr txBox="1"/>
          <p:nvPr/>
        </p:nvSpPr>
        <p:spPr>
          <a:xfrm rot="16200000">
            <a:off x="-924275" y="4116507"/>
            <a:ext cx="2981132" cy="248209"/>
          </a:xfrm>
          <a:prstGeom prst="rect">
            <a:avLst/>
          </a:prstGeom>
          <a:noFill/>
        </p:spPr>
        <p:txBody>
          <a:bodyPr wrap="square" rtlCol="0">
            <a:spAutoFit/>
          </a:bodyPr>
          <a:lstStyle/>
          <a:p>
            <a:r>
              <a:rPr lang="en-GB" sz="1013" dirty="0"/>
              <a:t>The Blind Spot: Janice Butler</a:t>
            </a:r>
          </a:p>
        </p:txBody>
      </p:sp>
      <p:sp>
        <p:nvSpPr>
          <p:cNvPr id="21" name="Rechteck: abgerundete Ecken 20">
            <a:extLst>
              <a:ext uri="{FF2B5EF4-FFF2-40B4-BE49-F238E27FC236}">
                <a16:creationId xmlns:a16="http://schemas.microsoft.com/office/drawing/2014/main" id="{30950F06-06EE-426E-AF94-46D8FC111B12}"/>
              </a:ext>
            </a:extLst>
          </p:cNvPr>
          <p:cNvSpPr/>
          <p:nvPr/>
        </p:nvSpPr>
        <p:spPr>
          <a:xfrm>
            <a:off x="851992" y="4300001"/>
            <a:ext cx="1296000" cy="1983140"/>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60" b="1" dirty="0" smtClean="0">
              <a:solidFill>
                <a:srgbClr val="CCFF33"/>
              </a:solidFill>
            </a:endParaRPr>
          </a:p>
          <a:p>
            <a:pPr algn="ctr"/>
            <a:r>
              <a:rPr lang="en-GB" sz="560" b="1" dirty="0" smtClean="0">
                <a:solidFill>
                  <a:srgbClr val="CCFF33"/>
                </a:solidFill>
              </a:rPr>
              <a:t>Research </a:t>
            </a:r>
            <a:r>
              <a:rPr lang="en-GB" sz="560" b="1" dirty="0">
                <a:solidFill>
                  <a:srgbClr val="CCFF33"/>
                </a:solidFill>
              </a:rPr>
              <a:t>Questions</a:t>
            </a:r>
          </a:p>
          <a:p>
            <a:pPr marL="96441" indent="-96441">
              <a:buClr>
                <a:srgbClr val="CCFF33"/>
              </a:buClr>
              <a:buFont typeface="Wingdings" panose="05000000000000000000" pitchFamily="2" charset="2"/>
              <a:buChar char="v"/>
            </a:pPr>
            <a:endParaRPr lang="en-GB" sz="200" b="1"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30" b="1" dirty="0">
                <a:solidFill>
                  <a:schemeClr val="accent2">
                    <a:lumMod val="20000"/>
                    <a:lumOff val="80000"/>
                  </a:schemeClr>
                </a:solidFill>
              </a:rPr>
              <a:t>RQ</a:t>
            </a:r>
            <a:r>
              <a:rPr lang="en-GB" sz="430" dirty="0">
                <a:solidFill>
                  <a:schemeClr val="accent2">
                    <a:lumMod val="20000"/>
                    <a:lumOff val="80000"/>
                  </a:schemeClr>
                </a:solidFill>
              </a:rPr>
              <a:t>: How do brand messages, that are incongruent with the established social image of the brand, differ from brand messages that are congruent with the brand image in terms of affecting individual purchase intentions through visual attention?</a:t>
            </a:r>
          </a:p>
          <a:p>
            <a:pPr>
              <a:buClr>
                <a:srgbClr val="CCFF33"/>
              </a:buClr>
            </a:pPr>
            <a:r>
              <a:rPr lang="en-GB" sz="200" dirty="0">
                <a:solidFill>
                  <a:schemeClr val="accent2">
                    <a:lumMod val="20000"/>
                    <a:lumOff val="80000"/>
                  </a:schemeClr>
                </a:solidFill>
              </a:rPr>
              <a:t> </a:t>
            </a:r>
          </a:p>
          <a:p>
            <a:pPr marL="96441" indent="-96441">
              <a:buClr>
                <a:srgbClr val="CCFF33"/>
              </a:buClr>
              <a:buFont typeface="Wingdings" panose="05000000000000000000" pitchFamily="2" charset="2"/>
              <a:buChar char="v"/>
            </a:pPr>
            <a:r>
              <a:rPr lang="en-GB" sz="430" b="1" dirty="0">
                <a:solidFill>
                  <a:schemeClr val="accent2">
                    <a:lumMod val="20000"/>
                    <a:lumOff val="80000"/>
                  </a:schemeClr>
                </a:solidFill>
              </a:rPr>
              <a:t>RQ2</a:t>
            </a:r>
            <a:r>
              <a:rPr lang="en-GB" sz="430" dirty="0">
                <a:solidFill>
                  <a:schemeClr val="accent2">
                    <a:lumMod val="20000"/>
                    <a:lumOff val="80000"/>
                  </a:schemeClr>
                </a:solidFill>
              </a:rPr>
              <a:t>: How does pre-existing likeability towards the brand influence the brand-incongruity effect on purchase intention?</a:t>
            </a:r>
          </a:p>
          <a:p>
            <a:pPr marL="96441" indent="-96441">
              <a:buClr>
                <a:srgbClr val="CCFF33"/>
              </a:buClr>
              <a:buFont typeface="Wingdings" panose="05000000000000000000" pitchFamily="2" charset="2"/>
              <a:buChar char="v"/>
            </a:pPr>
            <a:endParaRPr lang="en-GB" sz="430" dirty="0">
              <a:solidFill>
                <a:schemeClr val="accent2">
                  <a:lumMod val="20000"/>
                  <a:lumOff val="80000"/>
                </a:schemeClr>
              </a:solidFill>
            </a:endParaRPr>
          </a:p>
          <a:p>
            <a:pPr algn="ctr"/>
            <a:r>
              <a:rPr lang="en-GB" sz="560" b="1" dirty="0" smtClean="0">
                <a:solidFill>
                  <a:srgbClr val="CCFF33"/>
                </a:solidFill>
              </a:rPr>
              <a:t>Hypotheses</a:t>
            </a:r>
            <a:endParaRPr lang="en-GB" sz="560" b="1" dirty="0">
              <a:solidFill>
                <a:schemeClr val="accent2">
                  <a:lumMod val="20000"/>
                  <a:lumOff val="80000"/>
                </a:schemeClr>
              </a:solidFill>
            </a:endParaRPr>
          </a:p>
          <a:p>
            <a:r>
              <a:rPr lang="en-GB" sz="200" dirty="0">
                <a:solidFill>
                  <a:schemeClr val="accent2">
                    <a:lumMod val="20000"/>
                    <a:lumOff val="80000"/>
                  </a:schemeClr>
                </a:solidFill>
              </a:rPr>
              <a:t> </a:t>
            </a:r>
          </a:p>
          <a:p>
            <a:pPr marL="96441" indent="-96441">
              <a:buClr>
                <a:srgbClr val="CCFF33"/>
              </a:buClr>
              <a:buFont typeface="Wingdings" panose="05000000000000000000" pitchFamily="2" charset="2"/>
              <a:buChar char="v"/>
            </a:pPr>
            <a:r>
              <a:rPr lang="en-GB" sz="430" b="1" dirty="0">
                <a:solidFill>
                  <a:schemeClr val="accent2">
                    <a:lumMod val="20000"/>
                    <a:lumOff val="80000"/>
                  </a:schemeClr>
                </a:solidFill>
              </a:rPr>
              <a:t>H2:</a:t>
            </a:r>
            <a:r>
              <a:rPr lang="en-GB" sz="430" dirty="0">
                <a:solidFill>
                  <a:schemeClr val="accent2">
                    <a:lumMod val="20000"/>
                    <a:lumOff val="80000"/>
                  </a:schemeClr>
                </a:solidFill>
              </a:rPr>
              <a:t> Higher, pre-existing likeability towards the brand will result in higher visual attention on the visuals</a:t>
            </a:r>
          </a:p>
          <a:p>
            <a:pPr marL="96441" indent="-96441">
              <a:buClr>
                <a:srgbClr val="CCFF33"/>
              </a:buClr>
              <a:buFont typeface="Wingdings" panose="05000000000000000000" pitchFamily="2" charset="2"/>
              <a:buChar char="v"/>
            </a:pPr>
            <a:endParaRPr lang="en-GB" sz="20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30" b="1" dirty="0">
                <a:solidFill>
                  <a:schemeClr val="accent2">
                    <a:lumMod val="20000"/>
                    <a:lumOff val="80000"/>
                  </a:schemeClr>
                </a:solidFill>
              </a:rPr>
              <a:t>H5:</a:t>
            </a:r>
            <a:r>
              <a:rPr lang="en-GB" sz="430" dirty="0">
                <a:solidFill>
                  <a:schemeClr val="accent2">
                    <a:lumMod val="20000"/>
                    <a:lumOff val="80000"/>
                  </a:schemeClr>
                </a:solidFill>
              </a:rPr>
              <a:t> Compared to brand-congruity, brand-incongruity will overall lead to an increase in purchase intention and likeability of the brands.</a:t>
            </a:r>
          </a:p>
        </p:txBody>
      </p:sp>
      <p:sp>
        <p:nvSpPr>
          <p:cNvPr id="22" name="Abgerundetes Rechteck 21">
            <a:extLst>
              <a:ext uri="{FF2B5EF4-FFF2-40B4-BE49-F238E27FC236}">
                <a16:creationId xmlns:a16="http://schemas.microsoft.com/office/drawing/2014/main" id="{8989BCC5-2036-442D-875B-AE9CBE4C7086}"/>
              </a:ext>
            </a:extLst>
          </p:cNvPr>
          <p:cNvSpPr/>
          <p:nvPr/>
        </p:nvSpPr>
        <p:spPr>
          <a:xfrm>
            <a:off x="2258082" y="3688169"/>
            <a:ext cx="6449037" cy="2596712"/>
          </a:xfrm>
          <a:prstGeom prst="roundRect">
            <a:avLst>
              <a:gd name="adj" fmla="val 9456"/>
            </a:avLst>
          </a:prstGeom>
          <a:solidFill>
            <a:schemeClr val="accent5">
              <a:lumMod val="50000"/>
              <a:alpha val="49000"/>
            </a:scheme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788" dirty="0">
                <a:solidFill>
                  <a:srgbClr val="CCFF33"/>
                </a:solidFill>
              </a:rPr>
              <a:t>	</a:t>
            </a:r>
            <a:r>
              <a:rPr lang="en-GB" sz="788" dirty="0">
                <a:solidFill>
                  <a:srgbClr val="CCFF33"/>
                </a:solidFill>
              </a:rPr>
              <a:t>		    </a:t>
            </a:r>
            <a:r>
              <a:rPr lang="en-GB" sz="788" b="1" dirty="0">
                <a:solidFill>
                  <a:srgbClr val="CCFF33"/>
                </a:solidFill>
              </a:rPr>
              <a:t>Method</a:t>
            </a:r>
            <a:endParaRPr lang="en-GB" sz="788" b="1" dirty="0">
              <a:solidFill>
                <a:srgbClr val="CCFF33"/>
              </a:solidFill>
            </a:endParaRPr>
          </a:p>
        </p:txBody>
      </p:sp>
      <p:sp>
        <p:nvSpPr>
          <p:cNvPr id="23" name="Rechteck: abgerundete Ecken 22">
            <a:extLst>
              <a:ext uri="{FF2B5EF4-FFF2-40B4-BE49-F238E27FC236}">
                <a16:creationId xmlns:a16="http://schemas.microsoft.com/office/drawing/2014/main" id="{3EABE0BF-EC10-45EE-86CE-4A3014EABB99}"/>
              </a:ext>
            </a:extLst>
          </p:cNvPr>
          <p:cNvSpPr/>
          <p:nvPr/>
        </p:nvSpPr>
        <p:spPr>
          <a:xfrm>
            <a:off x="2319621" y="4022570"/>
            <a:ext cx="1857864" cy="2205510"/>
          </a:xfrm>
          <a:prstGeom prst="roundRect">
            <a:avLst>
              <a:gd name="adj" fmla="val 12278"/>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3" b="1" dirty="0">
                <a:solidFill>
                  <a:srgbClr val="CCFF33"/>
                </a:solidFill>
              </a:rPr>
              <a:t>Tool &amp; Procedure</a:t>
            </a:r>
          </a:p>
          <a:p>
            <a:pPr>
              <a:buClr>
                <a:srgbClr val="CCFF33"/>
              </a:buClr>
            </a:pPr>
            <a:endParaRPr lang="en-GB" sz="375"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Given the specialty of the eye-tracking technology, the researchers employed the tool to discover consumers’ attention and behaviours in market research.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Since the pre-existing LI B displayed (Adidas and Nike) is taken as a moderator, the accompanying survey was split into pre- and post-surveys.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In the pre-survey, demographic information (age, sex, disposable income, education) was collected.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After the pre-survey participants the eye-tracking survey was conducted with exposure to the stimulus material for a set time of 7 seconds.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Where possible glass-wearers were asked to remove their spectacles.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Afterwards the participants completed the questionnaire, answering questions about their PI and LI A.</a:t>
            </a:r>
          </a:p>
        </p:txBody>
      </p:sp>
      <p:grpSp>
        <p:nvGrpSpPr>
          <p:cNvPr id="29" name="Gruppieren 28">
            <a:extLst>
              <a:ext uri="{FF2B5EF4-FFF2-40B4-BE49-F238E27FC236}">
                <a16:creationId xmlns:a16="http://schemas.microsoft.com/office/drawing/2014/main" id="{350502BE-3091-47F9-8677-C9820F75FE06}"/>
              </a:ext>
            </a:extLst>
          </p:cNvPr>
          <p:cNvGrpSpPr/>
          <p:nvPr/>
        </p:nvGrpSpPr>
        <p:grpSpPr>
          <a:xfrm>
            <a:off x="4267700" y="4022558"/>
            <a:ext cx="1047435" cy="2205522"/>
            <a:chOff x="7362686" y="4210081"/>
            <a:chExt cx="2389415" cy="1707502"/>
          </a:xfrm>
        </p:grpSpPr>
        <p:sp>
          <p:nvSpPr>
            <p:cNvPr id="26" name="Rechteck: abgerundete Ecken 25">
              <a:extLst>
                <a:ext uri="{FF2B5EF4-FFF2-40B4-BE49-F238E27FC236}">
                  <a16:creationId xmlns:a16="http://schemas.microsoft.com/office/drawing/2014/main" id="{2FAF86E4-31B9-4DB5-BA74-689260A631D7}"/>
                </a:ext>
              </a:extLst>
            </p:cNvPr>
            <p:cNvSpPr/>
            <p:nvPr/>
          </p:nvSpPr>
          <p:spPr>
            <a:xfrm>
              <a:off x="7362686" y="4210081"/>
              <a:ext cx="2389415" cy="1707502"/>
            </a:xfrm>
            <a:prstGeom prst="roundRect">
              <a:avLst>
                <a:gd name="adj" fmla="val 14370"/>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3" b="1" dirty="0">
                  <a:solidFill>
                    <a:srgbClr val="CCFF33"/>
                  </a:solidFill>
                </a:rPr>
                <a:t>Sample</a:t>
              </a:r>
            </a:p>
            <a:p>
              <a:endParaRPr lang="en-GB" sz="338" dirty="0">
                <a:solidFill>
                  <a:schemeClr val="accent2">
                    <a:lumMod val="20000"/>
                    <a:lumOff val="80000"/>
                  </a:schemeClr>
                </a:solidFill>
              </a:endParaRPr>
            </a:p>
            <a:p>
              <a:r>
                <a:rPr lang="en-GB" sz="450" dirty="0">
                  <a:solidFill>
                    <a:schemeClr val="accent2">
                      <a:lumMod val="20000"/>
                      <a:lumOff val="80000"/>
                    </a:schemeClr>
                  </a:solidFill>
                </a:rPr>
                <a:t>2 groups: The 1</a:t>
              </a:r>
              <a:r>
                <a:rPr lang="en-GB" sz="450" baseline="30000" dirty="0">
                  <a:solidFill>
                    <a:schemeClr val="accent2">
                      <a:lumMod val="20000"/>
                      <a:lumOff val="80000"/>
                    </a:schemeClr>
                  </a:solidFill>
                </a:rPr>
                <a:t>st</a:t>
              </a:r>
              <a:r>
                <a:rPr lang="en-GB" sz="450" dirty="0">
                  <a:solidFill>
                    <a:schemeClr val="accent2">
                      <a:lumMod val="20000"/>
                      <a:lumOff val="80000"/>
                    </a:schemeClr>
                  </a:solidFill>
                </a:rPr>
                <a:t> half of the participants </a:t>
              </a:r>
            </a:p>
            <a:p>
              <a:pPr marL="96441" indent="-96441">
                <a:buClr>
                  <a:srgbClr val="CCFF33"/>
                </a:buClr>
                <a:buFont typeface="Wingdings" panose="05000000000000000000" pitchFamily="2" charset="2"/>
                <a:buChar char="v"/>
              </a:pPr>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Nike incongruence </a:t>
              </a: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Adidas congruence adverts </a:t>
              </a:r>
            </a:p>
            <a:p>
              <a:endParaRPr lang="en-GB" sz="450" dirty="0">
                <a:solidFill>
                  <a:schemeClr val="accent2">
                    <a:lumMod val="20000"/>
                    <a:lumOff val="80000"/>
                  </a:schemeClr>
                </a:solidFill>
              </a:endParaRPr>
            </a:p>
            <a:p>
              <a:r>
                <a:rPr lang="en-GB" sz="450" dirty="0">
                  <a:solidFill>
                    <a:schemeClr val="accent2">
                      <a:lumMod val="20000"/>
                      <a:lumOff val="80000"/>
                    </a:schemeClr>
                  </a:solidFill>
                </a:rPr>
                <a:t>2</a:t>
              </a:r>
              <a:r>
                <a:rPr lang="en-GB" sz="450" baseline="30000" dirty="0">
                  <a:solidFill>
                    <a:schemeClr val="accent2">
                      <a:lumMod val="20000"/>
                      <a:lumOff val="80000"/>
                    </a:schemeClr>
                  </a:solidFill>
                </a:rPr>
                <a:t>nd</a:t>
              </a:r>
              <a:r>
                <a:rPr lang="en-GB" sz="450" dirty="0">
                  <a:solidFill>
                    <a:schemeClr val="accent2">
                      <a:lumMod val="20000"/>
                      <a:lumOff val="80000"/>
                    </a:schemeClr>
                  </a:solidFill>
                </a:rPr>
                <a:t> group:</a:t>
              </a:r>
            </a:p>
            <a:p>
              <a:endParaRPr lang="en-GB" sz="450" dirty="0">
                <a:solidFill>
                  <a:schemeClr val="accent2">
                    <a:lumMod val="20000"/>
                    <a:lumOff val="80000"/>
                  </a:schemeClr>
                </a:solidFill>
              </a:endParaRP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Nike congruence</a:t>
              </a:r>
            </a:p>
            <a:p>
              <a:pPr marL="96441" indent="-96441">
                <a:buClr>
                  <a:srgbClr val="CCFF33"/>
                </a:buClr>
                <a:buFont typeface="Wingdings" panose="05000000000000000000" pitchFamily="2" charset="2"/>
                <a:buChar char="v"/>
              </a:pPr>
              <a:r>
                <a:rPr lang="en-GB" sz="450" dirty="0">
                  <a:solidFill>
                    <a:schemeClr val="accent2">
                      <a:lumMod val="20000"/>
                      <a:lumOff val="80000"/>
                    </a:schemeClr>
                  </a:solidFill>
                </a:rPr>
                <a:t>Adidas incongruence adverts.</a:t>
              </a:r>
            </a:p>
            <a:p>
              <a:endParaRPr lang="en-GB" sz="450" dirty="0">
                <a:solidFill>
                  <a:schemeClr val="accent2">
                    <a:lumMod val="20000"/>
                    <a:lumOff val="80000"/>
                  </a:schemeClr>
                </a:solidFill>
              </a:endParaRPr>
            </a:p>
            <a:p>
              <a:r>
                <a:rPr lang="en-GB" sz="450" dirty="0">
                  <a:solidFill>
                    <a:schemeClr val="accent2">
                      <a:lumMod val="20000"/>
                      <a:lumOff val="80000"/>
                    </a:schemeClr>
                  </a:solidFill>
                </a:rPr>
                <a:t>11 BA students, &amp; 12 MA students. </a:t>
              </a:r>
            </a:p>
            <a:p>
              <a:endParaRPr lang="en-GB" sz="450" dirty="0">
                <a:solidFill>
                  <a:schemeClr val="accent2">
                    <a:lumMod val="20000"/>
                    <a:lumOff val="80000"/>
                  </a:schemeClr>
                </a:solidFill>
              </a:endParaRPr>
            </a:p>
            <a:p>
              <a:r>
                <a:rPr lang="en-GB" sz="450" dirty="0">
                  <a:solidFill>
                    <a:schemeClr val="accent2">
                      <a:lumMod val="20000"/>
                      <a:lumOff val="80000"/>
                    </a:schemeClr>
                  </a:solidFill>
                </a:rPr>
                <a:t>Due to time and financial constraints, a nonprobability sampling method (i.e. convenience sampling) was used.</a:t>
              </a:r>
            </a:p>
          </p:txBody>
        </p:sp>
        <p:sp>
          <p:nvSpPr>
            <p:cNvPr id="27" name="Textfeld 26">
              <a:extLst>
                <a:ext uri="{FF2B5EF4-FFF2-40B4-BE49-F238E27FC236}">
                  <a16:creationId xmlns:a16="http://schemas.microsoft.com/office/drawing/2014/main" id="{FEF357DB-1DEB-4A98-AFE4-28E8AD8F1710}"/>
                </a:ext>
              </a:extLst>
            </p:cNvPr>
            <p:cNvSpPr txBox="1"/>
            <p:nvPr/>
          </p:nvSpPr>
          <p:spPr>
            <a:xfrm>
              <a:off x="7558299" y="5599091"/>
              <a:ext cx="1035893" cy="180951"/>
            </a:xfrm>
            <a:prstGeom prst="rect">
              <a:avLst/>
            </a:prstGeom>
            <a:noFill/>
          </p:spPr>
          <p:txBody>
            <a:bodyPr wrap="square" rtlCol="0">
              <a:spAutoFit/>
            </a:bodyPr>
            <a:lstStyle/>
            <a:p>
              <a:r>
                <a:rPr lang="en-GB" sz="563" b="1" dirty="0">
                  <a:solidFill>
                    <a:schemeClr val="accent2">
                      <a:lumMod val="20000"/>
                      <a:lumOff val="80000"/>
                    </a:schemeClr>
                  </a:solidFill>
                </a:rPr>
                <a:t>N = 23</a:t>
              </a:r>
            </a:p>
          </p:txBody>
        </p:sp>
      </p:grpSp>
      <p:sp>
        <p:nvSpPr>
          <p:cNvPr id="30" name="Rechteck: abgerundete Ecken 29">
            <a:extLst>
              <a:ext uri="{FF2B5EF4-FFF2-40B4-BE49-F238E27FC236}">
                <a16:creationId xmlns:a16="http://schemas.microsoft.com/office/drawing/2014/main" id="{77FCA3B4-F968-4A7D-BD16-C6939B925417}"/>
              </a:ext>
            </a:extLst>
          </p:cNvPr>
          <p:cNvSpPr/>
          <p:nvPr/>
        </p:nvSpPr>
        <p:spPr>
          <a:xfrm>
            <a:off x="5405349" y="3751612"/>
            <a:ext cx="3236618" cy="2476468"/>
          </a:xfrm>
          <a:prstGeom prst="roundRect">
            <a:avLst>
              <a:gd name="adj" fmla="val 8702"/>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3" b="1" dirty="0">
                <a:solidFill>
                  <a:srgbClr val="CCFF33"/>
                </a:solidFill>
              </a:rPr>
              <a:t>Measures</a:t>
            </a:r>
          </a:p>
          <a:p>
            <a:pPr lvl="1"/>
            <a:r>
              <a:rPr lang="en-GB" sz="450" b="1" i="1" dirty="0" smtClean="0">
                <a:solidFill>
                  <a:srgbClr val="CCFF33"/>
                </a:solidFill>
              </a:rPr>
              <a:t>Visual Attention (VA)</a:t>
            </a:r>
            <a:r>
              <a:rPr lang="en-GB" sz="450" b="1" dirty="0" smtClean="0">
                <a:solidFill>
                  <a:srgbClr val="CCFF33"/>
                </a:solidFill>
              </a:rPr>
              <a:t>: </a:t>
            </a:r>
            <a:br>
              <a:rPr lang="en-GB" sz="450" b="1" dirty="0" smtClean="0">
                <a:solidFill>
                  <a:srgbClr val="CCFF33"/>
                </a:solidFill>
              </a:rPr>
            </a:br>
            <a:r>
              <a:rPr lang="en-GB" sz="450" dirty="0" smtClean="0"/>
              <a:t>Dwell Time in </a:t>
            </a:r>
            <a:r>
              <a:rPr lang="en-GB" sz="450" dirty="0" err="1" smtClean="0"/>
              <a:t>ms</a:t>
            </a:r>
            <a:r>
              <a:rPr lang="en-GB" sz="450" dirty="0" smtClean="0"/>
              <a:t> on the AOI (Area of Interest) </a:t>
            </a:r>
          </a:p>
          <a:p>
            <a:pPr lvl="1" algn="ctr"/>
            <a:endParaRPr lang="en-GB" sz="450" dirty="0" smtClean="0">
              <a:solidFill>
                <a:srgbClr val="CCFF33"/>
              </a:solidFill>
            </a:endParaRPr>
          </a:p>
          <a:p>
            <a:pPr lvl="1" algn="ctr"/>
            <a:endParaRPr lang="en-GB" sz="450" dirty="0" smtClean="0">
              <a:solidFill>
                <a:srgbClr val="CCFF33"/>
              </a:solidFill>
            </a:endParaRPr>
          </a:p>
          <a:p>
            <a:pPr lvl="1"/>
            <a:r>
              <a:rPr lang="en-GB" sz="450" b="1" i="1" dirty="0" smtClean="0">
                <a:solidFill>
                  <a:srgbClr val="CCFF33"/>
                </a:solidFill>
              </a:rPr>
              <a:t>Likeability of the brand (LI B)</a:t>
            </a:r>
            <a:r>
              <a:rPr lang="en-GB" sz="450" b="1" dirty="0" smtClean="0">
                <a:solidFill>
                  <a:srgbClr val="CCFF33"/>
                </a:solidFill>
              </a:rPr>
              <a:t>:</a:t>
            </a:r>
          </a:p>
          <a:p>
            <a:pPr lvl="1"/>
            <a:endParaRPr lang="en-GB" sz="450" dirty="0" smtClean="0"/>
          </a:p>
          <a:p>
            <a:pPr lvl="1"/>
            <a:r>
              <a:rPr lang="en-GB" sz="450" dirty="0" smtClean="0"/>
              <a:t>Pre-existing affinity to the brand assuming a moderating relationship between the stimulus and the visual attention in H2. Likeability is described in 4 dimensions, according to Nguyen. The original 17 items of the 4 dimensions were reduced to:</a:t>
            </a:r>
          </a:p>
          <a:p>
            <a:pPr lvl="1"/>
            <a:endParaRPr lang="en-GB" sz="450" dirty="0" smtClean="0"/>
          </a:p>
          <a:p>
            <a:pPr marL="810816" lvl="2" indent="-96441">
              <a:buClr>
                <a:srgbClr val="CCFF33"/>
              </a:buClr>
              <a:buFont typeface="Wingdings" panose="05000000000000000000" pitchFamily="2" charset="2"/>
              <a:buChar char="v"/>
            </a:pPr>
            <a:r>
              <a:rPr lang="en-GB" sz="450" dirty="0" smtClean="0"/>
              <a:t>Positive association: “The brand is associated with a positive motive”</a:t>
            </a:r>
          </a:p>
          <a:p>
            <a:pPr marL="810816" lvl="2" indent="-96441">
              <a:buClr>
                <a:srgbClr val="CCFF33"/>
              </a:buClr>
              <a:buFont typeface="Wingdings" panose="05000000000000000000" pitchFamily="2" charset="2"/>
              <a:buChar char="v"/>
            </a:pPr>
            <a:r>
              <a:rPr lang="en-GB" sz="450" dirty="0" smtClean="0"/>
              <a:t>Interaction interest: “I feel attached to the brand”</a:t>
            </a:r>
          </a:p>
          <a:p>
            <a:pPr marL="810816" lvl="2" indent="-96441">
              <a:buClr>
                <a:srgbClr val="CCFF33"/>
              </a:buClr>
              <a:buFont typeface="Wingdings" panose="05000000000000000000" pitchFamily="2" charset="2"/>
              <a:buChar char="v"/>
            </a:pPr>
            <a:r>
              <a:rPr lang="en-GB" sz="450" dirty="0" smtClean="0"/>
              <a:t>Personified quality: “This brand is very attractive”</a:t>
            </a:r>
          </a:p>
          <a:p>
            <a:pPr marL="810816" lvl="2" indent="-96441">
              <a:buClr>
                <a:srgbClr val="CCFF33"/>
              </a:buClr>
              <a:buFont typeface="Wingdings" panose="05000000000000000000" pitchFamily="2" charset="2"/>
              <a:buChar char="v"/>
            </a:pPr>
            <a:r>
              <a:rPr lang="en-GB" sz="450" dirty="0" smtClean="0"/>
              <a:t>Brand contentment: “Overall, I approve of this brand”</a:t>
            </a:r>
          </a:p>
          <a:p>
            <a:pPr marL="353616" lvl="1" indent="-96441">
              <a:buFont typeface="Arial" panose="020B0604020202020204" pitchFamily="34" charset="0"/>
              <a:buChar char="•"/>
            </a:pPr>
            <a:endParaRPr lang="en-GB" sz="450" dirty="0" smtClean="0"/>
          </a:p>
          <a:p>
            <a:pPr lvl="1"/>
            <a:r>
              <a:rPr lang="en-GB" sz="450" b="1" i="1" dirty="0" smtClean="0">
                <a:solidFill>
                  <a:srgbClr val="CCFF33"/>
                </a:solidFill>
              </a:rPr>
              <a:t>Purchase intention (PI)</a:t>
            </a:r>
            <a:r>
              <a:rPr lang="en-GB" sz="450" b="1" dirty="0" smtClean="0">
                <a:solidFill>
                  <a:srgbClr val="CCFF33"/>
                </a:solidFill>
              </a:rPr>
              <a:t>:</a:t>
            </a:r>
          </a:p>
          <a:p>
            <a:pPr lvl="1"/>
            <a:endParaRPr lang="en-GB" sz="450" dirty="0" smtClean="0"/>
          </a:p>
          <a:p>
            <a:pPr lvl="1"/>
            <a:r>
              <a:rPr lang="en-GB" sz="450" dirty="0" smtClean="0"/>
              <a:t>One of the main DVs in the 5</a:t>
            </a:r>
            <a:r>
              <a:rPr lang="en-GB" sz="450" baseline="30000" dirty="0" smtClean="0"/>
              <a:t>th</a:t>
            </a:r>
            <a:r>
              <a:rPr lang="en-GB" sz="450" dirty="0" smtClean="0"/>
              <a:t> Hypothesis, the other being likeability of the ads. The theory of planned behaviour by </a:t>
            </a:r>
            <a:r>
              <a:rPr lang="en-GB" sz="450" dirty="0" err="1" smtClean="0"/>
              <a:t>Ajzen</a:t>
            </a:r>
            <a:r>
              <a:rPr lang="en-GB" sz="450" dirty="0" smtClean="0"/>
              <a:t> (1991) was used culminating in the question “How likely are you to purchase products from the sports brands that you saw on the picture?”.</a:t>
            </a:r>
          </a:p>
          <a:p>
            <a:pPr lvl="1"/>
            <a:endParaRPr lang="en-GB" sz="450" dirty="0" smtClean="0"/>
          </a:p>
          <a:p>
            <a:pPr lvl="1"/>
            <a:r>
              <a:rPr lang="en-GB" sz="450" b="1" i="1" dirty="0" smtClean="0">
                <a:solidFill>
                  <a:srgbClr val="CCFF33"/>
                </a:solidFill>
              </a:rPr>
              <a:t>Likeability of the ads (LI A)</a:t>
            </a:r>
            <a:r>
              <a:rPr lang="en-GB" sz="450" b="1" dirty="0" smtClean="0">
                <a:solidFill>
                  <a:srgbClr val="CCFF33"/>
                </a:solidFill>
              </a:rPr>
              <a:t>: </a:t>
            </a:r>
          </a:p>
          <a:p>
            <a:pPr lvl="1"/>
            <a:endParaRPr lang="en-GB" sz="450" dirty="0" smtClean="0"/>
          </a:p>
          <a:p>
            <a:pPr lvl="1"/>
            <a:r>
              <a:rPr lang="en-GB" sz="450" dirty="0" smtClean="0"/>
              <a:t>In the post-survey the question was asked on a 7-point Likert scale “Please indicate your likeability of the advertising pictures of the sports brands.” This variable was then used as a DV in the 5</a:t>
            </a:r>
            <a:r>
              <a:rPr lang="en-GB" sz="450" baseline="30000" dirty="0" smtClean="0"/>
              <a:t>th</a:t>
            </a:r>
            <a:r>
              <a:rPr lang="en-GB" sz="450" dirty="0" smtClean="0"/>
              <a:t> Hypothesis.</a:t>
            </a:r>
          </a:p>
          <a:p>
            <a:pPr lvl="1"/>
            <a:endParaRPr lang="en-GB" sz="450" dirty="0" smtClean="0"/>
          </a:p>
          <a:p>
            <a:pPr lvl="1"/>
            <a:r>
              <a:rPr lang="en-GB" sz="450" b="1" i="1" dirty="0" smtClean="0">
                <a:solidFill>
                  <a:srgbClr val="CCFF33"/>
                </a:solidFill>
              </a:rPr>
              <a:t>Congruence Incongruence dummy</a:t>
            </a:r>
            <a:r>
              <a:rPr lang="en-GB" sz="450" b="1" dirty="0" smtClean="0">
                <a:solidFill>
                  <a:srgbClr val="CCFF33"/>
                </a:solidFill>
              </a:rPr>
              <a:t>: </a:t>
            </a:r>
          </a:p>
          <a:p>
            <a:pPr lvl="1"/>
            <a:endParaRPr lang="en-GB" sz="450" dirty="0" smtClean="0"/>
          </a:p>
          <a:p>
            <a:pPr lvl="1"/>
            <a:r>
              <a:rPr lang="en-GB" sz="450" dirty="0" smtClean="0"/>
              <a:t>Two sports brands Nike and Adidas were chosen, as they are well known and two brands are able to provide a better generalizability and external validity is higher. Participant was simultaneously exposed to the congruent and the incongruent picture.</a:t>
            </a:r>
            <a:endParaRPr lang="en-GB" sz="450" dirty="0"/>
          </a:p>
          <a:p>
            <a:endParaRPr lang="en-GB" sz="506" dirty="0"/>
          </a:p>
          <a:p>
            <a:pPr marL="96441" indent="-96441">
              <a:buFont typeface="Arial" panose="020B0604020202020204" pitchFamily="34" charset="0"/>
              <a:buChar char="•"/>
            </a:pPr>
            <a:endParaRPr lang="en-GB" sz="506" dirty="0"/>
          </a:p>
          <a:p>
            <a:pPr algn="ctr"/>
            <a:endParaRPr lang="en-GB" sz="506" dirty="0">
              <a:solidFill>
                <a:srgbClr val="CCFF33"/>
              </a:solidFill>
            </a:endParaRPr>
          </a:p>
          <a:p>
            <a:pPr algn="ctr"/>
            <a:endParaRPr lang="en-GB" sz="1013" dirty="0">
              <a:solidFill>
                <a:srgbClr val="CCFF33"/>
              </a:solidFill>
            </a:endParaRPr>
          </a:p>
        </p:txBody>
      </p:sp>
      <p:pic>
        <p:nvPicPr>
          <p:cNvPr id="3" name="Grafik 2"/>
          <p:cNvPicPr>
            <a:picLocks/>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09261" y="5345302"/>
            <a:ext cx="202500" cy="202500"/>
          </a:xfrm>
          <a:prstGeom prst="rect">
            <a:avLst/>
          </a:prstGeom>
        </p:spPr>
      </p:pic>
      <p:pic>
        <p:nvPicPr>
          <p:cNvPr id="5" name="Grafik 4"/>
          <p:cNvPicPr>
            <a:picLocks/>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09261" y="5050244"/>
            <a:ext cx="202500" cy="202500"/>
          </a:xfrm>
          <a:prstGeom prst="rect">
            <a:avLst/>
          </a:prstGeom>
        </p:spPr>
      </p:pic>
      <p:pic>
        <p:nvPicPr>
          <p:cNvPr id="6" name="Grafik 5"/>
          <p:cNvPicPr>
            <a:picLocks/>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592822" y="4257278"/>
            <a:ext cx="202500" cy="202500"/>
          </a:xfrm>
          <a:prstGeom prst="rect">
            <a:avLst/>
          </a:prstGeom>
        </p:spPr>
      </p:pic>
      <p:pic>
        <p:nvPicPr>
          <p:cNvPr id="7" name="Grafik 6"/>
          <p:cNvPicPr>
            <a:picLocks/>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09261" y="5795564"/>
            <a:ext cx="202500" cy="202500"/>
          </a:xfrm>
          <a:prstGeom prst="rect">
            <a:avLst/>
          </a:prstGeom>
        </p:spPr>
      </p:pic>
      <p:pic>
        <p:nvPicPr>
          <p:cNvPr id="8" name="Grafik 7"/>
          <p:cNvPicPr>
            <a:picLocks/>
          </p:cNvPicPr>
          <p:nvPr/>
        </p:nvPicPr>
        <p:blipFill>
          <a:blip r:embed="rId7">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4700952" y="5709866"/>
            <a:ext cx="317030" cy="341430"/>
          </a:xfrm>
          <a:prstGeom prst="rect">
            <a:avLst/>
          </a:prstGeom>
        </p:spPr>
      </p:pic>
      <p:pic>
        <p:nvPicPr>
          <p:cNvPr id="9" name="Grafik 8"/>
          <p:cNvPicPr>
            <a:picLocks/>
          </p:cNvPicPr>
          <p:nvPr/>
        </p:nvPicPr>
        <p:blipFill>
          <a:blip r:embed="rId8">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559338" y="3724538"/>
            <a:ext cx="263177" cy="240817"/>
          </a:xfrm>
          <a:prstGeom prst="rect">
            <a:avLst/>
          </a:prstGeom>
        </p:spPr>
      </p:pic>
      <p:pic>
        <p:nvPicPr>
          <p:cNvPr id="10" name="Grafik 9"/>
          <p:cNvPicPr>
            <a:picLocks/>
          </p:cNvPicPr>
          <p:nvPr/>
        </p:nvPicPr>
        <p:blipFill>
          <a:blip r:embed="rId9">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939298" y="4358528"/>
            <a:ext cx="202500" cy="202500"/>
          </a:xfrm>
          <a:prstGeom prst="rect">
            <a:avLst/>
          </a:prstGeom>
        </p:spPr>
      </p:pic>
      <p:sp>
        <p:nvSpPr>
          <p:cNvPr id="34" name="Abgerundetes Rechteck 33">
            <a:extLst>
              <a:ext uri="{FF2B5EF4-FFF2-40B4-BE49-F238E27FC236}">
                <a16:creationId xmlns:a16="http://schemas.microsoft.com/office/drawing/2014/main" id="{8989BCC5-2036-442D-875B-AE9CBE4C7086}"/>
              </a:ext>
            </a:extLst>
          </p:cNvPr>
          <p:cNvSpPr/>
          <p:nvPr/>
        </p:nvSpPr>
        <p:spPr>
          <a:xfrm>
            <a:off x="2258083" y="462280"/>
            <a:ext cx="3669078" cy="2286276"/>
          </a:xfrm>
          <a:prstGeom prst="roundRect">
            <a:avLst>
              <a:gd name="adj" fmla="val 8340"/>
            </a:avLst>
          </a:prstGeom>
          <a:solidFill>
            <a:srgbClr val="CCFF33">
              <a:alpha val="22000"/>
            </a:srgb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88" b="1" dirty="0">
                <a:solidFill>
                  <a:srgbClr val="CCFF33"/>
                </a:solidFill>
              </a:rPr>
              <a:t>Results</a:t>
            </a:r>
          </a:p>
        </p:txBody>
      </p:sp>
      <p:sp>
        <p:nvSpPr>
          <p:cNvPr id="35" name="Abgerundetes Rechteck 34">
            <a:extLst>
              <a:ext uri="{FF2B5EF4-FFF2-40B4-BE49-F238E27FC236}">
                <a16:creationId xmlns:a16="http://schemas.microsoft.com/office/drawing/2014/main" id="{8989BCC5-2036-442D-875B-AE9CBE4C7086}"/>
              </a:ext>
            </a:extLst>
          </p:cNvPr>
          <p:cNvSpPr/>
          <p:nvPr/>
        </p:nvSpPr>
        <p:spPr>
          <a:xfrm>
            <a:off x="5983729" y="462280"/>
            <a:ext cx="2682751" cy="3169088"/>
          </a:xfrm>
          <a:prstGeom prst="roundRect">
            <a:avLst>
              <a:gd name="adj" fmla="val 7367"/>
            </a:avLst>
          </a:prstGeom>
          <a:solidFill>
            <a:srgbClr val="CCFF33">
              <a:alpha val="22000"/>
            </a:srgb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788" dirty="0">
                <a:solidFill>
                  <a:srgbClr val="CCFF33"/>
                </a:solidFill>
              </a:rPr>
              <a:t>	     </a:t>
            </a:r>
            <a:r>
              <a:rPr lang="en-GB" sz="788" b="1" dirty="0">
                <a:solidFill>
                  <a:srgbClr val="CCFF33"/>
                </a:solidFill>
              </a:rPr>
              <a:t>Discussion</a:t>
            </a:r>
          </a:p>
          <a:p>
            <a:endParaRPr lang="en-GB" sz="788" dirty="0">
              <a:solidFill>
                <a:srgbClr val="CCFF33"/>
              </a:solidFill>
            </a:endParaRPr>
          </a:p>
        </p:txBody>
      </p:sp>
      <p:sp>
        <p:nvSpPr>
          <p:cNvPr id="15" name="Textfeld 14"/>
          <p:cNvSpPr txBox="1"/>
          <p:nvPr/>
        </p:nvSpPr>
        <p:spPr>
          <a:xfrm>
            <a:off x="3559488" y="2734859"/>
            <a:ext cx="1068392" cy="213585"/>
          </a:xfrm>
          <a:prstGeom prst="rect">
            <a:avLst/>
          </a:prstGeom>
          <a:noFill/>
        </p:spPr>
        <p:txBody>
          <a:bodyPr wrap="square" rtlCol="0">
            <a:spAutoFit/>
          </a:bodyPr>
          <a:lstStyle/>
          <a:p>
            <a:pPr algn="ctr"/>
            <a:r>
              <a:rPr lang="de-CH" sz="788" b="1" dirty="0" err="1">
                <a:solidFill>
                  <a:srgbClr val="CCFF33"/>
                </a:solidFill>
              </a:rPr>
              <a:t>Heatmaps</a:t>
            </a:r>
            <a:endParaRPr lang="de-CH" sz="788" b="1" dirty="0">
              <a:solidFill>
                <a:srgbClr val="CCFF33"/>
              </a:solidFill>
            </a:endParaRPr>
          </a:p>
        </p:txBody>
      </p:sp>
      <p:pic>
        <p:nvPicPr>
          <p:cNvPr id="41" name="Grafik 40"/>
          <p:cNvPicPr>
            <a:picLocks/>
          </p:cNvPicPr>
          <p:nvPr/>
        </p:nvPicPr>
        <p:blipFill>
          <a:blip r:embed="rId7">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4884076" y="5772679"/>
            <a:ext cx="317030" cy="341430"/>
          </a:xfrm>
          <a:prstGeom prst="rect">
            <a:avLst/>
          </a:prstGeom>
        </p:spPr>
      </p:pic>
      <p:pic>
        <p:nvPicPr>
          <p:cNvPr id="47" name="Grafik 46"/>
          <p:cNvPicPr>
            <a:picLocks/>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19623" y="3777779"/>
            <a:ext cx="202500" cy="202500"/>
          </a:xfrm>
          <a:prstGeom prst="rect">
            <a:avLst/>
          </a:prstGeom>
        </p:spPr>
      </p:pic>
      <p:pic>
        <p:nvPicPr>
          <p:cNvPr id="48" name="Grafik 47"/>
          <p:cNvPicPr>
            <a:picLocks/>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786786" y="3820058"/>
            <a:ext cx="202500" cy="202500"/>
          </a:xfrm>
          <a:prstGeom prst="rect">
            <a:avLst/>
          </a:prstGeom>
        </p:spPr>
      </p:pic>
      <p:pic>
        <p:nvPicPr>
          <p:cNvPr id="51" name="Grafik 50"/>
          <p:cNvPicPr>
            <a:picLocks/>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50338" y="3179814"/>
            <a:ext cx="202500" cy="202500"/>
          </a:xfrm>
          <a:prstGeom prst="rect">
            <a:avLst/>
          </a:prstGeom>
        </p:spPr>
      </p:pic>
      <p:sp>
        <p:nvSpPr>
          <p:cNvPr id="24" name="Textfeld 23"/>
          <p:cNvSpPr txBox="1"/>
          <p:nvPr/>
        </p:nvSpPr>
        <p:spPr>
          <a:xfrm>
            <a:off x="807719" y="6361414"/>
            <a:ext cx="8001001" cy="392415"/>
          </a:xfrm>
          <a:prstGeom prst="rect">
            <a:avLst/>
          </a:prstGeom>
          <a:noFill/>
        </p:spPr>
        <p:txBody>
          <a:bodyPr wrap="square" rtlCol="0">
            <a:spAutoFit/>
          </a:bodyPr>
          <a:lstStyle/>
          <a:p>
            <a:r>
              <a:rPr lang="de-CH" sz="500" b="1" dirty="0">
                <a:solidFill>
                  <a:srgbClr val="CCFF33"/>
                </a:solidFill>
              </a:rPr>
              <a:t>References</a:t>
            </a:r>
            <a:r>
              <a:rPr lang="de-CH" sz="450" dirty="0"/>
              <a:t>:</a:t>
            </a:r>
          </a:p>
          <a:p>
            <a:r>
              <a:rPr lang="en-GB" sz="500" dirty="0" err="1">
                <a:latin typeface="Corbel Light" panose="020B0303020204020204" pitchFamily="34" charset="0"/>
              </a:rPr>
              <a:t>Ajzen</a:t>
            </a:r>
            <a:r>
              <a:rPr lang="en-GB" sz="500" dirty="0">
                <a:latin typeface="Corbel Light" panose="020B0303020204020204" pitchFamily="34" charset="0"/>
              </a:rPr>
              <a:t>, I. (1991). The theory of planned </a:t>
            </a:r>
            <a:r>
              <a:rPr lang="en-GB" sz="500" dirty="0" err="1">
                <a:latin typeface="Corbel Light" panose="020B0303020204020204" pitchFamily="34" charset="0"/>
              </a:rPr>
              <a:t>behavior</a:t>
            </a:r>
            <a:r>
              <a:rPr lang="en-GB" sz="500" dirty="0">
                <a:latin typeface="Corbel Light" panose="020B0303020204020204" pitchFamily="34" charset="0"/>
              </a:rPr>
              <a:t>. Organizational </a:t>
            </a:r>
            <a:r>
              <a:rPr lang="en-GB" sz="500" dirty="0" err="1">
                <a:latin typeface="Corbel Light" panose="020B0303020204020204" pitchFamily="34" charset="0"/>
              </a:rPr>
              <a:t>Behavior</a:t>
            </a:r>
            <a:r>
              <a:rPr lang="en-GB" sz="500" dirty="0">
                <a:latin typeface="Corbel Light" panose="020B0303020204020204" pitchFamily="34" charset="0"/>
              </a:rPr>
              <a:t> and Human Decision Processes, 50(2), 179–211. </a:t>
            </a:r>
            <a:r>
              <a:rPr lang="en-GB" sz="500" dirty="0" err="1">
                <a:latin typeface="Corbel Light" panose="020B0303020204020204" pitchFamily="34" charset="0"/>
              </a:rPr>
              <a:t>doi</a:t>
            </a:r>
            <a:r>
              <a:rPr lang="en-GB" sz="500" dirty="0">
                <a:latin typeface="Corbel Light" panose="020B0303020204020204" pitchFamily="34" charset="0"/>
              </a:rPr>
              <a:t>: 10.1016/0749-5978(91)90020-T</a:t>
            </a:r>
          </a:p>
          <a:p>
            <a:r>
              <a:rPr lang="en-GB" sz="500" dirty="0">
                <a:latin typeface="Corbel Light" panose="020B0303020204020204" pitchFamily="34" charset="0"/>
              </a:rPr>
              <a:t>Nguyen, B., </a:t>
            </a:r>
            <a:r>
              <a:rPr lang="en-GB" sz="500" dirty="0" err="1">
                <a:latin typeface="Corbel Light" panose="020B0303020204020204" pitchFamily="34" charset="0"/>
              </a:rPr>
              <a:t>Ekinci</a:t>
            </a:r>
            <a:r>
              <a:rPr lang="en-GB" sz="500" dirty="0">
                <a:latin typeface="Corbel Light" panose="020B0303020204020204" pitchFamily="34" charset="0"/>
              </a:rPr>
              <a:t>, Y., Simkin, L., &amp; Melewar, T. C. (2015). The Brand Likeability Scale: An Exploratory Study of Likeability in Firm-Level Brands. </a:t>
            </a:r>
            <a:r>
              <a:rPr lang="en-GB" sz="500" i="1" dirty="0">
                <a:latin typeface="Corbel Light" panose="020B0303020204020204" pitchFamily="34" charset="0"/>
              </a:rPr>
              <a:t>International Journal of Market Research</a:t>
            </a:r>
            <a:r>
              <a:rPr lang="en-GB" sz="500" dirty="0">
                <a:latin typeface="Corbel Light" panose="020B0303020204020204" pitchFamily="34" charset="0"/>
              </a:rPr>
              <a:t>, </a:t>
            </a:r>
            <a:r>
              <a:rPr lang="en-GB" sz="500" i="1" dirty="0">
                <a:latin typeface="Corbel Light" panose="020B0303020204020204" pitchFamily="34" charset="0"/>
              </a:rPr>
              <a:t>57</a:t>
            </a:r>
            <a:r>
              <a:rPr lang="en-GB" sz="500" dirty="0">
                <a:latin typeface="Corbel Light" panose="020B0303020204020204" pitchFamily="34" charset="0"/>
              </a:rPr>
              <a:t>(5), 777–800. </a:t>
            </a:r>
            <a:r>
              <a:rPr lang="en-GB" sz="500" dirty="0" err="1">
                <a:latin typeface="Corbel Light" panose="020B0303020204020204" pitchFamily="34" charset="0"/>
              </a:rPr>
              <a:t>doi</a:t>
            </a:r>
            <a:r>
              <a:rPr lang="en-GB" sz="500" dirty="0">
                <a:latin typeface="Corbel Light" panose="020B0303020204020204" pitchFamily="34" charset="0"/>
              </a:rPr>
              <a:t>: 10.2501/IJMR-2015-063 </a:t>
            </a:r>
            <a:r>
              <a:rPr lang="en-GB" sz="500" dirty="0" smtClean="0">
                <a:latin typeface="Corbel Light" panose="020B0303020204020204" pitchFamily="34" charset="0"/>
              </a:rPr>
              <a:t>				        </a:t>
            </a:r>
            <a:r>
              <a:rPr lang="en-GB" sz="500" dirty="0" smtClean="0"/>
              <a:t>18.03.2020</a:t>
            </a:r>
            <a:endParaRPr lang="en-GB" sz="500" dirty="0"/>
          </a:p>
          <a:p>
            <a:endParaRPr lang="de-CH" sz="450" dirty="0"/>
          </a:p>
        </p:txBody>
      </p:sp>
      <p:cxnSp>
        <p:nvCxnSpPr>
          <p:cNvPr id="36" name="Gerade Verbindung mit Pfeil 35"/>
          <p:cNvCxnSpPr>
            <a:stCxn id="59" idx="3"/>
            <a:endCxn id="57" idx="1"/>
          </p:cNvCxnSpPr>
          <p:nvPr/>
        </p:nvCxnSpPr>
        <p:spPr>
          <a:xfrm>
            <a:off x="1309100" y="3879029"/>
            <a:ext cx="367448" cy="520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5" name="Gerade Verbindung mit Pfeil 54"/>
          <p:cNvCxnSpPr>
            <a:stCxn id="56" idx="2"/>
            <a:endCxn id="48" idx="0"/>
          </p:cNvCxnSpPr>
          <p:nvPr/>
        </p:nvCxnSpPr>
        <p:spPr>
          <a:xfrm>
            <a:off x="1715895" y="3515573"/>
            <a:ext cx="172142" cy="30448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8" name="Gerade Verbindung mit Pfeil 57"/>
          <p:cNvCxnSpPr>
            <a:endCxn id="56" idx="1"/>
          </p:cNvCxnSpPr>
          <p:nvPr/>
        </p:nvCxnSpPr>
        <p:spPr>
          <a:xfrm flipV="1">
            <a:off x="1188734" y="3403085"/>
            <a:ext cx="344455" cy="34852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1" name="Gerade Verbindung mit Pfeil 60"/>
          <p:cNvCxnSpPr>
            <a:stCxn id="33" idx="2"/>
          </p:cNvCxnSpPr>
          <p:nvPr/>
        </p:nvCxnSpPr>
        <p:spPr>
          <a:xfrm>
            <a:off x="1141799" y="3393608"/>
            <a:ext cx="214891" cy="20805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6" name="Rechteck: abgerundete Ecken 25">
            <a:extLst>
              <a:ext uri="{FF2B5EF4-FFF2-40B4-BE49-F238E27FC236}">
                <a16:creationId xmlns:a16="http://schemas.microsoft.com/office/drawing/2014/main" id="{2FAF86E4-31B9-4DB5-BA74-689260A631D7}"/>
              </a:ext>
            </a:extLst>
          </p:cNvPr>
          <p:cNvSpPr/>
          <p:nvPr/>
        </p:nvSpPr>
        <p:spPr>
          <a:xfrm>
            <a:off x="2346309" y="2077072"/>
            <a:ext cx="3523343" cy="620972"/>
          </a:xfrm>
          <a:prstGeom prst="roundRect">
            <a:avLst>
              <a:gd name="adj" fmla="val 19436"/>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563" dirty="0">
              <a:solidFill>
                <a:srgbClr val="CCFF33"/>
              </a:solidFill>
            </a:endParaRPr>
          </a:p>
        </p:txBody>
      </p:sp>
      <p:graphicFrame>
        <p:nvGraphicFramePr>
          <p:cNvPr id="71" name="Tabelle 70"/>
          <p:cNvGraphicFramePr>
            <a:graphicFrameLocks noGrp="1"/>
          </p:cNvGraphicFramePr>
          <p:nvPr>
            <p:extLst>
              <p:ext uri="{D42A27DB-BD31-4B8C-83A1-F6EECF244321}">
                <p14:modId xmlns:p14="http://schemas.microsoft.com/office/powerpoint/2010/main" val="2952729880"/>
              </p:ext>
            </p:extLst>
          </p:nvPr>
        </p:nvGraphicFramePr>
        <p:xfrm>
          <a:off x="2472581" y="2162537"/>
          <a:ext cx="3240083" cy="434340"/>
        </p:xfrm>
        <a:graphic>
          <a:graphicData uri="http://schemas.openxmlformats.org/drawingml/2006/table">
            <a:tbl>
              <a:tblPr firstRow="1" bandRow="1">
                <a:tableStyleId>{0E3FDE45-AF77-4B5C-9715-49D594BDF05E}</a:tableStyleId>
              </a:tblPr>
              <a:tblGrid>
                <a:gridCol w="462869">
                  <a:extLst>
                    <a:ext uri="{9D8B030D-6E8A-4147-A177-3AD203B41FA5}">
                      <a16:colId xmlns:a16="http://schemas.microsoft.com/office/drawing/2014/main" val="167631426"/>
                    </a:ext>
                  </a:extLst>
                </a:gridCol>
                <a:gridCol w="520935">
                  <a:extLst>
                    <a:ext uri="{9D8B030D-6E8A-4147-A177-3AD203B41FA5}">
                      <a16:colId xmlns:a16="http://schemas.microsoft.com/office/drawing/2014/main" val="3768088286"/>
                    </a:ext>
                  </a:extLst>
                </a:gridCol>
                <a:gridCol w="404803">
                  <a:extLst>
                    <a:ext uri="{9D8B030D-6E8A-4147-A177-3AD203B41FA5}">
                      <a16:colId xmlns:a16="http://schemas.microsoft.com/office/drawing/2014/main" val="3648175623"/>
                    </a:ext>
                  </a:extLst>
                </a:gridCol>
                <a:gridCol w="462869">
                  <a:extLst>
                    <a:ext uri="{9D8B030D-6E8A-4147-A177-3AD203B41FA5}">
                      <a16:colId xmlns:a16="http://schemas.microsoft.com/office/drawing/2014/main" val="1991542182"/>
                    </a:ext>
                  </a:extLst>
                </a:gridCol>
                <a:gridCol w="462869">
                  <a:extLst>
                    <a:ext uri="{9D8B030D-6E8A-4147-A177-3AD203B41FA5}">
                      <a16:colId xmlns:a16="http://schemas.microsoft.com/office/drawing/2014/main" val="1153892921"/>
                    </a:ext>
                  </a:extLst>
                </a:gridCol>
                <a:gridCol w="312455">
                  <a:extLst>
                    <a:ext uri="{9D8B030D-6E8A-4147-A177-3AD203B41FA5}">
                      <a16:colId xmlns:a16="http://schemas.microsoft.com/office/drawing/2014/main" val="414322395"/>
                    </a:ext>
                  </a:extLst>
                </a:gridCol>
                <a:gridCol w="613283">
                  <a:extLst>
                    <a:ext uri="{9D8B030D-6E8A-4147-A177-3AD203B41FA5}">
                      <a16:colId xmlns:a16="http://schemas.microsoft.com/office/drawing/2014/main" val="3391231080"/>
                    </a:ext>
                  </a:extLst>
                </a:gridCol>
              </a:tblGrid>
              <a:tr h="137160">
                <a:tc>
                  <a:txBody>
                    <a:bodyPr/>
                    <a:lstStyle/>
                    <a:p>
                      <a:r>
                        <a:rPr lang="de-CH" sz="500" dirty="0"/>
                        <a:t>DVs</a:t>
                      </a:r>
                    </a:p>
                  </a:txBody>
                  <a:tcPr marL="68580" marR="68580" marT="34290" marB="34290"/>
                </a:tc>
                <a:tc>
                  <a:txBody>
                    <a:bodyPr/>
                    <a:lstStyle/>
                    <a:p>
                      <a:r>
                        <a:rPr lang="de-CH" sz="500" dirty="0"/>
                        <a:t>Constant</a:t>
                      </a:r>
                    </a:p>
                  </a:txBody>
                  <a:tcPr marL="68580" marR="68580" marT="34290" marB="34290"/>
                </a:tc>
                <a:tc>
                  <a:txBody>
                    <a:bodyPr/>
                    <a:lstStyle/>
                    <a:p>
                      <a:r>
                        <a:rPr lang="de-CH" sz="500" dirty="0"/>
                        <a:t>R</a:t>
                      </a:r>
                      <a:r>
                        <a:rPr lang="de-CH" sz="500" baseline="30000" dirty="0"/>
                        <a:t>2</a:t>
                      </a:r>
                    </a:p>
                  </a:txBody>
                  <a:tcPr marL="68580" marR="68580" marT="34290" marB="34290"/>
                </a:tc>
                <a:tc>
                  <a:txBody>
                    <a:bodyPr/>
                    <a:lstStyle/>
                    <a:p>
                      <a:r>
                        <a:rPr lang="de-CH" sz="500" dirty="0"/>
                        <a:t>B*</a:t>
                      </a:r>
                    </a:p>
                  </a:txBody>
                  <a:tcPr marL="68580" marR="68580" marT="34290" marB="34290"/>
                </a:tc>
                <a:tc>
                  <a:txBody>
                    <a:bodyPr/>
                    <a:lstStyle/>
                    <a:p>
                      <a:r>
                        <a:rPr lang="de-CH" sz="500" dirty="0"/>
                        <a:t>t</a:t>
                      </a:r>
                    </a:p>
                  </a:txBody>
                  <a:tcPr marL="68580" marR="68580" marT="34290" marB="34290"/>
                </a:tc>
                <a:tc>
                  <a:txBody>
                    <a:bodyPr/>
                    <a:lstStyle/>
                    <a:p>
                      <a:r>
                        <a:rPr lang="de-CH" sz="500" dirty="0"/>
                        <a:t>p</a:t>
                      </a:r>
                    </a:p>
                  </a:txBody>
                  <a:tcPr marL="68580" marR="68580" marT="34290" marB="34290"/>
                </a:tc>
                <a:tc>
                  <a:txBody>
                    <a:bodyPr/>
                    <a:lstStyle/>
                    <a:p>
                      <a:r>
                        <a:rPr lang="de-CH" sz="500" dirty="0"/>
                        <a:t>95% CI</a:t>
                      </a:r>
                    </a:p>
                  </a:txBody>
                  <a:tcPr marL="68580" marR="68580" marT="34290" marB="34290"/>
                </a:tc>
                <a:extLst>
                  <a:ext uri="{0D108BD9-81ED-4DB2-BD59-A6C34878D82A}">
                    <a16:rowId xmlns:a16="http://schemas.microsoft.com/office/drawing/2014/main" val="3551782016"/>
                  </a:ext>
                </a:extLst>
              </a:tr>
              <a:tr h="137160">
                <a:tc>
                  <a:txBody>
                    <a:bodyPr/>
                    <a:lstStyle/>
                    <a:p>
                      <a:endParaRPr lang="de-CH" sz="500" dirty="0"/>
                    </a:p>
                  </a:txBody>
                  <a:tcPr marL="68580" marR="68580" marT="34290" marB="34290"/>
                </a:tc>
                <a:tc>
                  <a:txBody>
                    <a:bodyPr/>
                    <a:lstStyle/>
                    <a:p>
                      <a:r>
                        <a:rPr lang="de-CH" sz="500" dirty="0"/>
                        <a:t>4.35</a:t>
                      </a:r>
                    </a:p>
                  </a:txBody>
                  <a:tcPr marL="68580" marR="68580" marT="34290" marB="34290"/>
                </a:tc>
                <a:tc>
                  <a:txBody>
                    <a:bodyPr/>
                    <a:lstStyle/>
                    <a:p>
                      <a:r>
                        <a:rPr lang="de-CH" sz="500" dirty="0"/>
                        <a:t>.06</a:t>
                      </a:r>
                    </a:p>
                  </a:txBody>
                  <a:tcPr marL="68580" marR="68580" marT="34290" marB="34290"/>
                </a:tc>
                <a:tc>
                  <a:txBody>
                    <a:bodyPr/>
                    <a:lstStyle/>
                    <a:p>
                      <a:r>
                        <a:rPr lang="de-CH" sz="500" dirty="0"/>
                        <a:t>- .25</a:t>
                      </a:r>
                    </a:p>
                  </a:txBody>
                  <a:tcPr marL="68580" marR="68580" marT="34290" marB="34290"/>
                </a:tc>
                <a:tc>
                  <a:txBody>
                    <a:bodyPr/>
                    <a:lstStyle/>
                    <a:p>
                      <a:r>
                        <a:rPr lang="de-CH" sz="500" dirty="0"/>
                        <a:t>- 1.733</a:t>
                      </a:r>
                    </a:p>
                  </a:txBody>
                  <a:tcPr marL="68580" marR="68580" marT="34290" marB="34290"/>
                </a:tc>
                <a:tc>
                  <a:txBody>
                    <a:bodyPr/>
                    <a:lstStyle/>
                    <a:p>
                      <a:r>
                        <a:rPr lang="de-CH" sz="500" dirty="0"/>
                        <a:t>.090</a:t>
                      </a:r>
                    </a:p>
                  </a:txBody>
                  <a:tcPr marL="68580" marR="68580" marT="34290" marB="34290"/>
                </a:tc>
                <a:tc>
                  <a:txBody>
                    <a:bodyPr/>
                    <a:lstStyle/>
                    <a:p>
                      <a:r>
                        <a:rPr lang="de-CH" sz="500" dirty="0"/>
                        <a:t>[-1.79, .14]</a:t>
                      </a:r>
                    </a:p>
                  </a:txBody>
                  <a:tcPr marL="68580" marR="68580" marT="34290" marB="34290"/>
                </a:tc>
                <a:extLst>
                  <a:ext uri="{0D108BD9-81ED-4DB2-BD59-A6C34878D82A}">
                    <a16:rowId xmlns:a16="http://schemas.microsoft.com/office/drawing/2014/main" val="2953925652"/>
                  </a:ext>
                </a:extLst>
              </a:tr>
              <a:tr h="137160">
                <a:tc>
                  <a:txBody>
                    <a:bodyPr/>
                    <a:lstStyle/>
                    <a:p>
                      <a:endParaRPr lang="de-CH" sz="500"/>
                    </a:p>
                  </a:txBody>
                  <a:tcPr marL="68580" marR="68580" marT="34290" marB="34290"/>
                </a:tc>
                <a:tc>
                  <a:txBody>
                    <a:bodyPr/>
                    <a:lstStyle/>
                    <a:p>
                      <a:r>
                        <a:rPr lang="de-CH" sz="500" dirty="0"/>
                        <a:t>4.13</a:t>
                      </a:r>
                    </a:p>
                  </a:txBody>
                  <a:tcPr marL="68580" marR="68580" marT="34290" marB="34290"/>
                </a:tc>
                <a:tc>
                  <a:txBody>
                    <a:bodyPr/>
                    <a:lstStyle/>
                    <a:p>
                      <a:r>
                        <a:rPr lang="de-CH" sz="500" dirty="0"/>
                        <a:t>.02</a:t>
                      </a:r>
                    </a:p>
                  </a:txBody>
                  <a:tcPr marL="68580" marR="68580" marT="34290" marB="34290"/>
                </a:tc>
                <a:tc>
                  <a:txBody>
                    <a:bodyPr/>
                    <a:lstStyle/>
                    <a:p>
                      <a:r>
                        <a:rPr lang="de-CH" sz="500" dirty="0"/>
                        <a:t>- .14</a:t>
                      </a:r>
                    </a:p>
                  </a:txBody>
                  <a:tcPr marL="68580" marR="68580" marT="34290" marB="34290"/>
                </a:tc>
                <a:tc>
                  <a:txBody>
                    <a:bodyPr/>
                    <a:lstStyle/>
                    <a:p>
                      <a:r>
                        <a:rPr lang="de-CH" sz="500" dirty="0"/>
                        <a:t>- .930</a:t>
                      </a:r>
                    </a:p>
                  </a:txBody>
                  <a:tcPr marL="68580" marR="68580" marT="34290" marB="34290"/>
                </a:tc>
                <a:tc>
                  <a:txBody>
                    <a:bodyPr/>
                    <a:lstStyle/>
                    <a:p>
                      <a:r>
                        <a:rPr lang="de-CH" sz="500" dirty="0"/>
                        <a:t>.356</a:t>
                      </a:r>
                    </a:p>
                  </a:txBody>
                  <a:tcPr marL="68580" marR="68580" marT="34290" marB="34290"/>
                </a:tc>
                <a:tc>
                  <a:txBody>
                    <a:bodyPr/>
                    <a:lstStyle/>
                    <a:p>
                      <a:r>
                        <a:rPr lang="de-CH" sz="500" dirty="0"/>
                        <a:t>[-1.24, .45]</a:t>
                      </a:r>
                    </a:p>
                  </a:txBody>
                  <a:tcPr marL="68580" marR="68580" marT="34290" marB="34290"/>
                </a:tc>
                <a:extLst>
                  <a:ext uri="{0D108BD9-81ED-4DB2-BD59-A6C34878D82A}">
                    <a16:rowId xmlns:a16="http://schemas.microsoft.com/office/drawing/2014/main" val="1082683482"/>
                  </a:ext>
                </a:extLst>
              </a:tr>
            </a:tbl>
          </a:graphicData>
        </a:graphic>
      </p:graphicFrame>
      <p:sp>
        <p:nvSpPr>
          <p:cNvPr id="72" name="Rechteck: abgerundete Ecken 25">
            <a:extLst>
              <a:ext uri="{FF2B5EF4-FFF2-40B4-BE49-F238E27FC236}">
                <a16:creationId xmlns:a16="http://schemas.microsoft.com/office/drawing/2014/main" id="{2FAF86E4-31B9-4DB5-BA74-689260A631D7}"/>
              </a:ext>
            </a:extLst>
          </p:cNvPr>
          <p:cNvSpPr/>
          <p:nvPr/>
        </p:nvSpPr>
        <p:spPr>
          <a:xfrm>
            <a:off x="2331529" y="748865"/>
            <a:ext cx="3522186" cy="1273437"/>
          </a:xfrm>
          <a:prstGeom prst="roundRect">
            <a:avLst>
              <a:gd name="adj" fmla="val 14370"/>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0" b="1" dirty="0">
                <a:solidFill>
                  <a:srgbClr val="CCFF33"/>
                </a:solidFill>
              </a:rPr>
              <a:t>Sample</a:t>
            </a:r>
            <a:endParaRPr lang="en-GB" sz="560" b="1" dirty="0">
              <a:solidFill>
                <a:schemeClr val="accent2">
                  <a:lumMod val="20000"/>
                  <a:lumOff val="80000"/>
                </a:schemeClr>
              </a:solidFill>
            </a:endParaRPr>
          </a:p>
          <a:p>
            <a:r>
              <a:rPr lang="en-GB" sz="500" dirty="0"/>
              <a:t>In H5 the dummy variable congruence / incongruence was regressed to predict PI and the LI A. As viewed in the table below the results were </a:t>
            </a:r>
            <a:r>
              <a:rPr lang="en-GB" sz="500" b="1" dirty="0"/>
              <a:t>insignificant</a:t>
            </a:r>
            <a:r>
              <a:rPr lang="en-GB" sz="500" dirty="0"/>
              <a:t>.</a:t>
            </a:r>
          </a:p>
          <a:p>
            <a:endParaRPr lang="en-GB" sz="500" dirty="0"/>
          </a:p>
          <a:p>
            <a:r>
              <a:rPr lang="en-GB" sz="500" dirty="0"/>
              <a:t>For H2 a regression model was constructed with VA (net dwell time in </a:t>
            </a:r>
            <a:r>
              <a:rPr lang="en-GB" sz="500" dirty="0" err="1"/>
              <a:t>ms</a:t>
            </a:r>
            <a:r>
              <a:rPr lang="en-GB" sz="500" dirty="0"/>
              <a:t>) as DV. The IVs were:</a:t>
            </a:r>
          </a:p>
          <a:p>
            <a:endParaRPr lang="en-GB" sz="500" dirty="0"/>
          </a:p>
          <a:p>
            <a:pPr marL="128588" indent="-128588">
              <a:buClr>
                <a:srgbClr val="CCFF33"/>
              </a:buClr>
              <a:buFont typeface="Wingdings" panose="05000000000000000000" pitchFamily="2" charset="2"/>
              <a:buChar char="v"/>
            </a:pPr>
            <a:r>
              <a:rPr lang="en-GB" sz="500" dirty="0"/>
              <a:t>the congruence/incongruence dummy variable</a:t>
            </a:r>
          </a:p>
          <a:p>
            <a:pPr marL="128588" indent="-128588">
              <a:buClr>
                <a:srgbClr val="CCFF33"/>
              </a:buClr>
              <a:buFont typeface="Wingdings" panose="05000000000000000000" pitchFamily="2" charset="2"/>
              <a:buChar char="v"/>
            </a:pPr>
            <a:r>
              <a:rPr lang="en-GB" sz="500" dirty="0"/>
              <a:t>the pre-existing LI</a:t>
            </a:r>
          </a:p>
          <a:p>
            <a:pPr marL="128588" indent="-128588">
              <a:buClr>
                <a:srgbClr val="CCFF33"/>
              </a:buClr>
              <a:buFont typeface="Wingdings" panose="05000000000000000000" pitchFamily="2" charset="2"/>
              <a:buChar char="v"/>
            </a:pPr>
            <a:r>
              <a:rPr lang="en-GB" sz="500" dirty="0"/>
              <a:t>And the moderating interaction effect of the dummy variable and the pre-existing LI</a:t>
            </a:r>
          </a:p>
          <a:p>
            <a:pPr>
              <a:buClr>
                <a:srgbClr val="CCFF33"/>
              </a:buClr>
            </a:pPr>
            <a:endParaRPr lang="en-GB" sz="500" dirty="0"/>
          </a:p>
          <a:p>
            <a:r>
              <a:rPr lang="en-GB" sz="500" dirty="0"/>
              <a:t>The regression model is </a:t>
            </a:r>
            <a:r>
              <a:rPr lang="en-GB" sz="500" b="1" dirty="0"/>
              <a:t>not significant</a:t>
            </a:r>
            <a:r>
              <a:rPr lang="en-GB" sz="500" dirty="0"/>
              <a:t> F (3, 42) = .391, p &gt; .05. The model is not able to predict VA (R</a:t>
            </a:r>
            <a:r>
              <a:rPr lang="en-GB" sz="500" baseline="30000" dirty="0"/>
              <a:t>2</a:t>
            </a:r>
            <a:r>
              <a:rPr lang="en-GB" sz="500" dirty="0"/>
              <a:t>= .03). Dummy variable congruence/incongruence, b* = .19, t = .37, p &gt; .05, 95% CI [-1980.91, 2873.54], pre-existing LI , b* = -.02, t = -.11, p &gt; .05, 95% CI [-395.68, 356.67], interaction of pre-existing LI and dummy variable, b* = -.04, t = -.07, p = &gt; .05, 95% CI [-544.56, 507.67].</a:t>
            </a:r>
          </a:p>
          <a:p>
            <a:r>
              <a:rPr lang="en-GB" sz="450" dirty="0"/>
              <a:t> </a:t>
            </a:r>
          </a:p>
        </p:txBody>
      </p:sp>
      <p:sp>
        <p:nvSpPr>
          <p:cNvPr id="75" name="Rechteck: abgerundete Ecken 25">
            <a:extLst>
              <a:ext uri="{FF2B5EF4-FFF2-40B4-BE49-F238E27FC236}">
                <a16:creationId xmlns:a16="http://schemas.microsoft.com/office/drawing/2014/main" id="{2FAF86E4-31B9-4DB5-BA74-689260A631D7}"/>
              </a:ext>
            </a:extLst>
          </p:cNvPr>
          <p:cNvSpPr/>
          <p:nvPr/>
        </p:nvSpPr>
        <p:spPr>
          <a:xfrm>
            <a:off x="6033404" y="1791092"/>
            <a:ext cx="2583401" cy="957463"/>
          </a:xfrm>
          <a:prstGeom prst="roundRect">
            <a:avLst>
              <a:gd name="adj" fmla="val 12917"/>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00" b="1" dirty="0">
                <a:solidFill>
                  <a:srgbClr val="CCFF33"/>
                </a:solidFill>
              </a:rPr>
              <a:t>Limitations</a:t>
            </a:r>
            <a:endParaRPr lang="en-GB" sz="500" b="1"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500" dirty="0"/>
              <a:t>Inaccuracy for participants using glasses </a:t>
            </a:r>
            <a:r>
              <a:rPr lang="en-GB" sz="500" dirty="0">
                <a:sym typeface="Wingdings" panose="05000000000000000000" pitchFamily="2" charset="2"/>
              </a:rPr>
              <a:t> </a:t>
            </a:r>
            <a:r>
              <a:rPr lang="en-GB" sz="500" dirty="0"/>
              <a:t>refraction of the light (eye-tracker uses pupil corneal reflection technique)</a:t>
            </a:r>
          </a:p>
          <a:p>
            <a:pPr marL="128588" indent="-128588">
              <a:buClr>
                <a:srgbClr val="CCFF33"/>
              </a:buClr>
              <a:buFont typeface="Wingdings" panose="05000000000000000000" pitchFamily="2" charset="2"/>
              <a:buChar char="v"/>
            </a:pPr>
            <a:endParaRPr lang="en-GB" sz="500" dirty="0"/>
          </a:p>
          <a:p>
            <a:pPr marL="128588" indent="-128588">
              <a:buClr>
                <a:srgbClr val="CCFF33"/>
              </a:buClr>
              <a:buFont typeface="Wingdings" panose="05000000000000000000" pitchFamily="2" charset="2"/>
              <a:buChar char="v"/>
            </a:pPr>
            <a:r>
              <a:rPr lang="en-GB" sz="500" dirty="0"/>
              <a:t>Systematic error present: head movements by participants</a:t>
            </a:r>
          </a:p>
          <a:p>
            <a:pPr marL="128588" indent="-128588">
              <a:buClr>
                <a:srgbClr val="CCFF33"/>
              </a:buClr>
              <a:buFont typeface="Wingdings" panose="05000000000000000000" pitchFamily="2" charset="2"/>
              <a:buChar char="v"/>
            </a:pPr>
            <a:endParaRPr lang="en-GB" sz="500" dirty="0"/>
          </a:p>
          <a:p>
            <a:pPr marL="128588" indent="-128588">
              <a:buClr>
                <a:srgbClr val="CCFF33"/>
              </a:buClr>
              <a:buFont typeface="Wingdings" panose="05000000000000000000" pitchFamily="2" charset="2"/>
              <a:buChar char="v"/>
            </a:pPr>
            <a:r>
              <a:rPr lang="en-GB" sz="500" dirty="0"/>
              <a:t>Contact lenses which were not able to be taken out during the experiment </a:t>
            </a:r>
            <a:r>
              <a:rPr lang="en-GB" sz="500" dirty="0">
                <a:sym typeface="Wingdings" panose="05000000000000000000" pitchFamily="2" charset="2"/>
              </a:rPr>
              <a:t> </a:t>
            </a:r>
            <a:r>
              <a:rPr lang="en-GB" sz="500" dirty="0"/>
              <a:t>greater discomfort otherwise</a:t>
            </a:r>
          </a:p>
          <a:p>
            <a:pPr marL="128588" indent="-128588">
              <a:buClr>
                <a:srgbClr val="CCFF33"/>
              </a:buClr>
              <a:buFont typeface="Wingdings" panose="05000000000000000000" pitchFamily="2" charset="2"/>
              <a:buChar char="v"/>
            </a:pPr>
            <a:endParaRPr lang="en-GB" sz="500" dirty="0"/>
          </a:p>
          <a:p>
            <a:pPr marL="128588" indent="-128588">
              <a:buClr>
                <a:srgbClr val="CCFF33"/>
              </a:buClr>
              <a:buFont typeface="Wingdings" panose="05000000000000000000" pitchFamily="2" charset="2"/>
              <a:buChar char="v"/>
            </a:pPr>
            <a:r>
              <a:rPr lang="en-GB" sz="500" dirty="0"/>
              <a:t>Setting of the experiment was in a very clinical environment, remote rather than head-mounted or tower eye tracker </a:t>
            </a:r>
            <a:r>
              <a:rPr lang="en-GB" sz="500" dirty="0">
                <a:sym typeface="Wingdings" panose="05000000000000000000" pitchFamily="2" charset="2"/>
              </a:rPr>
              <a:t> </a:t>
            </a:r>
            <a:r>
              <a:rPr lang="en-GB" sz="500" dirty="0"/>
              <a:t>improved comfort</a:t>
            </a:r>
          </a:p>
        </p:txBody>
      </p:sp>
      <p:sp>
        <p:nvSpPr>
          <p:cNvPr id="11" name="Textfeld 10">
            <a:extLst>
              <a:ext uri="{FF2B5EF4-FFF2-40B4-BE49-F238E27FC236}">
                <a16:creationId xmlns:a16="http://schemas.microsoft.com/office/drawing/2014/main" id="{68E74D59-B6AD-4F7B-8BDB-A3CA7EE28F50}"/>
              </a:ext>
            </a:extLst>
          </p:cNvPr>
          <p:cNvSpPr txBox="1"/>
          <p:nvPr/>
        </p:nvSpPr>
        <p:spPr>
          <a:xfrm>
            <a:off x="1035935" y="3438743"/>
            <a:ext cx="305598" cy="184666"/>
          </a:xfrm>
          <a:prstGeom prst="rect">
            <a:avLst/>
          </a:prstGeom>
          <a:noFill/>
        </p:spPr>
        <p:txBody>
          <a:bodyPr wrap="square" rtlCol="0">
            <a:spAutoFit/>
          </a:bodyPr>
          <a:lstStyle/>
          <a:p>
            <a:r>
              <a:rPr lang="en-GB" sz="600" b="1" dirty="0"/>
              <a:t>H2</a:t>
            </a:r>
          </a:p>
        </p:txBody>
      </p:sp>
      <p:sp>
        <p:nvSpPr>
          <p:cNvPr id="76" name="Rechteck: abgerundete Ecken 25">
            <a:extLst>
              <a:ext uri="{FF2B5EF4-FFF2-40B4-BE49-F238E27FC236}">
                <a16:creationId xmlns:a16="http://schemas.microsoft.com/office/drawing/2014/main" id="{2FAF86E4-31B9-4DB5-BA74-689260A631D7}"/>
              </a:ext>
            </a:extLst>
          </p:cNvPr>
          <p:cNvSpPr/>
          <p:nvPr/>
        </p:nvSpPr>
        <p:spPr>
          <a:xfrm>
            <a:off x="6033404" y="781732"/>
            <a:ext cx="2583401" cy="963630"/>
          </a:xfrm>
          <a:prstGeom prst="roundRect">
            <a:avLst>
              <a:gd name="adj" fmla="val 9813"/>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63" b="1" dirty="0">
                <a:solidFill>
                  <a:srgbClr val="CCFF33"/>
                </a:solidFill>
              </a:rPr>
              <a:t>Relevance</a:t>
            </a:r>
          </a:p>
          <a:p>
            <a:pPr marL="128588" indent="-128588">
              <a:buClr>
                <a:srgbClr val="CCFF33"/>
              </a:buClr>
              <a:buFont typeface="Wingdings" panose="05000000000000000000" pitchFamily="2" charset="2"/>
              <a:buChar char="v"/>
            </a:pPr>
            <a:r>
              <a:rPr lang="en-GB" sz="500" dirty="0"/>
              <a:t>Both models </a:t>
            </a:r>
            <a:r>
              <a:rPr lang="en-GB" sz="500" dirty="0" err="1" smtClean="0"/>
              <a:t>answerring</a:t>
            </a:r>
            <a:r>
              <a:rPr lang="en-GB" sz="500" dirty="0" smtClean="0"/>
              <a:t> </a:t>
            </a:r>
            <a:r>
              <a:rPr lang="en-GB" sz="500" dirty="0"/>
              <a:t>H2 and H5 were </a:t>
            </a:r>
            <a:r>
              <a:rPr lang="en-GB" sz="500" b="1" dirty="0"/>
              <a:t>not significant</a:t>
            </a:r>
            <a:r>
              <a:rPr lang="en-GB" sz="500" dirty="0"/>
              <a:t>. </a:t>
            </a:r>
            <a:r>
              <a:rPr lang="en-GB" sz="500" dirty="0">
                <a:sym typeface="Wingdings" panose="05000000000000000000" pitchFamily="2" charset="2"/>
              </a:rPr>
              <a:t> </a:t>
            </a:r>
            <a:r>
              <a:rPr lang="en-GB" sz="500" dirty="0"/>
              <a:t>Brand incongruity was not able to predict an increase in PI and LI A</a:t>
            </a:r>
          </a:p>
          <a:p>
            <a:pPr marL="128588" indent="-128588">
              <a:buClr>
                <a:srgbClr val="CCFF33"/>
              </a:buClr>
              <a:buFont typeface="Wingdings" panose="05000000000000000000" pitchFamily="2" charset="2"/>
              <a:buChar char="v"/>
            </a:pPr>
            <a:endParaRPr lang="en-GB" sz="200" dirty="0"/>
          </a:p>
          <a:p>
            <a:pPr marL="128588" indent="-128588">
              <a:buClr>
                <a:srgbClr val="CCFF33"/>
              </a:buClr>
              <a:buFont typeface="Wingdings" panose="05000000000000000000" pitchFamily="2" charset="2"/>
              <a:buChar char="v"/>
            </a:pPr>
            <a:r>
              <a:rPr lang="en-GB" sz="500" dirty="0"/>
              <a:t>Pre-existing LI measured in the pre-survey did not influence VA of participants</a:t>
            </a:r>
          </a:p>
          <a:p>
            <a:pPr marL="128588" indent="-128588">
              <a:buClr>
                <a:srgbClr val="CCFF33"/>
              </a:buClr>
              <a:buFont typeface="Wingdings" panose="05000000000000000000" pitchFamily="2" charset="2"/>
              <a:buChar char="v"/>
            </a:pPr>
            <a:endParaRPr lang="en-GB" sz="200" dirty="0"/>
          </a:p>
          <a:p>
            <a:pPr marL="128588" indent="-128588">
              <a:buClr>
                <a:srgbClr val="CCFF33"/>
              </a:buClr>
              <a:buFont typeface="Wingdings" panose="05000000000000000000" pitchFamily="2" charset="2"/>
              <a:buChar char="v"/>
            </a:pPr>
            <a:r>
              <a:rPr lang="en-GB" sz="500" dirty="0"/>
              <a:t>Though, the sample is very small (only N = 23 participants) of which all were University students</a:t>
            </a:r>
          </a:p>
          <a:p>
            <a:pPr marL="128588" indent="-128588">
              <a:buClr>
                <a:srgbClr val="CCFF33"/>
              </a:buClr>
              <a:buFont typeface="Wingdings" panose="05000000000000000000" pitchFamily="2" charset="2"/>
              <a:buChar char="v"/>
            </a:pPr>
            <a:endParaRPr lang="en-GB" sz="200" dirty="0"/>
          </a:p>
          <a:p>
            <a:pPr marL="128588" indent="-128588">
              <a:buClr>
                <a:srgbClr val="CCFF33"/>
              </a:buClr>
              <a:buFont typeface="Wingdings" panose="05000000000000000000" pitchFamily="2" charset="2"/>
              <a:buChar char="v"/>
            </a:pPr>
            <a:r>
              <a:rPr lang="en-GB" sz="500" dirty="0"/>
              <a:t>Under these conditions, it is hard to define an underlying factor influencing people’s behaviour and individual differences will be overemphasized</a:t>
            </a:r>
          </a:p>
          <a:p>
            <a:pPr algn="ctr"/>
            <a:endParaRPr lang="en-GB" sz="563" dirty="0">
              <a:solidFill>
                <a:srgbClr val="CCFF33"/>
              </a:solidFill>
            </a:endParaRPr>
          </a:p>
          <a:p>
            <a:endParaRPr lang="en-GB" sz="338" dirty="0">
              <a:solidFill>
                <a:schemeClr val="accent2">
                  <a:lumMod val="20000"/>
                  <a:lumOff val="80000"/>
                </a:schemeClr>
              </a:solidFill>
            </a:endParaRPr>
          </a:p>
        </p:txBody>
      </p:sp>
      <p:sp>
        <p:nvSpPr>
          <p:cNvPr id="49" name="Textfeld 48">
            <a:extLst>
              <a:ext uri="{FF2B5EF4-FFF2-40B4-BE49-F238E27FC236}">
                <a16:creationId xmlns:a16="http://schemas.microsoft.com/office/drawing/2014/main" id="{8603AF41-A442-4BAB-8A4C-A9970142C276}"/>
              </a:ext>
            </a:extLst>
          </p:cNvPr>
          <p:cNvSpPr txBox="1"/>
          <p:nvPr/>
        </p:nvSpPr>
        <p:spPr>
          <a:xfrm>
            <a:off x="1905957" y="2966537"/>
            <a:ext cx="328945" cy="184666"/>
          </a:xfrm>
          <a:prstGeom prst="rect">
            <a:avLst/>
          </a:prstGeom>
          <a:noFill/>
        </p:spPr>
        <p:txBody>
          <a:bodyPr wrap="square" rtlCol="0">
            <a:spAutoFit/>
          </a:bodyPr>
          <a:lstStyle/>
          <a:p>
            <a:r>
              <a:rPr lang="en-GB" sz="600" b="1" dirty="0"/>
              <a:t>H5</a:t>
            </a:r>
          </a:p>
        </p:txBody>
      </p:sp>
      <p:sp>
        <p:nvSpPr>
          <p:cNvPr id="52" name="Rechteck: abgerundete Ecken 25">
            <a:extLst>
              <a:ext uri="{FF2B5EF4-FFF2-40B4-BE49-F238E27FC236}">
                <a16:creationId xmlns:a16="http://schemas.microsoft.com/office/drawing/2014/main" id="{92BF0CCA-BAF2-46BC-B6E5-9BCDCEE6D45F}"/>
              </a:ext>
            </a:extLst>
          </p:cNvPr>
          <p:cNvSpPr/>
          <p:nvPr/>
        </p:nvSpPr>
        <p:spPr>
          <a:xfrm>
            <a:off x="6033404" y="2794285"/>
            <a:ext cx="2583401" cy="778121"/>
          </a:xfrm>
          <a:prstGeom prst="roundRect">
            <a:avLst>
              <a:gd name="adj" fmla="val 16043"/>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5000"/>
              </a:lnSpc>
            </a:pPr>
            <a:r>
              <a:rPr lang="en-GB" sz="563" b="1" dirty="0">
                <a:solidFill>
                  <a:srgbClr val="CCFF33"/>
                </a:solidFill>
              </a:rPr>
              <a:t>Future Studies</a:t>
            </a:r>
          </a:p>
          <a:p>
            <a:pPr marL="128588" indent="-128588">
              <a:buClr>
                <a:srgbClr val="CCFF33"/>
              </a:buClr>
              <a:buFont typeface="Wingdings" panose="05000000000000000000" pitchFamily="2" charset="2"/>
              <a:buChar char="v"/>
            </a:pPr>
            <a:r>
              <a:rPr lang="en-GB" sz="500" dirty="0"/>
              <a:t>Wider variety of participants</a:t>
            </a:r>
          </a:p>
          <a:p>
            <a:pPr marL="128588" indent="-128588">
              <a:buClr>
                <a:srgbClr val="CCFF33"/>
              </a:buClr>
              <a:buFont typeface="Wingdings" panose="05000000000000000000" pitchFamily="2" charset="2"/>
              <a:buChar char="v"/>
            </a:pPr>
            <a:endParaRPr lang="en-GB" sz="500" dirty="0"/>
          </a:p>
          <a:p>
            <a:pPr marL="128588" indent="-128588">
              <a:buClr>
                <a:srgbClr val="CCFF33"/>
              </a:buClr>
              <a:buFont typeface="Wingdings" panose="05000000000000000000" pitchFamily="2" charset="2"/>
              <a:buChar char="v"/>
            </a:pPr>
            <a:r>
              <a:rPr lang="en-GB" sz="500" dirty="0"/>
              <a:t>Influence of the 2 brands employed regarding PI and LI A and LI B.</a:t>
            </a:r>
          </a:p>
          <a:p>
            <a:pPr marL="128588" indent="-128588">
              <a:buClr>
                <a:srgbClr val="CCFF33"/>
              </a:buClr>
              <a:buFont typeface="Wingdings" panose="05000000000000000000" pitchFamily="2" charset="2"/>
              <a:buChar char="v"/>
            </a:pPr>
            <a:endParaRPr lang="en-GB" sz="500" dirty="0"/>
          </a:p>
          <a:p>
            <a:pPr marL="128588" indent="-128588">
              <a:buClr>
                <a:srgbClr val="CCFF33"/>
              </a:buClr>
              <a:buFont typeface="Wingdings" panose="05000000000000000000" pitchFamily="2" charset="2"/>
              <a:buChar char="v"/>
            </a:pPr>
            <a:r>
              <a:rPr lang="en-GB" sz="500" dirty="0"/>
              <a:t>Constructed brand by researchers (incl. background information for participants) </a:t>
            </a:r>
            <a:r>
              <a:rPr lang="en-GB" sz="500" dirty="0">
                <a:sym typeface="Wingdings" panose="05000000000000000000" pitchFamily="2" charset="2"/>
              </a:rPr>
              <a:t> R</a:t>
            </a:r>
            <a:r>
              <a:rPr lang="en-GB" sz="500" dirty="0"/>
              <a:t>educed interference of the brands, focussing on in-/ congruence of the adverts.</a:t>
            </a:r>
          </a:p>
          <a:p>
            <a:pPr algn="ctr"/>
            <a:endParaRPr lang="en-GB" sz="500" dirty="0">
              <a:solidFill>
                <a:srgbClr val="CCFF33"/>
              </a:solidFill>
            </a:endParaRPr>
          </a:p>
          <a:p>
            <a:endParaRPr lang="en-GB" sz="338" dirty="0">
              <a:solidFill>
                <a:schemeClr val="accent2">
                  <a:lumMod val="20000"/>
                  <a:lumOff val="80000"/>
                </a:schemeClr>
              </a:solidFill>
            </a:endParaRPr>
          </a:p>
        </p:txBody>
      </p:sp>
      <p:pic>
        <p:nvPicPr>
          <p:cNvPr id="17" name="Grafik 16"/>
          <p:cNvPicPr>
            <a:picLocks/>
          </p:cNvPicPr>
          <p:nvPr/>
        </p:nvPicPr>
        <p:blipFill>
          <a:blip r:embed="rId11">
            <a:duotone>
              <a:prstClr val="black"/>
              <a:schemeClr val="accent2">
                <a:tint val="45000"/>
                <a:satMod val="400000"/>
              </a:schemeClr>
            </a:duotone>
            <a:extLst>
              <a:ext uri="{BEBA8EAE-BF5A-486C-A8C5-ECC9F3942E4B}">
                <a14:imgProps xmlns:a14="http://schemas.microsoft.com/office/drawing/2010/main">
                  <a14:imgLayer r:embed="rId12">
                    <a14:imgEffect>
                      <a14:sharpenSoften amount="50000"/>
                    </a14:imgEffect>
                    <a14:imgEffect>
                      <a14:colorTemperature colorTemp="11500"/>
                    </a14:imgEffect>
                    <a14:imgEffect>
                      <a14:saturation sat="3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304750" y="482624"/>
            <a:ext cx="270000" cy="270000"/>
          </a:xfrm>
          <a:prstGeom prst="rect">
            <a:avLst/>
          </a:prstGeom>
        </p:spPr>
      </p:pic>
      <p:sp>
        <p:nvSpPr>
          <p:cNvPr id="33" name="Abgerundetes Rechteck 32"/>
          <p:cNvSpPr/>
          <p:nvPr/>
        </p:nvSpPr>
        <p:spPr>
          <a:xfrm>
            <a:off x="959093" y="3168631"/>
            <a:ext cx="365411" cy="22497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56" name="Abgerundetes Rechteck 55"/>
          <p:cNvSpPr/>
          <p:nvPr/>
        </p:nvSpPr>
        <p:spPr>
          <a:xfrm>
            <a:off x="1533189" y="3290596"/>
            <a:ext cx="365411" cy="22497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57" name="Abgerundetes Rechteck 56"/>
          <p:cNvSpPr/>
          <p:nvPr/>
        </p:nvSpPr>
        <p:spPr>
          <a:xfrm>
            <a:off x="1676549" y="3818585"/>
            <a:ext cx="365411" cy="22497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59" name="Abgerundetes Rechteck 58"/>
          <p:cNvSpPr/>
          <p:nvPr/>
        </p:nvSpPr>
        <p:spPr>
          <a:xfrm>
            <a:off x="943690" y="3766541"/>
            <a:ext cx="365411" cy="22497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pic>
        <p:nvPicPr>
          <p:cNvPr id="53" name="Grafik 52"/>
          <p:cNvPicPr>
            <a:picLocks/>
          </p:cNvPicPr>
          <p:nvPr/>
        </p:nvPicPr>
        <p:blipFill>
          <a:blip r:embed="rId13">
            <a:duotone>
              <a:prstClr val="black"/>
              <a:schemeClr val="accent5">
                <a:tint val="45000"/>
                <a:satMod val="400000"/>
              </a:schemeClr>
            </a:duotone>
            <a:extLst>
              <a:ext uri="{BEBA8EAE-BF5A-486C-A8C5-ECC9F3942E4B}">
                <a14:imgProps xmlns:a14="http://schemas.microsoft.com/office/drawing/2010/main">
                  <a14:imgLayer r:embed="rId1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85566" y="3254276"/>
            <a:ext cx="270000" cy="270000"/>
          </a:xfrm>
          <a:prstGeom prst="rect">
            <a:avLst/>
          </a:prstGeom>
        </p:spPr>
      </p:pic>
      <p:pic>
        <p:nvPicPr>
          <p:cNvPr id="67" name="Grafik 66"/>
          <p:cNvPicPr>
            <a:picLocks/>
          </p:cNvPicPr>
          <p:nvPr/>
        </p:nvPicPr>
        <p:blipFill>
          <a:blip r:embed="rId15">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4700"/>
                    </a14:imgEffect>
                    <a14:imgEffect>
                      <a14:brightnessContrast bright="-58000" contrast="20000"/>
                    </a14:imgEffect>
                  </a14:imgLayer>
                </a14:imgProps>
              </a:ext>
              <a:ext uri="{28A0092B-C50C-407E-A947-70E740481C1C}">
                <a14:useLocalDpi xmlns:a14="http://schemas.microsoft.com/office/drawing/2010/main" val="0"/>
              </a:ext>
            </a:extLst>
          </a:blip>
          <a:stretch>
            <a:fillRect/>
          </a:stretch>
        </p:blipFill>
        <p:spPr>
          <a:xfrm>
            <a:off x="5559072" y="3890552"/>
            <a:ext cx="270000" cy="270000"/>
          </a:xfrm>
          <a:prstGeom prst="rect">
            <a:avLst/>
          </a:prstGeom>
        </p:spPr>
      </p:pic>
      <p:pic>
        <p:nvPicPr>
          <p:cNvPr id="54" name="Grafik 53"/>
          <p:cNvPicPr>
            <a:picLocks noChangeAspect="1"/>
          </p:cNvPicPr>
          <p:nvPr/>
        </p:nvPicPr>
        <p:blipFill rotWithShape="1">
          <a:blip r:embed="rId16">
            <a:extLst>
              <a:ext uri="{28A0092B-C50C-407E-A947-70E740481C1C}">
                <a14:useLocalDpi xmlns:a14="http://schemas.microsoft.com/office/drawing/2010/main" val="0"/>
              </a:ext>
            </a:extLst>
          </a:blip>
          <a:srcRect l="-1" t="22877" r="-181" b="12298"/>
          <a:stretch/>
        </p:blipFill>
        <p:spPr>
          <a:xfrm>
            <a:off x="2304125" y="2937966"/>
            <a:ext cx="1689965" cy="676800"/>
          </a:xfrm>
          <a:prstGeom prst="rect">
            <a:avLst/>
          </a:prstGeom>
        </p:spPr>
      </p:pic>
      <p:pic>
        <p:nvPicPr>
          <p:cNvPr id="60" name="Grafik 59"/>
          <p:cNvPicPr>
            <a:picLocks noChangeAspect="1"/>
          </p:cNvPicPr>
          <p:nvPr/>
        </p:nvPicPr>
        <p:blipFill rotWithShape="1">
          <a:blip r:embed="rId17">
            <a:extLst>
              <a:ext uri="{28A0092B-C50C-407E-A947-70E740481C1C}">
                <a14:useLocalDpi xmlns:a14="http://schemas.microsoft.com/office/drawing/2010/main" val="0"/>
              </a:ext>
            </a:extLst>
          </a:blip>
          <a:srcRect t="22661" b="13207"/>
          <a:stretch/>
        </p:blipFill>
        <p:spPr>
          <a:xfrm>
            <a:off x="4157115" y="2937973"/>
            <a:ext cx="1700125" cy="676786"/>
          </a:xfrm>
          <a:prstGeom prst="rect">
            <a:avLst/>
          </a:prstGeom>
        </p:spPr>
      </p:pic>
      <p:pic>
        <p:nvPicPr>
          <p:cNvPr id="13" name="Grafik 1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8586" y="6114109"/>
            <a:ext cx="515290" cy="515290"/>
          </a:xfrm>
          <a:prstGeom prst="rect">
            <a:avLst/>
          </a:prstGeom>
        </p:spPr>
      </p:pic>
      <p:pic>
        <p:nvPicPr>
          <p:cNvPr id="62" name="Grafik 61"/>
          <p:cNvPicPr>
            <a:picLocks/>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554795" y="2443769"/>
            <a:ext cx="133347" cy="117035"/>
          </a:xfrm>
          <a:prstGeom prst="rect">
            <a:avLst/>
          </a:prstGeom>
        </p:spPr>
      </p:pic>
      <p:pic>
        <p:nvPicPr>
          <p:cNvPr id="63" name="Grafik 62"/>
          <p:cNvPicPr>
            <a:picLocks/>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561939" y="2325934"/>
            <a:ext cx="133347" cy="117035"/>
          </a:xfrm>
          <a:prstGeom prst="rect">
            <a:avLst/>
          </a:prstGeom>
        </p:spPr>
      </p:pic>
      <p:pic>
        <p:nvPicPr>
          <p:cNvPr id="16" name="Grafik 15"/>
          <p:cNvPicPr>
            <a:picLocks/>
          </p:cNvPicPr>
          <p:nvPr/>
        </p:nvPicPr>
        <p:blipFill>
          <a:blip r:embed="rId1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02205" y="513417"/>
            <a:ext cx="270000" cy="191596"/>
          </a:xfrm>
          <a:prstGeom prst="rect">
            <a:avLst/>
          </a:prstGeom>
        </p:spPr>
      </p:pic>
    </p:spTree>
    <p:extLst>
      <p:ext uri="{BB962C8B-B14F-4D97-AF65-F5344CB8AC3E}">
        <p14:creationId xmlns:p14="http://schemas.microsoft.com/office/powerpoint/2010/main" val="240138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Netz">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1170</Words>
  <Application>Microsoft Office PowerPoint</Application>
  <PresentationFormat>Bildschirmpräsentation (4:3)</PresentationFormat>
  <Paragraphs>135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Century Gothic</vt:lpstr>
      <vt:lpstr>Corbel Light</vt:lpstr>
      <vt:lpstr>Wingdings</vt:lpstr>
      <vt:lpstr>Netz</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Janice Butler</dc:creator>
  <cp:lastModifiedBy>Butler Kevin BIT</cp:lastModifiedBy>
  <cp:revision>62</cp:revision>
  <cp:lastPrinted>2020-03-17T20:09:50Z</cp:lastPrinted>
  <dcterms:created xsi:type="dcterms:W3CDTF">2020-03-16T22:08:54Z</dcterms:created>
  <dcterms:modified xsi:type="dcterms:W3CDTF">2020-03-17T20:13:57Z</dcterms:modified>
</cp:coreProperties>
</file>