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8" r:id="rId5"/>
    <p:sldId id="259" r:id="rId6"/>
    <p:sldId id="260" r:id="rId7"/>
    <p:sldId id="271" r:id="rId8"/>
    <p:sldId id="272" r:id="rId9"/>
    <p:sldId id="269" r:id="rId10"/>
    <p:sldId id="266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/>
    <p:restoredTop sz="94590"/>
  </p:normalViewPr>
  <p:slideViewPr>
    <p:cSldViewPr snapToGrid="0" snapToObjects="1">
      <p:cViewPr>
        <p:scale>
          <a:sx n="94" d="100"/>
          <a:sy n="94" d="100"/>
        </p:scale>
        <p:origin x="72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b08/credit_card_default_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74" y="4984566"/>
            <a:ext cx="5108448" cy="8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10-fold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4800751"/>
            <a:ext cx="10018713" cy="1119117"/>
          </a:xfrm>
        </p:spPr>
        <p:txBody>
          <a:bodyPr>
            <a:normAutofit/>
          </a:bodyPr>
          <a:lstStyle/>
          <a:p>
            <a:r>
              <a:rPr lang="en-US" dirty="0" smtClean="0"/>
              <a:t>10-fold cross validation</a:t>
            </a:r>
            <a:r>
              <a:rPr lang="en-US" dirty="0" smtClean="0">
                <a:solidFill>
                  <a:srgbClr val="00B050"/>
                </a:solidFill>
              </a:rPr>
              <a:t> improved </a:t>
            </a:r>
            <a:r>
              <a:rPr lang="en-US" dirty="0" smtClean="0"/>
              <a:t>error rates by </a:t>
            </a:r>
            <a:r>
              <a:rPr lang="en-US" dirty="0" smtClean="0">
                <a:solidFill>
                  <a:srgbClr val="00B050"/>
                </a:solidFill>
              </a:rPr>
              <a:t>20bp </a:t>
            </a:r>
            <a:r>
              <a:rPr lang="en-US" dirty="0" smtClean="0"/>
              <a:t>over 50/50 split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69367"/>
              </p:ext>
            </p:extLst>
          </p:nvPr>
        </p:nvGraphicFramePr>
        <p:xfrm>
          <a:off x="1583140" y="2101757"/>
          <a:ext cx="9485195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541"/>
                <a:gridCol w="1647413"/>
                <a:gridCol w="1756747"/>
                <a:gridCol w="1756747"/>
                <a:gridCol w="1756747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Error_rate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948751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This approach yielded </a:t>
            </a:r>
            <a:r>
              <a:rPr lang="en-US" dirty="0" smtClean="0">
                <a:solidFill>
                  <a:srgbClr val="00B050"/>
                </a:solidFill>
              </a:rPr>
              <a:t>improvement</a:t>
            </a:r>
            <a:r>
              <a:rPr lang="en-US" dirty="0" smtClean="0"/>
              <a:t> </a:t>
            </a:r>
            <a:r>
              <a:rPr lang="en-US" dirty="0" smtClean="0"/>
              <a:t>in ROC_AUC</a:t>
            </a:r>
          </a:p>
          <a:p>
            <a:r>
              <a:rPr lang="en-US" dirty="0"/>
              <a:t>This approach yielded</a:t>
            </a:r>
            <a:r>
              <a:rPr lang="en-US" dirty="0">
                <a:solidFill>
                  <a:srgbClr val="FF0000"/>
                </a:solidFill>
              </a:rPr>
              <a:t> worse </a:t>
            </a:r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Error_</a:t>
            </a:r>
            <a:r>
              <a:rPr lang="en-US" altLang="zh-CN" dirty="0" smtClean="0"/>
              <a:t>R</a:t>
            </a:r>
            <a:r>
              <a:rPr lang="en-US" dirty="0" smtClean="0"/>
              <a:t>ate</a:t>
            </a: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69442"/>
              </p:ext>
            </p:extLst>
          </p:nvPr>
        </p:nvGraphicFramePr>
        <p:xfrm>
          <a:off x="1583140" y="2101757"/>
          <a:ext cx="9034817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328"/>
                <a:gridCol w="1512806"/>
                <a:gridCol w="1722919"/>
                <a:gridCol w="1599795"/>
                <a:gridCol w="1705969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PCA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PCA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PCA</a:t>
                      </a:r>
                    </a:p>
                    <a:p>
                      <a:r>
                        <a:rPr lang="en-US" dirty="0" smtClean="0"/>
                        <a:t>Error_</a:t>
                      </a:r>
                      <a:r>
                        <a:rPr lang="en-US" altLang="zh-CN" dirty="0" smtClean="0"/>
                        <a:t>R</a:t>
                      </a:r>
                      <a:r>
                        <a:rPr lang="en-US" dirty="0" smtClean="0"/>
                        <a:t>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altLang="zh-CN" dirty="0" smtClean="0"/>
                        <a:t>p</a:t>
                      </a:r>
                      <a:r>
                        <a:rPr lang="en-US" dirty="0" smtClean="0"/>
                        <a:t>p</a:t>
                      </a:r>
                      <a:r>
                        <a:rPr lang="en-US" altLang="zh-CN" dirty="0" smtClean="0"/>
                        <a:t>l</a:t>
                      </a:r>
                      <a:r>
                        <a:rPr lang="en-US" dirty="0" smtClean="0"/>
                        <a:t>y PCA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Error_</a:t>
                      </a:r>
                      <a:r>
                        <a:rPr lang="en-US" altLang="zh-CN" dirty="0" smtClean="0"/>
                        <a:t>R</a:t>
                      </a:r>
                      <a:r>
                        <a:rPr lang="en-US" dirty="0" smtClean="0"/>
                        <a:t>ate</a:t>
                      </a:r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25.9%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Newly available (Jan-16) credit card data yielded opportunity to predict defaults</a:t>
            </a:r>
          </a:p>
          <a:p>
            <a:r>
              <a:rPr lang="en-US" dirty="0"/>
              <a:t>C</a:t>
            </a:r>
            <a:r>
              <a:rPr lang="en-US" dirty="0" smtClean="0"/>
              <a:t>onsider the best measure for testing model accuracy (here: lift chart or ROC_AUC)</a:t>
            </a:r>
          </a:p>
          <a:p>
            <a:r>
              <a:rPr lang="en-US" dirty="0" smtClean="0"/>
              <a:t>Experiments </a:t>
            </a:r>
          </a:p>
          <a:p>
            <a:pPr lvl="1"/>
            <a:r>
              <a:rPr lang="en-US" dirty="0" smtClean="0"/>
              <a:t>Modest Improvement</a:t>
            </a:r>
            <a:r>
              <a:rPr lang="en-US" dirty="0" smtClean="0"/>
              <a:t>: </a:t>
            </a:r>
            <a:r>
              <a:rPr lang="en-US" dirty="0"/>
              <a:t>Feature </a:t>
            </a:r>
            <a:r>
              <a:rPr lang="en-US" dirty="0" smtClean="0"/>
              <a:t>Selection, </a:t>
            </a:r>
            <a:r>
              <a:rPr lang="en-US" dirty="0"/>
              <a:t>10-fold Cross </a:t>
            </a:r>
            <a:r>
              <a:rPr lang="en-US" dirty="0" smtClean="0"/>
              <a:t>Validation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improvement: </a:t>
            </a:r>
            <a:r>
              <a:rPr lang="en-US" altLang="zh-CN" dirty="0" smtClean="0"/>
              <a:t>PCA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and Code: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github.com/jb08/credit_card_default_ML</a:t>
            </a:r>
            <a:endParaRPr lang="en-US" dirty="0" smtClean="0"/>
          </a:p>
          <a:p>
            <a:r>
              <a:rPr lang="en-US" dirty="0" smtClean="0"/>
              <a:t>Also analyzed data set:</a:t>
            </a:r>
          </a:p>
          <a:p>
            <a:pPr lvl="1"/>
            <a:r>
              <a:rPr lang="en-US" dirty="0"/>
              <a:t>I. Yeh, C. Lien, The comparisons of data mining techniques for the predictive accuracy of probability of default of credit card clients, Expert Systems with Applications 36 (2) (2008) 2473–2480.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t="3475" r="6360" b="13990"/>
          <a:stretch/>
        </p:blipFill>
        <p:spPr>
          <a:xfrm>
            <a:off x="2145644" y="2376653"/>
            <a:ext cx="8696046" cy="28734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488122" y="3791712"/>
            <a:ext cx="353568" cy="162153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0182" y="5413248"/>
            <a:ext cx="736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00B050"/>
                </a:solidFill>
              </a:rPr>
              <a:t>X1 – X5: Credit given, gender, education level, marital status, age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X6 </a:t>
            </a:r>
            <a:r>
              <a:rPr lang="en-US" dirty="0">
                <a:solidFill>
                  <a:schemeClr val="accent5"/>
                </a:solidFill>
              </a:rPr>
              <a:t>–X11: </a:t>
            </a:r>
            <a:r>
              <a:rPr lang="en-US" dirty="0" smtClean="0">
                <a:solidFill>
                  <a:schemeClr val="accent5"/>
                </a:solidFill>
              </a:rPr>
              <a:t>Monthly payment status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X12 </a:t>
            </a:r>
            <a:r>
              <a:rPr lang="en-US" dirty="0">
                <a:solidFill>
                  <a:schemeClr val="accent3"/>
                </a:solidFill>
              </a:rPr>
              <a:t>– X17: Monthly bill </a:t>
            </a:r>
            <a:r>
              <a:rPr lang="en-US" dirty="0" smtClean="0">
                <a:solidFill>
                  <a:schemeClr val="accent3"/>
                </a:solidFill>
              </a:rPr>
              <a:t>amounts 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X18 – X23: Monthly </a:t>
            </a:r>
            <a:r>
              <a:rPr lang="en-US" dirty="0" smtClean="0">
                <a:solidFill>
                  <a:schemeClr val="accent6"/>
                </a:solidFill>
              </a:rPr>
              <a:t>payments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20026" y="5513832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In this small sample,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3 of 5 cardholders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defaulted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6324" y="2376653"/>
            <a:ext cx="2125362" cy="2059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08468" y="2376653"/>
            <a:ext cx="2694284" cy="20590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0956" y="2376653"/>
            <a:ext cx="1353164" cy="20286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2364" y="3922775"/>
            <a:ext cx="2755244" cy="19733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5154" y="3922775"/>
            <a:ext cx="3401448" cy="197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84310" y="1848134"/>
            <a:ext cx="10018713" cy="375434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 = 30,000 (source: Taiwanese bank) ; 22% defaulted (6,636 / 30,000)</a:t>
            </a:r>
          </a:p>
        </p:txBody>
      </p:sp>
    </p:spTree>
    <p:extLst>
      <p:ext uri="{BB962C8B-B14F-4D97-AF65-F5344CB8AC3E}">
        <p14:creationId xmlns:p14="http://schemas.microsoft.com/office/powerpoint/2010/main" val="6277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Misclassifications are Equal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58671"/>
              </p:ext>
            </p:extLst>
          </p:nvPr>
        </p:nvGraphicFramePr>
        <p:xfrm>
          <a:off x="3703170" y="2651234"/>
          <a:ext cx="5580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497"/>
                <a:gridCol w="2790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22,296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predicted non-default)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1,068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(false positive)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4,426 </a:t>
                      </a:r>
                    </a:p>
                    <a:p>
                      <a:r>
                        <a:rPr lang="en-US" dirty="0" smtClean="0"/>
                        <a:t>(false 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2,210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predicted 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32352" y="4692869"/>
            <a:ext cx="3308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Error rate of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K-Nearest Neighbor model 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h</a:t>
            </a:r>
            <a:r>
              <a:rPr lang="en-US" i="1" dirty="0" smtClean="0">
                <a:solidFill>
                  <a:schemeClr val="accent1"/>
                </a:solidFill>
              </a:rPr>
              <a:t>ere was 18.3%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0182" y="5539376"/>
            <a:ext cx="7366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i="1" dirty="0" smtClean="0"/>
              <a:t>Why is Error rate not the best measure</a:t>
            </a:r>
          </a:p>
          <a:p>
            <a:pPr lvl="1"/>
            <a:r>
              <a:rPr lang="en-US" sz="2400" b="1" i="1" dirty="0" smtClean="0"/>
              <a:t> of model accuracy here?</a:t>
            </a:r>
            <a:endParaRPr lang="en-US" sz="2400" b="1" i="1" dirty="0"/>
          </a:p>
        </p:txBody>
      </p:sp>
      <p:sp>
        <p:nvSpPr>
          <p:cNvPr id="12" name="Oval 11"/>
          <p:cNvSpPr/>
          <p:nvPr/>
        </p:nvSpPr>
        <p:spPr>
          <a:xfrm>
            <a:off x="6248400" y="2676634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93666" y="2240369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major loss from default on debt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6300" y="3638768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0182" y="4562125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minor lost revenue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69770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Only 22% of cardholders default, so {ŷ = 0} yields similar error rate to models</a:t>
            </a:r>
          </a:p>
          <a:p>
            <a:r>
              <a:rPr lang="en-US" dirty="0" smtClean="0"/>
              <a:t>Better measures: </a:t>
            </a:r>
          </a:p>
          <a:p>
            <a:pPr lvl="1"/>
            <a:r>
              <a:rPr lang="en-US" dirty="0" smtClean="0"/>
              <a:t>area ratio of lift chart / </a:t>
            </a:r>
            <a:r>
              <a:rPr lang="en-US" b="1" i="1" dirty="0" smtClean="0">
                <a:solidFill>
                  <a:srgbClr val="00B050"/>
                </a:solidFill>
              </a:rPr>
              <a:t>ROC area under curve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9795"/>
              </p:ext>
            </p:extLst>
          </p:nvPr>
        </p:nvGraphicFramePr>
        <p:xfrm>
          <a:off x="1814509" y="3829051"/>
          <a:ext cx="5177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24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384114" y="4150153"/>
            <a:ext cx="1075037" cy="19596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0281" y="6171641"/>
            <a:ext cx="2703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Better measure of model accuracy -&gt;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3074671"/>
            <a:ext cx="4978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split into 2 groups, model training and validation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Discriminant analysis</a:t>
            </a:r>
          </a:p>
          <a:p>
            <a:pPr lvl="1"/>
            <a:r>
              <a:rPr lang="en-US" dirty="0" smtClean="0"/>
              <a:t>Naïve Bayesian</a:t>
            </a:r>
          </a:p>
          <a:p>
            <a:pPr lvl="1"/>
            <a:r>
              <a:rPr lang="en-US" dirty="0" smtClean="0"/>
              <a:t>Classification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Attempted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Feature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10-fold cross validation </a:t>
            </a:r>
          </a:p>
          <a:p>
            <a:r>
              <a:rPr lang="en-US" dirty="0" smtClean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172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(1 </a:t>
            </a:r>
            <a:r>
              <a:rPr lang="en-US"/>
              <a:t>of </a:t>
            </a:r>
            <a:r>
              <a:rPr lang="en-US" smtClean="0"/>
              <a:t>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58" y="1874678"/>
            <a:ext cx="7476741" cy="47420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9252" y="1964262"/>
            <a:ext cx="2291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Baseline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</a:t>
            </a:r>
            <a:r>
              <a:rPr lang="en-US" dirty="0" smtClean="0"/>
              <a:t>(2 </a:t>
            </a:r>
            <a:r>
              <a:rPr lang="en-US" dirty="0"/>
              <a:t>of </a:t>
            </a:r>
            <a:r>
              <a:rPr lang="en-US" dirty="0" smtClean="0"/>
              <a:t>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42" y="1989662"/>
            <a:ext cx="7363395" cy="46189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262226" y="3202849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6972" y="2640093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>
                <a:solidFill>
                  <a:srgbClr val="00B050"/>
                </a:solidFill>
              </a:rPr>
              <a:t>c</a:t>
            </a:r>
            <a:r>
              <a:rPr lang="en-US" b="1" i="1" dirty="0" smtClean="0">
                <a:solidFill>
                  <a:srgbClr val="00B050"/>
                </a:solidFill>
              </a:rPr>
              <a:t>redit_balance / </a:t>
            </a:r>
            <a:r>
              <a:rPr lang="en-US" b="1" i="1" smtClean="0">
                <a:solidFill>
                  <a:srgbClr val="00B050"/>
                </a:solidFill>
              </a:rPr>
              <a:t>max_credit </a:t>
            </a:r>
            <a:r>
              <a:rPr lang="en-US" b="1" i="1">
                <a:solidFill>
                  <a:srgbClr val="00B050"/>
                </a:solidFill>
              </a:rPr>
              <a:t>(</a:t>
            </a:r>
            <a:r>
              <a:rPr lang="en-US" b="1" i="1" smtClean="0">
                <a:solidFill>
                  <a:srgbClr val="00B050"/>
                </a:solidFill>
              </a:rPr>
              <a:t>Sept)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8152" y="2065862"/>
            <a:ext cx="2837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Feature Selected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38008" y="4582911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66808" y="4582910"/>
            <a:ext cx="1980074" cy="141995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32987" y="3937188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>
                <a:solidFill>
                  <a:schemeClr val="accent1"/>
                </a:solidFill>
              </a:rPr>
              <a:t>c</a:t>
            </a:r>
            <a:r>
              <a:rPr lang="en-US" b="1" i="1" dirty="0" smtClean="0">
                <a:solidFill>
                  <a:schemeClr val="accent1"/>
                </a:solidFill>
              </a:rPr>
              <a:t>redit_balance / max_credit </a:t>
            </a:r>
            <a:r>
              <a:rPr lang="en-US" b="1" i="1" dirty="0">
                <a:solidFill>
                  <a:schemeClr val="accent1"/>
                </a:solidFill>
              </a:rPr>
              <a:t>(</a:t>
            </a:r>
            <a:r>
              <a:rPr lang="en-US" b="1" i="1" dirty="0" smtClean="0">
                <a:solidFill>
                  <a:schemeClr val="accent1"/>
                </a:solidFill>
              </a:rPr>
              <a:t>Aug)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</a:t>
            </a:r>
            <a:r>
              <a:rPr lang="en-US" dirty="0" smtClean="0"/>
              <a:t>Selection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chemeClr val="accent3"/>
                </a:solidFill>
              </a:rPr>
              <a:t>modified Classification tree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model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FF0000"/>
                </a:solidFill>
              </a:rPr>
              <a:t>no improvement</a:t>
            </a:r>
            <a:r>
              <a:rPr lang="en-US" dirty="0" smtClean="0"/>
              <a:t> on others</a:t>
            </a:r>
          </a:p>
          <a:p>
            <a:r>
              <a:rPr lang="en-US" dirty="0" smtClean="0"/>
              <a:t>Did not attempt to remove features (23 is a low cardinality already)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62944"/>
              </p:ext>
            </p:extLst>
          </p:nvPr>
        </p:nvGraphicFramePr>
        <p:xfrm>
          <a:off x="4041769" y="1985656"/>
          <a:ext cx="4903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090"/>
                <a:gridCol w="1342352"/>
                <a:gridCol w="1342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390336" y="3758692"/>
            <a:ext cx="1075037" cy="32999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6245" y="3442360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chemeClr val="accent3"/>
                </a:solidFill>
              </a:rPr>
              <a:t>Changed tree (but didn’t </a:t>
            </a:r>
            <a:r>
              <a:rPr lang="en-US" b="1" i="1" smtClean="0">
                <a:solidFill>
                  <a:schemeClr val="accent3"/>
                </a:solidFill>
              </a:rPr>
              <a:t>drastically improve </a:t>
            </a:r>
            <a:r>
              <a:rPr lang="en-US" b="1" i="1" dirty="0" smtClean="0">
                <a:solidFill>
                  <a:schemeClr val="accent3"/>
                </a:solidFill>
              </a:rPr>
              <a:t>accuracy )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889</TotalTime>
  <Words>619</Words>
  <Application>Microsoft Macintosh PowerPoint</Application>
  <PresentationFormat>Widescreen</PresentationFormat>
  <Paragraphs>180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Corbel</vt:lpstr>
      <vt:lpstr>华文楷体</vt:lpstr>
      <vt:lpstr>Arial</vt:lpstr>
      <vt:lpstr>Parallax</vt:lpstr>
      <vt:lpstr>Predicting  Credit Card Defaults</vt:lpstr>
      <vt:lpstr>Description of the Data</vt:lpstr>
      <vt:lpstr>Not all Misclassifications are Equal</vt:lpstr>
      <vt:lpstr>Model Accuracy</vt:lpstr>
      <vt:lpstr>Baseline Methods</vt:lpstr>
      <vt:lpstr>Improvements Attempted</vt:lpstr>
      <vt:lpstr>Experiment: Feature Selection (1 of 3)</vt:lpstr>
      <vt:lpstr>Experiment: Feature Selection (2 of 3)</vt:lpstr>
      <vt:lpstr>Experiment: Feature Selection (3 of 3)</vt:lpstr>
      <vt:lpstr>Experiment: 10-fold cross validation</vt:lpstr>
      <vt:lpstr>Experiment: PCA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Jason Kingsley Brown</cp:lastModifiedBy>
  <cp:revision>68</cp:revision>
  <dcterms:created xsi:type="dcterms:W3CDTF">2016-03-06T17:25:59Z</dcterms:created>
  <dcterms:modified xsi:type="dcterms:W3CDTF">2016-03-08T15:57:35Z</dcterms:modified>
</cp:coreProperties>
</file>