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8"/>
  </p:normalViewPr>
  <p:slideViewPr>
    <p:cSldViewPr snapToGrid="0" snapToObjects="1">
      <p:cViewPr varScale="1">
        <p:scale>
          <a:sx n="81" d="100"/>
          <a:sy n="81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br>
              <a:rPr lang="en-US" dirty="0" smtClean="0"/>
            </a:br>
            <a:r>
              <a:rPr lang="en-US" dirty="0" smtClean="0"/>
              <a:t>Credit Card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Chen, Jason Brown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74" y="4984566"/>
            <a:ext cx="5108448" cy="8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54349"/>
          </a:xfrm>
        </p:spPr>
        <p:txBody>
          <a:bodyPr>
            <a:normAutofit/>
          </a:bodyPr>
          <a:lstStyle/>
          <a:p>
            <a:r>
              <a:rPr lang="en-US" dirty="0" smtClean="0"/>
              <a:t>n = 30,000 (</a:t>
            </a:r>
            <a:r>
              <a:rPr lang="en-US" dirty="0"/>
              <a:t>source: </a:t>
            </a:r>
            <a:r>
              <a:rPr lang="en-US" dirty="0" smtClean="0"/>
              <a:t>Taiwanese bank)</a:t>
            </a:r>
          </a:p>
          <a:p>
            <a:r>
              <a:rPr lang="en-US" dirty="0" smtClean="0"/>
              <a:t>23 explanatory variables</a:t>
            </a:r>
          </a:p>
          <a:p>
            <a:r>
              <a:rPr lang="en-US" dirty="0" smtClean="0"/>
              <a:t>1 Response variable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Y = 1 (yes defaulted) , Y = 0 (no)</a:t>
            </a:r>
          </a:p>
          <a:p>
            <a:pPr lvl="1"/>
            <a:r>
              <a:rPr lang="en-US" dirty="0" smtClean="0"/>
              <a:t>22% defaulted (6636 / 30,000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Source of data: </a:t>
            </a:r>
            <a:r>
              <a:rPr lang="en-US" i="1" dirty="0" smtClean="0"/>
              <a:t>UC-Irvine Machine Learning Repository</a:t>
            </a:r>
            <a:r>
              <a:rPr lang="en-US" dirty="0" smtClean="0"/>
              <a:t>, Jan-16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3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Sample (n=5)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t="3475" r="6360" b="13990"/>
          <a:stretch/>
        </p:blipFill>
        <p:spPr>
          <a:xfrm>
            <a:off x="2145644" y="2376653"/>
            <a:ext cx="8696046" cy="287347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488122" y="3791712"/>
            <a:ext cx="353568" cy="162153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0182" y="5413248"/>
            <a:ext cx="736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X1 – X5: Credit given, gender, education level, marital status, age</a:t>
            </a:r>
          </a:p>
          <a:p>
            <a:pPr lvl="1"/>
            <a:r>
              <a:rPr lang="en-US" dirty="0" smtClean="0"/>
              <a:t>X6 </a:t>
            </a:r>
            <a:r>
              <a:rPr lang="en-US" dirty="0"/>
              <a:t>–X11: </a:t>
            </a:r>
            <a:r>
              <a:rPr lang="en-US" dirty="0" smtClean="0"/>
              <a:t>Monthly payment status</a:t>
            </a:r>
          </a:p>
          <a:p>
            <a:pPr lvl="1"/>
            <a:r>
              <a:rPr lang="en-US" dirty="0" smtClean="0"/>
              <a:t>X12 </a:t>
            </a:r>
            <a:r>
              <a:rPr lang="en-US" dirty="0"/>
              <a:t>– X17: Monthly bill </a:t>
            </a:r>
            <a:r>
              <a:rPr lang="en-US" dirty="0" smtClean="0"/>
              <a:t>amounts </a:t>
            </a:r>
            <a:endParaRPr lang="en-US" dirty="0"/>
          </a:p>
          <a:p>
            <a:pPr lvl="1"/>
            <a:r>
              <a:rPr lang="en-US" dirty="0"/>
              <a:t>X18 – X23: Monthly </a:t>
            </a:r>
            <a:r>
              <a:rPr lang="en-US" dirty="0" smtClean="0"/>
              <a:t>payments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20026" y="5513832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In this small sample,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3 of 5 cardholders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defaulted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Confusion Matrix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077204"/>
              </p:ext>
            </p:extLst>
          </p:nvPr>
        </p:nvGraphicFramePr>
        <p:xfrm>
          <a:off x="3703170" y="2651234"/>
          <a:ext cx="55809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497"/>
                <a:gridCol w="2790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22,296 </a:t>
                      </a:r>
                    </a:p>
                    <a:p>
                      <a:r>
                        <a:rPr lang="en-US" dirty="0" smtClean="0"/>
                        <a:t>(model correctly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predicted non-default)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1,068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(false positive)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4,426 </a:t>
                      </a:r>
                    </a:p>
                    <a:p>
                      <a:r>
                        <a:rPr lang="en-US" dirty="0" smtClean="0"/>
                        <a:t>(false negative)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2,210 </a:t>
                      </a:r>
                    </a:p>
                    <a:p>
                      <a:r>
                        <a:rPr lang="en-US" dirty="0" smtClean="0"/>
                        <a:t>(model correctly </a:t>
                      </a:r>
                    </a:p>
                    <a:p>
                      <a:r>
                        <a:rPr lang="en-US" dirty="0" smtClean="0"/>
                        <a:t>predicted default)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932352" y="4692869"/>
            <a:ext cx="3308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Error rate of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K-Nearest Neighbor model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was 18.3%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0182" y="5539376"/>
            <a:ext cx="7366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i="1" dirty="0" smtClean="0"/>
              <a:t>Why is Error rate not the best measure</a:t>
            </a:r>
          </a:p>
          <a:p>
            <a:pPr lvl="1"/>
            <a:r>
              <a:rPr lang="en-US" sz="2400" b="1" i="1" dirty="0" smtClean="0"/>
              <a:t> of model accuracy here?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3130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94938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Only 22% of cardholders default, so {</a:t>
            </a:r>
            <a:r>
              <a:rPr lang="en-US" dirty="0" smtClean="0"/>
              <a:t>ŷ = 0} yields similar error rate to models</a:t>
            </a:r>
            <a:endParaRPr lang="en-US" dirty="0" smtClean="0"/>
          </a:p>
          <a:p>
            <a:r>
              <a:rPr lang="en-US" dirty="0" smtClean="0"/>
              <a:t>Better measures: area </a:t>
            </a:r>
            <a:r>
              <a:rPr lang="en-US" dirty="0" smtClean="0"/>
              <a:t>ratio of lift </a:t>
            </a:r>
            <a:r>
              <a:rPr lang="en-US" dirty="0" smtClean="0"/>
              <a:t>chart, area-under-curve of ROC chart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8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split into 2 groups, model training and validation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K-nearest neighbor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Discriminant analysis</a:t>
            </a:r>
          </a:p>
          <a:p>
            <a:pPr lvl="1"/>
            <a:r>
              <a:rPr lang="en-US" dirty="0" smtClean="0"/>
              <a:t>Naïve Bayesian</a:t>
            </a:r>
          </a:p>
          <a:p>
            <a:pPr lvl="1"/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Classification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 &amp; </a:t>
            </a:r>
            <a:r>
              <a:rPr lang="en-US" dirty="0" smtClean="0"/>
              <a:t>addition</a:t>
            </a:r>
          </a:p>
          <a:p>
            <a:r>
              <a:rPr lang="en-US" dirty="0" smtClean="0"/>
              <a:t>10-fold cross validation versus 50/50 split</a:t>
            </a:r>
          </a:p>
          <a:p>
            <a:r>
              <a:rPr lang="en-US" dirty="0"/>
              <a:t>[SVM</a:t>
            </a:r>
            <a:r>
              <a:rPr lang="en-US" dirty="0" smtClean="0"/>
              <a:t>?] , [PCA w/ Random forest?]</a:t>
            </a:r>
          </a:p>
          <a:p>
            <a:r>
              <a:rPr lang="en-US" dirty="0" smtClean="0"/>
              <a:t>Evaluation Measure</a:t>
            </a:r>
          </a:p>
        </p:txBody>
      </p:sp>
    </p:spTree>
    <p:extLst>
      <p:ext uri="{BB962C8B-B14F-4D97-AF65-F5344CB8AC3E}">
        <p14:creationId xmlns:p14="http://schemas.microsoft.com/office/powerpoint/2010/main" val="1726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smtClean="0"/>
              <a:t>Comparison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9419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[]</a:t>
            </a: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References:</a:t>
            </a:r>
          </a:p>
          <a:p>
            <a:pPr lvl="1"/>
            <a:r>
              <a:rPr lang="en-US" dirty="0"/>
              <a:t>I. Yeh, C. Lien, The comparisons of data mining techniques for the predictive accuracy of probability of default of credit card clients, Expert Systems with Applications 36 (2) (2008) 2473–2480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8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480</TotalTime>
  <Words>293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Arial</vt:lpstr>
      <vt:lpstr>Parallax</vt:lpstr>
      <vt:lpstr>Predicting  Credit Card Defaults</vt:lpstr>
      <vt:lpstr>Description of the Data</vt:lpstr>
      <vt:lpstr>Data Sample (n=5)</vt:lpstr>
      <vt:lpstr>Sample Confusion Matrix</vt:lpstr>
      <vt:lpstr>Model Accuracy</vt:lpstr>
      <vt:lpstr>Baseline Methods</vt:lpstr>
      <vt:lpstr>New Methods</vt:lpstr>
      <vt:lpstr>Experiment Comparison Analysis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Kingsley Brown</dc:creator>
  <cp:lastModifiedBy>Jason Kingsley Brown</cp:lastModifiedBy>
  <cp:revision>27</cp:revision>
  <dcterms:created xsi:type="dcterms:W3CDTF">2016-03-06T17:25:59Z</dcterms:created>
  <dcterms:modified xsi:type="dcterms:W3CDTF">2016-03-07T19:23:55Z</dcterms:modified>
</cp:coreProperties>
</file>