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71" r:id="rId6"/>
    <p:sldId id="272" r:id="rId7"/>
    <p:sldId id="269" r:id="rId8"/>
    <p:sldId id="258" r:id="rId9"/>
    <p:sldId id="265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4590"/>
  </p:normalViewPr>
  <p:slideViewPr>
    <p:cSldViewPr snapToGrid="0" snapToObjects="1">
      <p:cViewPr>
        <p:scale>
          <a:sx n="94" d="100"/>
          <a:sy n="94" d="100"/>
        </p:scale>
        <p:origin x="72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4800751"/>
            <a:ext cx="10018713" cy="1119117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 average performance had mixed results</a:t>
            </a:r>
            <a:endParaRPr lang="en-US" dirty="0"/>
          </a:p>
          <a:p>
            <a:pPr lvl="1"/>
            <a:r>
              <a:rPr lang="en-US" dirty="0" smtClean="0"/>
              <a:t>Some improvements, others did worse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0892"/>
              </p:ext>
            </p:extLst>
          </p:nvPr>
        </p:nvGraphicFramePr>
        <p:xfrm>
          <a:off x="1583140" y="2101757"/>
          <a:ext cx="9485195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541"/>
                <a:gridCol w="1647413"/>
                <a:gridCol w="1756747"/>
                <a:gridCol w="1756747"/>
                <a:gridCol w="1756747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798623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approach yielded worse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dirty="0" smtClean="0"/>
              <a:t>overall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69442"/>
              </p:ext>
            </p:extLst>
          </p:nvPr>
        </p:nvGraphicFramePr>
        <p:xfrm>
          <a:off x="1583140" y="2101757"/>
          <a:ext cx="9034817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28"/>
                <a:gridCol w="1512806"/>
                <a:gridCol w="1722919"/>
                <a:gridCol w="1599795"/>
                <a:gridCol w="1705969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altLang="zh-CN" dirty="0" smtClean="0"/>
                        <a:t>p</a:t>
                      </a:r>
                      <a:r>
                        <a:rPr lang="en-US" dirty="0" smtClean="0"/>
                        <a:t>p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en-US" dirty="0" smtClean="0"/>
                        <a:t>y PCA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 smtClean="0"/>
              <a:t>Modest Improvement: </a:t>
            </a:r>
            <a:r>
              <a:rPr lang="en-US" dirty="0"/>
              <a:t>Feature </a:t>
            </a:r>
            <a:r>
              <a:rPr lang="en-US" dirty="0" smtClean="0"/>
              <a:t>Selection, </a:t>
            </a:r>
            <a:r>
              <a:rPr lang="en-US" dirty="0"/>
              <a:t>10-fold Cross </a:t>
            </a:r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 smtClean="0"/>
              <a:t>No improvement: </a:t>
            </a:r>
            <a:r>
              <a:rPr lang="en-US" altLang="zh-CN" dirty="0" smtClean="0"/>
              <a:t>PCA</a:t>
            </a:r>
            <a:endParaRPr lang="en-US" dirty="0" smtClean="0"/>
          </a:p>
          <a:p>
            <a:r>
              <a:rPr lang="en-US" dirty="0" smtClean="0"/>
              <a:t>Data 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github.com/jb08/credit_card_default_ML</a:t>
            </a:r>
            <a:endParaRPr lang="en-US" dirty="0" smtClean="0"/>
          </a:p>
          <a:p>
            <a:r>
              <a:rPr lang="en-US" dirty="0" smtClean="0"/>
              <a:t>Also analyzed data set:</a:t>
            </a:r>
          </a:p>
          <a:p>
            <a:pPr lvl="1"/>
            <a:r>
              <a:rPr lang="en-US" dirty="0"/>
              <a:t>I. Yeh, C. Lien, The comparisons of data mining techniques for the predictive accuracy of probability of default of credit card clients, Expert Systems with Applications 36 (2) (2008) 2473–2480.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84310" y="1848134"/>
            <a:ext cx="10018713" cy="375434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 = 30,000 (source: Taiwanese bank) ; 22% defaulted (6,636 / 30,000)</a:t>
            </a: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10-fold cross validation </a:t>
            </a:r>
          </a:p>
          <a:p>
            <a:r>
              <a:rPr lang="en-US" dirty="0" smtClean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(1 </a:t>
            </a:r>
            <a:r>
              <a:rPr lang="en-US"/>
              <a:t>of </a:t>
            </a:r>
            <a:r>
              <a:rPr lang="en-US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58" y="1874678"/>
            <a:ext cx="7476741" cy="4742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9252" y="1964262"/>
            <a:ext cx="229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Baseline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2" y="1989662"/>
            <a:ext cx="7363395" cy="46189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62226" y="3202849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972" y="2640093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rgbClr val="00B050"/>
                </a:solidFill>
              </a:rPr>
              <a:t>c</a:t>
            </a:r>
            <a:r>
              <a:rPr lang="en-US" b="1" i="1" dirty="0" smtClean="0">
                <a:solidFill>
                  <a:srgbClr val="00B050"/>
                </a:solidFill>
              </a:rPr>
              <a:t>redit_balance / </a:t>
            </a:r>
            <a:r>
              <a:rPr lang="en-US" b="1" i="1" smtClean="0">
                <a:solidFill>
                  <a:srgbClr val="00B050"/>
                </a:solidFill>
              </a:rPr>
              <a:t>max_credit </a:t>
            </a:r>
            <a:r>
              <a:rPr lang="en-US" b="1" i="1">
                <a:solidFill>
                  <a:srgbClr val="00B050"/>
                </a:solidFill>
              </a:rPr>
              <a:t>(</a:t>
            </a:r>
            <a:r>
              <a:rPr lang="en-US" b="1" i="1" smtClean="0">
                <a:solidFill>
                  <a:srgbClr val="00B050"/>
                </a:solidFill>
              </a:rPr>
              <a:t>Sept)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8152" y="2065862"/>
            <a:ext cx="283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Feature Selected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8008" y="4582911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66808" y="4582910"/>
            <a:ext cx="1980074" cy="141995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32987" y="3937188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b="1" i="1" dirty="0" smtClean="0">
                <a:solidFill>
                  <a:schemeClr val="accent1"/>
                </a:solidFill>
              </a:rPr>
              <a:t>redit_balance / max_credit </a:t>
            </a:r>
            <a:r>
              <a:rPr lang="en-US" b="1" i="1" dirty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Aug)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Mixed results – </a:t>
            </a:r>
            <a:r>
              <a:rPr lang="en-US" dirty="0" smtClean="0"/>
              <a:t>may be overfit; differences not statistically significant</a:t>
            </a:r>
            <a:endParaRPr lang="en-US" dirty="0" smtClean="0"/>
          </a:p>
          <a:p>
            <a:r>
              <a:rPr lang="en-US" dirty="0" smtClean="0"/>
              <a:t>Did not attempt to remove features (23 is a low cardinality already)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2715"/>
              </p:ext>
            </p:extLst>
          </p:nvPr>
        </p:nvGraphicFramePr>
        <p:xfrm>
          <a:off x="4041769" y="1985656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74.71%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72.89%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66.76%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390336" y="3758692"/>
            <a:ext cx="1075037" cy="32999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6245" y="3442360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3"/>
                </a:solidFill>
              </a:rPr>
              <a:t>Changed tree (but didn’t </a:t>
            </a:r>
            <a:r>
              <a:rPr lang="en-US" b="1" i="1" smtClean="0">
                <a:solidFill>
                  <a:schemeClr val="accent3"/>
                </a:solidFill>
              </a:rPr>
              <a:t>drastically improve </a:t>
            </a:r>
            <a:r>
              <a:rPr lang="en-US" b="1" i="1" dirty="0" smtClean="0">
                <a:solidFill>
                  <a:schemeClr val="accent3"/>
                </a:solidFill>
              </a:rPr>
              <a:t>accuracy )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33546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{ŷ = 0} yields similar error rate to models</a:t>
            </a:r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ratio of lift 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</a:t>
            </a:r>
            <a:r>
              <a:rPr lang="en-US" b="1" i="1" dirty="0" smtClean="0">
                <a:solidFill>
                  <a:srgbClr val="00B050"/>
                </a:solidFill>
              </a:rPr>
              <a:t>curve</a:t>
            </a:r>
          </a:p>
          <a:p>
            <a:pPr lvl="2"/>
            <a:r>
              <a:rPr lang="en-US" i="1" dirty="0" smtClean="0"/>
              <a:t>ROC_AUC 1 = Perfect fit; .5 = random guess</a:t>
            </a:r>
            <a:endParaRPr lang="en-US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9795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4078" y="6171641"/>
            <a:ext cx="353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than error_rate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76" y="3138985"/>
            <a:ext cx="5005824" cy="37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743311"/>
              </p:ext>
            </p:extLst>
          </p:nvPr>
        </p:nvGraphicFramePr>
        <p:xfrm>
          <a:off x="3716818" y="3047021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46000" y="5088656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1800250" y="3735279"/>
            <a:ext cx="2650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u="sng" smtClean="0"/>
              <a:t>Actual Class</a:t>
            </a:r>
            <a:endParaRPr lang="en-US" sz="2400" b="1" u="sng" dirty="0"/>
          </a:p>
        </p:txBody>
      </p:sp>
      <p:sp>
        <p:nvSpPr>
          <p:cNvPr id="12" name="Oval 11"/>
          <p:cNvSpPr/>
          <p:nvPr/>
        </p:nvSpPr>
        <p:spPr>
          <a:xfrm>
            <a:off x="6262048" y="3072421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80774" y="2622508"/>
            <a:ext cx="5698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</a:t>
            </a:r>
            <a:r>
              <a:rPr lang="en-US" i="1" u="sng" dirty="0" smtClean="0">
                <a:solidFill>
                  <a:srgbClr val="FF0000"/>
                </a:solidFill>
              </a:rPr>
              <a:t>major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loss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	</a:t>
            </a:r>
            <a:r>
              <a:rPr lang="en-US" i="1" dirty="0" smtClean="0">
                <a:solidFill>
                  <a:srgbClr val="FF0000"/>
                </a:solidFill>
              </a:rPr>
              <a:t>			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29948" y="4034555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23830" y="4957912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</a:t>
            </a:r>
            <a:r>
              <a:rPr lang="en-US" i="1" u="sng" dirty="0" smtClean="0">
                <a:solidFill>
                  <a:srgbClr val="FF0000"/>
                </a:solidFill>
              </a:rPr>
              <a:t>minor</a:t>
            </a:r>
            <a:r>
              <a:rPr lang="en-US" i="1" dirty="0" smtClean="0">
                <a:solidFill>
                  <a:srgbClr val="FF0000"/>
                </a:solidFill>
              </a:rPr>
              <a:t> lost revenue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5278" y="2437931"/>
            <a:ext cx="2650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b="1" u="sng" dirty="0" smtClean="0"/>
              <a:t>Predicted Class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948</TotalTime>
  <Words>614</Words>
  <Application>Microsoft Macintosh PowerPoint</Application>
  <PresentationFormat>Widescreen</PresentationFormat>
  <Paragraphs>182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华文楷体</vt:lpstr>
      <vt:lpstr>Parallax</vt:lpstr>
      <vt:lpstr>Predicting  Credit Card Defaults</vt:lpstr>
      <vt:lpstr>Description of the Data</vt:lpstr>
      <vt:lpstr>Baseline Methods</vt:lpstr>
      <vt:lpstr>Improvements Attempted</vt:lpstr>
      <vt:lpstr>Experiment: Feature Selection (1 of 3)</vt:lpstr>
      <vt:lpstr>Experiment: Feature Selection (2 of 3)</vt:lpstr>
      <vt:lpstr>Experiment: Feature Selection (3 of 3)</vt:lpstr>
      <vt:lpstr>Model Accuracy</vt:lpstr>
      <vt:lpstr>Not all Misclassifications are Equal</vt:lpstr>
      <vt:lpstr>Experiment: 10-fold cross validation</vt:lpstr>
      <vt:lpstr>Experiment: PCA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76</cp:revision>
  <dcterms:created xsi:type="dcterms:W3CDTF">2016-03-06T17:25:59Z</dcterms:created>
  <dcterms:modified xsi:type="dcterms:W3CDTF">2016-03-08T19:22:08Z</dcterms:modified>
</cp:coreProperties>
</file>