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71" r:id="rId9"/>
    <p:sldId id="272" r:id="rId10"/>
    <p:sldId id="269" r:id="rId11"/>
    <p:sldId id="266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592"/>
  </p:normalViewPr>
  <p:slideViewPr>
    <p:cSldViewPr snapToGrid="0" snapToObjects="1">
      <p:cViewPr>
        <p:scale>
          <a:sx n="94" d="100"/>
          <a:sy n="94" d="100"/>
        </p:scale>
        <p:origin x="72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00B050"/>
                </a:solidFill>
              </a:rPr>
              <a:t>improved Classification tree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model, but </a:t>
            </a:r>
            <a:r>
              <a:rPr lang="en-US" dirty="0" smtClean="0">
                <a:solidFill>
                  <a:srgbClr val="FF0000"/>
                </a:solidFill>
              </a:rPr>
              <a:t>no improvement</a:t>
            </a:r>
            <a:r>
              <a:rPr lang="en-US" dirty="0" smtClean="0"/>
              <a:t> on others</a:t>
            </a:r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07710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</a:t>
            </a:r>
            <a:r>
              <a:rPr lang="en-US" dirty="0" smtClean="0">
                <a:solidFill>
                  <a:srgbClr val="00B050"/>
                </a:solidFill>
              </a:rPr>
              <a:t> improved </a:t>
            </a:r>
            <a:r>
              <a:rPr lang="en-US" dirty="0" smtClean="0"/>
              <a:t>error rates by </a:t>
            </a:r>
            <a:r>
              <a:rPr lang="en-US" dirty="0" smtClean="0">
                <a:solidFill>
                  <a:srgbClr val="00B050"/>
                </a:solidFill>
              </a:rPr>
              <a:t>200bp </a:t>
            </a:r>
            <a:r>
              <a:rPr lang="en-US" dirty="0" smtClean="0"/>
              <a:t>over 50/50 split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approach yielded </a:t>
            </a:r>
            <a:r>
              <a:rPr lang="en-US" dirty="0" smtClean="0">
                <a:solidFill>
                  <a:srgbClr val="FF0000"/>
                </a:solidFill>
              </a:rPr>
              <a:t>no improvement </a:t>
            </a:r>
            <a:r>
              <a:rPr lang="en-US" dirty="0" smtClean="0"/>
              <a:t>over the baseline methods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Improvement: </a:t>
            </a:r>
            <a:r>
              <a:rPr lang="en-US" dirty="0" smtClean="0">
                <a:solidFill>
                  <a:srgbClr val="00B050"/>
                </a:solidFill>
              </a:rPr>
              <a:t>10-fold Cross </a:t>
            </a:r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00B050"/>
                </a:solidFill>
              </a:rPr>
              <a:t>alidation</a:t>
            </a:r>
          </a:p>
          <a:p>
            <a:pPr lvl="1"/>
            <a:r>
              <a:rPr lang="en-US" dirty="0" smtClean="0"/>
              <a:t>No improvement: </a:t>
            </a:r>
            <a:r>
              <a:rPr lang="en-US" dirty="0" smtClean="0">
                <a:solidFill>
                  <a:srgbClr val="FF0000"/>
                </a:solidFill>
              </a:rPr>
              <a:t>Feature Selection, </a:t>
            </a:r>
            <a:r>
              <a:rPr lang="en-US" dirty="0" smtClean="0">
                <a:solidFill>
                  <a:srgbClr val="FF0000"/>
                </a:solidFill>
              </a:rPr>
              <a:t>PCA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Paper reference:  The </a:t>
            </a:r>
            <a:r>
              <a:rPr lang="en-US" dirty="0"/>
              <a:t>comparisons of data mining techniques for the predictive accuracy of probability of default of credit card clients </a:t>
            </a:r>
            <a:r>
              <a:rPr lang="en-US" dirty="0" smtClean="0"/>
              <a:t> </a:t>
            </a:r>
            <a:r>
              <a:rPr lang="en-US" dirty="0"/>
              <a:t>I-Cheng </a:t>
            </a:r>
            <a:r>
              <a:rPr lang="en-US" dirty="0" err="1"/>
              <a:t>Yeh</a:t>
            </a:r>
            <a:r>
              <a:rPr lang="en-US" dirty="0"/>
              <a:t> a,*, </a:t>
            </a:r>
            <a:r>
              <a:rPr lang="en-US" dirty="0" err="1"/>
              <a:t>Che</a:t>
            </a:r>
            <a:r>
              <a:rPr lang="en-US" dirty="0"/>
              <a:t>-hui Lien </a:t>
            </a:r>
            <a:r>
              <a:rPr lang="en-US" dirty="0" smtClean="0"/>
              <a:t>b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bank)</a:t>
            </a:r>
          </a:p>
          <a:p>
            <a:r>
              <a:rPr lang="en-US" dirty="0" smtClean="0"/>
              <a:t>22% defaulted (6,636 / 30,000)</a:t>
            </a:r>
          </a:p>
          <a:p>
            <a:r>
              <a:rPr lang="en-US" dirty="0" smtClean="0"/>
              <a:t>Source of data: </a:t>
            </a:r>
            <a:r>
              <a:rPr lang="en-US" i="1" dirty="0" smtClean="0"/>
              <a:t>UC-Irvine Machine Learning Repository</a:t>
            </a:r>
            <a:r>
              <a:rPr lang="en-US" dirty="0" smtClean="0"/>
              <a:t>, Jan-16</a:t>
            </a:r>
          </a:p>
        </p:txBody>
      </p:sp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Sample (n=5)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8671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  <p:sp>
        <p:nvSpPr>
          <p:cNvPr id="12" name="Oval 11"/>
          <p:cNvSpPr/>
          <p:nvPr/>
        </p:nvSpPr>
        <p:spPr>
          <a:xfrm>
            <a:off x="6248400" y="2676634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666" y="2240369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major loss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6300" y="3638768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0182" y="4562125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minor lost revenue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97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</a:t>
            </a:r>
            <a:r>
              <a:rPr lang="en-US" b="1" i="1" dirty="0" smtClean="0">
                <a:solidFill>
                  <a:srgbClr val="00B050"/>
                </a:solidFill>
              </a:rPr>
              <a:t>curve</a:t>
            </a:r>
            <a:endParaRPr lang="en-US" b="1" i="1" dirty="0" smtClean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64436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281" y="6171641"/>
            <a:ext cx="2703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3074671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</a:t>
            </a:r>
            <a:r>
              <a:rPr lang="en-US" dirty="0" smtClean="0"/>
              <a:t>Bayesian</a:t>
            </a:r>
          </a:p>
          <a:p>
            <a:pPr lvl="1"/>
            <a:r>
              <a:rPr lang="en-US" dirty="0" smtClean="0"/>
              <a:t>Classification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Experiment: Feature Selection (1 of 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Experiment: Feature Selection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88293" y="220336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err="1">
                <a:solidFill>
                  <a:srgbClr val="00B050"/>
                </a:solidFill>
              </a:rPr>
              <a:t>c</a:t>
            </a:r>
            <a:r>
              <a:rPr lang="en-US" b="1" i="1" dirty="0" err="1" smtClean="0">
                <a:solidFill>
                  <a:srgbClr val="00B050"/>
                </a:solidFill>
              </a:rPr>
              <a:t>redit_balance</a:t>
            </a:r>
            <a:r>
              <a:rPr lang="en-US" b="1" i="1" dirty="0" smtClean="0">
                <a:solidFill>
                  <a:srgbClr val="00B050"/>
                </a:solidFill>
              </a:rPr>
              <a:t> / </a:t>
            </a:r>
            <a:r>
              <a:rPr lang="en-US" b="1" i="1" dirty="0" err="1" smtClean="0">
                <a:solidFill>
                  <a:srgbClr val="00B050"/>
                </a:solidFill>
              </a:rPr>
              <a:t>max_credit</a:t>
            </a:r>
            <a:r>
              <a:rPr lang="en-US" b="1" i="1" dirty="0" smtClean="0">
                <a:solidFill>
                  <a:srgbClr val="00B050"/>
                </a:solidFill>
              </a:rPr>
              <a:t> in Sept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6383" y="2981841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err="1">
                <a:solidFill>
                  <a:schemeClr val="accent1"/>
                </a:solidFill>
              </a:rPr>
              <a:t>c</a:t>
            </a:r>
            <a:r>
              <a:rPr lang="en-US" b="1" i="1" dirty="0" err="1" smtClean="0">
                <a:solidFill>
                  <a:schemeClr val="accent1"/>
                </a:solidFill>
              </a:rPr>
              <a:t>redit_balance</a:t>
            </a:r>
            <a:r>
              <a:rPr lang="en-US" b="1" i="1" dirty="0" smtClean="0">
                <a:solidFill>
                  <a:schemeClr val="accent1"/>
                </a:solidFill>
              </a:rPr>
              <a:t> / </a:t>
            </a:r>
            <a:r>
              <a:rPr lang="en-US" b="1" i="1" dirty="0" err="1" smtClean="0">
                <a:solidFill>
                  <a:schemeClr val="accent1"/>
                </a:solidFill>
              </a:rPr>
              <a:t>max_credit</a:t>
            </a:r>
            <a:r>
              <a:rPr lang="en-US" b="1" i="1" dirty="0" smtClean="0">
                <a:solidFill>
                  <a:schemeClr val="accent1"/>
                </a:solidFill>
              </a:rPr>
              <a:t> in Aug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798</TotalTime>
  <Words>480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Arial</vt:lpstr>
      <vt:lpstr>Parallax</vt:lpstr>
      <vt:lpstr>Predicting  Credit Card Defaults</vt:lpstr>
      <vt:lpstr>Description of the Data</vt:lpstr>
      <vt:lpstr>Data Sample (n=5)</vt:lpstr>
      <vt:lpstr>Not all Misclassifications are Equal</vt:lpstr>
      <vt:lpstr>Model Accuracy</vt:lpstr>
      <vt:lpstr>Baseline Methods</vt:lpstr>
      <vt:lpstr>Improvements Attempted</vt:lpstr>
      <vt:lpstr>Experiment: Feature Selection (1 of 2)</vt:lpstr>
      <vt:lpstr>Experiment: Feature Selection (2 of 2)</vt:lpstr>
      <vt:lpstr>Experiment: Feature Selection (3 of 3)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Lunrong Chen</cp:lastModifiedBy>
  <cp:revision>52</cp:revision>
  <dcterms:created xsi:type="dcterms:W3CDTF">2016-03-06T17:25:59Z</dcterms:created>
  <dcterms:modified xsi:type="dcterms:W3CDTF">2016-03-08T03:39:52Z</dcterms:modified>
</cp:coreProperties>
</file>