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br>
              <a:rPr lang="en-US" dirty="0" smtClean="0"/>
            </a:br>
            <a:r>
              <a:rPr lang="en-US" dirty="0" smtClean="0"/>
              <a:t>Credit Card Defaults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Chen, Jason Brown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74" y="4984566"/>
            <a:ext cx="5108448" cy="8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54349"/>
          </a:xfrm>
        </p:spPr>
        <p:txBody>
          <a:bodyPr>
            <a:normAutofit/>
          </a:bodyPr>
          <a:lstStyle/>
          <a:p>
            <a:r>
              <a:rPr lang="en-US" dirty="0" smtClean="0"/>
              <a:t>n = 30,000 (</a:t>
            </a:r>
            <a:r>
              <a:rPr lang="en-US" dirty="0"/>
              <a:t>source: </a:t>
            </a:r>
            <a:r>
              <a:rPr lang="en-US" dirty="0" smtClean="0"/>
              <a:t>Taiwanese bank)</a:t>
            </a:r>
          </a:p>
          <a:p>
            <a:r>
              <a:rPr lang="en-US" dirty="0" smtClean="0"/>
              <a:t>23 explanatory variables</a:t>
            </a:r>
          </a:p>
          <a:p>
            <a:pPr lvl="1"/>
            <a:r>
              <a:rPr lang="en-US" dirty="0" smtClean="0"/>
              <a:t>X1 – X5: Credit given, gender, education level, marital status, age</a:t>
            </a:r>
          </a:p>
          <a:p>
            <a:pPr lvl="1"/>
            <a:r>
              <a:rPr lang="en-US" dirty="0" smtClean="0"/>
              <a:t>X6 –X11: Monthly history of past payment | </a:t>
            </a:r>
            <a:r>
              <a:rPr lang="en-US" dirty="0"/>
              <a:t> </a:t>
            </a:r>
            <a:r>
              <a:rPr lang="en-US" dirty="0" smtClean="0"/>
              <a:t>X12 – X17: Monthly bill statement amount </a:t>
            </a:r>
          </a:p>
          <a:p>
            <a:pPr lvl="1"/>
            <a:r>
              <a:rPr lang="en-US" dirty="0" smtClean="0"/>
              <a:t>X18 – X23: Monthly previous payments</a:t>
            </a:r>
          </a:p>
          <a:p>
            <a:r>
              <a:rPr lang="en-US" dirty="0" smtClean="0"/>
              <a:t>Response variable: Y = 1 (yes defaulted) , Y = 0 (no)</a:t>
            </a:r>
          </a:p>
          <a:p>
            <a:pPr lvl="1"/>
            <a:r>
              <a:rPr lang="en-US" dirty="0" smtClean="0"/>
              <a:t>22% defaulted (6636 / 30,000)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63" y="4874366"/>
            <a:ext cx="1953260" cy="15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measure: Error rate</a:t>
            </a:r>
            <a:endParaRPr lang="en-US" dirty="0" smtClean="0"/>
          </a:p>
          <a:p>
            <a:r>
              <a:rPr lang="en-US" dirty="0" smtClean="0"/>
              <a:t>Best measure: area ratio of lift </a:t>
            </a:r>
            <a:r>
              <a:rPr lang="en-US" dirty="0" smtClean="0"/>
              <a:t>chart</a:t>
            </a:r>
          </a:p>
          <a:p>
            <a:r>
              <a:rPr lang="en-US" dirty="0" smtClean="0"/>
              <a:t>What is a lift chart?</a:t>
            </a:r>
          </a:p>
          <a:p>
            <a:pPr lvl="1"/>
            <a:r>
              <a:rPr lang="en-US" dirty="0" smtClean="0"/>
              <a:t>Any improvement from random guess is </a:t>
            </a:r>
            <a:r>
              <a:rPr lang="en-US" i="1" dirty="0" smtClean="0"/>
              <a:t>lift</a:t>
            </a:r>
          </a:p>
          <a:p>
            <a:pPr lvl="1"/>
            <a:r>
              <a:rPr lang="en-US" dirty="0" smtClean="0"/>
              <a:t>Ideal curve has 100% classification accuracy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28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split into 2 groups, model training and validation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K-nearest </a:t>
            </a:r>
            <a:r>
              <a:rPr lang="en-US" dirty="0" smtClean="0"/>
              <a:t>neighbor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Discriminant analysis</a:t>
            </a:r>
          </a:p>
          <a:p>
            <a:pPr lvl="1"/>
            <a:r>
              <a:rPr lang="en-US" dirty="0" smtClean="0"/>
              <a:t>Naïve Bayesian</a:t>
            </a:r>
          </a:p>
          <a:p>
            <a:pPr lvl="1"/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Classification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 &amp; </a:t>
            </a:r>
            <a:r>
              <a:rPr lang="en-US" dirty="0" smtClean="0"/>
              <a:t>addition</a:t>
            </a:r>
            <a:endParaRPr lang="en-US" dirty="0" smtClean="0"/>
          </a:p>
          <a:p>
            <a:r>
              <a:rPr lang="en-US" dirty="0" smtClean="0"/>
              <a:t>10-fold cross validation versus 50/50 split</a:t>
            </a:r>
            <a:endParaRPr lang="en-US" dirty="0" smtClean="0"/>
          </a:p>
          <a:p>
            <a:r>
              <a:rPr lang="en-US" dirty="0"/>
              <a:t>[SVM</a:t>
            </a:r>
            <a:r>
              <a:rPr lang="en-US" dirty="0" smtClean="0"/>
              <a:t>?] , [PCA w/ Random forest?]</a:t>
            </a:r>
          </a:p>
          <a:p>
            <a:r>
              <a:rPr lang="en-US" dirty="0" smtClean="0"/>
              <a:t>Evaluation Measure</a:t>
            </a:r>
          </a:p>
        </p:txBody>
      </p:sp>
    </p:spTree>
    <p:extLst>
      <p:ext uri="{BB962C8B-B14F-4D97-AF65-F5344CB8AC3E}">
        <p14:creationId xmlns:p14="http://schemas.microsoft.com/office/powerpoint/2010/main" val="17266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smtClean="0"/>
              <a:t>Comparison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9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[]</a:t>
            </a:r>
          </a:p>
          <a:p>
            <a:r>
              <a:rPr lang="en-US" dirty="0" smtClean="0"/>
              <a:t>[]</a:t>
            </a:r>
          </a:p>
          <a:p>
            <a:r>
              <a:rPr lang="en-US" dirty="0" smtClean="0"/>
              <a:t>[]</a:t>
            </a:r>
          </a:p>
          <a:p>
            <a:r>
              <a:rPr lang="en-US" dirty="0" smtClean="0"/>
              <a:t>References:</a:t>
            </a:r>
          </a:p>
          <a:p>
            <a:pPr lvl="1"/>
            <a:r>
              <a:rPr lang="en-US" dirty="0"/>
              <a:t>I. </a:t>
            </a:r>
            <a:r>
              <a:rPr lang="en-US" dirty="0" err="1"/>
              <a:t>Yeh</a:t>
            </a:r>
            <a:r>
              <a:rPr lang="en-US" dirty="0"/>
              <a:t>, C. Lien, The comparisons of data mining techniques for the predictive accuracy of probability of default of credit card clients, Expert Systems with Applications 36 (2) (2008) 2473–2480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08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393</TotalTime>
  <Words>223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Arial</vt:lpstr>
      <vt:lpstr>Parallax</vt:lpstr>
      <vt:lpstr>Predicting  Credit Card Defaults</vt:lpstr>
      <vt:lpstr>Description of the Data</vt:lpstr>
      <vt:lpstr>Model Accuracy</vt:lpstr>
      <vt:lpstr>Baseline Methods</vt:lpstr>
      <vt:lpstr>New Methods</vt:lpstr>
      <vt:lpstr>Experiment Comparison Analysis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Kingsley Brown</dc:creator>
  <cp:lastModifiedBy>Jason Kingsley Brown</cp:lastModifiedBy>
  <cp:revision>15</cp:revision>
  <dcterms:created xsi:type="dcterms:W3CDTF">2016-03-06T17:25:59Z</dcterms:created>
  <dcterms:modified xsi:type="dcterms:W3CDTF">2016-03-07T00:59:36Z</dcterms:modified>
</cp:coreProperties>
</file>