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A8E0-8824-4591-ADCB-8E327D0C4224}"/>
              </a:ext>
            </a:extLst>
          </p:cNvPr>
          <p:cNvSpPr>
            <a:spLocks noGrp="1"/>
          </p:cNvSpPr>
          <p:nvPr>
            <p:ph type="ctrTitle"/>
          </p:nvPr>
        </p:nvSpPr>
        <p:spPr>
          <a:xfrm>
            <a:off x="1545324" y="164735"/>
            <a:ext cx="8637073" cy="2541431"/>
          </a:xfrm>
        </p:spPr>
        <p:txBody>
          <a:bodyPr/>
          <a:lstStyle/>
          <a:p>
            <a:r>
              <a:rPr lang="en-IN" b="1" dirty="0" err="1">
                <a:solidFill>
                  <a:srgbClr val="FF0000"/>
                </a:solidFill>
                <a:latin typeface="Bahnschrift" panose="020B0502040204020203" pitchFamily="34" charset="0"/>
              </a:rPr>
              <a:t>FiFA</a:t>
            </a:r>
            <a:r>
              <a:rPr lang="en-IN" b="1" dirty="0">
                <a:solidFill>
                  <a:srgbClr val="FF0000"/>
                </a:solidFill>
                <a:latin typeface="Bahnschrift" panose="020B0502040204020203" pitchFamily="34" charset="0"/>
              </a:rPr>
              <a:t> World Cup </a:t>
            </a:r>
            <a:r>
              <a:rPr lang="en-IN" b="1" dirty="0" err="1">
                <a:solidFill>
                  <a:srgbClr val="FF0000"/>
                </a:solidFill>
                <a:latin typeface="Bahnschrift" panose="020B0502040204020203" pitchFamily="34" charset="0"/>
              </a:rPr>
              <a:t>AnalYsis</a:t>
            </a:r>
            <a:endParaRPr lang="en-IN" b="1" dirty="0">
              <a:solidFill>
                <a:srgbClr val="FF0000"/>
              </a:solidFill>
              <a:latin typeface="Bahnschrift" panose="020B0502040204020203" pitchFamily="34" charset="0"/>
            </a:endParaRPr>
          </a:p>
        </p:txBody>
      </p:sp>
      <p:sp>
        <p:nvSpPr>
          <p:cNvPr id="3" name="Subtitle 2">
            <a:extLst>
              <a:ext uri="{FF2B5EF4-FFF2-40B4-BE49-F238E27FC236}">
                <a16:creationId xmlns:a16="http://schemas.microsoft.com/office/drawing/2014/main" id="{52CA4B1C-0D8E-4F5C-A26F-722622BE9BFB}"/>
              </a:ext>
            </a:extLst>
          </p:cNvPr>
          <p:cNvSpPr>
            <a:spLocks noGrp="1"/>
          </p:cNvSpPr>
          <p:nvPr>
            <p:ph type="subTitle" idx="1"/>
          </p:nvPr>
        </p:nvSpPr>
        <p:spPr>
          <a:xfrm>
            <a:off x="3399292" y="5183835"/>
            <a:ext cx="8637072" cy="977621"/>
          </a:xfrm>
        </p:spPr>
        <p:txBody>
          <a:bodyPr/>
          <a:lstStyle/>
          <a:p>
            <a:pPr algn="r"/>
            <a:r>
              <a:rPr lang="en-IN" dirty="0"/>
              <a:t>Made by – </a:t>
            </a:r>
            <a:r>
              <a:rPr lang="en-IN" dirty="0" err="1"/>
              <a:t>Joymalya</a:t>
            </a:r>
            <a:r>
              <a:rPr lang="en-IN" dirty="0"/>
              <a:t> Biswas</a:t>
            </a:r>
          </a:p>
          <a:p>
            <a:pPr algn="r"/>
            <a:r>
              <a:rPr lang="en-IN" dirty="0"/>
              <a:t>Reg no. - 11704276</a:t>
            </a:r>
          </a:p>
        </p:txBody>
      </p:sp>
    </p:spTree>
    <p:extLst>
      <p:ext uri="{BB962C8B-B14F-4D97-AF65-F5344CB8AC3E}">
        <p14:creationId xmlns:p14="http://schemas.microsoft.com/office/powerpoint/2010/main" val="162027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4431-2EFB-470E-B935-2B9C10F58E2B}"/>
              </a:ext>
            </a:extLst>
          </p:cNvPr>
          <p:cNvSpPr>
            <a:spLocks noGrp="1"/>
          </p:cNvSpPr>
          <p:nvPr>
            <p:ph type="title"/>
          </p:nvPr>
        </p:nvSpPr>
        <p:spPr/>
        <p:txBody>
          <a:bodyPr>
            <a:normAutofit fontScale="90000"/>
          </a:bodyPr>
          <a:lstStyle/>
          <a:p>
            <a:r>
              <a:rPr lang="en-US" b="1" dirty="0"/>
              <a:t>Country winning the maximum world cups</a:t>
            </a:r>
            <a:br>
              <a:rPr lang="en-IN" dirty="0"/>
            </a:br>
            <a:endParaRPr lang="en-IN" dirty="0"/>
          </a:p>
        </p:txBody>
      </p:sp>
      <p:sp>
        <p:nvSpPr>
          <p:cNvPr id="3" name="Content Placeholder 2">
            <a:extLst>
              <a:ext uri="{FF2B5EF4-FFF2-40B4-BE49-F238E27FC236}">
                <a16:creationId xmlns:a16="http://schemas.microsoft.com/office/drawing/2014/main" id="{D4C9D30F-CB02-4319-8F56-E15E8A33A57D}"/>
              </a:ext>
            </a:extLst>
          </p:cNvPr>
          <p:cNvSpPr>
            <a:spLocks noGrp="1"/>
          </p:cNvSpPr>
          <p:nvPr>
            <p:ph idx="1"/>
          </p:nvPr>
        </p:nvSpPr>
        <p:spPr/>
        <p:txBody>
          <a:bodyPr/>
          <a:lstStyle/>
          <a:p>
            <a:r>
              <a:rPr lang="en-US" dirty="0"/>
              <a:t>Maximum world cup is won by brazil and Italy together as 4 then comes Germany at 3 and then comes Argentina at 2.</a:t>
            </a:r>
            <a:endParaRPr lang="en-IN" dirty="0"/>
          </a:p>
          <a:p>
            <a:endParaRPr lang="en-IN" dirty="0"/>
          </a:p>
        </p:txBody>
      </p:sp>
      <p:pic>
        <p:nvPicPr>
          <p:cNvPr id="4" name="Picture 3">
            <a:extLst>
              <a:ext uri="{FF2B5EF4-FFF2-40B4-BE49-F238E27FC236}">
                <a16:creationId xmlns:a16="http://schemas.microsoft.com/office/drawing/2014/main" id="{F4451160-59D0-4234-A730-EA71A8706EB2}"/>
              </a:ext>
            </a:extLst>
          </p:cNvPr>
          <p:cNvPicPr>
            <a:picLocks noChangeAspect="1"/>
          </p:cNvPicPr>
          <p:nvPr/>
        </p:nvPicPr>
        <p:blipFill>
          <a:blip r:embed="rId2"/>
          <a:stretch>
            <a:fillRect/>
          </a:stretch>
        </p:blipFill>
        <p:spPr>
          <a:xfrm>
            <a:off x="4331660" y="3387429"/>
            <a:ext cx="3109229" cy="2078916"/>
          </a:xfrm>
          <a:prstGeom prst="rect">
            <a:avLst/>
          </a:prstGeom>
        </p:spPr>
      </p:pic>
    </p:spTree>
    <p:extLst>
      <p:ext uri="{BB962C8B-B14F-4D97-AF65-F5344CB8AC3E}">
        <p14:creationId xmlns:p14="http://schemas.microsoft.com/office/powerpoint/2010/main" val="413684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66D0-A60B-4273-815D-FB6CEB8DCDF7}"/>
              </a:ext>
            </a:extLst>
          </p:cNvPr>
          <p:cNvSpPr>
            <a:spLocks noGrp="1"/>
          </p:cNvSpPr>
          <p:nvPr>
            <p:ph type="title"/>
          </p:nvPr>
        </p:nvSpPr>
        <p:spPr/>
        <p:txBody>
          <a:bodyPr>
            <a:normAutofit fontScale="90000"/>
          </a:bodyPr>
          <a:lstStyle/>
          <a:p>
            <a:r>
              <a:rPr lang="en-US" b="1" dirty="0"/>
              <a:t>Goals Scored by home teams and away teams</a:t>
            </a:r>
            <a:br>
              <a:rPr lang="en-US" b="1" dirty="0"/>
            </a:br>
            <a:br>
              <a:rPr lang="en-IN" dirty="0"/>
            </a:br>
            <a:endParaRPr lang="en-IN" dirty="0"/>
          </a:p>
        </p:txBody>
      </p:sp>
      <p:pic>
        <p:nvPicPr>
          <p:cNvPr id="4" name="Content Placeholder 3">
            <a:extLst>
              <a:ext uri="{FF2B5EF4-FFF2-40B4-BE49-F238E27FC236}">
                <a16:creationId xmlns:a16="http://schemas.microsoft.com/office/drawing/2014/main" id="{1DBDB436-46C6-49E1-B7C4-A2846216F07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8642" y="2814698"/>
            <a:ext cx="3834716" cy="2993395"/>
          </a:xfrm>
          <a:prstGeom prst="rect">
            <a:avLst/>
          </a:prstGeom>
          <a:noFill/>
        </p:spPr>
      </p:pic>
    </p:spTree>
    <p:extLst>
      <p:ext uri="{BB962C8B-B14F-4D97-AF65-F5344CB8AC3E}">
        <p14:creationId xmlns:p14="http://schemas.microsoft.com/office/powerpoint/2010/main" val="167814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37E-7EBB-4C03-AAE1-8B092BAF5DD9}"/>
              </a:ext>
            </a:extLst>
          </p:cNvPr>
          <p:cNvSpPr>
            <a:spLocks noGrp="1"/>
          </p:cNvSpPr>
          <p:nvPr>
            <p:ph type="title"/>
          </p:nvPr>
        </p:nvSpPr>
        <p:spPr/>
        <p:txBody>
          <a:bodyPr>
            <a:normAutofit fontScale="90000"/>
          </a:bodyPr>
          <a:lstStyle/>
          <a:p>
            <a:r>
              <a:rPr lang="en-US" b="1" dirty="0"/>
              <a:t>Analyzing difference between total goals scored and total goals conceded</a:t>
            </a:r>
            <a:br>
              <a:rPr lang="en-IN" dirty="0"/>
            </a:br>
            <a:endParaRPr lang="en-IN" dirty="0"/>
          </a:p>
        </p:txBody>
      </p:sp>
      <p:sp>
        <p:nvSpPr>
          <p:cNvPr id="3" name="Content Placeholder 2">
            <a:extLst>
              <a:ext uri="{FF2B5EF4-FFF2-40B4-BE49-F238E27FC236}">
                <a16:creationId xmlns:a16="http://schemas.microsoft.com/office/drawing/2014/main" id="{30F798F4-AE14-4C1F-BDED-C146F20C06A4}"/>
              </a:ext>
            </a:extLst>
          </p:cNvPr>
          <p:cNvSpPr>
            <a:spLocks noGrp="1"/>
          </p:cNvSpPr>
          <p:nvPr>
            <p:ph idx="1"/>
          </p:nvPr>
        </p:nvSpPr>
        <p:spPr/>
        <p:txBody>
          <a:bodyPr/>
          <a:lstStyle/>
          <a:p>
            <a:r>
              <a:rPr lang="en-US" dirty="0"/>
              <a:t>Top 3 teams have large difference between scored and conceded that show their superiority over other teams</a:t>
            </a:r>
            <a:endParaRPr lang="en-IN" dirty="0"/>
          </a:p>
        </p:txBody>
      </p:sp>
      <p:pic>
        <p:nvPicPr>
          <p:cNvPr id="4" name="Picture 3">
            <a:extLst>
              <a:ext uri="{FF2B5EF4-FFF2-40B4-BE49-F238E27FC236}">
                <a16:creationId xmlns:a16="http://schemas.microsoft.com/office/drawing/2014/main" id="{13F17F88-4511-4D0E-AB95-641222BB51E1}"/>
              </a:ext>
            </a:extLst>
          </p:cNvPr>
          <p:cNvPicPr>
            <a:picLocks noChangeAspect="1"/>
          </p:cNvPicPr>
          <p:nvPr/>
        </p:nvPicPr>
        <p:blipFill>
          <a:blip r:embed="rId2"/>
          <a:stretch>
            <a:fillRect/>
          </a:stretch>
        </p:blipFill>
        <p:spPr>
          <a:xfrm>
            <a:off x="3687040" y="3809959"/>
            <a:ext cx="4633362" cy="2243522"/>
          </a:xfrm>
          <a:prstGeom prst="rect">
            <a:avLst/>
          </a:prstGeom>
        </p:spPr>
      </p:pic>
    </p:spTree>
    <p:extLst>
      <p:ext uri="{BB962C8B-B14F-4D97-AF65-F5344CB8AC3E}">
        <p14:creationId xmlns:p14="http://schemas.microsoft.com/office/powerpoint/2010/main" val="290622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DF93-E03E-41C2-8D98-85064905A824}"/>
              </a:ext>
            </a:extLst>
          </p:cNvPr>
          <p:cNvSpPr>
            <a:spLocks noGrp="1"/>
          </p:cNvSpPr>
          <p:nvPr>
            <p:ph type="title"/>
          </p:nvPr>
        </p:nvSpPr>
        <p:spPr/>
        <p:txBody>
          <a:bodyPr/>
          <a:lstStyle/>
          <a:p>
            <a:r>
              <a:rPr lang="en-US" b="1" u="sng" dirty="0"/>
              <a:t>Final Dashboard</a:t>
            </a:r>
            <a:br>
              <a:rPr lang="en-IN" dirty="0"/>
            </a:br>
            <a:endParaRPr lang="en-IN" dirty="0"/>
          </a:p>
        </p:txBody>
      </p:sp>
      <p:pic>
        <p:nvPicPr>
          <p:cNvPr id="6" name="Content Placeholder 5">
            <a:extLst>
              <a:ext uri="{FF2B5EF4-FFF2-40B4-BE49-F238E27FC236}">
                <a16:creationId xmlns:a16="http://schemas.microsoft.com/office/drawing/2014/main" id="{16E7D9AC-775E-4D65-B591-A693FC6BBA1D}"/>
              </a:ext>
            </a:extLst>
          </p:cNvPr>
          <p:cNvPicPr>
            <a:picLocks noGrp="1" noChangeAspect="1"/>
          </p:cNvPicPr>
          <p:nvPr>
            <p:ph idx="1"/>
          </p:nvPr>
        </p:nvPicPr>
        <p:blipFill>
          <a:blip r:embed="rId2"/>
          <a:stretch>
            <a:fillRect/>
          </a:stretch>
        </p:blipFill>
        <p:spPr>
          <a:xfrm>
            <a:off x="793666" y="1675253"/>
            <a:ext cx="10261188" cy="4163484"/>
          </a:xfrm>
          <a:prstGeom prst="rect">
            <a:avLst/>
          </a:prstGeom>
        </p:spPr>
      </p:pic>
    </p:spTree>
    <p:extLst>
      <p:ext uri="{BB962C8B-B14F-4D97-AF65-F5344CB8AC3E}">
        <p14:creationId xmlns:p14="http://schemas.microsoft.com/office/powerpoint/2010/main" val="51473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369A-5017-4E5D-9861-B91A493A78F7}"/>
              </a:ext>
            </a:extLst>
          </p:cNvPr>
          <p:cNvSpPr>
            <a:spLocks noGrp="1"/>
          </p:cNvSpPr>
          <p:nvPr>
            <p:ph type="title"/>
          </p:nvPr>
        </p:nvSpPr>
        <p:spPr>
          <a:xfrm>
            <a:off x="1963308" y="3346383"/>
            <a:ext cx="9603275" cy="1049235"/>
          </a:xfrm>
        </p:spPr>
        <p:txBody>
          <a:bodyPr/>
          <a:lstStyle/>
          <a:p>
            <a:r>
              <a:rPr lang="en-IN" dirty="0"/>
              <a:t>Thank you</a:t>
            </a:r>
          </a:p>
        </p:txBody>
      </p:sp>
    </p:spTree>
    <p:extLst>
      <p:ext uri="{BB962C8B-B14F-4D97-AF65-F5344CB8AC3E}">
        <p14:creationId xmlns:p14="http://schemas.microsoft.com/office/powerpoint/2010/main" val="401287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F5FE-2018-4808-B4D3-69072D87069E}"/>
              </a:ext>
            </a:extLst>
          </p:cNvPr>
          <p:cNvSpPr>
            <a:spLocks noGrp="1"/>
          </p:cNvSpPr>
          <p:nvPr>
            <p:ph type="title"/>
          </p:nvPr>
        </p:nvSpPr>
        <p:spPr/>
        <p:txBody>
          <a:bodyPr/>
          <a:lstStyle/>
          <a:p>
            <a:r>
              <a:rPr lang="en-IN" dirty="0" err="1"/>
              <a:t>INTRODUCTIOn</a:t>
            </a:r>
            <a:endParaRPr lang="en-IN" dirty="0"/>
          </a:p>
        </p:txBody>
      </p:sp>
      <p:sp>
        <p:nvSpPr>
          <p:cNvPr id="3" name="Content Placeholder 2">
            <a:extLst>
              <a:ext uri="{FF2B5EF4-FFF2-40B4-BE49-F238E27FC236}">
                <a16:creationId xmlns:a16="http://schemas.microsoft.com/office/drawing/2014/main" id="{2B519C51-A705-4717-AE88-7A5471D02924}"/>
              </a:ext>
            </a:extLst>
          </p:cNvPr>
          <p:cNvSpPr>
            <a:spLocks noGrp="1"/>
          </p:cNvSpPr>
          <p:nvPr>
            <p:ph idx="1"/>
          </p:nvPr>
        </p:nvSpPr>
        <p:spPr/>
        <p:txBody>
          <a:bodyPr/>
          <a:lstStyle/>
          <a:p>
            <a:pPr marL="0" indent="0">
              <a:buNone/>
            </a:pPr>
            <a:r>
              <a:rPr lang="en-US" dirty="0"/>
              <a:t>The analytics team of the Football World Cup association and FIFA association anywhere in the world would love to check our through data analysis of each and every match leading to a well-organized and fruitful information.</a:t>
            </a:r>
          </a:p>
          <a:p>
            <a:pPr marL="0" indent="0">
              <a:buNone/>
            </a:pPr>
            <a:r>
              <a:rPr lang="en-US" dirty="0"/>
              <a:t> My analysis contains data on host teams, all stadiums, most supported team and teams which are most successful</a:t>
            </a:r>
            <a:endParaRPr lang="en-IN" dirty="0"/>
          </a:p>
        </p:txBody>
      </p:sp>
    </p:spTree>
    <p:extLst>
      <p:ext uri="{BB962C8B-B14F-4D97-AF65-F5344CB8AC3E}">
        <p14:creationId xmlns:p14="http://schemas.microsoft.com/office/powerpoint/2010/main" val="407007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0AC1-71E5-426C-AC12-0BE700040E2A}"/>
              </a:ext>
            </a:extLst>
          </p:cNvPr>
          <p:cNvSpPr>
            <a:spLocks noGrp="1"/>
          </p:cNvSpPr>
          <p:nvPr>
            <p:ph type="title"/>
          </p:nvPr>
        </p:nvSpPr>
        <p:spPr>
          <a:xfrm>
            <a:off x="864350" y="74677"/>
            <a:ext cx="9603275" cy="1049235"/>
          </a:xfrm>
        </p:spPr>
        <p:txBody>
          <a:bodyPr>
            <a:normAutofit fontScale="90000"/>
          </a:bodyPr>
          <a:lstStyle/>
          <a:p>
            <a:r>
              <a:rPr lang="en-US" dirty="0"/>
              <a:t>FIFA WORLD CUP ANALYSIS contains the following data fields: -</a:t>
            </a:r>
            <a:br>
              <a:rPr lang="en-IN" dirty="0"/>
            </a:br>
            <a:endParaRPr lang="en-IN" dirty="0"/>
          </a:p>
        </p:txBody>
      </p:sp>
      <p:sp>
        <p:nvSpPr>
          <p:cNvPr id="3" name="Content Placeholder 2">
            <a:extLst>
              <a:ext uri="{FF2B5EF4-FFF2-40B4-BE49-F238E27FC236}">
                <a16:creationId xmlns:a16="http://schemas.microsoft.com/office/drawing/2014/main" id="{239F2014-4D98-4F2D-B414-621E3B8F2255}"/>
              </a:ext>
            </a:extLst>
          </p:cNvPr>
          <p:cNvSpPr>
            <a:spLocks noGrp="1"/>
          </p:cNvSpPr>
          <p:nvPr>
            <p:ph idx="1"/>
          </p:nvPr>
        </p:nvSpPr>
        <p:spPr>
          <a:xfrm>
            <a:off x="730126" y="1411723"/>
            <a:ext cx="9603275" cy="4762573"/>
          </a:xfrm>
        </p:spPr>
        <p:txBody>
          <a:bodyPr numCol="2">
            <a:normAutofit fontScale="77500" lnSpcReduction="20000"/>
          </a:bodyPr>
          <a:lstStyle/>
          <a:p>
            <a:pPr lvl="0"/>
            <a:r>
              <a:rPr lang="en-US" dirty="0"/>
              <a:t>Year – The year on which the following match is held.</a:t>
            </a:r>
            <a:endParaRPr lang="en-IN" dirty="0"/>
          </a:p>
          <a:p>
            <a:pPr lvl="0"/>
            <a:r>
              <a:rPr lang="en-US" dirty="0"/>
              <a:t>Date Time – Contains date and time on which the match is held.</a:t>
            </a:r>
            <a:endParaRPr lang="en-IN" dirty="0"/>
          </a:p>
          <a:p>
            <a:pPr lvl="0"/>
            <a:r>
              <a:rPr lang="en-US" dirty="0"/>
              <a:t>Stage – The level as Group A, B, C, D etc.</a:t>
            </a:r>
            <a:endParaRPr lang="en-IN" dirty="0"/>
          </a:p>
          <a:p>
            <a:pPr lvl="0"/>
            <a:r>
              <a:rPr lang="en-US" dirty="0"/>
              <a:t>Stadium – Stadium in which match is held.</a:t>
            </a:r>
            <a:endParaRPr lang="en-IN" dirty="0"/>
          </a:p>
          <a:p>
            <a:pPr lvl="0"/>
            <a:r>
              <a:rPr lang="en-US" dirty="0"/>
              <a:t>City – City in which match is held.</a:t>
            </a:r>
            <a:endParaRPr lang="en-IN" dirty="0"/>
          </a:p>
          <a:p>
            <a:pPr lvl="0"/>
            <a:r>
              <a:rPr lang="en-US" dirty="0"/>
              <a:t>Home Team Name – Host team name.</a:t>
            </a:r>
            <a:endParaRPr lang="en-IN" dirty="0"/>
          </a:p>
          <a:p>
            <a:pPr lvl="0"/>
            <a:r>
              <a:rPr lang="en-US" dirty="0"/>
              <a:t>Home team Goals – No of goals scored by the home team</a:t>
            </a:r>
            <a:endParaRPr lang="en-IN" dirty="0"/>
          </a:p>
          <a:p>
            <a:pPr lvl="0"/>
            <a:r>
              <a:rPr lang="en-US" dirty="0"/>
              <a:t>Away team goals – No of goals scored by the away team.</a:t>
            </a:r>
            <a:endParaRPr lang="en-IN" dirty="0"/>
          </a:p>
          <a:p>
            <a:pPr lvl="0"/>
            <a:r>
              <a:rPr lang="en-US" dirty="0"/>
              <a:t>Away team name – Away team name.</a:t>
            </a:r>
            <a:endParaRPr lang="en-IN" dirty="0"/>
          </a:p>
          <a:p>
            <a:pPr lvl="0"/>
            <a:r>
              <a:rPr lang="en-US" dirty="0"/>
              <a:t>Attendance – no. of people coming to enjoy the particular match.</a:t>
            </a:r>
            <a:endParaRPr lang="en-IN" dirty="0"/>
          </a:p>
          <a:p>
            <a:pPr lvl="0"/>
            <a:r>
              <a:rPr lang="en-US" dirty="0"/>
              <a:t>Half time home goals – goals scored by the home team by half time.</a:t>
            </a:r>
            <a:endParaRPr lang="en-IN" dirty="0"/>
          </a:p>
          <a:p>
            <a:pPr lvl="0"/>
            <a:r>
              <a:rPr lang="en-US" dirty="0"/>
              <a:t>Half time away goals – goals scored by the away team by half time.</a:t>
            </a:r>
            <a:endParaRPr lang="en-IN" dirty="0"/>
          </a:p>
          <a:p>
            <a:pPr lvl="0"/>
            <a:r>
              <a:rPr lang="en-US" dirty="0"/>
              <a:t>Referee – Name of referee</a:t>
            </a:r>
            <a:endParaRPr lang="en-IN" dirty="0"/>
          </a:p>
          <a:p>
            <a:pPr lvl="0"/>
            <a:r>
              <a:rPr lang="en-US" dirty="0"/>
              <a:t>Assistant 1 – Name of Assistant 1</a:t>
            </a:r>
            <a:endParaRPr lang="en-IN" dirty="0"/>
          </a:p>
          <a:p>
            <a:pPr lvl="0"/>
            <a:r>
              <a:rPr lang="en-US" dirty="0"/>
              <a:t>Assistant 2 – Name of assistant 2</a:t>
            </a:r>
            <a:endParaRPr lang="en-IN" dirty="0"/>
          </a:p>
          <a:p>
            <a:pPr lvl="0"/>
            <a:r>
              <a:rPr lang="en-US" dirty="0"/>
              <a:t>Home team initials – 3-word initials</a:t>
            </a:r>
            <a:endParaRPr lang="en-IN" dirty="0"/>
          </a:p>
          <a:p>
            <a:pPr lvl="0"/>
            <a:r>
              <a:rPr lang="en-US" dirty="0"/>
              <a:t>Away team initials - 3-word initials</a:t>
            </a:r>
            <a:endParaRPr lang="en-IN" dirty="0"/>
          </a:p>
          <a:p>
            <a:pPr lvl="0"/>
            <a:r>
              <a:rPr lang="en-US" dirty="0"/>
              <a:t>Winner – Winner team</a:t>
            </a:r>
            <a:endParaRPr lang="en-IN" dirty="0"/>
          </a:p>
          <a:p>
            <a:pPr lvl="0"/>
            <a:r>
              <a:rPr lang="en-US" dirty="0"/>
              <a:t>Total Goals – Total goals scored</a:t>
            </a:r>
            <a:endParaRPr lang="en-IN" dirty="0"/>
          </a:p>
          <a:p>
            <a:endParaRPr lang="en-IN" dirty="0"/>
          </a:p>
        </p:txBody>
      </p:sp>
    </p:spTree>
    <p:extLst>
      <p:ext uri="{BB962C8B-B14F-4D97-AF65-F5344CB8AC3E}">
        <p14:creationId xmlns:p14="http://schemas.microsoft.com/office/powerpoint/2010/main" val="138587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2C8A-FFED-4617-AB05-BEDF448B93FB}"/>
              </a:ext>
            </a:extLst>
          </p:cNvPr>
          <p:cNvSpPr>
            <a:spLocks noGrp="1"/>
          </p:cNvSpPr>
          <p:nvPr>
            <p:ph type="title"/>
          </p:nvPr>
        </p:nvSpPr>
        <p:spPr>
          <a:xfrm>
            <a:off x="1451578" y="619961"/>
            <a:ext cx="9603275" cy="1049235"/>
          </a:xfrm>
        </p:spPr>
        <p:txBody>
          <a:bodyPr>
            <a:normAutofit fontScale="90000"/>
          </a:bodyPr>
          <a:lstStyle/>
          <a:p>
            <a:r>
              <a:rPr lang="en-US" dirty="0"/>
              <a:t>Analytics team wishes to answer the following objectives: -</a:t>
            </a:r>
            <a:br>
              <a:rPr lang="en-IN" dirty="0"/>
            </a:br>
            <a:endParaRPr lang="en-IN" dirty="0"/>
          </a:p>
        </p:txBody>
      </p:sp>
      <p:sp>
        <p:nvSpPr>
          <p:cNvPr id="3" name="Content Placeholder 2">
            <a:extLst>
              <a:ext uri="{FF2B5EF4-FFF2-40B4-BE49-F238E27FC236}">
                <a16:creationId xmlns:a16="http://schemas.microsoft.com/office/drawing/2014/main" id="{9B303024-DA45-4F39-8C59-7A5A0B386B81}"/>
              </a:ext>
            </a:extLst>
          </p:cNvPr>
          <p:cNvSpPr>
            <a:spLocks noGrp="1"/>
          </p:cNvSpPr>
          <p:nvPr>
            <p:ph idx="1"/>
          </p:nvPr>
        </p:nvSpPr>
        <p:spPr/>
        <p:txBody>
          <a:bodyPr>
            <a:normAutofit fontScale="85000" lnSpcReduction="20000"/>
          </a:bodyPr>
          <a:lstStyle/>
          <a:p>
            <a:pPr lvl="0"/>
            <a:r>
              <a:rPr lang="en-US" dirty="0"/>
              <a:t>Half time goals scored by the home and away team year wise.</a:t>
            </a:r>
            <a:endParaRPr lang="en-IN" dirty="0"/>
          </a:p>
          <a:p>
            <a:pPr lvl="0"/>
            <a:r>
              <a:rPr lang="en-US" dirty="0"/>
              <a:t>No of goals scored in finals until now.</a:t>
            </a:r>
            <a:endParaRPr lang="en-IN" dirty="0"/>
          </a:p>
          <a:p>
            <a:pPr lvl="0"/>
            <a:r>
              <a:rPr lang="en-US" dirty="0"/>
              <a:t>Analyzing the total attendance of crowd in Group matches, semifinals and Finals.</a:t>
            </a:r>
            <a:endParaRPr lang="en-IN" dirty="0"/>
          </a:p>
          <a:p>
            <a:pPr lvl="0"/>
            <a:r>
              <a:rPr lang="en-US" dirty="0"/>
              <a:t>Overall Attendance for a particular city until now.</a:t>
            </a:r>
            <a:endParaRPr lang="en-IN" dirty="0"/>
          </a:p>
          <a:p>
            <a:pPr lvl="0"/>
            <a:r>
              <a:rPr lang="en-US" dirty="0"/>
              <a:t>No. of people came to view match for particular team.</a:t>
            </a:r>
            <a:endParaRPr lang="en-IN" dirty="0"/>
          </a:p>
          <a:p>
            <a:pPr lvl="0"/>
            <a:r>
              <a:rPr lang="en-US" dirty="0"/>
              <a:t>Country winning the maximum World Cups.</a:t>
            </a:r>
            <a:endParaRPr lang="en-IN" dirty="0"/>
          </a:p>
          <a:p>
            <a:pPr lvl="0"/>
            <a:r>
              <a:rPr lang="en-US" dirty="0"/>
              <a:t>Goals scored by home teams and away team</a:t>
            </a:r>
            <a:endParaRPr lang="en-IN" dirty="0"/>
          </a:p>
          <a:p>
            <a:pPr lvl="0"/>
            <a:r>
              <a:rPr lang="en-US" dirty="0"/>
              <a:t>Analyzing difference between total goals scored and total goals conceded by teams </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21407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3BB6-9382-4993-9640-80F43D877B50}"/>
              </a:ext>
            </a:extLst>
          </p:cNvPr>
          <p:cNvSpPr>
            <a:spLocks noGrp="1"/>
          </p:cNvSpPr>
          <p:nvPr>
            <p:ph type="title"/>
          </p:nvPr>
        </p:nvSpPr>
        <p:spPr/>
        <p:txBody>
          <a:bodyPr>
            <a:normAutofit fontScale="90000"/>
          </a:bodyPr>
          <a:lstStyle/>
          <a:p>
            <a:r>
              <a:rPr lang="en-US" b="1" dirty="0"/>
              <a:t>Half Time goals scored by the home and away teams:</a:t>
            </a:r>
            <a:br>
              <a:rPr lang="en-IN" dirty="0"/>
            </a:br>
            <a:endParaRPr lang="en-IN" dirty="0"/>
          </a:p>
        </p:txBody>
      </p:sp>
      <p:sp>
        <p:nvSpPr>
          <p:cNvPr id="3" name="Content Placeholder 2">
            <a:extLst>
              <a:ext uri="{FF2B5EF4-FFF2-40B4-BE49-F238E27FC236}">
                <a16:creationId xmlns:a16="http://schemas.microsoft.com/office/drawing/2014/main" id="{F2B1BA77-703E-4040-A52E-6AE2EABA6A8A}"/>
              </a:ext>
            </a:extLst>
          </p:cNvPr>
          <p:cNvSpPr>
            <a:spLocks noGrp="1"/>
          </p:cNvSpPr>
          <p:nvPr>
            <p:ph idx="1"/>
          </p:nvPr>
        </p:nvSpPr>
        <p:spPr/>
        <p:txBody>
          <a:bodyPr/>
          <a:lstStyle/>
          <a:p>
            <a:r>
              <a:rPr lang="en-US" dirty="0"/>
              <a:t>The half time goals scored by the home teams were a lot higher then that of away team as they have a better understanding of ground.</a:t>
            </a:r>
            <a:endParaRPr lang="en-IN" dirty="0"/>
          </a:p>
          <a:p>
            <a:pPr marL="0" indent="0">
              <a:buNone/>
            </a:pPr>
            <a:endParaRPr lang="en-IN" dirty="0"/>
          </a:p>
        </p:txBody>
      </p:sp>
      <p:pic>
        <p:nvPicPr>
          <p:cNvPr id="4" name="Picture 3">
            <a:extLst>
              <a:ext uri="{FF2B5EF4-FFF2-40B4-BE49-F238E27FC236}">
                <a16:creationId xmlns:a16="http://schemas.microsoft.com/office/drawing/2014/main" id="{6B019589-4C1D-4259-9F65-B9A7CE5A4E53}"/>
              </a:ext>
            </a:extLst>
          </p:cNvPr>
          <p:cNvPicPr>
            <a:picLocks noChangeAspect="1"/>
          </p:cNvPicPr>
          <p:nvPr/>
        </p:nvPicPr>
        <p:blipFill>
          <a:blip r:embed="rId2"/>
          <a:stretch>
            <a:fillRect/>
          </a:stretch>
        </p:blipFill>
        <p:spPr>
          <a:xfrm>
            <a:off x="3253736" y="3160673"/>
            <a:ext cx="4291956" cy="2365453"/>
          </a:xfrm>
          <a:prstGeom prst="rect">
            <a:avLst/>
          </a:prstGeom>
        </p:spPr>
      </p:pic>
    </p:spTree>
    <p:extLst>
      <p:ext uri="{BB962C8B-B14F-4D97-AF65-F5344CB8AC3E}">
        <p14:creationId xmlns:p14="http://schemas.microsoft.com/office/powerpoint/2010/main" val="18856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8883-853A-4F1E-B10B-C26A3AD68B9E}"/>
              </a:ext>
            </a:extLst>
          </p:cNvPr>
          <p:cNvSpPr>
            <a:spLocks noGrp="1"/>
          </p:cNvSpPr>
          <p:nvPr>
            <p:ph type="title"/>
          </p:nvPr>
        </p:nvSpPr>
        <p:spPr/>
        <p:txBody>
          <a:bodyPr>
            <a:normAutofit fontScale="90000"/>
          </a:bodyPr>
          <a:lstStyle/>
          <a:p>
            <a:r>
              <a:rPr lang="en-US" b="1" dirty="0"/>
              <a:t>No of goals scored in finals until now</a:t>
            </a:r>
            <a:br>
              <a:rPr lang="en-IN" dirty="0"/>
            </a:br>
            <a:endParaRPr lang="en-IN" dirty="0"/>
          </a:p>
        </p:txBody>
      </p:sp>
      <p:sp>
        <p:nvSpPr>
          <p:cNvPr id="3" name="Content Placeholder 2">
            <a:extLst>
              <a:ext uri="{FF2B5EF4-FFF2-40B4-BE49-F238E27FC236}">
                <a16:creationId xmlns:a16="http://schemas.microsoft.com/office/drawing/2014/main" id="{EF4BD2FE-33ED-45D1-9755-3D2F48D9B808}"/>
              </a:ext>
            </a:extLst>
          </p:cNvPr>
          <p:cNvSpPr>
            <a:spLocks noGrp="1"/>
          </p:cNvSpPr>
          <p:nvPr>
            <p:ph idx="1"/>
          </p:nvPr>
        </p:nvSpPr>
        <p:spPr/>
        <p:txBody>
          <a:bodyPr/>
          <a:lstStyle/>
          <a:p>
            <a:r>
              <a:rPr lang="en-US" dirty="0"/>
              <a:t>Until now 69 goals are scored in finals and most of the time host team have won just 1-time draw have happened in finals and once a 0 scored match.</a:t>
            </a:r>
            <a:endParaRPr lang="en-IN" dirty="0"/>
          </a:p>
          <a:p>
            <a:pPr marL="0" indent="0">
              <a:buNone/>
            </a:pPr>
            <a:endParaRPr lang="en-IN" dirty="0"/>
          </a:p>
        </p:txBody>
      </p:sp>
      <p:pic>
        <p:nvPicPr>
          <p:cNvPr id="4" name="Picture 3">
            <a:extLst>
              <a:ext uri="{FF2B5EF4-FFF2-40B4-BE49-F238E27FC236}">
                <a16:creationId xmlns:a16="http://schemas.microsoft.com/office/drawing/2014/main" id="{5E3A604D-A18C-484A-85E7-66B5DDA59C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8661" y="3049525"/>
            <a:ext cx="3221198" cy="2193593"/>
          </a:xfrm>
          <a:prstGeom prst="rect">
            <a:avLst/>
          </a:prstGeom>
          <a:noFill/>
        </p:spPr>
      </p:pic>
    </p:spTree>
    <p:extLst>
      <p:ext uri="{BB962C8B-B14F-4D97-AF65-F5344CB8AC3E}">
        <p14:creationId xmlns:p14="http://schemas.microsoft.com/office/powerpoint/2010/main" val="235520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00E8-0BDB-4C89-AB73-14AE88FC676E}"/>
              </a:ext>
            </a:extLst>
          </p:cNvPr>
          <p:cNvSpPr>
            <a:spLocks noGrp="1"/>
          </p:cNvSpPr>
          <p:nvPr>
            <p:ph type="title"/>
          </p:nvPr>
        </p:nvSpPr>
        <p:spPr>
          <a:xfrm>
            <a:off x="1527080" y="468959"/>
            <a:ext cx="9603275" cy="1049235"/>
          </a:xfrm>
        </p:spPr>
        <p:txBody>
          <a:bodyPr>
            <a:normAutofit fontScale="90000"/>
          </a:bodyPr>
          <a:lstStyle/>
          <a:p>
            <a:r>
              <a:rPr lang="en-US" b="1" dirty="0"/>
              <a:t>Analyzing the total attendance of crowd in group matches, Semi-Finals and Finals</a:t>
            </a:r>
            <a:br>
              <a:rPr lang="en-IN" dirty="0"/>
            </a:br>
            <a:endParaRPr lang="en-IN" dirty="0"/>
          </a:p>
        </p:txBody>
      </p:sp>
      <p:sp>
        <p:nvSpPr>
          <p:cNvPr id="3" name="Content Placeholder 2">
            <a:extLst>
              <a:ext uri="{FF2B5EF4-FFF2-40B4-BE49-F238E27FC236}">
                <a16:creationId xmlns:a16="http://schemas.microsoft.com/office/drawing/2014/main" id="{AF8EC086-0F7B-4A98-A50D-FD874B6EC513}"/>
              </a:ext>
            </a:extLst>
          </p:cNvPr>
          <p:cNvSpPr>
            <a:spLocks noGrp="1"/>
          </p:cNvSpPr>
          <p:nvPr>
            <p:ph idx="1"/>
          </p:nvPr>
        </p:nvSpPr>
        <p:spPr/>
        <p:txBody>
          <a:bodyPr/>
          <a:lstStyle/>
          <a:p>
            <a:r>
              <a:rPr lang="en-US" dirty="0"/>
              <a:t>Most Crowded stadiums are present in the semifinals then comes finals after that group stages match so book a stadium acc. to that.</a:t>
            </a:r>
            <a:endParaRPr lang="en-IN" dirty="0"/>
          </a:p>
          <a:p>
            <a:endParaRPr lang="en-IN" dirty="0"/>
          </a:p>
        </p:txBody>
      </p:sp>
      <p:pic>
        <p:nvPicPr>
          <p:cNvPr id="4" name="Picture 3">
            <a:extLst>
              <a:ext uri="{FF2B5EF4-FFF2-40B4-BE49-F238E27FC236}">
                <a16:creationId xmlns:a16="http://schemas.microsoft.com/office/drawing/2014/main" id="{6D38966A-EB72-4A41-BF6C-EBBFCF21D4FC}"/>
              </a:ext>
            </a:extLst>
          </p:cNvPr>
          <p:cNvPicPr>
            <a:picLocks noChangeAspect="1"/>
          </p:cNvPicPr>
          <p:nvPr/>
        </p:nvPicPr>
        <p:blipFill>
          <a:blip r:embed="rId2"/>
          <a:stretch>
            <a:fillRect/>
          </a:stretch>
        </p:blipFill>
        <p:spPr>
          <a:xfrm>
            <a:off x="4218269" y="3117166"/>
            <a:ext cx="3755461" cy="2267909"/>
          </a:xfrm>
          <a:prstGeom prst="rect">
            <a:avLst/>
          </a:prstGeom>
        </p:spPr>
      </p:pic>
    </p:spTree>
    <p:extLst>
      <p:ext uri="{BB962C8B-B14F-4D97-AF65-F5344CB8AC3E}">
        <p14:creationId xmlns:p14="http://schemas.microsoft.com/office/powerpoint/2010/main" val="184548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2977-1F26-4528-B372-EA348D56D643}"/>
              </a:ext>
            </a:extLst>
          </p:cNvPr>
          <p:cNvSpPr>
            <a:spLocks noGrp="1"/>
          </p:cNvSpPr>
          <p:nvPr>
            <p:ph type="title"/>
          </p:nvPr>
        </p:nvSpPr>
        <p:spPr/>
        <p:txBody>
          <a:bodyPr>
            <a:normAutofit fontScale="90000"/>
          </a:bodyPr>
          <a:lstStyle/>
          <a:p>
            <a:r>
              <a:rPr lang="en-US" b="1" dirty="0"/>
              <a:t>Number of people came to view match for a particular team</a:t>
            </a:r>
            <a:br>
              <a:rPr lang="en-IN" dirty="0"/>
            </a:br>
            <a:endParaRPr lang="en-IN" dirty="0"/>
          </a:p>
        </p:txBody>
      </p:sp>
      <p:sp>
        <p:nvSpPr>
          <p:cNvPr id="3" name="Content Placeholder 2">
            <a:extLst>
              <a:ext uri="{FF2B5EF4-FFF2-40B4-BE49-F238E27FC236}">
                <a16:creationId xmlns:a16="http://schemas.microsoft.com/office/drawing/2014/main" id="{960F9DFD-096A-4A8A-B772-7EE0E55D2477}"/>
              </a:ext>
            </a:extLst>
          </p:cNvPr>
          <p:cNvSpPr>
            <a:spLocks noGrp="1"/>
          </p:cNvSpPr>
          <p:nvPr>
            <p:ph idx="1"/>
          </p:nvPr>
        </p:nvSpPr>
        <p:spPr/>
        <p:txBody>
          <a:bodyPr/>
          <a:lstStyle/>
          <a:p>
            <a:r>
              <a:rPr lang="en-US" dirty="0"/>
              <a:t>Most people came to see match for brazil then </a:t>
            </a:r>
            <a:r>
              <a:rPr lang="en-US" dirty="0" err="1"/>
              <a:t>argentina,Italy</a:t>
            </a:r>
            <a:r>
              <a:rPr lang="en-US" dirty="0"/>
              <a:t> England and so on..</a:t>
            </a:r>
            <a:endParaRPr lang="en-IN" dirty="0"/>
          </a:p>
          <a:p>
            <a:endParaRPr lang="en-IN" dirty="0"/>
          </a:p>
        </p:txBody>
      </p:sp>
      <p:pic>
        <p:nvPicPr>
          <p:cNvPr id="4" name="Picture 3">
            <a:extLst>
              <a:ext uri="{FF2B5EF4-FFF2-40B4-BE49-F238E27FC236}">
                <a16:creationId xmlns:a16="http://schemas.microsoft.com/office/drawing/2014/main" id="{B68A5CE9-E6EC-461E-9356-E3C6559B80A0}"/>
              </a:ext>
            </a:extLst>
          </p:cNvPr>
          <p:cNvPicPr>
            <a:picLocks noChangeAspect="1"/>
          </p:cNvPicPr>
          <p:nvPr/>
        </p:nvPicPr>
        <p:blipFill>
          <a:blip r:embed="rId2"/>
          <a:stretch>
            <a:fillRect/>
          </a:stretch>
        </p:blipFill>
        <p:spPr>
          <a:xfrm>
            <a:off x="3414320" y="2481461"/>
            <a:ext cx="3800068" cy="4137453"/>
          </a:xfrm>
          <a:prstGeom prst="rect">
            <a:avLst/>
          </a:prstGeom>
        </p:spPr>
      </p:pic>
    </p:spTree>
    <p:extLst>
      <p:ext uri="{BB962C8B-B14F-4D97-AF65-F5344CB8AC3E}">
        <p14:creationId xmlns:p14="http://schemas.microsoft.com/office/powerpoint/2010/main" val="340607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F0CB-3F81-4A8A-8C22-1F2EADAD9D27}"/>
              </a:ext>
            </a:extLst>
          </p:cNvPr>
          <p:cNvSpPr>
            <a:spLocks noGrp="1"/>
          </p:cNvSpPr>
          <p:nvPr>
            <p:ph type="title"/>
          </p:nvPr>
        </p:nvSpPr>
        <p:spPr/>
        <p:txBody>
          <a:bodyPr>
            <a:normAutofit fontScale="90000"/>
          </a:bodyPr>
          <a:lstStyle/>
          <a:p>
            <a:r>
              <a:rPr lang="en-US" b="1" dirty="0"/>
              <a:t>Overall attendance for a particular city until now</a:t>
            </a:r>
            <a:br>
              <a:rPr lang="en-IN" dirty="0"/>
            </a:br>
            <a:endParaRPr lang="en-IN" dirty="0"/>
          </a:p>
        </p:txBody>
      </p:sp>
      <p:sp>
        <p:nvSpPr>
          <p:cNvPr id="3" name="Content Placeholder 2">
            <a:extLst>
              <a:ext uri="{FF2B5EF4-FFF2-40B4-BE49-F238E27FC236}">
                <a16:creationId xmlns:a16="http://schemas.microsoft.com/office/drawing/2014/main" id="{864D61CB-19BF-4388-83E8-8A037BA897F5}"/>
              </a:ext>
            </a:extLst>
          </p:cNvPr>
          <p:cNvSpPr>
            <a:spLocks noGrp="1"/>
          </p:cNvSpPr>
          <p:nvPr>
            <p:ph idx="1"/>
          </p:nvPr>
        </p:nvSpPr>
        <p:spPr/>
        <p:txBody>
          <a:bodyPr/>
          <a:lstStyle/>
          <a:p>
            <a:r>
              <a:rPr lang="en-US" dirty="0"/>
              <a:t>Most attendance is there for Estadio Estaca and so on</a:t>
            </a:r>
            <a:endParaRPr lang="en-IN" dirty="0"/>
          </a:p>
          <a:p>
            <a:endParaRPr lang="en-IN" dirty="0"/>
          </a:p>
        </p:txBody>
      </p:sp>
      <p:pic>
        <p:nvPicPr>
          <p:cNvPr id="4" name="Picture 3">
            <a:extLst>
              <a:ext uri="{FF2B5EF4-FFF2-40B4-BE49-F238E27FC236}">
                <a16:creationId xmlns:a16="http://schemas.microsoft.com/office/drawing/2014/main" id="{FAF9D303-A4DE-43A2-BFC3-F5C91D777202}"/>
              </a:ext>
            </a:extLst>
          </p:cNvPr>
          <p:cNvPicPr>
            <a:picLocks noChangeAspect="1"/>
          </p:cNvPicPr>
          <p:nvPr/>
        </p:nvPicPr>
        <p:blipFill>
          <a:blip r:embed="rId2"/>
          <a:stretch>
            <a:fillRect/>
          </a:stretch>
        </p:blipFill>
        <p:spPr>
          <a:xfrm>
            <a:off x="3920144" y="3025105"/>
            <a:ext cx="3932261" cy="2603218"/>
          </a:xfrm>
          <a:prstGeom prst="rect">
            <a:avLst/>
          </a:prstGeom>
        </p:spPr>
      </p:pic>
    </p:spTree>
    <p:extLst>
      <p:ext uri="{BB962C8B-B14F-4D97-AF65-F5344CB8AC3E}">
        <p14:creationId xmlns:p14="http://schemas.microsoft.com/office/powerpoint/2010/main" val="3450744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TotalTime>
  <Words>605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Bahnschrift</vt:lpstr>
      <vt:lpstr>Gill Sans MT</vt:lpstr>
      <vt:lpstr>Gallery</vt:lpstr>
      <vt:lpstr>FiFA World Cup AnalYsis</vt:lpstr>
      <vt:lpstr>INTRODUCTIOn</vt:lpstr>
      <vt:lpstr>FIFA WORLD CUP ANALYSIS contains the following data fields: - </vt:lpstr>
      <vt:lpstr>Analytics team wishes to answer the following objectives: - </vt:lpstr>
      <vt:lpstr>Half Time goals scored by the home and away teams: </vt:lpstr>
      <vt:lpstr>No of goals scored in finals until now </vt:lpstr>
      <vt:lpstr>Analyzing the total attendance of crowd in group matches, Semi-Finals and Finals </vt:lpstr>
      <vt:lpstr>Number of people came to view match for a particular team </vt:lpstr>
      <vt:lpstr>Overall attendance for a particular city until now </vt:lpstr>
      <vt:lpstr>Country winning the maximum world cups </vt:lpstr>
      <vt:lpstr>Goals Scored by home teams and away teams  </vt:lpstr>
      <vt:lpstr>Analyzing difference between total goals scored and total goals conceded </vt:lpstr>
      <vt:lpstr>Final Dashboard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World Cup AnalYsis</dc:title>
  <dc:creator>JOYMALYA BISWAS</dc:creator>
  <cp:lastModifiedBy>JOYMALYA BISWAS</cp:lastModifiedBy>
  <cp:revision>2</cp:revision>
  <dcterms:created xsi:type="dcterms:W3CDTF">2019-11-22T07:00:59Z</dcterms:created>
  <dcterms:modified xsi:type="dcterms:W3CDTF">2019-11-22T07:11:38Z</dcterms:modified>
</cp:coreProperties>
</file>