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0" r:id="rId3"/>
    <p:sldId id="263" r:id="rId4"/>
    <p:sldId id="265" r:id="rId5"/>
    <p:sldId id="266" r:id="rId6"/>
    <p:sldId id="273" r:id="rId7"/>
    <p:sldId id="257" r:id="rId8"/>
    <p:sldId id="267" r:id="rId9"/>
    <p:sldId id="268" r:id="rId10"/>
    <p:sldId id="269" r:id="rId11"/>
    <p:sldId id="270" r:id="rId12"/>
    <p:sldId id="271" r:id="rId13"/>
    <p:sldId id="272" r:id="rId14"/>
    <p:sldId id="262" r:id="rId15"/>
    <p:sldId id="259"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0FD68-24BF-406D-A5D3-3BBFFFC83D75}"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B8B3D-B76A-4FA5-BCD6-77691D332AC2}" type="slidenum">
              <a:rPr lang="en-US" smtClean="0"/>
              <a:t>‹#›</a:t>
            </a:fld>
            <a:endParaRPr lang="en-US"/>
          </a:p>
        </p:txBody>
      </p:sp>
    </p:spTree>
    <p:extLst>
      <p:ext uri="{BB962C8B-B14F-4D97-AF65-F5344CB8AC3E}">
        <p14:creationId xmlns:p14="http://schemas.microsoft.com/office/powerpoint/2010/main" val="360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Jenelle Brown and this is my project for student course enrollment. The purpose of this presentation to provide insight and explanation on the documentation produced from the software development life cycle to provide the software product to the user. </a:t>
            </a:r>
          </a:p>
        </p:txBody>
      </p:sp>
      <p:sp>
        <p:nvSpPr>
          <p:cNvPr id="4" name="Slide Number Placeholder 3"/>
          <p:cNvSpPr>
            <a:spLocks noGrp="1"/>
          </p:cNvSpPr>
          <p:nvPr>
            <p:ph type="sldNum" sz="quarter" idx="5"/>
          </p:nvPr>
        </p:nvSpPr>
        <p:spPr/>
        <p:txBody>
          <a:bodyPr/>
          <a:lstStyle/>
          <a:p>
            <a:fld id="{4C8B8B3D-B76A-4FA5-BCD6-77691D332AC2}" type="slidenum">
              <a:rPr lang="en-US" smtClean="0"/>
              <a:t>1</a:t>
            </a:fld>
            <a:endParaRPr lang="en-US"/>
          </a:p>
        </p:txBody>
      </p:sp>
    </p:spTree>
    <p:extLst>
      <p:ext uri="{BB962C8B-B14F-4D97-AF65-F5344CB8AC3E}">
        <p14:creationId xmlns:p14="http://schemas.microsoft.com/office/powerpoint/2010/main" val="259130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SRS document is presented in our requirements-gathering phase as we conduct interviews, surveys, and focus groups to obtain information about the desired function that stakeholders would like to see in the software product. This identifies the needs that we are required to meet in the function of the product and is also a reference material for the software development and testing team for insight on other factors such as constraints that the system may have for the software to run efficiently. </a:t>
            </a:r>
          </a:p>
        </p:txBody>
      </p:sp>
      <p:sp>
        <p:nvSpPr>
          <p:cNvPr id="4" name="Slide Number Placeholder 3"/>
          <p:cNvSpPr>
            <a:spLocks noGrp="1"/>
          </p:cNvSpPr>
          <p:nvPr>
            <p:ph type="sldNum" sz="quarter" idx="5"/>
          </p:nvPr>
        </p:nvSpPr>
        <p:spPr/>
        <p:txBody>
          <a:bodyPr/>
          <a:lstStyle/>
          <a:p>
            <a:fld id="{4C8B8B3D-B76A-4FA5-BCD6-77691D332AC2}" type="slidenum">
              <a:rPr lang="en-US" smtClean="0"/>
              <a:t>2</a:t>
            </a:fld>
            <a:endParaRPr lang="en-US"/>
          </a:p>
        </p:txBody>
      </p:sp>
    </p:spTree>
    <p:extLst>
      <p:ext uri="{BB962C8B-B14F-4D97-AF65-F5344CB8AC3E}">
        <p14:creationId xmlns:p14="http://schemas.microsoft.com/office/powerpoint/2010/main" val="401340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project, I provided key details that aim to support the function and the performance of the product in development for it to meet the high quality standards and customer satisfaction. </a:t>
            </a:r>
          </a:p>
        </p:txBody>
      </p:sp>
      <p:sp>
        <p:nvSpPr>
          <p:cNvPr id="4" name="Slide Number Placeholder 3"/>
          <p:cNvSpPr>
            <a:spLocks noGrp="1"/>
          </p:cNvSpPr>
          <p:nvPr>
            <p:ph type="sldNum" sz="quarter" idx="5"/>
          </p:nvPr>
        </p:nvSpPr>
        <p:spPr/>
        <p:txBody>
          <a:bodyPr/>
          <a:lstStyle/>
          <a:p>
            <a:fld id="{4C8B8B3D-B76A-4FA5-BCD6-77691D332AC2}" type="slidenum">
              <a:rPr lang="en-US" smtClean="0"/>
              <a:t>3</a:t>
            </a:fld>
            <a:endParaRPr lang="en-US"/>
          </a:p>
        </p:txBody>
      </p:sp>
    </p:spTree>
    <p:extLst>
      <p:ext uri="{BB962C8B-B14F-4D97-AF65-F5344CB8AC3E}">
        <p14:creationId xmlns:p14="http://schemas.microsoft.com/office/powerpoint/2010/main" val="72245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UML models, provide a clear and well explained process on function of the software and takes into consideration, users and stimuli that may interact within the system to make sure that the product is working as designed. </a:t>
            </a:r>
          </a:p>
        </p:txBody>
      </p:sp>
      <p:sp>
        <p:nvSpPr>
          <p:cNvPr id="4" name="Slide Number Placeholder 3"/>
          <p:cNvSpPr>
            <a:spLocks noGrp="1"/>
          </p:cNvSpPr>
          <p:nvPr>
            <p:ph type="sldNum" sz="quarter" idx="5"/>
          </p:nvPr>
        </p:nvSpPr>
        <p:spPr/>
        <p:txBody>
          <a:bodyPr/>
          <a:lstStyle/>
          <a:p>
            <a:fld id="{4C8B8B3D-B76A-4FA5-BCD6-77691D332AC2}" type="slidenum">
              <a:rPr lang="en-US" smtClean="0"/>
              <a:t>4</a:t>
            </a:fld>
            <a:endParaRPr lang="en-US"/>
          </a:p>
        </p:txBody>
      </p:sp>
    </p:spTree>
    <p:extLst>
      <p:ext uri="{BB962C8B-B14F-4D97-AF65-F5344CB8AC3E}">
        <p14:creationId xmlns:p14="http://schemas.microsoft.com/office/powerpoint/2010/main" val="146147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use case scenarios, actors are used to determine whether the expected response is received from the software when the user interactions with the function. </a:t>
            </a:r>
          </a:p>
        </p:txBody>
      </p:sp>
      <p:sp>
        <p:nvSpPr>
          <p:cNvPr id="4" name="Slide Number Placeholder 3"/>
          <p:cNvSpPr>
            <a:spLocks noGrp="1"/>
          </p:cNvSpPr>
          <p:nvPr>
            <p:ph type="sldNum" sz="quarter" idx="5"/>
          </p:nvPr>
        </p:nvSpPr>
        <p:spPr/>
        <p:txBody>
          <a:bodyPr/>
          <a:lstStyle/>
          <a:p>
            <a:fld id="{4C8B8B3D-B76A-4FA5-BCD6-77691D332AC2}" type="slidenum">
              <a:rPr lang="en-US" smtClean="0"/>
              <a:t>5</a:t>
            </a:fld>
            <a:endParaRPr lang="en-US"/>
          </a:p>
        </p:txBody>
      </p:sp>
    </p:spTree>
    <p:extLst>
      <p:ext uri="{BB962C8B-B14F-4D97-AF65-F5344CB8AC3E}">
        <p14:creationId xmlns:p14="http://schemas.microsoft.com/office/powerpoint/2010/main" val="79383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Diagram provides the structure, attributes and operation of the product.</a:t>
            </a:r>
          </a:p>
        </p:txBody>
      </p:sp>
      <p:sp>
        <p:nvSpPr>
          <p:cNvPr id="4" name="Slide Number Placeholder 3"/>
          <p:cNvSpPr>
            <a:spLocks noGrp="1"/>
          </p:cNvSpPr>
          <p:nvPr>
            <p:ph type="sldNum" sz="quarter" idx="5"/>
          </p:nvPr>
        </p:nvSpPr>
        <p:spPr/>
        <p:txBody>
          <a:bodyPr/>
          <a:lstStyle/>
          <a:p>
            <a:fld id="{4C8B8B3D-B76A-4FA5-BCD6-77691D332AC2}" type="slidenum">
              <a:rPr lang="en-US" smtClean="0"/>
              <a:t>6</a:t>
            </a:fld>
            <a:endParaRPr lang="en-US"/>
          </a:p>
        </p:txBody>
      </p:sp>
    </p:spTree>
    <p:extLst>
      <p:ext uri="{BB962C8B-B14F-4D97-AF65-F5344CB8AC3E}">
        <p14:creationId xmlns:p14="http://schemas.microsoft.com/office/powerpoint/2010/main" val="149965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Diagram shows the order of operation for the software product. </a:t>
            </a:r>
          </a:p>
        </p:txBody>
      </p:sp>
      <p:sp>
        <p:nvSpPr>
          <p:cNvPr id="4" name="Slide Number Placeholder 3"/>
          <p:cNvSpPr>
            <a:spLocks noGrp="1"/>
          </p:cNvSpPr>
          <p:nvPr>
            <p:ph type="sldNum" sz="quarter" idx="5"/>
          </p:nvPr>
        </p:nvSpPr>
        <p:spPr/>
        <p:txBody>
          <a:bodyPr/>
          <a:lstStyle/>
          <a:p>
            <a:fld id="{4C8B8B3D-B76A-4FA5-BCD6-77691D332AC2}" type="slidenum">
              <a:rPr lang="en-US" smtClean="0"/>
              <a:t>7</a:t>
            </a:fld>
            <a:endParaRPr lang="en-US"/>
          </a:p>
        </p:txBody>
      </p:sp>
    </p:spTree>
    <p:extLst>
      <p:ext uri="{BB962C8B-B14F-4D97-AF65-F5344CB8AC3E}">
        <p14:creationId xmlns:p14="http://schemas.microsoft.com/office/powerpoint/2010/main" val="358724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07CD3FD-BE54-4400-942B-C6C15AA73DF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06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388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74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7953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47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5694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8212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5346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3802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546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7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7CD3FD-BE54-4400-942B-C6C15AA73DFD}" type="datetimeFigureOut">
              <a:rPr lang="en-US" smtClean="0"/>
              <a:t>1/29/2024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C0CD32-A6C8-4BA5-B3DF-D8325E32CAA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47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4B044C-A57E-E612-581A-127143D50C4D}"/>
              </a:ext>
            </a:extLst>
          </p:cNvPr>
          <p:cNvPicPr>
            <a:picLocks noChangeAspect="1"/>
          </p:cNvPicPr>
          <p:nvPr/>
        </p:nvPicPr>
        <p:blipFill rotWithShape="1">
          <a:blip r:embed="rId3"/>
          <a:srcRect t="25000"/>
          <a:stretch/>
        </p:blipFill>
        <p:spPr>
          <a:xfrm>
            <a:off x="1" y="10"/>
            <a:ext cx="12192000" cy="6857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36B10607-3A57-0B53-51AB-973A95D4F625}"/>
              </a:ext>
            </a:extLst>
          </p:cNvPr>
          <p:cNvSpPr>
            <a:spLocks noGrp="1"/>
          </p:cNvSpPr>
          <p:nvPr>
            <p:ph type="ctrTitle"/>
          </p:nvPr>
        </p:nvSpPr>
        <p:spPr>
          <a:xfrm>
            <a:off x="7046729" y="535941"/>
            <a:ext cx="3551402" cy="2738530"/>
          </a:xfrm>
        </p:spPr>
        <p:txBody>
          <a:bodyPr anchor="t">
            <a:normAutofit/>
          </a:bodyPr>
          <a:lstStyle/>
          <a:p>
            <a:pPr algn="ctr"/>
            <a:r>
              <a:rPr lang="en-US" dirty="0"/>
              <a:t>Final Software Project</a:t>
            </a:r>
          </a:p>
        </p:txBody>
      </p:sp>
      <p:sp>
        <p:nvSpPr>
          <p:cNvPr id="3" name="Subtitle 2">
            <a:extLst>
              <a:ext uri="{FF2B5EF4-FFF2-40B4-BE49-F238E27FC236}">
                <a16:creationId xmlns:a16="http://schemas.microsoft.com/office/drawing/2014/main" id="{7D7751E9-E8C5-878C-2223-B5C803AA32C9}"/>
              </a:ext>
            </a:extLst>
          </p:cNvPr>
          <p:cNvSpPr>
            <a:spLocks noGrp="1"/>
          </p:cNvSpPr>
          <p:nvPr>
            <p:ph type="subTitle" idx="1"/>
          </p:nvPr>
        </p:nvSpPr>
        <p:spPr>
          <a:xfrm>
            <a:off x="7046729" y="3027682"/>
            <a:ext cx="3579790" cy="3423918"/>
          </a:xfrm>
        </p:spPr>
        <p:txBody>
          <a:bodyPr>
            <a:normAutofit/>
          </a:bodyPr>
          <a:lstStyle/>
          <a:p>
            <a:pPr algn="ctr">
              <a:lnSpc>
                <a:spcPct val="200000"/>
              </a:lnSpc>
            </a:pPr>
            <a:r>
              <a:rPr lang="en-US" dirty="0"/>
              <a:t>Jenelle Brown</a:t>
            </a:r>
          </a:p>
          <a:p>
            <a:pPr algn="ctr">
              <a:lnSpc>
                <a:spcPct val="200000"/>
              </a:lnSpc>
            </a:pPr>
            <a:r>
              <a:rPr lang="en-US" dirty="0"/>
              <a:t>CST 499 Capstone for Computer Software Technology</a:t>
            </a:r>
          </a:p>
          <a:p>
            <a:pPr algn="ctr">
              <a:lnSpc>
                <a:spcPct val="200000"/>
              </a:lnSpc>
            </a:pPr>
            <a:r>
              <a:rPr lang="en-US" dirty="0"/>
              <a:t>University of Arizona Global Campus</a:t>
            </a:r>
          </a:p>
          <a:p>
            <a:pPr algn="ctr">
              <a:lnSpc>
                <a:spcPct val="200000"/>
              </a:lnSpc>
            </a:pPr>
            <a:r>
              <a:rPr lang="en-US" dirty="0"/>
              <a:t>Dr. Amjad </a:t>
            </a:r>
            <a:r>
              <a:rPr lang="en-US" dirty="0" err="1"/>
              <a:t>Alkilani</a:t>
            </a:r>
            <a:endParaRPr lang="en-US" dirty="0"/>
          </a:p>
          <a:p>
            <a:pPr algn="ctr">
              <a:lnSpc>
                <a:spcPct val="200000"/>
              </a:lnSpc>
            </a:pPr>
            <a:r>
              <a:rPr lang="en-US" dirty="0"/>
              <a:t>January 29, 2024</a:t>
            </a:r>
          </a:p>
        </p:txBody>
      </p:sp>
    </p:spTree>
    <p:extLst>
      <p:ext uri="{BB962C8B-B14F-4D97-AF65-F5344CB8AC3E}">
        <p14:creationId xmlns:p14="http://schemas.microsoft.com/office/powerpoint/2010/main" val="309689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6A74-CCAB-FEE8-CDDB-74D65B03F9FC}"/>
              </a:ext>
            </a:extLst>
          </p:cNvPr>
          <p:cNvSpPr>
            <a:spLocks noGrp="1"/>
          </p:cNvSpPr>
          <p:nvPr>
            <p:ph type="title"/>
          </p:nvPr>
        </p:nvSpPr>
        <p:spPr/>
        <p:txBody>
          <a:bodyPr/>
          <a:lstStyle/>
          <a:p>
            <a:pPr algn="ctr"/>
            <a:r>
              <a:rPr lang="en-US" dirty="0"/>
              <a:t>Design Details - Enrollment</a:t>
            </a:r>
          </a:p>
        </p:txBody>
      </p:sp>
      <p:sp>
        <p:nvSpPr>
          <p:cNvPr id="3" name="Content Placeholder 2">
            <a:extLst>
              <a:ext uri="{FF2B5EF4-FFF2-40B4-BE49-F238E27FC236}">
                <a16:creationId xmlns:a16="http://schemas.microsoft.com/office/drawing/2014/main" id="{9623F62E-193C-344E-A9A7-A0906F2D2CCB}"/>
              </a:ext>
            </a:extLst>
          </p:cNvPr>
          <p:cNvSpPr>
            <a:spLocks noGrp="1"/>
          </p:cNvSpPr>
          <p:nvPr>
            <p:ph sz="half" idx="1"/>
          </p:nvPr>
        </p:nvSpPr>
        <p:spPr>
          <a:xfrm>
            <a:off x="1024128" y="2286000"/>
            <a:ext cx="4754880" cy="4023360"/>
          </a:xfrm>
        </p:spPr>
        <p:txBody>
          <a:bodyPr>
            <a:normAutofit fontScale="92500" lnSpcReduction="20000"/>
          </a:bodyPr>
          <a:lstStyle/>
          <a:p>
            <a:pPr>
              <a:lnSpc>
                <a:spcPct val="200000"/>
              </a:lnSpc>
              <a:buFont typeface="Arial" panose="020B0604020202020204" pitchFamily="34" charset="0"/>
              <a:buChar char="•"/>
            </a:pPr>
            <a:r>
              <a:rPr lang="en-US" dirty="0"/>
              <a:t>Allows students to log in securely and register for their courses. </a:t>
            </a:r>
          </a:p>
          <a:p>
            <a:pPr>
              <a:lnSpc>
                <a:spcPct val="200000"/>
              </a:lnSpc>
              <a:buFont typeface="Arial" panose="020B0604020202020204" pitchFamily="34" charset="0"/>
              <a:buChar char="•"/>
            </a:pPr>
            <a:r>
              <a:rPr lang="en-US" dirty="0"/>
              <a:t>Add a course</a:t>
            </a:r>
          </a:p>
          <a:p>
            <a:pPr>
              <a:lnSpc>
                <a:spcPct val="200000"/>
              </a:lnSpc>
              <a:buFont typeface="Arial" panose="020B0604020202020204" pitchFamily="34" charset="0"/>
              <a:buChar char="•"/>
            </a:pPr>
            <a:r>
              <a:rPr lang="en-US" dirty="0"/>
              <a:t>View available course</a:t>
            </a:r>
          </a:p>
          <a:p>
            <a:pPr>
              <a:lnSpc>
                <a:spcPct val="200000"/>
              </a:lnSpc>
              <a:buFont typeface="Arial" panose="020B0604020202020204" pitchFamily="34" charset="0"/>
              <a:buChar char="•"/>
            </a:pPr>
            <a:r>
              <a:rPr lang="en-US" dirty="0"/>
              <a:t>Remove a course </a:t>
            </a:r>
          </a:p>
          <a:p>
            <a:pPr>
              <a:lnSpc>
                <a:spcPct val="200000"/>
              </a:lnSpc>
              <a:buFont typeface="Arial" panose="020B0604020202020204" pitchFamily="34" charset="0"/>
              <a:buChar char="•"/>
            </a:pPr>
            <a:r>
              <a:rPr lang="en-US" dirty="0"/>
              <a:t>Waitlist a course</a:t>
            </a:r>
          </a:p>
        </p:txBody>
      </p:sp>
      <p:sp>
        <p:nvSpPr>
          <p:cNvPr id="4" name="Content Placeholder 3">
            <a:extLst>
              <a:ext uri="{FF2B5EF4-FFF2-40B4-BE49-F238E27FC236}">
                <a16:creationId xmlns:a16="http://schemas.microsoft.com/office/drawing/2014/main" id="{16DA3979-EAE8-9369-7A05-A9D4A6BC987D}"/>
              </a:ext>
            </a:extLst>
          </p:cNvPr>
          <p:cNvSpPr>
            <a:spLocks noGrp="1"/>
          </p:cNvSpPr>
          <p:nvPr>
            <p:ph sz="half" idx="2"/>
          </p:nvPr>
        </p:nvSpPr>
        <p:spPr/>
        <p:txBody>
          <a:bodyPr>
            <a:normAutofit fontScale="92500" lnSpcReduction="20000"/>
          </a:bodyPr>
          <a:lstStyle/>
          <a:p>
            <a:pPr>
              <a:lnSpc>
                <a:spcPct val="220000"/>
              </a:lnSpc>
              <a:buFont typeface="Arial" panose="020B0604020202020204" pitchFamily="34" charset="0"/>
              <a:buChar char="•"/>
            </a:pPr>
            <a:r>
              <a:rPr lang="en-US" dirty="0"/>
              <a:t>Admins can display new courses for enrollment</a:t>
            </a:r>
          </a:p>
          <a:p>
            <a:pPr>
              <a:lnSpc>
                <a:spcPct val="220000"/>
              </a:lnSpc>
              <a:buFont typeface="Arial" panose="020B0604020202020204" pitchFamily="34" charset="0"/>
              <a:buChar char="•"/>
            </a:pPr>
            <a:r>
              <a:rPr lang="en-US" dirty="0"/>
              <a:t>Monitor available courses</a:t>
            </a:r>
          </a:p>
          <a:p>
            <a:pPr>
              <a:lnSpc>
                <a:spcPct val="220000"/>
              </a:lnSpc>
              <a:buFont typeface="Arial" panose="020B0604020202020204" pitchFamily="34" charset="0"/>
              <a:buChar char="•"/>
            </a:pPr>
            <a:r>
              <a:rPr lang="en-US" dirty="0"/>
              <a:t>Students amount assigned to a course</a:t>
            </a:r>
          </a:p>
          <a:p>
            <a:pPr>
              <a:lnSpc>
                <a:spcPct val="220000"/>
              </a:lnSpc>
              <a:buFont typeface="Arial" panose="020B0604020202020204" pitchFamily="34" charset="0"/>
              <a:buChar char="•"/>
            </a:pPr>
            <a:r>
              <a:rPr lang="en-US" dirty="0"/>
              <a:t>Monitor registration activity for courses</a:t>
            </a:r>
          </a:p>
        </p:txBody>
      </p:sp>
    </p:spTree>
    <p:extLst>
      <p:ext uri="{BB962C8B-B14F-4D97-AF65-F5344CB8AC3E}">
        <p14:creationId xmlns:p14="http://schemas.microsoft.com/office/powerpoint/2010/main" val="276257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F50B-68E8-F433-B8C1-BA87D6303180}"/>
              </a:ext>
            </a:extLst>
          </p:cNvPr>
          <p:cNvSpPr>
            <a:spLocks noGrp="1"/>
          </p:cNvSpPr>
          <p:nvPr>
            <p:ph type="title"/>
          </p:nvPr>
        </p:nvSpPr>
        <p:spPr/>
        <p:txBody>
          <a:bodyPr/>
          <a:lstStyle/>
          <a:p>
            <a:pPr algn="ctr"/>
            <a:r>
              <a:rPr lang="en-US" dirty="0"/>
              <a:t>MySQL Database &amp; Class Registration</a:t>
            </a:r>
          </a:p>
        </p:txBody>
      </p:sp>
      <p:pic>
        <p:nvPicPr>
          <p:cNvPr id="4" name="Content Placeholder 3" descr="A screenshot of a computer&#10;&#10;Description automatically generated">
            <a:extLst>
              <a:ext uri="{FF2B5EF4-FFF2-40B4-BE49-F238E27FC236}">
                <a16:creationId xmlns:a16="http://schemas.microsoft.com/office/drawing/2014/main" id="{B72B5051-CEA8-DAD2-9423-18B88EA4DDCC}"/>
              </a:ext>
            </a:extLst>
          </p:cNvPr>
          <p:cNvPicPr>
            <a:picLocks noGrp="1" noChangeAspect="1"/>
          </p:cNvPicPr>
          <p:nvPr>
            <p:ph idx="1"/>
          </p:nvPr>
        </p:nvPicPr>
        <p:blipFill>
          <a:blip r:embed="rId2"/>
          <a:stretch>
            <a:fillRect/>
          </a:stretch>
        </p:blipFill>
        <p:spPr>
          <a:xfrm>
            <a:off x="1023938" y="2329730"/>
            <a:ext cx="9720262" cy="3935265"/>
          </a:xfrm>
          <a:prstGeom prst="rect">
            <a:avLst/>
          </a:prstGeom>
        </p:spPr>
      </p:pic>
    </p:spTree>
    <p:extLst>
      <p:ext uri="{BB962C8B-B14F-4D97-AF65-F5344CB8AC3E}">
        <p14:creationId xmlns:p14="http://schemas.microsoft.com/office/powerpoint/2010/main" val="336807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F507-60C4-CEC6-CB20-D239087D6B8A}"/>
              </a:ext>
            </a:extLst>
          </p:cNvPr>
          <p:cNvSpPr>
            <a:spLocks noGrp="1"/>
          </p:cNvSpPr>
          <p:nvPr>
            <p:ph type="title"/>
          </p:nvPr>
        </p:nvSpPr>
        <p:spPr/>
        <p:txBody>
          <a:bodyPr>
            <a:normAutofit/>
          </a:bodyPr>
          <a:lstStyle/>
          <a:p>
            <a:pPr algn="ctr"/>
            <a:r>
              <a:rPr lang="en-US" dirty="0"/>
              <a:t>MySQL Database &amp; Class Registration </a:t>
            </a:r>
            <a:br>
              <a:rPr lang="en-US" dirty="0"/>
            </a:br>
            <a:r>
              <a:rPr lang="en-US" dirty="0"/>
              <a:t>(cont’d)</a:t>
            </a:r>
          </a:p>
        </p:txBody>
      </p:sp>
      <p:sp>
        <p:nvSpPr>
          <p:cNvPr id="3" name="Content Placeholder 2">
            <a:extLst>
              <a:ext uri="{FF2B5EF4-FFF2-40B4-BE49-F238E27FC236}">
                <a16:creationId xmlns:a16="http://schemas.microsoft.com/office/drawing/2014/main" id="{A054964A-10B5-6E92-2648-01BCB90E50C7}"/>
              </a:ext>
            </a:extLst>
          </p:cNvPr>
          <p:cNvSpPr>
            <a:spLocks noGrp="1"/>
          </p:cNvSpPr>
          <p:nvPr>
            <p:ph sz="half" idx="1"/>
          </p:nvPr>
        </p:nvSpPr>
        <p:spPr/>
        <p:txBody>
          <a:bodyPr>
            <a:normAutofit fontScale="85000" lnSpcReduction="20000"/>
          </a:bodyPr>
          <a:lstStyle/>
          <a:p>
            <a:pPr>
              <a:lnSpc>
                <a:spcPct val="200000"/>
              </a:lnSpc>
            </a:pPr>
            <a:r>
              <a:rPr lang="en-US" dirty="0"/>
              <a:t>User Classes are listed as student and admin to provide available functions to the respective users to store information such as username, student ID, and password to allow secure access to complete actions per product functions. </a:t>
            </a:r>
          </a:p>
        </p:txBody>
      </p:sp>
      <p:sp>
        <p:nvSpPr>
          <p:cNvPr id="4" name="Content Placeholder 3">
            <a:extLst>
              <a:ext uri="{FF2B5EF4-FFF2-40B4-BE49-F238E27FC236}">
                <a16:creationId xmlns:a16="http://schemas.microsoft.com/office/drawing/2014/main" id="{94C40AF2-62CC-AF33-10B2-96C851879B8F}"/>
              </a:ext>
            </a:extLst>
          </p:cNvPr>
          <p:cNvSpPr>
            <a:spLocks noGrp="1"/>
          </p:cNvSpPr>
          <p:nvPr>
            <p:ph sz="half" idx="2"/>
          </p:nvPr>
        </p:nvSpPr>
        <p:spPr/>
        <p:txBody>
          <a:bodyPr>
            <a:normAutofit fontScale="85000" lnSpcReduction="20000"/>
          </a:bodyPr>
          <a:lstStyle/>
          <a:p>
            <a:pPr>
              <a:lnSpc>
                <a:spcPct val="200000"/>
              </a:lnSpc>
            </a:pPr>
            <a:r>
              <a:rPr lang="en-US" dirty="0"/>
              <a:t>Courses are registered by the student and monitored under the admin profile to determine whether the availability is within required amounts for the course. </a:t>
            </a:r>
          </a:p>
          <a:p>
            <a:pPr>
              <a:lnSpc>
                <a:spcPct val="200000"/>
              </a:lnSpc>
            </a:pPr>
            <a:r>
              <a:rPr lang="en-US" dirty="0"/>
              <a:t>The course details are held within the database for query based on the actions performed by the student and the admin while in the portal.</a:t>
            </a:r>
          </a:p>
        </p:txBody>
      </p:sp>
    </p:spTree>
    <p:extLst>
      <p:ext uri="{BB962C8B-B14F-4D97-AF65-F5344CB8AC3E}">
        <p14:creationId xmlns:p14="http://schemas.microsoft.com/office/powerpoint/2010/main" val="256418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9DE1-277B-48F6-710E-7C137EC1FB69}"/>
              </a:ext>
            </a:extLst>
          </p:cNvPr>
          <p:cNvSpPr>
            <a:spLocks noGrp="1"/>
          </p:cNvSpPr>
          <p:nvPr>
            <p:ph type="title"/>
          </p:nvPr>
        </p:nvSpPr>
        <p:spPr/>
        <p:txBody>
          <a:bodyPr/>
          <a:lstStyle/>
          <a:p>
            <a:pPr algn="ctr"/>
            <a:r>
              <a:rPr lang="en-US" dirty="0"/>
              <a:t> PHP Code Overview</a:t>
            </a:r>
          </a:p>
        </p:txBody>
      </p:sp>
      <p:sp>
        <p:nvSpPr>
          <p:cNvPr id="3" name="Content Placeholder 2">
            <a:extLst>
              <a:ext uri="{FF2B5EF4-FFF2-40B4-BE49-F238E27FC236}">
                <a16:creationId xmlns:a16="http://schemas.microsoft.com/office/drawing/2014/main" id="{0717949A-8267-3040-E5F8-214C8EA9D147}"/>
              </a:ext>
            </a:extLst>
          </p:cNvPr>
          <p:cNvSpPr>
            <a:spLocks noGrp="1"/>
          </p:cNvSpPr>
          <p:nvPr>
            <p:ph idx="1"/>
          </p:nvPr>
        </p:nvSpPr>
        <p:spPr/>
        <p:txBody>
          <a:bodyPr>
            <a:normAutofit fontScale="77500" lnSpcReduction="20000"/>
          </a:bodyPr>
          <a:lstStyle/>
          <a:p>
            <a:pPr>
              <a:lnSpc>
                <a:spcPct val="200000"/>
              </a:lnSpc>
            </a:pPr>
            <a:r>
              <a:rPr lang="en-US" dirty="0"/>
              <a:t>PHP code is used for web development scripting and is an open-source general-purpose scripting language. It can be embedded in HTML. </a:t>
            </a:r>
          </a:p>
          <a:p>
            <a:pPr>
              <a:lnSpc>
                <a:spcPct val="200000"/>
              </a:lnSpc>
            </a:pPr>
            <a:r>
              <a:rPr lang="en-US" dirty="0"/>
              <a:t>The scripting allows for website visibility and database management for functions for the website and data. </a:t>
            </a:r>
          </a:p>
          <a:p>
            <a:pPr>
              <a:lnSpc>
                <a:spcPct val="200000"/>
              </a:lnSpc>
            </a:pPr>
            <a:r>
              <a:rPr lang="en-US" dirty="0"/>
              <a:t>Particularly for SQL, the script provides flexibility in using the function statements that allow web development and database management to be performed concurrently. </a:t>
            </a:r>
          </a:p>
          <a:p>
            <a:pPr>
              <a:lnSpc>
                <a:spcPct val="200000"/>
              </a:lnSpc>
            </a:pPr>
            <a:r>
              <a:rPr lang="en-US" dirty="0"/>
              <a:t>Through the programming language, the software product was developed to provide the user with an online website that provides ease and accessibility with personal identifiers created to allow for authorized use. </a:t>
            </a:r>
          </a:p>
          <a:p>
            <a:endParaRPr lang="en-US" dirty="0"/>
          </a:p>
        </p:txBody>
      </p:sp>
    </p:spTree>
    <p:extLst>
      <p:ext uri="{BB962C8B-B14F-4D97-AF65-F5344CB8AC3E}">
        <p14:creationId xmlns:p14="http://schemas.microsoft.com/office/powerpoint/2010/main" val="24461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0F0B-741D-51E2-3BBD-1A0A76A854B9}"/>
              </a:ext>
            </a:extLst>
          </p:cNvPr>
          <p:cNvSpPr>
            <a:spLocks noGrp="1"/>
          </p:cNvSpPr>
          <p:nvPr>
            <p:ph type="title"/>
          </p:nvPr>
        </p:nvSpPr>
        <p:spPr/>
        <p:txBody>
          <a:bodyPr/>
          <a:lstStyle/>
          <a:p>
            <a:pPr algn="ctr"/>
            <a:r>
              <a:rPr lang="en-US" dirty="0"/>
              <a:t> PHP Code Overview</a:t>
            </a:r>
          </a:p>
        </p:txBody>
      </p:sp>
      <p:sp>
        <p:nvSpPr>
          <p:cNvPr id="3" name="Content Placeholder 2">
            <a:extLst>
              <a:ext uri="{FF2B5EF4-FFF2-40B4-BE49-F238E27FC236}">
                <a16:creationId xmlns:a16="http://schemas.microsoft.com/office/drawing/2014/main" id="{AF628174-7955-B727-3C4D-799254B19BDA}"/>
              </a:ext>
            </a:extLst>
          </p:cNvPr>
          <p:cNvSpPr>
            <a:spLocks noGrp="1"/>
          </p:cNvSpPr>
          <p:nvPr>
            <p:ph idx="1"/>
          </p:nvPr>
        </p:nvSpPr>
        <p:spPr/>
        <p:txBody>
          <a:bodyPr>
            <a:normAutofit lnSpcReduction="10000"/>
          </a:bodyPr>
          <a:lstStyle/>
          <a:p>
            <a:pPr>
              <a:lnSpc>
                <a:spcPct val="200000"/>
              </a:lnSpc>
              <a:buFont typeface="Arial" panose="020B0604020202020204" pitchFamily="34" charset="0"/>
              <a:buChar char="•"/>
            </a:pPr>
            <a:r>
              <a:rPr lang="en-US" dirty="0"/>
              <a:t>Product Functions</a:t>
            </a:r>
          </a:p>
          <a:p>
            <a:pPr>
              <a:lnSpc>
                <a:spcPct val="200000"/>
              </a:lnSpc>
              <a:buFont typeface="Arial" panose="020B0604020202020204" pitchFamily="34" charset="0"/>
              <a:buChar char="•"/>
            </a:pPr>
            <a:r>
              <a:rPr lang="en-US" dirty="0"/>
              <a:t>Student Portal vs. Admin Portal – How they Differ? </a:t>
            </a:r>
          </a:p>
          <a:p>
            <a:pPr>
              <a:lnSpc>
                <a:spcPct val="200000"/>
              </a:lnSpc>
              <a:buFont typeface="Arial" panose="020B0604020202020204" pitchFamily="34" charset="0"/>
              <a:buChar char="•"/>
            </a:pPr>
            <a:r>
              <a:rPr lang="en-US" dirty="0"/>
              <a:t>Connection to Backend system</a:t>
            </a:r>
          </a:p>
          <a:p>
            <a:pPr>
              <a:lnSpc>
                <a:spcPct val="200000"/>
              </a:lnSpc>
              <a:buFont typeface="Arial" panose="020B0604020202020204" pitchFamily="34" charset="0"/>
              <a:buChar char="•"/>
            </a:pPr>
            <a:r>
              <a:rPr lang="en-US" dirty="0"/>
              <a:t>Enrollment</a:t>
            </a:r>
          </a:p>
          <a:p>
            <a:pPr>
              <a:lnSpc>
                <a:spcPct val="200000"/>
              </a:lnSpc>
              <a:buFont typeface="Arial" panose="020B0604020202020204" pitchFamily="34" charset="0"/>
              <a:buChar char="•"/>
            </a:pPr>
            <a:r>
              <a:rPr lang="en-US" dirty="0"/>
              <a:t>Monitoring – Admin’s Side</a:t>
            </a:r>
          </a:p>
          <a:p>
            <a:endParaRPr lang="en-US" dirty="0"/>
          </a:p>
        </p:txBody>
      </p:sp>
    </p:spTree>
    <p:extLst>
      <p:ext uri="{BB962C8B-B14F-4D97-AF65-F5344CB8AC3E}">
        <p14:creationId xmlns:p14="http://schemas.microsoft.com/office/powerpoint/2010/main" val="308881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6A56-A892-8EBA-9435-41D378498BC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9DB89B48-72D8-CD80-B9B8-A6CFBAB69F04}"/>
              </a:ext>
            </a:extLst>
          </p:cNvPr>
          <p:cNvSpPr>
            <a:spLocks noGrp="1"/>
          </p:cNvSpPr>
          <p:nvPr>
            <p:ph sz="half" idx="1"/>
          </p:nvPr>
        </p:nvSpPr>
        <p:spPr/>
        <p:txBody>
          <a:bodyPr>
            <a:normAutofit fontScale="85000" lnSpcReduction="10000"/>
          </a:bodyPr>
          <a:lstStyle/>
          <a:p>
            <a:pPr>
              <a:lnSpc>
                <a:spcPct val="200000"/>
              </a:lnSpc>
            </a:pPr>
            <a:r>
              <a:rPr lang="en-US" dirty="0"/>
              <a:t>Tsui, F., Karam, O., &amp; Bernal, B. (2018). Essentials of software engineering (4th ed.). Jones &amp; Bartlett Learning.</a:t>
            </a:r>
          </a:p>
          <a:p>
            <a:pPr>
              <a:lnSpc>
                <a:spcPct val="200000"/>
              </a:lnSpc>
            </a:pPr>
            <a:r>
              <a:rPr lang="en-US" dirty="0" err="1"/>
              <a:t>Spillner</a:t>
            </a:r>
            <a:r>
              <a:rPr lang="en-US" dirty="0"/>
              <a:t>, A., Linz, T., &amp; Schaefer, H. (2014). Software testing foundations: A study guide for the certified tester exam (4th ed.). Rocky Nook.</a:t>
            </a:r>
          </a:p>
          <a:p>
            <a:endParaRPr lang="en-US" dirty="0"/>
          </a:p>
        </p:txBody>
      </p:sp>
      <p:sp>
        <p:nvSpPr>
          <p:cNvPr id="4" name="Content Placeholder 3">
            <a:extLst>
              <a:ext uri="{FF2B5EF4-FFF2-40B4-BE49-F238E27FC236}">
                <a16:creationId xmlns:a16="http://schemas.microsoft.com/office/drawing/2014/main" id="{99F9B8FE-2E13-0BE3-DD22-973CE8586977}"/>
              </a:ext>
            </a:extLst>
          </p:cNvPr>
          <p:cNvSpPr>
            <a:spLocks noGrp="1"/>
          </p:cNvSpPr>
          <p:nvPr>
            <p:ph sz="half" idx="2"/>
          </p:nvPr>
        </p:nvSpPr>
        <p:spPr/>
        <p:txBody>
          <a:bodyPr>
            <a:normAutofit fontScale="85000" lnSpcReduction="10000"/>
          </a:bodyPr>
          <a:lstStyle/>
          <a:p>
            <a:pPr marL="0" indent="0">
              <a:lnSpc>
                <a:spcPct val="200000"/>
              </a:lnSpc>
              <a:buNone/>
            </a:pPr>
            <a:r>
              <a:rPr lang="en-US" dirty="0"/>
              <a:t>El-Attar, M., &amp; Miller, J. (2010). Developing comprehensive acceptance tests from use cases and robustness diagrams. Requirements Engineering, 15(3), 285–306. https://doi.org/10.1007/s00766-009-0088-6</a:t>
            </a:r>
          </a:p>
        </p:txBody>
      </p:sp>
    </p:spTree>
    <p:extLst>
      <p:ext uri="{BB962C8B-B14F-4D97-AF65-F5344CB8AC3E}">
        <p14:creationId xmlns:p14="http://schemas.microsoft.com/office/powerpoint/2010/main" val="119446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2319-C24D-0EB0-F5E4-52F040E6C533}"/>
              </a:ext>
            </a:extLst>
          </p:cNvPr>
          <p:cNvSpPr>
            <a:spLocks noGrp="1"/>
          </p:cNvSpPr>
          <p:nvPr>
            <p:ph type="title"/>
          </p:nvPr>
        </p:nvSpPr>
        <p:spPr/>
        <p:txBody>
          <a:bodyPr/>
          <a:lstStyle/>
          <a:p>
            <a:pPr algn="ctr"/>
            <a:r>
              <a:rPr lang="en-US" dirty="0"/>
              <a:t>The End</a:t>
            </a:r>
          </a:p>
        </p:txBody>
      </p:sp>
    </p:spTree>
    <p:extLst>
      <p:ext uri="{BB962C8B-B14F-4D97-AF65-F5344CB8AC3E}">
        <p14:creationId xmlns:p14="http://schemas.microsoft.com/office/powerpoint/2010/main" val="394069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7209-E63F-817A-D4FD-6151DA894F38}"/>
              </a:ext>
            </a:extLst>
          </p:cNvPr>
          <p:cNvSpPr>
            <a:spLocks noGrp="1"/>
          </p:cNvSpPr>
          <p:nvPr>
            <p:ph type="title"/>
          </p:nvPr>
        </p:nvSpPr>
        <p:spPr/>
        <p:txBody>
          <a:bodyPr/>
          <a:lstStyle/>
          <a:p>
            <a:pPr algn="ctr"/>
            <a:r>
              <a:rPr lang="en-US" dirty="0"/>
              <a:t>SRS Document</a:t>
            </a:r>
          </a:p>
        </p:txBody>
      </p:sp>
      <p:sp>
        <p:nvSpPr>
          <p:cNvPr id="3" name="Content Placeholder 2">
            <a:extLst>
              <a:ext uri="{FF2B5EF4-FFF2-40B4-BE49-F238E27FC236}">
                <a16:creationId xmlns:a16="http://schemas.microsoft.com/office/drawing/2014/main" id="{ECD09E7A-FACF-F521-B48A-DEE1E2525AAF}"/>
              </a:ext>
            </a:extLst>
          </p:cNvPr>
          <p:cNvSpPr>
            <a:spLocks noGrp="1"/>
          </p:cNvSpPr>
          <p:nvPr>
            <p:ph idx="1"/>
          </p:nvPr>
        </p:nvSpPr>
        <p:spPr/>
        <p:txBody>
          <a:bodyPr>
            <a:normAutofit fontScale="77500" lnSpcReduction="20000"/>
          </a:bodyPr>
          <a:lstStyle/>
          <a:p>
            <a:pPr>
              <a:lnSpc>
                <a:spcPct val="200000"/>
              </a:lnSpc>
            </a:pPr>
            <a:r>
              <a:rPr lang="en-US" dirty="0"/>
              <a:t>The document is reference material.</a:t>
            </a:r>
          </a:p>
          <a:p>
            <a:pPr>
              <a:lnSpc>
                <a:spcPct val="200000"/>
              </a:lnSpc>
            </a:pPr>
            <a:r>
              <a:rPr lang="en-US" dirty="0"/>
              <a:t>It provides the purpose, scope, intended audience, and requirements information to develop the software. </a:t>
            </a:r>
          </a:p>
          <a:p>
            <a:pPr>
              <a:lnSpc>
                <a:spcPct val="200000"/>
              </a:lnSpc>
            </a:pPr>
            <a:r>
              <a:rPr lang="en-US" dirty="0"/>
              <a:t>It also provides technical detailed information that is pertinent to the function, design, and implementation of the software product. </a:t>
            </a:r>
          </a:p>
          <a:p>
            <a:pPr>
              <a:lnSpc>
                <a:spcPct val="200000"/>
              </a:lnSpc>
            </a:pPr>
            <a:r>
              <a:rPr lang="en-US" dirty="0"/>
              <a:t>Provided to the development and testing team as a resource throughout the SDLC to determine whether the product works as expected. It is also used beyond in fixes, future enhancement, and as a general guide. </a:t>
            </a:r>
          </a:p>
        </p:txBody>
      </p:sp>
    </p:spTree>
    <p:extLst>
      <p:ext uri="{BB962C8B-B14F-4D97-AF65-F5344CB8AC3E}">
        <p14:creationId xmlns:p14="http://schemas.microsoft.com/office/powerpoint/2010/main" val="175136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192-1F9E-2F5A-6BD9-65E8920B4A7E}"/>
              </a:ext>
            </a:extLst>
          </p:cNvPr>
          <p:cNvSpPr>
            <a:spLocks noGrp="1"/>
          </p:cNvSpPr>
          <p:nvPr>
            <p:ph type="title"/>
          </p:nvPr>
        </p:nvSpPr>
        <p:spPr/>
        <p:txBody>
          <a:bodyPr/>
          <a:lstStyle/>
          <a:p>
            <a:pPr algn="ctr"/>
            <a:r>
              <a:rPr lang="en-US" dirty="0"/>
              <a:t>SRS Document</a:t>
            </a:r>
          </a:p>
        </p:txBody>
      </p:sp>
      <p:sp>
        <p:nvSpPr>
          <p:cNvPr id="3" name="Content Placeholder 2">
            <a:extLst>
              <a:ext uri="{FF2B5EF4-FFF2-40B4-BE49-F238E27FC236}">
                <a16:creationId xmlns:a16="http://schemas.microsoft.com/office/drawing/2014/main" id="{DF48A4F1-04DD-0740-46C7-C352DD9F9858}"/>
              </a:ext>
            </a:extLst>
          </p:cNvPr>
          <p:cNvSpPr>
            <a:spLocks noGrp="1"/>
          </p:cNvSpPr>
          <p:nvPr>
            <p:ph sz="half" idx="1"/>
          </p:nvPr>
        </p:nvSpPr>
        <p:spPr/>
        <p:txBody>
          <a:bodyPr>
            <a:normAutofit fontScale="77500" lnSpcReduction="20000"/>
          </a:bodyPr>
          <a:lstStyle/>
          <a:p>
            <a:pPr>
              <a:lnSpc>
                <a:spcPct val="200000"/>
              </a:lnSpc>
            </a:pPr>
            <a:r>
              <a:rPr lang="en-US" dirty="0"/>
              <a:t>Product Scope</a:t>
            </a:r>
          </a:p>
          <a:p>
            <a:pPr>
              <a:lnSpc>
                <a:spcPct val="200000"/>
              </a:lnSpc>
            </a:pPr>
            <a:r>
              <a:rPr lang="en-US" dirty="0"/>
              <a:t>Product Description</a:t>
            </a:r>
          </a:p>
          <a:p>
            <a:pPr>
              <a:lnSpc>
                <a:spcPct val="200000"/>
              </a:lnSpc>
            </a:pPr>
            <a:r>
              <a:rPr lang="en-US" dirty="0"/>
              <a:t>Product Function</a:t>
            </a:r>
          </a:p>
          <a:p>
            <a:pPr>
              <a:lnSpc>
                <a:spcPct val="200000"/>
              </a:lnSpc>
            </a:pPr>
            <a:r>
              <a:rPr lang="en-US" dirty="0"/>
              <a:t>User Classes and Characteristics</a:t>
            </a:r>
          </a:p>
          <a:p>
            <a:pPr>
              <a:lnSpc>
                <a:spcPct val="200000"/>
              </a:lnSpc>
            </a:pPr>
            <a:r>
              <a:rPr lang="en-US" dirty="0"/>
              <a:t>Operation Environment</a:t>
            </a:r>
          </a:p>
          <a:p>
            <a:pPr>
              <a:lnSpc>
                <a:spcPct val="200000"/>
              </a:lnSpc>
            </a:pPr>
            <a:r>
              <a:rPr lang="en-US" dirty="0"/>
              <a:t>Design and Implementation Constraints</a:t>
            </a:r>
          </a:p>
        </p:txBody>
      </p:sp>
      <p:sp>
        <p:nvSpPr>
          <p:cNvPr id="4" name="Content Placeholder 3">
            <a:extLst>
              <a:ext uri="{FF2B5EF4-FFF2-40B4-BE49-F238E27FC236}">
                <a16:creationId xmlns:a16="http://schemas.microsoft.com/office/drawing/2014/main" id="{DF801E65-62DC-CEF7-6425-8CC038440758}"/>
              </a:ext>
            </a:extLst>
          </p:cNvPr>
          <p:cNvSpPr>
            <a:spLocks noGrp="1"/>
          </p:cNvSpPr>
          <p:nvPr>
            <p:ph sz="half" idx="2"/>
          </p:nvPr>
        </p:nvSpPr>
        <p:spPr/>
        <p:txBody>
          <a:bodyPr>
            <a:normAutofit fontScale="77500" lnSpcReduction="20000"/>
          </a:bodyPr>
          <a:lstStyle/>
          <a:p>
            <a:pPr>
              <a:lnSpc>
                <a:spcPct val="220000"/>
              </a:lnSpc>
            </a:pPr>
            <a:r>
              <a:rPr lang="en-US" dirty="0"/>
              <a:t>Interface Requirements</a:t>
            </a:r>
          </a:p>
          <a:p>
            <a:pPr>
              <a:lnSpc>
                <a:spcPct val="220000"/>
              </a:lnSpc>
            </a:pPr>
            <a:r>
              <a:rPr lang="en-US" dirty="0"/>
              <a:t>Non-Functional Requirements</a:t>
            </a:r>
          </a:p>
          <a:p>
            <a:pPr>
              <a:lnSpc>
                <a:spcPct val="220000"/>
              </a:lnSpc>
            </a:pPr>
            <a:r>
              <a:rPr lang="en-US" dirty="0"/>
              <a:t>Software Quality </a:t>
            </a:r>
          </a:p>
          <a:p>
            <a:pPr>
              <a:lnSpc>
                <a:spcPct val="220000"/>
              </a:lnSpc>
            </a:pPr>
            <a:r>
              <a:rPr lang="en-US" dirty="0"/>
              <a:t>Business Rules</a:t>
            </a:r>
          </a:p>
        </p:txBody>
      </p:sp>
    </p:spTree>
    <p:extLst>
      <p:ext uri="{BB962C8B-B14F-4D97-AF65-F5344CB8AC3E}">
        <p14:creationId xmlns:p14="http://schemas.microsoft.com/office/powerpoint/2010/main" val="52265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F3DB-97AE-C813-BA3B-9D83C93AE740}"/>
              </a:ext>
            </a:extLst>
          </p:cNvPr>
          <p:cNvSpPr>
            <a:spLocks noGrp="1"/>
          </p:cNvSpPr>
          <p:nvPr>
            <p:ph type="title"/>
          </p:nvPr>
        </p:nvSpPr>
        <p:spPr/>
        <p:txBody>
          <a:bodyPr/>
          <a:lstStyle/>
          <a:p>
            <a:pPr algn="ctr"/>
            <a:r>
              <a:rPr lang="en-US" dirty="0"/>
              <a:t>UML Design Model</a:t>
            </a:r>
          </a:p>
        </p:txBody>
      </p:sp>
      <p:sp>
        <p:nvSpPr>
          <p:cNvPr id="3" name="Content Placeholder 2">
            <a:extLst>
              <a:ext uri="{FF2B5EF4-FFF2-40B4-BE49-F238E27FC236}">
                <a16:creationId xmlns:a16="http://schemas.microsoft.com/office/drawing/2014/main" id="{CEA34EB3-43D1-23E0-B95B-AD485C9D4928}"/>
              </a:ext>
            </a:extLst>
          </p:cNvPr>
          <p:cNvSpPr>
            <a:spLocks noGrp="1"/>
          </p:cNvSpPr>
          <p:nvPr>
            <p:ph idx="1"/>
          </p:nvPr>
        </p:nvSpPr>
        <p:spPr>
          <a:xfrm>
            <a:off x="1066799" y="2607500"/>
            <a:ext cx="10363200" cy="3935537"/>
          </a:xfrm>
        </p:spPr>
        <p:txBody>
          <a:bodyPr/>
          <a:lstStyle/>
          <a:p>
            <a:r>
              <a:rPr kumimoji="0" lang="en-US" altLang="en-US" sz="2000" b="1" i="0"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Figure 1</a:t>
            </a:r>
            <a:r>
              <a:rPr kumimoji="0" lang="en-US" altLang="en-US" sz="2000" b="0" i="0" u="none" strike="noStrike" cap="none" normalizeH="0" baseline="0" dirty="0">
                <a:ln>
                  <a:noFill/>
                </a:ln>
                <a:solidFill>
                  <a:srgbClr val="000000"/>
                </a:solidFill>
                <a:effectLst/>
                <a:latin typeface="+mj-lt"/>
                <a:ea typeface="Times New Roman" panose="02020603050405020304" pitchFamily="18" charset="0"/>
                <a:cs typeface="Times New Roman" panose="02020603050405020304" pitchFamily="18" charset="0"/>
              </a:rPr>
              <a:t>. Entity-Relationship Diagram</a:t>
            </a:r>
            <a:endParaRPr kumimoji="0" lang="en-US" altLang="en-US" sz="3200" b="0" i="0" u="none" strike="noStrike" cap="none" normalizeH="0" baseline="0" dirty="0">
              <a:ln>
                <a:noFill/>
              </a:ln>
              <a:solidFill>
                <a:schemeClr val="tx1"/>
              </a:solidFill>
              <a:effectLst/>
              <a:latin typeface="+mj-lt"/>
            </a:endParaRPr>
          </a:p>
          <a:p>
            <a:endParaRPr lang="en-US" dirty="0"/>
          </a:p>
        </p:txBody>
      </p:sp>
      <p:sp>
        <p:nvSpPr>
          <p:cNvPr id="4" name="Rectangle 2">
            <a:extLst>
              <a:ext uri="{FF2B5EF4-FFF2-40B4-BE49-F238E27FC236}">
                <a16:creationId xmlns:a16="http://schemas.microsoft.com/office/drawing/2014/main" id="{542BCEF0-C814-B38C-BAB9-A5971C6DC37A}"/>
              </a:ext>
            </a:extLst>
          </p:cNvPr>
          <p:cNvSpPr>
            <a:spLocks noChangeArrowheads="1"/>
          </p:cNvSpPr>
          <p:nvPr/>
        </p:nvSpPr>
        <p:spPr bwMode="auto">
          <a:xfrm>
            <a:off x="294640" y="7823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A diagram of a company&#10;&#10;Description automatically generated">
            <a:extLst>
              <a:ext uri="{FF2B5EF4-FFF2-40B4-BE49-F238E27FC236}">
                <a16:creationId xmlns:a16="http://schemas.microsoft.com/office/drawing/2014/main" id="{7540B44E-AD51-FAEA-B5DB-2A9DA1C80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240" y="2084660"/>
            <a:ext cx="5080923" cy="40736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B03A924-FEBB-5C32-0C1C-6676EE905767}"/>
              </a:ext>
            </a:extLst>
          </p:cNvPr>
          <p:cNvSpPr>
            <a:spLocks noChangeArrowheads="1"/>
          </p:cNvSpPr>
          <p:nvPr/>
        </p:nvSpPr>
        <p:spPr bwMode="auto">
          <a:xfrm>
            <a:off x="2346037" y="3742485"/>
            <a:ext cx="18473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95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4C1A-7D7A-3F4E-D080-4E8065C70B00}"/>
              </a:ext>
            </a:extLst>
          </p:cNvPr>
          <p:cNvSpPr>
            <a:spLocks noGrp="1"/>
          </p:cNvSpPr>
          <p:nvPr>
            <p:ph type="title"/>
          </p:nvPr>
        </p:nvSpPr>
        <p:spPr/>
        <p:txBody>
          <a:bodyPr/>
          <a:lstStyle/>
          <a:p>
            <a:pPr algn="ctr"/>
            <a:r>
              <a:rPr lang="en-US" dirty="0"/>
              <a:t>UML Design Model (cont’d)</a:t>
            </a:r>
          </a:p>
        </p:txBody>
      </p:sp>
      <p:sp>
        <p:nvSpPr>
          <p:cNvPr id="3" name="Content Placeholder 2">
            <a:extLst>
              <a:ext uri="{FF2B5EF4-FFF2-40B4-BE49-F238E27FC236}">
                <a16:creationId xmlns:a16="http://schemas.microsoft.com/office/drawing/2014/main" id="{F115B722-BF90-071E-268C-5EC6C9D1F22A}"/>
              </a:ext>
            </a:extLst>
          </p:cNvPr>
          <p:cNvSpPr>
            <a:spLocks noGrp="1"/>
          </p:cNvSpPr>
          <p:nvPr>
            <p:ph idx="1"/>
          </p:nvPr>
        </p:nvSpPr>
        <p:spPr>
          <a:xfrm>
            <a:off x="914400" y="2175700"/>
            <a:ext cx="10363200" cy="4347017"/>
          </a:xfrm>
        </p:spPr>
        <p:txBody>
          <a:bodyPr/>
          <a:lstStyle/>
          <a:p>
            <a:r>
              <a:rPr lang="en-US" b="1" dirty="0"/>
              <a:t>Figure 2. </a:t>
            </a:r>
            <a:r>
              <a:rPr lang="en-US" dirty="0"/>
              <a:t>Use Case Scenarios</a:t>
            </a:r>
            <a:endParaRPr lang="en-US" b="1" dirty="0"/>
          </a:p>
        </p:txBody>
      </p:sp>
      <p:pic>
        <p:nvPicPr>
          <p:cNvPr id="2049" name="Picture 1" descr="A diagram of a person's process&#10;&#10;Description automatically generated">
            <a:extLst>
              <a:ext uri="{FF2B5EF4-FFF2-40B4-BE49-F238E27FC236}">
                <a16:creationId xmlns:a16="http://schemas.microsoft.com/office/drawing/2014/main" id="{6D3BBBDD-25D9-90F8-19A8-8A4E163D8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920" y="2445781"/>
            <a:ext cx="4781550" cy="368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CECCB41-FF40-DEC5-4DAC-6FAAF11CFE92}"/>
              </a:ext>
            </a:extLst>
          </p:cNvPr>
          <p:cNvSpPr>
            <a:spLocks noChangeArrowheads="1"/>
          </p:cNvSpPr>
          <p:nvPr/>
        </p:nvSpPr>
        <p:spPr bwMode="auto">
          <a:xfrm>
            <a:off x="1767840" y="625463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Figure 2.</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Use Case Scenarios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55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E036-23A7-B742-ACD4-0EDFAAC9DA38}"/>
              </a:ext>
            </a:extLst>
          </p:cNvPr>
          <p:cNvSpPr>
            <a:spLocks noGrp="1"/>
          </p:cNvSpPr>
          <p:nvPr>
            <p:ph type="title"/>
          </p:nvPr>
        </p:nvSpPr>
        <p:spPr/>
        <p:txBody>
          <a:bodyPr/>
          <a:lstStyle/>
          <a:p>
            <a:pPr algn="ctr"/>
            <a:r>
              <a:rPr lang="en-US" dirty="0"/>
              <a:t>UML Design Model (cont’d)</a:t>
            </a:r>
          </a:p>
        </p:txBody>
      </p:sp>
      <p:sp>
        <p:nvSpPr>
          <p:cNvPr id="3" name="Content Placeholder 2">
            <a:extLst>
              <a:ext uri="{FF2B5EF4-FFF2-40B4-BE49-F238E27FC236}">
                <a16:creationId xmlns:a16="http://schemas.microsoft.com/office/drawing/2014/main" id="{B7427905-7D92-2874-C0E9-EC1067DE56ED}"/>
              </a:ext>
            </a:extLst>
          </p:cNvPr>
          <p:cNvSpPr>
            <a:spLocks noGrp="1"/>
          </p:cNvSpPr>
          <p:nvPr>
            <p:ph idx="1"/>
          </p:nvPr>
        </p:nvSpPr>
        <p:spPr>
          <a:xfrm>
            <a:off x="619759" y="2559170"/>
            <a:ext cx="10363200" cy="3940497"/>
          </a:xfrm>
        </p:spPr>
        <p:txBody>
          <a:bodyPr/>
          <a:lstStyle/>
          <a:p>
            <a:r>
              <a:rPr lang="en-US" b="1" dirty="0"/>
              <a:t>Figure 3. </a:t>
            </a:r>
            <a:r>
              <a:rPr lang="en-US" dirty="0"/>
              <a:t>Class Diagram </a:t>
            </a:r>
          </a:p>
        </p:txBody>
      </p:sp>
      <p:sp>
        <p:nvSpPr>
          <p:cNvPr id="4" name="Rectangle 2">
            <a:extLst>
              <a:ext uri="{FF2B5EF4-FFF2-40B4-BE49-F238E27FC236}">
                <a16:creationId xmlns:a16="http://schemas.microsoft.com/office/drawing/2014/main" id="{A16DECF0-F746-031F-6059-CFD9E1DAF8D5}"/>
              </a:ext>
            </a:extLst>
          </p:cNvPr>
          <p:cNvSpPr>
            <a:spLocks noChangeArrowheads="1"/>
          </p:cNvSpPr>
          <p:nvPr/>
        </p:nvSpPr>
        <p:spPr bwMode="auto">
          <a:xfrm>
            <a:off x="-406400" y="5791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descr="A computer screen shot of a diagram&#10;&#10;Description automatically generated">
            <a:extLst>
              <a:ext uri="{FF2B5EF4-FFF2-40B4-BE49-F238E27FC236}">
                <a16:creationId xmlns:a16="http://schemas.microsoft.com/office/drawing/2014/main" id="{10B78058-7FD0-074D-4082-46D7BF621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639" y="2722690"/>
            <a:ext cx="4572000" cy="3340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96D2151-6D8B-2041-09B4-F83A6A9D6ABD}"/>
              </a:ext>
            </a:extLst>
          </p:cNvPr>
          <p:cNvSpPr>
            <a:spLocks noChangeArrowheads="1"/>
          </p:cNvSpPr>
          <p:nvPr/>
        </p:nvSpPr>
        <p:spPr bwMode="auto">
          <a:xfrm>
            <a:off x="-406400" y="449072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D494C"/>
                </a:solidFill>
                <a:effectLst/>
                <a:latin typeface="Calibri" panose="020F0502020204030204" pitchFamily="34" charset="0"/>
                <a:ea typeface="Times New Roman" panose="02020603050405020304" pitchFamily="18" charset="0"/>
                <a:cs typeface="Times New Roman" panose="02020603050405020304" pitchFamily="18" charset="0"/>
              </a:rPr>
              <a:t>Figure 3.</a:t>
            </a:r>
            <a:r>
              <a:rPr kumimoji="0" lang="en-US" altLang="en-US" sz="1200" b="0" i="0" u="none" strike="noStrike" cap="none" normalizeH="0" baseline="0" dirty="0">
                <a:ln>
                  <a:noFill/>
                </a:ln>
                <a:solidFill>
                  <a:srgbClr val="3D494C"/>
                </a:solidFill>
                <a:effectLst/>
                <a:latin typeface="Calibri" panose="020F0502020204030204" pitchFamily="34" charset="0"/>
                <a:ea typeface="Times New Roman" panose="02020603050405020304" pitchFamily="18" charset="0"/>
                <a:cs typeface="Times New Roman" panose="02020603050405020304" pitchFamily="18" charset="0"/>
              </a:rPr>
              <a:t> Class diagram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742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0AD-5F05-264F-9FBA-FE4D2F12FA69}"/>
              </a:ext>
            </a:extLst>
          </p:cNvPr>
          <p:cNvSpPr>
            <a:spLocks noGrp="1"/>
          </p:cNvSpPr>
          <p:nvPr>
            <p:ph type="title"/>
          </p:nvPr>
        </p:nvSpPr>
        <p:spPr/>
        <p:txBody>
          <a:bodyPr/>
          <a:lstStyle/>
          <a:p>
            <a:pPr algn="ctr"/>
            <a:r>
              <a:rPr lang="en-US" dirty="0"/>
              <a:t>UML Design Model</a:t>
            </a:r>
          </a:p>
        </p:txBody>
      </p:sp>
      <p:sp>
        <p:nvSpPr>
          <p:cNvPr id="3" name="Content Placeholder 2">
            <a:extLst>
              <a:ext uri="{FF2B5EF4-FFF2-40B4-BE49-F238E27FC236}">
                <a16:creationId xmlns:a16="http://schemas.microsoft.com/office/drawing/2014/main" id="{49BEE9B8-C383-3102-0F39-67F5A9A7A1A9}"/>
              </a:ext>
            </a:extLst>
          </p:cNvPr>
          <p:cNvSpPr>
            <a:spLocks noGrp="1"/>
          </p:cNvSpPr>
          <p:nvPr>
            <p:ph idx="1"/>
          </p:nvPr>
        </p:nvSpPr>
        <p:spPr>
          <a:xfrm>
            <a:off x="914399" y="2956681"/>
            <a:ext cx="10363200" cy="3382658"/>
          </a:xfrm>
        </p:spPr>
        <p:txBody>
          <a:bodyPr/>
          <a:lstStyle/>
          <a:p>
            <a:r>
              <a:rPr lang="en-US" b="1" dirty="0"/>
              <a:t>Figure 4. </a:t>
            </a:r>
            <a:r>
              <a:rPr lang="en-US" dirty="0"/>
              <a:t>Sequence Diagram </a:t>
            </a:r>
          </a:p>
          <a:p>
            <a:pPr marL="0" indent="0">
              <a:buNone/>
            </a:pPr>
            <a:endParaRPr lang="en-US" dirty="0"/>
          </a:p>
        </p:txBody>
      </p:sp>
      <p:sp>
        <p:nvSpPr>
          <p:cNvPr id="4" name="Rectangle 2">
            <a:extLst>
              <a:ext uri="{FF2B5EF4-FFF2-40B4-BE49-F238E27FC236}">
                <a16:creationId xmlns:a16="http://schemas.microsoft.com/office/drawing/2014/main" id="{6AE5780E-81B2-FA2A-4021-3AAD31093715}"/>
              </a:ext>
            </a:extLst>
          </p:cNvPr>
          <p:cNvSpPr>
            <a:spLocks noChangeArrowheads="1"/>
          </p:cNvSpPr>
          <p:nvPr/>
        </p:nvSpPr>
        <p:spPr bwMode="auto">
          <a:xfrm>
            <a:off x="0" y="3975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descr="A diagram of a student&#10;&#10;Description automatically generated">
            <a:extLst>
              <a:ext uri="{FF2B5EF4-FFF2-40B4-BE49-F238E27FC236}">
                <a16:creationId xmlns:a16="http://schemas.microsoft.com/office/drawing/2014/main" id="{98C4CC2D-2D47-FE44-B894-9F8F8E0E9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560" y="2882399"/>
            <a:ext cx="32448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03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74D4-275B-7F8A-4B97-47CDB411B33E}"/>
              </a:ext>
            </a:extLst>
          </p:cNvPr>
          <p:cNvSpPr>
            <a:spLocks noGrp="1"/>
          </p:cNvSpPr>
          <p:nvPr>
            <p:ph type="title"/>
          </p:nvPr>
        </p:nvSpPr>
        <p:spPr/>
        <p:txBody>
          <a:bodyPr/>
          <a:lstStyle/>
          <a:p>
            <a:pPr algn="ctr"/>
            <a:r>
              <a:rPr lang="en-US" dirty="0"/>
              <a:t>Design Details - Landing</a:t>
            </a:r>
          </a:p>
        </p:txBody>
      </p:sp>
      <p:sp>
        <p:nvSpPr>
          <p:cNvPr id="3" name="Content Placeholder 2">
            <a:extLst>
              <a:ext uri="{FF2B5EF4-FFF2-40B4-BE49-F238E27FC236}">
                <a16:creationId xmlns:a16="http://schemas.microsoft.com/office/drawing/2014/main" id="{F80F2BBC-D68B-369D-AAD1-9A6EE4B9F569}"/>
              </a:ext>
            </a:extLst>
          </p:cNvPr>
          <p:cNvSpPr>
            <a:spLocks noGrp="1"/>
          </p:cNvSpPr>
          <p:nvPr>
            <p:ph sz="half" idx="1"/>
          </p:nvPr>
        </p:nvSpPr>
        <p:spPr/>
        <p:txBody>
          <a:bodyPr>
            <a:normAutofit fontScale="77500" lnSpcReduction="20000"/>
          </a:bodyPr>
          <a:lstStyle/>
          <a:p>
            <a:pPr>
              <a:lnSpc>
                <a:spcPct val="200000"/>
              </a:lnSpc>
            </a:pPr>
            <a:r>
              <a:rPr lang="en-US" dirty="0"/>
              <a:t>Personalized for students and Admin for ease of visibility to access their respective portals. </a:t>
            </a:r>
          </a:p>
          <a:p>
            <a:pPr>
              <a:lnSpc>
                <a:spcPct val="200000"/>
              </a:lnSpc>
            </a:pPr>
            <a:r>
              <a:rPr lang="en-US" dirty="0"/>
              <a:t>Offers a brief overview of features and services that are available. </a:t>
            </a:r>
          </a:p>
          <a:p>
            <a:pPr>
              <a:lnSpc>
                <a:spcPct val="200000"/>
              </a:lnSpc>
            </a:pPr>
            <a:r>
              <a:rPr lang="en-US" dirty="0"/>
              <a:t>Connected to backend database management system for data collection, retrieval and modification. </a:t>
            </a:r>
          </a:p>
        </p:txBody>
      </p:sp>
      <p:sp>
        <p:nvSpPr>
          <p:cNvPr id="4" name="Content Placeholder 3">
            <a:extLst>
              <a:ext uri="{FF2B5EF4-FFF2-40B4-BE49-F238E27FC236}">
                <a16:creationId xmlns:a16="http://schemas.microsoft.com/office/drawing/2014/main" id="{82779720-5215-9822-B69F-916B2FC50703}"/>
              </a:ext>
            </a:extLst>
          </p:cNvPr>
          <p:cNvSpPr>
            <a:spLocks noGrp="1"/>
          </p:cNvSpPr>
          <p:nvPr>
            <p:ph sz="half" idx="2"/>
          </p:nvPr>
        </p:nvSpPr>
        <p:spPr/>
        <p:txBody>
          <a:bodyPr>
            <a:normAutofit fontScale="77500" lnSpcReduction="20000"/>
          </a:bodyPr>
          <a:lstStyle/>
          <a:p>
            <a:endParaRPr lang="en-US" dirty="0"/>
          </a:p>
          <a:p>
            <a:endParaRPr lang="en-US" dirty="0"/>
          </a:p>
        </p:txBody>
      </p:sp>
      <p:pic>
        <p:nvPicPr>
          <p:cNvPr id="5" name="Picture 4" descr="A close-up of a sign in&#10;&#10;Description automatically generated">
            <a:extLst>
              <a:ext uri="{FF2B5EF4-FFF2-40B4-BE49-F238E27FC236}">
                <a16:creationId xmlns:a16="http://schemas.microsoft.com/office/drawing/2014/main" id="{B95401BC-CB33-FC6E-829A-B4EF33350390}"/>
              </a:ext>
            </a:extLst>
          </p:cNvPr>
          <p:cNvPicPr>
            <a:picLocks noChangeAspect="1"/>
          </p:cNvPicPr>
          <p:nvPr/>
        </p:nvPicPr>
        <p:blipFill>
          <a:blip r:embed="rId2"/>
          <a:stretch>
            <a:fillRect/>
          </a:stretch>
        </p:blipFill>
        <p:spPr>
          <a:xfrm>
            <a:off x="6118355" y="2316480"/>
            <a:ext cx="5943600" cy="2671445"/>
          </a:xfrm>
          <a:prstGeom prst="rect">
            <a:avLst/>
          </a:prstGeom>
        </p:spPr>
      </p:pic>
    </p:spTree>
    <p:extLst>
      <p:ext uri="{BB962C8B-B14F-4D97-AF65-F5344CB8AC3E}">
        <p14:creationId xmlns:p14="http://schemas.microsoft.com/office/powerpoint/2010/main" val="262423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4FCA-07FF-1CF3-167D-473FD3F6168D}"/>
              </a:ext>
            </a:extLst>
          </p:cNvPr>
          <p:cNvSpPr>
            <a:spLocks noGrp="1"/>
          </p:cNvSpPr>
          <p:nvPr>
            <p:ph type="title"/>
          </p:nvPr>
        </p:nvSpPr>
        <p:spPr/>
        <p:txBody>
          <a:bodyPr/>
          <a:lstStyle/>
          <a:p>
            <a:pPr algn="ctr"/>
            <a:r>
              <a:rPr lang="en-US" dirty="0"/>
              <a:t>Design Details - Login</a:t>
            </a:r>
          </a:p>
        </p:txBody>
      </p:sp>
      <p:pic>
        <p:nvPicPr>
          <p:cNvPr id="4" name="Content Placeholder 3" descr="A close-up of a sign&#10;&#10;Description automatically generated">
            <a:extLst>
              <a:ext uri="{FF2B5EF4-FFF2-40B4-BE49-F238E27FC236}">
                <a16:creationId xmlns:a16="http://schemas.microsoft.com/office/drawing/2014/main" id="{CEA88967-E95F-42BA-95F0-D46B315286D9}"/>
              </a:ext>
            </a:extLst>
          </p:cNvPr>
          <p:cNvPicPr>
            <a:picLocks noGrp="1" noChangeAspect="1"/>
          </p:cNvPicPr>
          <p:nvPr>
            <p:ph idx="1"/>
          </p:nvPr>
        </p:nvPicPr>
        <p:blipFill>
          <a:blip r:embed="rId2"/>
          <a:stretch>
            <a:fillRect/>
          </a:stretch>
        </p:blipFill>
        <p:spPr>
          <a:xfrm>
            <a:off x="1360364" y="2286000"/>
            <a:ext cx="9047410" cy="4022725"/>
          </a:xfrm>
          <a:prstGeom prst="rect">
            <a:avLst/>
          </a:prstGeom>
        </p:spPr>
      </p:pic>
    </p:spTree>
    <p:extLst>
      <p:ext uri="{BB962C8B-B14F-4D97-AF65-F5344CB8AC3E}">
        <p14:creationId xmlns:p14="http://schemas.microsoft.com/office/powerpoint/2010/main" val="393934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1097</TotalTime>
  <Words>890</Words>
  <Application>Microsoft Office PowerPoint</Application>
  <PresentationFormat>Widescreen</PresentationFormat>
  <Paragraphs>82</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Tw Cen MT</vt:lpstr>
      <vt:lpstr>Tw Cen MT Condensed</vt:lpstr>
      <vt:lpstr>Wingdings 3</vt:lpstr>
      <vt:lpstr>Integral</vt:lpstr>
      <vt:lpstr>Final Software Project</vt:lpstr>
      <vt:lpstr>SRS Document</vt:lpstr>
      <vt:lpstr>SRS Document</vt:lpstr>
      <vt:lpstr>UML Design Model</vt:lpstr>
      <vt:lpstr>UML Design Model (cont’d)</vt:lpstr>
      <vt:lpstr>UML Design Model (cont’d)</vt:lpstr>
      <vt:lpstr>UML Design Model</vt:lpstr>
      <vt:lpstr>Design Details - Landing</vt:lpstr>
      <vt:lpstr>Design Details - Login</vt:lpstr>
      <vt:lpstr>Design Details - Enrollment</vt:lpstr>
      <vt:lpstr>MySQL Database &amp; Class Registration</vt:lpstr>
      <vt:lpstr>MySQL Database &amp; Class Registration  (cont’d)</vt:lpstr>
      <vt:lpstr> PHP Code Overview</vt:lpstr>
      <vt:lpstr> PHP Code Overview</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Jenelle Brown</dc:creator>
  <cp:lastModifiedBy>Jenelle Brown</cp:lastModifiedBy>
  <cp:revision>46</cp:revision>
  <dcterms:created xsi:type="dcterms:W3CDTF">2024-01-29T04:29:53Z</dcterms:created>
  <dcterms:modified xsi:type="dcterms:W3CDTF">2024-01-30T04:50:03Z</dcterms:modified>
</cp:coreProperties>
</file>