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72"/>
  </p:notesMasterIdLst>
  <p:sldIdLst>
    <p:sldId id="306" r:id="rId2"/>
    <p:sldId id="316" r:id="rId3"/>
    <p:sldId id="312" r:id="rId4"/>
    <p:sldId id="384" r:id="rId5"/>
    <p:sldId id="318" r:id="rId6"/>
    <p:sldId id="321" r:id="rId7"/>
    <p:sldId id="320" r:id="rId8"/>
    <p:sldId id="322" r:id="rId9"/>
    <p:sldId id="325" r:id="rId10"/>
    <p:sldId id="385" r:id="rId11"/>
    <p:sldId id="323" r:id="rId12"/>
    <p:sldId id="324" r:id="rId13"/>
    <p:sldId id="397" r:id="rId14"/>
    <p:sldId id="396" r:id="rId15"/>
    <p:sldId id="326" r:id="rId16"/>
    <p:sldId id="398" r:id="rId17"/>
    <p:sldId id="399" r:id="rId18"/>
    <p:sldId id="400" r:id="rId19"/>
    <p:sldId id="401" r:id="rId20"/>
    <p:sldId id="402" r:id="rId21"/>
    <p:sldId id="330" r:id="rId22"/>
    <p:sldId id="386" r:id="rId23"/>
    <p:sldId id="329" r:id="rId24"/>
    <p:sldId id="404" r:id="rId25"/>
    <p:sldId id="403" r:id="rId26"/>
    <p:sldId id="405" r:id="rId27"/>
    <p:sldId id="406" r:id="rId28"/>
    <p:sldId id="387" r:id="rId29"/>
    <p:sldId id="335" r:id="rId30"/>
    <p:sldId id="427" r:id="rId31"/>
    <p:sldId id="336" r:id="rId32"/>
    <p:sldId id="337" r:id="rId33"/>
    <p:sldId id="407" r:id="rId34"/>
    <p:sldId id="408" r:id="rId35"/>
    <p:sldId id="388" r:id="rId36"/>
    <p:sldId id="409" r:id="rId37"/>
    <p:sldId id="410" r:id="rId38"/>
    <p:sldId id="411" r:id="rId39"/>
    <p:sldId id="412" r:id="rId40"/>
    <p:sldId id="413" r:id="rId41"/>
    <p:sldId id="389" r:id="rId42"/>
    <p:sldId id="414" r:id="rId43"/>
    <p:sldId id="346" r:id="rId44"/>
    <p:sldId id="347" r:id="rId45"/>
    <p:sldId id="416" r:id="rId46"/>
    <p:sldId id="418" r:id="rId47"/>
    <p:sldId id="417" r:id="rId48"/>
    <p:sldId id="419" r:id="rId49"/>
    <p:sldId id="420" r:id="rId50"/>
    <p:sldId id="352" r:id="rId51"/>
    <p:sldId id="432" r:id="rId52"/>
    <p:sldId id="425" r:id="rId53"/>
    <p:sldId id="421" r:id="rId54"/>
    <p:sldId id="349" r:id="rId55"/>
    <p:sldId id="415" r:id="rId56"/>
    <p:sldId id="428" r:id="rId57"/>
    <p:sldId id="429" r:id="rId58"/>
    <p:sldId id="433" r:id="rId59"/>
    <p:sldId id="431" r:id="rId60"/>
    <p:sldId id="434" r:id="rId61"/>
    <p:sldId id="430" r:id="rId62"/>
    <p:sldId id="390" r:id="rId63"/>
    <p:sldId id="356" r:id="rId64"/>
    <p:sldId id="426" r:id="rId65"/>
    <p:sldId id="422" r:id="rId66"/>
    <p:sldId id="423" r:id="rId67"/>
    <p:sldId id="424" r:id="rId68"/>
    <p:sldId id="383" r:id="rId69"/>
    <p:sldId id="303" r:id="rId70"/>
    <p:sldId id="435" r:id="rId71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8A8A"/>
    <a:srgbClr val="435153"/>
    <a:srgbClr val="6B6B6B"/>
    <a:srgbClr val="264DAE"/>
    <a:srgbClr val="4ADAD7"/>
    <a:srgbClr val="90A3A6"/>
    <a:srgbClr val="EDDFF5"/>
    <a:srgbClr val="493B93"/>
    <a:srgbClr val="80808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80" autoAdjust="0"/>
    <p:restoredTop sz="82912" autoAdjust="0"/>
  </p:normalViewPr>
  <p:slideViewPr>
    <p:cSldViewPr snapToGrid="0">
      <p:cViewPr varScale="1">
        <p:scale>
          <a:sx n="85" d="100"/>
          <a:sy n="85" d="100"/>
        </p:scale>
        <p:origin x="-157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33006-993C-46CE-BE81-A42F2D8A6269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2CD79-D36A-4E01-AE1C-064887FE9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7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5.1.1.1 Zero</a:t>
            </a:r>
            <a:r>
              <a:rPr lang="en-US" baseline="0" dirty="0" smtClean="0"/>
              <a:t> Day Attacks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5.1.2.6</a:t>
            </a:r>
            <a:r>
              <a:rPr lang="en-US" baseline="0" dirty="0" smtClean="0"/>
              <a:t> IPS Advantages and Disadvantages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5.1.2.7 Modes of Deployment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72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5.1.3.1 Port Mirroring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5.1.3.2 Cisco SPAN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5.1.3.3 Configuring</a:t>
            </a:r>
            <a:r>
              <a:rPr lang="en-US" baseline="0" dirty="0" smtClean="0"/>
              <a:t> Cisco SPAN Using Intrusion Detection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5.2.1.1 Signature Attributes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5.2.1.2 Signature Types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5.2.1.3 Signature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5.2.1.4 Signature Micro</a:t>
            </a:r>
            <a:r>
              <a:rPr lang="en-US" baseline="0" dirty="0" smtClean="0"/>
              <a:t>-Engines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5.1.1.2 Monitor</a:t>
            </a:r>
            <a:r>
              <a:rPr lang="en-US" baseline="0" dirty="0" smtClean="0"/>
              <a:t> for Attacks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5.2.1.5 Acquire the Signature File</a:t>
            </a:r>
          </a:p>
          <a:p>
            <a:r>
              <a:rPr lang="en-US" dirty="0" smtClean="0"/>
              <a:t>5.2.1.6 Activity – Identify IPS Signature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5.2.2.1 Signature</a:t>
            </a:r>
            <a:r>
              <a:rPr lang="en-US" baseline="0" dirty="0" smtClean="0"/>
              <a:t> Alarm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5.2.2.2 Pattern-Based</a:t>
            </a:r>
            <a:r>
              <a:rPr lang="en-US" baseline="0" dirty="0" smtClean="0"/>
              <a:t> Detection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5.2.2.3 Anomaly-Based</a:t>
            </a:r>
            <a:r>
              <a:rPr lang="en-US" baseline="0" dirty="0" smtClean="0"/>
              <a:t> Detection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5.2.2.4 Policy-Based and Honey Pot-Based Detection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5.2.2.5 Benefits of the</a:t>
            </a:r>
            <a:r>
              <a:rPr lang="en-US" baseline="0" dirty="0" smtClean="0"/>
              <a:t> Cisco IOS IPS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5.2.2.6 Alarm Triggering Mechanisms</a:t>
            </a:r>
          </a:p>
          <a:p>
            <a:r>
              <a:rPr lang="en-US" dirty="0" smtClean="0"/>
              <a:t>5.2.2.7 Activity – IPS Signature Alarms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5.2.3.1</a:t>
            </a:r>
            <a:r>
              <a:rPr lang="en-US" baseline="0" dirty="0" smtClean="0"/>
              <a:t> Signature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5.2.3.2</a:t>
            </a:r>
            <a:r>
              <a:rPr lang="en-US" baseline="0" dirty="0" smtClean="0"/>
              <a:t> Manage Generated Alerts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5.2.3.3</a:t>
            </a:r>
            <a:r>
              <a:rPr lang="en-US" baseline="0" dirty="0" smtClean="0"/>
              <a:t> Log Activities for Later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5.1.1.3 Detect</a:t>
            </a:r>
            <a:r>
              <a:rPr lang="en-US" baseline="0" dirty="0" smtClean="0"/>
              <a:t> and Stop Attacks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5.2.3.4</a:t>
            </a:r>
            <a:r>
              <a:rPr lang="en-US" baseline="0" dirty="0" smtClean="0"/>
              <a:t> Deny the 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5.2.3.5</a:t>
            </a:r>
            <a:r>
              <a:rPr lang="en-US" baseline="0" dirty="0" smtClean="0"/>
              <a:t> Reset, Block, and Allow Traffic</a:t>
            </a:r>
          </a:p>
          <a:p>
            <a:r>
              <a:rPr lang="en-US" baseline="0" dirty="0" smtClean="0"/>
              <a:t>5.2.3.6 Activity – Identify the IPS Signature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5.2.4.1</a:t>
            </a:r>
            <a:r>
              <a:rPr lang="en-US" baseline="0" dirty="0" smtClean="0"/>
              <a:t> Monitor 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5.2.4.2 Monitoring Considerations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5.2.4.3 Secure Device Event Exchange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5.2.4.4 IPS</a:t>
            </a:r>
            <a:r>
              <a:rPr lang="en-US" baseline="0" dirty="0" smtClean="0"/>
              <a:t> Configuration Best Practices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5.2.5.1</a:t>
            </a:r>
            <a:r>
              <a:rPr lang="en-US" baseline="0" dirty="0" smtClean="0"/>
              <a:t> Cisco Global Correlation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5.2.5.2 Cisco </a:t>
            </a:r>
            <a:r>
              <a:rPr lang="en-US" dirty="0" err="1" smtClean="0"/>
              <a:t>SensorBase</a:t>
            </a:r>
            <a:r>
              <a:rPr lang="en-US" dirty="0" smtClean="0"/>
              <a:t>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5.2.5.3 Cisco Security Intelligence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5.2.5.4 Reputations, Blacklists,</a:t>
            </a:r>
            <a:r>
              <a:rPr lang="en-US" baseline="0" dirty="0" smtClean="0"/>
              <a:t> and Traffic Filters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5.2.5.5 Reputations, Blacklists,</a:t>
            </a:r>
            <a:r>
              <a:rPr lang="en-US" baseline="0" dirty="0" smtClean="0"/>
              <a:t> and Traffic Filters (Cont.)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5.1.1.4 Similarities</a:t>
            </a:r>
            <a:r>
              <a:rPr lang="en-US" baseline="0" dirty="0" smtClean="0"/>
              <a:t> Between IDS and 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5.2.5.4 Reputations, Blacklists,</a:t>
            </a:r>
            <a:r>
              <a:rPr lang="en-US" baseline="0" dirty="0" smtClean="0"/>
              <a:t> and Traffic Filters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5.2.5.5 Reputations, Blacklists,</a:t>
            </a:r>
            <a:r>
              <a:rPr lang="en-US" baseline="0" dirty="0" smtClean="0"/>
              <a:t> and Traffic Filters (Cont.)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5.3.1.1 Implement</a:t>
            </a:r>
            <a:r>
              <a:rPr lang="en-US" baseline="0" dirty="0" smtClean="0"/>
              <a:t> </a:t>
            </a:r>
            <a:r>
              <a:rPr lang="en-US" dirty="0" smtClean="0"/>
              <a:t>IOS 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5.3.1.2 Download</a:t>
            </a:r>
            <a:r>
              <a:rPr lang="en-US" baseline="0" dirty="0" smtClean="0"/>
              <a:t> the IOS IPS Files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5.3.1.3 IPS Crypto Key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5.3.1.4 Enable</a:t>
            </a:r>
            <a:r>
              <a:rPr lang="en-US" baseline="0" dirty="0" smtClean="0"/>
              <a:t> IOS IPS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5.3.1.5 Load the IPS Signature Package in RAM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 5.3.1.3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420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 5.3.1.4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420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 5.3.1.4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420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5.3.1.5 Load the IPS Signature Package in 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420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5.3.1.5 Load the IPS Signature Package in RAM (Cont.)</a:t>
            </a:r>
          </a:p>
          <a:p>
            <a:r>
              <a:rPr lang="en-US" dirty="0" smtClean="0"/>
              <a:t>5.3.1.6 Activity – Implementing 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420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5.3.2.1</a:t>
            </a:r>
            <a:r>
              <a:rPr lang="en-US" baseline="0" dirty="0" smtClean="0"/>
              <a:t> Retire and </a:t>
            </a:r>
            <a:r>
              <a:rPr lang="en-US" baseline="0" dirty="0" err="1" smtClean="0"/>
              <a:t>Unretire</a:t>
            </a:r>
            <a:r>
              <a:rPr lang="en-US" baseline="0" dirty="0" smtClean="0"/>
              <a:t> Signatures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5.3.2.2 Change Signature</a:t>
            </a:r>
            <a:r>
              <a:rPr lang="en-US" baseline="0" dirty="0" smtClean="0"/>
              <a:t>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5.1.1.5 Advantages and Disadvantages of IDS and 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5.3.3.1 Verify IOS 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5.3.3.2</a:t>
            </a:r>
            <a:r>
              <a:rPr lang="en-US" baseline="0" dirty="0" smtClean="0"/>
              <a:t> Report IPS Alerts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5.3.3.3</a:t>
            </a:r>
            <a:r>
              <a:rPr lang="en-US" baseline="0" dirty="0" smtClean="0"/>
              <a:t> Enable SDEE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5.4.1.1</a:t>
            </a:r>
            <a:r>
              <a:rPr lang="en-US" baseline="0" dirty="0" smtClean="0"/>
              <a:t> Packet Tracer – Configure an IOS IPS Using CLI</a:t>
            </a:r>
          </a:p>
          <a:p>
            <a:r>
              <a:rPr lang="en-US" baseline="0" dirty="0" smtClean="0"/>
              <a:t>5.4.1.2 Lab </a:t>
            </a:r>
            <a:r>
              <a:rPr lang="en-US" baseline="0" smtClean="0"/>
              <a:t>– Configure an </a:t>
            </a:r>
            <a:r>
              <a:rPr lang="en-US" baseline="0" dirty="0" smtClean="0"/>
              <a:t>IOS IPS Using CLI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1819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mtClean="0"/>
              <a:t>https://www.netacad.com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5.1.2.1 Host-Based and Network-Based 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5.1.2.2 Network</a:t>
            </a:r>
            <a:r>
              <a:rPr lang="en-US" baseline="0" dirty="0" smtClean="0"/>
              <a:t>-Based IPS Sensors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5.1.2.3 Cisco’s Modular</a:t>
            </a:r>
            <a:r>
              <a:rPr lang="en-US" baseline="0" dirty="0" smtClean="0"/>
              <a:t> and Appliance-Based IPS Solutions, Figures 1 - 4</a:t>
            </a:r>
            <a:endParaRPr lang="en-US" dirty="0" smtClean="0"/>
          </a:p>
          <a:p>
            <a:r>
              <a:rPr lang="en-US" dirty="0" smtClean="0"/>
              <a:t>5.1.2.4 Cisco’s Modular</a:t>
            </a:r>
            <a:r>
              <a:rPr lang="en-US" baseline="0" dirty="0" smtClean="0"/>
              <a:t> and Appliance-Based IPS Solutions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5.1.2.5 Choose an IPS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25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>
              <a:buClr>
                <a:schemeClr val="accent5"/>
              </a:buClr>
              <a:buFontTx/>
              <a:buNone/>
              <a:tabLst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538" indent="-236538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772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3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313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57152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72439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480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808080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Public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30" r:id="rId2"/>
    <p:sldLayoutId id="2147483929" r:id="rId3"/>
    <p:sldLayoutId id="2147483937" r:id="rId4"/>
    <p:sldLayoutId id="2147483900" r:id="rId5"/>
    <p:sldLayoutId id="2147483931" r:id="rId6"/>
    <p:sldLayoutId id="2147483932" r:id="rId7"/>
    <p:sldLayoutId id="2147483933" r:id="rId8"/>
    <p:sldLayoutId id="2147483902" r:id="rId9"/>
    <p:sldLayoutId id="2147483903" r:id="rId10"/>
    <p:sldLayoutId id="2147483935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3" r:id="rId18"/>
    <p:sldLayoutId id="2147483911" r:id="rId19"/>
    <p:sldLayoutId id="2147483912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  <p:sldLayoutId id="2147483921" r:id="rId27"/>
    <p:sldLayoutId id="2147483922" r:id="rId28"/>
    <p:sldLayoutId id="2147483936" r:id="rId29"/>
    <p:sldLayoutId id="2147483923" r:id="rId30"/>
    <p:sldLayoutId id="2147483924" r:id="rId31"/>
    <p:sldLayoutId id="2147483925" r:id="rId32"/>
    <p:sldLayoutId id="2147483926" r:id="rId33"/>
    <p:sldLayoutId id="2147483927" r:id="rId3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tabLst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CCNA Security v2.0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3" y="722449"/>
            <a:ext cx="8112125" cy="2907239"/>
          </a:xfrm>
        </p:spPr>
        <p:txBody>
          <a:bodyPr/>
          <a:lstStyle/>
          <a:p>
            <a:r>
              <a:rPr lang="en-US" sz="4000" dirty="0" smtClean="0"/>
              <a:t>Chapter 5:</a:t>
            </a:r>
            <a:br>
              <a:rPr lang="en-US" sz="4000" dirty="0" smtClean="0"/>
            </a:br>
            <a:r>
              <a:rPr lang="en-US" sz="4000" dirty="0" smtClean="0"/>
              <a:t>Implementing Intrusion Prevention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5.1.2:</a:t>
            </a:r>
            <a:br>
              <a:rPr lang="en-US" sz="2800" dirty="0" smtClean="0"/>
            </a:br>
            <a:r>
              <a:rPr lang="en-US" sz="2800" dirty="0" smtClean="0"/>
              <a:t>Network-Based IPS Implementations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652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Host-Based and Network-Based IPS</a:t>
            </a:r>
            <a:endParaRPr lang="en-US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78" y="2051422"/>
            <a:ext cx="8179718" cy="2755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32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Network-Based IPS Sensors</a:t>
            </a:r>
            <a:endParaRPr lang="en-US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77" y="1113865"/>
            <a:ext cx="7785447" cy="4630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312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/>
              <a:t>Cisco’s Modular and Appliance-Based IPS Solutions</a:t>
            </a:r>
            <a:endParaRPr lang="en-US" sz="2800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96" y="1117292"/>
            <a:ext cx="3879849" cy="124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166" y="2437554"/>
            <a:ext cx="2296179" cy="125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872" y="3763118"/>
            <a:ext cx="2475473" cy="1257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13" y="5091980"/>
            <a:ext cx="3578132" cy="124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6"/>
          <p:cNvSpPr txBox="1">
            <a:spLocks/>
          </p:cNvSpPr>
          <p:nvPr/>
        </p:nvSpPr>
        <p:spPr>
          <a:xfrm>
            <a:off x="4387323" y="1369908"/>
            <a:ext cx="3654014" cy="7433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Cisco IPS AIM and Network Module Enhanced (IPS NME)</a:t>
            </a:r>
          </a:p>
        </p:txBody>
      </p:sp>
      <p:sp>
        <p:nvSpPr>
          <p:cNvPr id="14" name="Text Placeholder 6"/>
          <p:cNvSpPr txBox="1">
            <a:spLocks/>
          </p:cNvSpPr>
          <p:nvPr/>
        </p:nvSpPr>
        <p:spPr>
          <a:xfrm>
            <a:off x="4387323" y="2878648"/>
            <a:ext cx="3654014" cy="3716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Cisco ASA AIP-SSM</a:t>
            </a:r>
          </a:p>
        </p:txBody>
      </p:sp>
      <p:sp>
        <p:nvSpPr>
          <p:cNvPr id="15" name="Text Placeholder 6"/>
          <p:cNvSpPr txBox="1">
            <a:spLocks/>
          </p:cNvSpPr>
          <p:nvPr/>
        </p:nvSpPr>
        <p:spPr>
          <a:xfrm>
            <a:off x="4387323" y="4205861"/>
            <a:ext cx="3842273" cy="3716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Cisco IPS 4300 Series Sensors</a:t>
            </a:r>
          </a:p>
        </p:txBody>
      </p:sp>
      <p:sp>
        <p:nvSpPr>
          <p:cNvPr id="16" name="Text Placeholder 6"/>
          <p:cNvSpPr txBox="1">
            <a:spLocks/>
          </p:cNvSpPr>
          <p:nvPr/>
        </p:nvSpPr>
        <p:spPr>
          <a:xfrm>
            <a:off x="4387323" y="5527355"/>
            <a:ext cx="4227758" cy="3716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Cisco Catalyst 6500 Series IDSM-2</a:t>
            </a:r>
          </a:p>
        </p:txBody>
      </p:sp>
    </p:spTree>
    <p:extLst>
      <p:ext uri="{BB962C8B-B14F-4D97-AF65-F5344CB8AC3E}">
        <p14:creationId xmlns:p14="http://schemas.microsoft.com/office/powerpoint/2010/main" val="123699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Choose an IPS Solution</a:t>
            </a:r>
            <a:endParaRPr lang="en-US" sz="32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40080" y="1237488"/>
            <a:ext cx="7863840" cy="45765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Factors affecting the IPS sensor selection and deployment:</a:t>
            </a:r>
          </a:p>
          <a:p>
            <a:r>
              <a:rPr lang="en-US" sz="1800" dirty="0" smtClean="0"/>
              <a:t>Amount of network traffic</a:t>
            </a:r>
          </a:p>
          <a:p>
            <a:r>
              <a:rPr lang="en-US" sz="1800" dirty="0" smtClean="0"/>
              <a:t>Network topology</a:t>
            </a:r>
          </a:p>
          <a:p>
            <a:r>
              <a:rPr lang="en-US" sz="1800" dirty="0" smtClean="0"/>
              <a:t>Security budget</a:t>
            </a:r>
          </a:p>
          <a:p>
            <a:r>
              <a:rPr lang="en-US" sz="1800" dirty="0" smtClean="0"/>
              <a:t>Available security staff to manage IPS</a:t>
            </a:r>
          </a:p>
        </p:txBody>
      </p:sp>
    </p:spTree>
    <p:extLst>
      <p:ext uri="{BB962C8B-B14F-4D97-AF65-F5344CB8AC3E}">
        <p14:creationId xmlns:p14="http://schemas.microsoft.com/office/powerpoint/2010/main" val="86128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301984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IPS Advantages and Disadvantages</a:t>
            </a:r>
            <a:endParaRPr lang="en-US" sz="3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23" y="2579761"/>
            <a:ext cx="8799354" cy="1698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24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Modes of Deployment</a:t>
            </a:r>
            <a:endParaRPr lang="en-US" sz="3200" dirty="0"/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491144" y="4427500"/>
            <a:ext cx="7863840" cy="3938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Inline Mode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91144" y="1078159"/>
            <a:ext cx="7863840" cy="3938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Promiscuous Mode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762" y="1555172"/>
            <a:ext cx="4792663" cy="276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893" y="5012604"/>
            <a:ext cx="47244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459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5.1.3:</a:t>
            </a:r>
            <a:br>
              <a:rPr lang="en-US" sz="2800" dirty="0" smtClean="0"/>
            </a:br>
            <a:r>
              <a:rPr lang="en-US" sz="2800" dirty="0" smtClean="0"/>
              <a:t>Cisco Switched Port Analyzer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120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Port Mirroring</a:t>
            </a:r>
            <a:endParaRPr lang="en-US" sz="3200" dirty="0"/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491144" y="4368550"/>
            <a:ext cx="2657301" cy="10485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Traffic Sniffing Using a Switch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5943600" y="1889269"/>
            <a:ext cx="2566553" cy="906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Traffic Sniffing Using a Hub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40" y="1172920"/>
            <a:ext cx="5452823" cy="2339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991" y="3708303"/>
            <a:ext cx="5174671" cy="2369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07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Cisco SPAN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746" y="1252103"/>
            <a:ext cx="6238509" cy="485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19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Chapter Outline</a:t>
            </a:r>
            <a:endParaRPr lang="en-US" sz="44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5</a:t>
            </a:r>
            <a:r>
              <a:rPr lang="en-US" dirty="0" smtClean="0">
                <a:solidFill>
                  <a:schemeClr val="tx2"/>
                </a:solidFill>
              </a:rPr>
              <a:t>.0 Introduction</a:t>
            </a:r>
          </a:p>
          <a:p>
            <a:r>
              <a:rPr lang="en-US" dirty="0">
                <a:solidFill>
                  <a:schemeClr val="tx2"/>
                </a:solidFill>
              </a:rPr>
              <a:t>5</a:t>
            </a:r>
            <a:r>
              <a:rPr lang="en-US" dirty="0" smtClean="0">
                <a:solidFill>
                  <a:schemeClr val="tx2"/>
                </a:solidFill>
              </a:rPr>
              <a:t>.1 IPS Technologies</a:t>
            </a:r>
          </a:p>
          <a:p>
            <a:r>
              <a:rPr lang="en-US" dirty="0">
                <a:solidFill>
                  <a:schemeClr val="tx2"/>
                </a:solidFill>
              </a:rPr>
              <a:t>5</a:t>
            </a:r>
            <a:r>
              <a:rPr lang="en-US" dirty="0" smtClean="0">
                <a:solidFill>
                  <a:schemeClr val="tx2"/>
                </a:solidFill>
              </a:rPr>
              <a:t>.2 IPS Signatures</a:t>
            </a:r>
          </a:p>
          <a:p>
            <a:r>
              <a:rPr lang="en-US" dirty="0">
                <a:solidFill>
                  <a:schemeClr val="tx2"/>
                </a:solidFill>
              </a:rPr>
              <a:t>5</a:t>
            </a:r>
            <a:r>
              <a:rPr lang="en-US" dirty="0" smtClean="0">
                <a:solidFill>
                  <a:schemeClr val="tx2"/>
                </a:solidFill>
              </a:rPr>
              <a:t>.3 Implement IPS</a:t>
            </a:r>
          </a:p>
          <a:p>
            <a:r>
              <a:rPr lang="en-US" dirty="0">
                <a:solidFill>
                  <a:schemeClr val="tx2"/>
                </a:solidFill>
              </a:rPr>
              <a:t>5</a:t>
            </a:r>
            <a:r>
              <a:rPr lang="en-US" dirty="0" smtClean="0">
                <a:solidFill>
                  <a:schemeClr val="tx2"/>
                </a:solidFill>
              </a:rPr>
              <a:t>.4 Summary</a:t>
            </a:r>
            <a:endParaRPr lang="en-US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42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250029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Configuring Cisco SPAN Using Intrusion Detection</a:t>
            </a:r>
            <a:endParaRPr lang="en-US" sz="32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98032" y="1311242"/>
            <a:ext cx="8330331" cy="10890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Cisco SPAN Commands:</a:t>
            </a:r>
          </a:p>
          <a:p>
            <a:r>
              <a:rPr lang="en-US" sz="1800" dirty="0" smtClean="0"/>
              <a:t>Monitor session command – used to associate a source port and a destination port with a SPAN session.</a:t>
            </a:r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46" y="2459185"/>
            <a:ext cx="8324517" cy="948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32" y="3584291"/>
            <a:ext cx="8324518" cy="99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03846" y="4935835"/>
            <a:ext cx="66954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Show monitor command – used to verify the SPAN session.</a:t>
            </a:r>
          </a:p>
        </p:txBody>
      </p:sp>
    </p:spTree>
    <p:extLst>
      <p:ext uri="{BB962C8B-B14F-4D97-AF65-F5344CB8AC3E}">
        <p14:creationId xmlns:p14="http://schemas.microsoft.com/office/powerpoint/2010/main" val="195179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2057400"/>
            <a:ext cx="8112125" cy="680748"/>
          </a:xfrm>
        </p:spPr>
        <p:txBody>
          <a:bodyPr/>
          <a:lstStyle/>
          <a:p>
            <a:r>
              <a:rPr lang="en-US" sz="4000" dirty="0" smtClean="0"/>
              <a:t>Section 5.2:</a:t>
            </a:r>
            <a:br>
              <a:rPr lang="en-US" sz="4000" dirty="0" smtClean="0"/>
            </a:br>
            <a:r>
              <a:rPr lang="en-US" sz="4000" dirty="0" smtClean="0"/>
              <a:t>IPS Signatures</a:t>
            </a:r>
            <a:endParaRPr lang="en-US" sz="40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2921508"/>
            <a:ext cx="8577072" cy="26186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Upon completion of the section, you should be able to:</a:t>
            </a:r>
          </a:p>
          <a:p>
            <a:r>
              <a:rPr lang="en-US" sz="1800" dirty="0" smtClean="0"/>
              <a:t>Understand IPS signature characteristics</a:t>
            </a:r>
          </a:p>
          <a:p>
            <a:r>
              <a:rPr lang="en-US" sz="1800" dirty="0" smtClean="0"/>
              <a:t>Explain IPS signature alarms</a:t>
            </a:r>
          </a:p>
          <a:p>
            <a:r>
              <a:rPr lang="en-US" sz="1800" dirty="0" smtClean="0"/>
              <a:t>Manage and monitor IPS</a:t>
            </a:r>
          </a:p>
          <a:p>
            <a:r>
              <a:rPr lang="en-US" sz="1800" dirty="0" smtClean="0"/>
              <a:t>Understand the global correlation of Cisco IPS devices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984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5.2.1:</a:t>
            </a:r>
            <a:br>
              <a:rPr lang="en-US" sz="2800" dirty="0" smtClean="0"/>
            </a:br>
            <a:r>
              <a:rPr lang="en-US" sz="2800" dirty="0" smtClean="0"/>
              <a:t>IPS Signature Characteristics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547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Signature Attributes</a:t>
            </a:r>
            <a:endParaRPr lang="en-US" sz="2800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398032" y="1165767"/>
            <a:ext cx="8403067" cy="27787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 signature is a set of rules that an IDS and an IPS use to detect typical intrusion activity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Signatures have three distinct attributes:</a:t>
            </a:r>
            <a:endParaRPr lang="en-US" sz="2000" dirty="0"/>
          </a:p>
          <a:p>
            <a:r>
              <a:rPr lang="en-US" sz="1800" dirty="0" smtClean="0"/>
              <a:t>Type </a:t>
            </a:r>
          </a:p>
          <a:p>
            <a:r>
              <a:rPr lang="en-US" sz="1800" dirty="0" smtClean="0"/>
              <a:t>Trigger (alarm)</a:t>
            </a:r>
          </a:p>
          <a:p>
            <a:r>
              <a:rPr lang="en-US" sz="1800" dirty="0" smtClean="0"/>
              <a:t>Action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735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Signature Types</a:t>
            </a:r>
            <a:endParaRPr lang="en-US" sz="2800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398032" y="1165767"/>
            <a:ext cx="8403067" cy="27787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Signatures are categorized as either:</a:t>
            </a:r>
            <a:endParaRPr lang="en-US" sz="2000" dirty="0"/>
          </a:p>
          <a:p>
            <a:r>
              <a:rPr lang="en-US" sz="1800" dirty="0" smtClean="0"/>
              <a:t>Atomic – this simplest type of signature consists of a single packet, activity, or event that is examined to determine if it matches a configured signature.  If yes, an alarm is triggered and a signature action is performed.</a:t>
            </a:r>
          </a:p>
          <a:p>
            <a:r>
              <a:rPr lang="en-US" sz="1800" dirty="0" smtClean="0"/>
              <a:t>Composite – this type of signature identifies a sequence of operations distributed across multiple hosts over an arbitrary period of time.</a:t>
            </a:r>
          </a:p>
        </p:txBody>
      </p:sp>
    </p:spTree>
    <p:extLst>
      <p:ext uri="{BB962C8B-B14F-4D97-AF65-F5344CB8AC3E}">
        <p14:creationId xmlns:p14="http://schemas.microsoft.com/office/powerpoint/2010/main" val="307665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Signature File</a:t>
            </a:r>
            <a:endParaRPr lang="en-US" sz="2800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398032" y="1165767"/>
            <a:ext cx="8403067" cy="27787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As new threats are identified, new signatures must be created and uploaded to an </a:t>
            </a:r>
            <a:r>
              <a:rPr lang="en-US" sz="2000" dirty="0"/>
              <a:t>IPS. </a:t>
            </a:r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signature file contains a package of network signatures. </a:t>
            </a:r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37" y="2555118"/>
            <a:ext cx="8188926" cy="366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59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Signature Micro-Engines</a:t>
            </a:r>
            <a:endParaRPr lang="en-US" sz="2800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398032" y="1165767"/>
            <a:ext cx="8403067" cy="27787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Cisco IOS defines five micro-engines:</a:t>
            </a:r>
            <a:endParaRPr lang="en-US" sz="2000" dirty="0"/>
          </a:p>
          <a:p>
            <a:r>
              <a:rPr lang="en-US" sz="1800" dirty="0" smtClean="0"/>
              <a:t>Atomic – Signatures that examine simple packets.</a:t>
            </a:r>
          </a:p>
          <a:p>
            <a:r>
              <a:rPr lang="en-US" sz="1800" dirty="0" smtClean="0"/>
              <a:t>Service </a:t>
            </a:r>
            <a:r>
              <a:rPr lang="en-US" sz="1800" dirty="0"/>
              <a:t>– Signatures that </a:t>
            </a:r>
            <a:r>
              <a:rPr lang="en-US" sz="1800" dirty="0" smtClean="0"/>
              <a:t>examine the many services that are attacked.</a:t>
            </a:r>
          </a:p>
          <a:p>
            <a:r>
              <a:rPr lang="en-US" sz="1800" dirty="0"/>
              <a:t>String - Signatures that </a:t>
            </a:r>
            <a:r>
              <a:rPr lang="en-US" sz="1800" dirty="0" smtClean="0"/>
              <a:t>use regular expression-based patterns to detect intrusions.</a:t>
            </a:r>
          </a:p>
          <a:p>
            <a:r>
              <a:rPr lang="en-US" sz="1800" dirty="0" smtClean="0"/>
              <a:t>Multi-string – Supports flexible pattern matching and Trend Labs signatures.</a:t>
            </a:r>
          </a:p>
          <a:p>
            <a:r>
              <a:rPr lang="en-US" sz="1800" dirty="0" smtClean="0"/>
              <a:t>Other – Internal engine that handles miscellaneous signatures.</a:t>
            </a:r>
          </a:p>
        </p:txBody>
      </p:sp>
    </p:spTree>
    <p:extLst>
      <p:ext uri="{BB962C8B-B14F-4D97-AF65-F5344CB8AC3E}">
        <p14:creationId xmlns:p14="http://schemas.microsoft.com/office/powerpoint/2010/main" val="178449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/>
              <a:t>Download a Signature File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37" y="1256254"/>
            <a:ext cx="8188926" cy="366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170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5.2.2:</a:t>
            </a:r>
            <a:br>
              <a:rPr lang="en-US" sz="2800" dirty="0" smtClean="0"/>
            </a:br>
            <a:r>
              <a:rPr lang="en-US" sz="2800" dirty="0" smtClean="0"/>
              <a:t>IPS Signature Alarms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056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Signature Alarm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57" y="949758"/>
            <a:ext cx="5051233" cy="252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694" y="3596698"/>
            <a:ext cx="5068150" cy="252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19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2174124"/>
            <a:ext cx="8112125" cy="696192"/>
          </a:xfrm>
        </p:spPr>
        <p:txBody>
          <a:bodyPr/>
          <a:lstStyle/>
          <a:p>
            <a:r>
              <a:rPr lang="en-US" sz="4000" dirty="0" smtClean="0"/>
              <a:t>Section 5.1:</a:t>
            </a:r>
            <a:br>
              <a:rPr lang="en-US" sz="4000" dirty="0" smtClean="0"/>
            </a:br>
            <a:r>
              <a:rPr lang="en-US" sz="4000" dirty="0" smtClean="0"/>
              <a:t>IPS Technologies</a:t>
            </a:r>
            <a:endParaRPr lang="en-US" sz="40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119628"/>
            <a:ext cx="8577072" cy="2023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Upon completion of this section, you should be able to:</a:t>
            </a:r>
          </a:p>
          <a:p>
            <a:r>
              <a:rPr lang="en-US" sz="1800" dirty="0" smtClean="0"/>
              <a:t>Explain zero-day attacks.</a:t>
            </a:r>
          </a:p>
          <a:p>
            <a:r>
              <a:rPr lang="en-US" sz="1800" dirty="0" smtClean="0"/>
              <a:t>Understand how to monitor, detect and stop attacks.</a:t>
            </a:r>
            <a:endParaRPr lang="en-US" sz="1800" dirty="0"/>
          </a:p>
          <a:p>
            <a:r>
              <a:rPr lang="en-US" sz="1800" dirty="0" smtClean="0"/>
              <a:t>Describe the advantages and disadvantages of IDS and IPS.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7607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Pattern-Based Detection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37" y="2062307"/>
            <a:ext cx="8537526" cy="273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89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Anomaly-Based Detection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56" y="2311112"/>
            <a:ext cx="8463688" cy="2235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628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Policy-Based and Honey Pot-Based Detection</a:t>
            </a:r>
            <a:endParaRPr lang="en-US" sz="3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65" y="2223366"/>
            <a:ext cx="8323915" cy="245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41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Benefits of the Cisco IOS IPS Solution</a:t>
            </a:r>
            <a:endParaRPr lang="en-US" sz="32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98033" y="1165767"/>
            <a:ext cx="3862240" cy="49856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Benefits:</a:t>
            </a:r>
          </a:p>
          <a:p>
            <a:r>
              <a:rPr lang="en-US" sz="1800" dirty="0" smtClean="0"/>
              <a:t>It uses underlying routing infrastructure to provide an additional layer of security.</a:t>
            </a:r>
          </a:p>
          <a:p>
            <a:r>
              <a:rPr lang="en-US" sz="1800" dirty="0" smtClean="0"/>
              <a:t>It is inline and is supported on a broad range of routing platforms.</a:t>
            </a:r>
          </a:p>
          <a:p>
            <a:r>
              <a:rPr lang="en-US" sz="1800" dirty="0" smtClean="0"/>
              <a:t>It provides threat protection at all entry points to the network when used in combination with Cisco IDS, Cisco IOS Firewall, VPN, and NAC solutions</a:t>
            </a:r>
          </a:p>
          <a:p>
            <a:r>
              <a:rPr lang="en-US" sz="1800" dirty="0" smtClean="0"/>
              <a:t>The size of the signature database used by the devices can be adapted to the amount of available memory in the router.</a:t>
            </a:r>
            <a:endParaRPr lang="en-US" sz="1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550" y="2157232"/>
            <a:ext cx="4273820" cy="258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547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Alarm Triggering Mechanisms</a:t>
            </a:r>
            <a:endParaRPr lang="en-US" sz="3200" dirty="0"/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438165" y="1810004"/>
            <a:ext cx="8260456" cy="4967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Understanding Alarm Types:</a:t>
            </a:r>
            <a:endParaRPr 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65" y="2306782"/>
            <a:ext cx="8286217" cy="161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73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5.2.3:</a:t>
            </a:r>
            <a:br>
              <a:rPr lang="en-US" sz="2800" dirty="0" smtClean="0"/>
            </a:br>
            <a:r>
              <a:rPr lang="en-US" sz="2800" dirty="0" smtClean="0"/>
              <a:t>IPS Signature Actions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089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Signature Actions</a:t>
            </a:r>
            <a:endParaRPr lang="en-US" sz="3200" dirty="0"/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438165" y="1041077"/>
            <a:ext cx="8260456" cy="4967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Summary of Action Categories:</a:t>
            </a:r>
            <a:endParaRPr 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55" y="1537855"/>
            <a:ext cx="7500490" cy="463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60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Manage Generated Alerts</a:t>
            </a:r>
            <a:endParaRPr lang="en-US" sz="3200" dirty="0"/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438165" y="1810004"/>
            <a:ext cx="8260456" cy="4967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Generating an Alert:</a:t>
            </a:r>
            <a:endParaRPr lang="en-US" sz="2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65" y="2306782"/>
            <a:ext cx="834789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071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Log Activities for Later Analysis</a:t>
            </a:r>
            <a:endParaRPr lang="en-US" sz="3200" dirty="0"/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438165" y="1810004"/>
            <a:ext cx="8260456" cy="4967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Logging the Activity:</a:t>
            </a:r>
            <a:endParaRPr 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65" y="2410113"/>
            <a:ext cx="8430308" cy="2691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93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Deny the Activity</a:t>
            </a:r>
            <a:endParaRPr lang="en-US" sz="3200" dirty="0"/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438165" y="1311236"/>
            <a:ext cx="8260456" cy="4967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Dropping or Preventing the Activity:</a:t>
            </a:r>
            <a:endParaRPr lang="en-US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65" y="1808014"/>
            <a:ext cx="8355886" cy="3678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6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5.1.1:</a:t>
            </a:r>
            <a:br>
              <a:rPr lang="en-US" sz="2800" dirty="0" smtClean="0"/>
            </a:br>
            <a:r>
              <a:rPr lang="en-US" sz="2800" dirty="0" smtClean="0"/>
              <a:t>IDS and IPS Characteristics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029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Reset, Block, and Allow Traffic</a:t>
            </a:r>
            <a:endParaRPr lang="en-US" sz="3200" dirty="0"/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438165" y="1810004"/>
            <a:ext cx="8260456" cy="4967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Resetting the Connection and Blocking the Activity:</a:t>
            </a:r>
            <a:endParaRPr lang="en-US" sz="2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65" y="2306781"/>
            <a:ext cx="8299940" cy="2296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43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5.2.4:</a:t>
            </a:r>
            <a:br>
              <a:rPr lang="en-US" sz="2800" dirty="0" smtClean="0"/>
            </a:br>
            <a:r>
              <a:rPr lang="en-US" sz="2800" dirty="0" smtClean="0"/>
              <a:t>Manage and Monitor IPS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480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Monitor Activity</a:t>
            </a:r>
            <a:endParaRPr lang="en-US" sz="3200" dirty="0"/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438165" y="1332018"/>
            <a:ext cx="8260456" cy="23983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IPS Planning and Monitoring Considerations:</a:t>
            </a:r>
          </a:p>
          <a:p>
            <a:r>
              <a:rPr lang="en-US" sz="2000" dirty="0" smtClean="0"/>
              <a:t>Management method</a:t>
            </a:r>
          </a:p>
          <a:p>
            <a:r>
              <a:rPr lang="en-US" sz="2000" dirty="0" smtClean="0"/>
              <a:t>Event correlation</a:t>
            </a:r>
          </a:p>
          <a:p>
            <a:r>
              <a:rPr lang="en-US" sz="2000" dirty="0" smtClean="0"/>
              <a:t>Security staff</a:t>
            </a:r>
          </a:p>
          <a:p>
            <a:r>
              <a:rPr lang="en-US" sz="2000" dirty="0" smtClean="0"/>
              <a:t>Incident response plan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803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Monitoring Considerations</a:t>
            </a:r>
            <a:endParaRPr lang="en-US" sz="32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271" y="1128569"/>
            <a:ext cx="4885459" cy="491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97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Secure Device Event Exchange</a:t>
            </a:r>
            <a:endParaRPr lang="en-US" sz="32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34" y="1701367"/>
            <a:ext cx="8280132" cy="363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1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IPS Configuration Best Practices</a:t>
            </a:r>
            <a:endParaRPr lang="en-US" sz="32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376" y="1201305"/>
            <a:ext cx="6459248" cy="4933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068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5.2.5:</a:t>
            </a:r>
            <a:br>
              <a:rPr lang="en-US" sz="2800" dirty="0" smtClean="0"/>
            </a:br>
            <a:r>
              <a:rPr lang="en-US" sz="2800" dirty="0" smtClean="0"/>
              <a:t>IPS Global Correlation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780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Cisco Global Correlation</a:t>
            </a:r>
            <a:endParaRPr lang="en-US" sz="32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98032" y="1165767"/>
            <a:ext cx="8403067" cy="27787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Goals of global correlation:</a:t>
            </a:r>
            <a:endParaRPr lang="en-US" sz="2000" dirty="0"/>
          </a:p>
          <a:p>
            <a:r>
              <a:rPr lang="en-US" sz="1800" dirty="0" smtClean="0"/>
              <a:t>Dealing intelligently with alerts to improve effectiveness</a:t>
            </a:r>
          </a:p>
          <a:p>
            <a:r>
              <a:rPr lang="en-US" sz="1800" dirty="0" smtClean="0"/>
              <a:t>Improving protection against known malicious sites</a:t>
            </a:r>
          </a:p>
          <a:p>
            <a:r>
              <a:rPr lang="en-US" sz="1800" dirty="0" smtClean="0"/>
              <a:t>Sharing telemetry data with the </a:t>
            </a:r>
            <a:r>
              <a:rPr lang="en-US" sz="1800" dirty="0" err="1" smtClean="0"/>
              <a:t>SensorBase</a:t>
            </a:r>
            <a:r>
              <a:rPr lang="en-US" sz="1800" dirty="0" smtClean="0"/>
              <a:t> Network to improve visibility of alerts and sensor actions on a global scale</a:t>
            </a:r>
          </a:p>
          <a:p>
            <a:r>
              <a:rPr lang="en-US" sz="1800" dirty="0" smtClean="0"/>
              <a:t>Simplifying configuration settings</a:t>
            </a:r>
          </a:p>
          <a:p>
            <a:r>
              <a:rPr lang="en-US" sz="1800" dirty="0" smtClean="0"/>
              <a:t>Automatic handling of security information uploads and downloads</a:t>
            </a:r>
          </a:p>
        </p:txBody>
      </p:sp>
    </p:spTree>
    <p:extLst>
      <p:ext uri="{BB962C8B-B14F-4D97-AF65-F5344CB8AC3E}">
        <p14:creationId xmlns:p14="http://schemas.microsoft.com/office/powerpoint/2010/main" val="294727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Cisco </a:t>
            </a:r>
            <a:r>
              <a:rPr lang="en-US" sz="3200" dirty="0" err="1" smtClean="0"/>
              <a:t>SensorBase</a:t>
            </a:r>
            <a:r>
              <a:rPr lang="en-US" sz="3200" dirty="0" smtClean="0"/>
              <a:t> Network</a:t>
            </a:r>
            <a:endParaRPr lang="en-US" sz="32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8" y="1336386"/>
            <a:ext cx="8438525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51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Cisco Security Intelligence Operation</a:t>
            </a:r>
            <a:endParaRPr lang="en-US" sz="3200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398032" y="1165767"/>
            <a:ext cx="8403067" cy="27787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Network participation gathers the following data:</a:t>
            </a:r>
            <a:endParaRPr lang="en-US" sz="2000" dirty="0"/>
          </a:p>
          <a:p>
            <a:r>
              <a:rPr lang="en-US" sz="1800" dirty="0" smtClean="0"/>
              <a:t>Signature ID</a:t>
            </a:r>
          </a:p>
          <a:p>
            <a:r>
              <a:rPr lang="en-US" sz="1800" dirty="0" smtClean="0"/>
              <a:t>Attacker IP address</a:t>
            </a:r>
          </a:p>
          <a:p>
            <a:r>
              <a:rPr lang="en-US" sz="1800" dirty="0" smtClean="0"/>
              <a:t>Attacker port</a:t>
            </a:r>
          </a:p>
          <a:p>
            <a:r>
              <a:rPr lang="en-US" sz="1800" dirty="0" smtClean="0"/>
              <a:t>Maximum segment size</a:t>
            </a:r>
          </a:p>
          <a:p>
            <a:r>
              <a:rPr lang="en-US" sz="1800" dirty="0" smtClean="0"/>
              <a:t>Victim IP address</a:t>
            </a:r>
          </a:p>
          <a:p>
            <a:r>
              <a:rPr lang="en-US" sz="1800" dirty="0" smtClean="0"/>
              <a:t>Victim port</a:t>
            </a:r>
          </a:p>
          <a:p>
            <a:r>
              <a:rPr lang="en-US" sz="1800" dirty="0" smtClean="0"/>
              <a:t>Signature version</a:t>
            </a:r>
          </a:p>
          <a:p>
            <a:r>
              <a:rPr lang="en-US" sz="1800" dirty="0" smtClean="0"/>
              <a:t>TCP options string</a:t>
            </a:r>
          </a:p>
          <a:p>
            <a:r>
              <a:rPr lang="en-US" sz="1800" dirty="0" smtClean="0"/>
              <a:t>Reputation score</a:t>
            </a:r>
          </a:p>
          <a:p>
            <a:r>
              <a:rPr lang="en-US" sz="1800" dirty="0" smtClean="0"/>
              <a:t>Risk rating</a:t>
            </a:r>
          </a:p>
        </p:txBody>
      </p:sp>
    </p:spTree>
    <p:extLst>
      <p:ext uri="{BB962C8B-B14F-4D97-AF65-F5344CB8AC3E}">
        <p14:creationId xmlns:p14="http://schemas.microsoft.com/office/powerpoint/2010/main" val="126452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Zero-Day Attacks</a:t>
            </a:r>
            <a:endParaRPr lang="en-US" sz="3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17" y="1329293"/>
            <a:ext cx="7024967" cy="419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65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Reputations</a:t>
            </a:r>
            <a:r>
              <a:rPr lang="en-US" sz="3200" dirty="0"/>
              <a:t>, Blacklists, and Traffic Filters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747" y="1104900"/>
            <a:ext cx="5172507" cy="506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21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Reputations</a:t>
            </a:r>
            <a:r>
              <a:rPr lang="en-US" sz="3200" dirty="0"/>
              <a:t>, Blacklists, and Traffic Filters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26" y="1237016"/>
            <a:ext cx="7640349" cy="4851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73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2174124"/>
            <a:ext cx="8112125" cy="696192"/>
          </a:xfrm>
        </p:spPr>
        <p:txBody>
          <a:bodyPr/>
          <a:lstStyle/>
          <a:p>
            <a:r>
              <a:rPr lang="en-US" sz="4000" dirty="0" smtClean="0"/>
              <a:t>Section 5.3:</a:t>
            </a:r>
            <a:br>
              <a:rPr lang="en-US" sz="4000" dirty="0" smtClean="0"/>
            </a:br>
            <a:r>
              <a:rPr lang="en-US" sz="4000" dirty="0" smtClean="0"/>
              <a:t>Implement IPS</a:t>
            </a:r>
            <a:endParaRPr lang="en-US" sz="40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119628"/>
            <a:ext cx="8577072" cy="2023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Upon completion of this section, you should be able to:</a:t>
            </a:r>
          </a:p>
          <a:p>
            <a:r>
              <a:rPr lang="en-US" sz="1800" dirty="0" smtClean="0"/>
              <a:t>Understand how to configure Cisco IOS IPS with CLI</a:t>
            </a:r>
          </a:p>
          <a:p>
            <a:r>
              <a:rPr lang="en-US" sz="1800" dirty="0" smtClean="0"/>
              <a:t>Explain how to verify and monitor IPS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3202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5.3.1:</a:t>
            </a:r>
            <a:br>
              <a:rPr lang="en-US" sz="2800" dirty="0" smtClean="0"/>
            </a:br>
            <a:r>
              <a:rPr lang="en-US" sz="2800" dirty="0" smtClean="0"/>
              <a:t>Configure Cisco IOS IPS with CLI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74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Implement IOS IPS</a:t>
            </a:r>
            <a:endParaRPr lang="en-US" sz="3200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640080" y="1237488"/>
            <a:ext cx="7917180" cy="49956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Step 1</a:t>
            </a:r>
            <a:r>
              <a:rPr lang="en-US" sz="1800" dirty="0"/>
              <a:t>. Download the IOS IPS files.</a:t>
            </a:r>
          </a:p>
          <a:p>
            <a:pPr marL="0" indent="0">
              <a:buNone/>
            </a:pPr>
            <a:r>
              <a:rPr lang="en-US" sz="1800" dirty="0"/>
              <a:t>Step 2. Create an IOS IPS configuration directory in Flash.</a:t>
            </a:r>
          </a:p>
          <a:p>
            <a:pPr marL="0" indent="0">
              <a:buNone/>
            </a:pPr>
            <a:r>
              <a:rPr lang="en-US" sz="1800" dirty="0"/>
              <a:t>Step 3. Configure an IOS IPS crypto key.</a:t>
            </a:r>
          </a:p>
          <a:p>
            <a:pPr marL="0" indent="0">
              <a:buNone/>
            </a:pPr>
            <a:r>
              <a:rPr lang="en-US" sz="1800" dirty="0"/>
              <a:t>Step 4. Enable IOS IPS.</a:t>
            </a:r>
          </a:p>
          <a:p>
            <a:pPr marL="0" indent="0">
              <a:buNone/>
            </a:pPr>
            <a:r>
              <a:rPr lang="en-US" sz="1800" dirty="0"/>
              <a:t>Step 5. Load the IOS IPS signature package to the router.</a:t>
            </a:r>
          </a:p>
        </p:txBody>
      </p:sp>
    </p:spTree>
    <p:extLst>
      <p:ext uri="{BB962C8B-B14F-4D97-AF65-F5344CB8AC3E}">
        <p14:creationId xmlns:p14="http://schemas.microsoft.com/office/powerpoint/2010/main" val="335399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Download the IOS IPS Files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41" y="1031588"/>
            <a:ext cx="4708353" cy="2106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298" y="2808436"/>
            <a:ext cx="3864601" cy="2106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602" y="4675911"/>
            <a:ext cx="4411663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965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 Crypto Key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21" y="1407679"/>
            <a:ext cx="6013450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410" y="3453676"/>
            <a:ext cx="5183521" cy="278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2621337"/>
      </p:ext>
    </p:extLst>
  </p:cSld>
  <p:clrMapOvr>
    <a:masterClrMapping/>
  </p:clrMapOvr>
  <p:transition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IOS IPS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3" y="1295111"/>
            <a:ext cx="4641273" cy="2952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055" y="2721168"/>
            <a:ext cx="4479205" cy="361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5326734"/>
      </p:ext>
    </p:extLst>
  </p:cSld>
  <p:clrMapOvr>
    <a:masterClrMapping/>
  </p:clrMapOvr>
  <p:transition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IOS IPS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401474"/>
            <a:ext cx="4567980" cy="250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411" y="2575994"/>
            <a:ext cx="4738976" cy="3720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1301375"/>
      </p:ext>
    </p:extLst>
  </p:cSld>
  <p:clrMapOvr>
    <a:masterClrMapping/>
  </p:clrMapOvr>
  <p:transition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the IPS Signature Package in RAM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82" y="1507404"/>
            <a:ext cx="7626636" cy="4664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641411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Monitor for Attacks</a:t>
            </a:r>
            <a:endParaRPr lang="en-US" sz="3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0" y="1154112"/>
            <a:ext cx="417671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6"/>
          <p:cNvSpPr txBox="1">
            <a:spLocks/>
          </p:cNvSpPr>
          <p:nvPr/>
        </p:nvSpPr>
        <p:spPr>
          <a:xfrm>
            <a:off x="398033" y="1165767"/>
            <a:ext cx="3619500" cy="27787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Advantages of an IDS:</a:t>
            </a:r>
          </a:p>
          <a:p>
            <a:r>
              <a:rPr lang="en-US" sz="1800" dirty="0" smtClean="0"/>
              <a:t>Works passively</a:t>
            </a:r>
          </a:p>
          <a:p>
            <a:r>
              <a:rPr lang="en-US" sz="1800" dirty="0" smtClean="0"/>
              <a:t>Requires traffic to be </a:t>
            </a:r>
            <a:r>
              <a:rPr lang="en-US" sz="1800" dirty="0"/>
              <a:t>mirrored in order to reach it</a:t>
            </a:r>
            <a:endParaRPr lang="en-US" sz="1800" dirty="0" smtClean="0"/>
          </a:p>
          <a:p>
            <a:r>
              <a:rPr lang="en-US" sz="1800" dirty="0"/>
              <a:t>Network traffic does not pass through the IDS unless it is </a:t>
            </a:r>
            <a:r>
              <a:rPr lang="en-US" sz="1800" dirty="0" smtClean="0"/>
              <a:t>mirrored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176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the IPS Signature Package in RAM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90" y="1511875"/>
            <a:ext cx="8126221" cy="1148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083" y="2784764"/>
            <a:ext cx="5757835" cy="353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294642"/>
      </p:ext>
    </p:extLst>
  </p:cSld>
  <p:clrMapOvr>
    <a:masterClrMapping/>
  </p:clrMapOvr>
  <p:transition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Retire and </a:t>
            </a:r>
            <a:r>
              <a:rPr lang="en-US" sz="3200" dirty="0" err="1" smtClean="0"/>
              <a:t>Unretire</a:t>
            </a:r>
            <a:r>
              <a:rPr lang="en-US" sz="3200" dirty="0" smtClean="0"/>
              <a:t> Signatures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353" y="3896592"/>
            <a:ext cx="5626903" cy="2234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85" y="1394114"/>
            <a:ext cx="5648715" cy="224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7050" y="926068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Retiring an Individual Signature: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86353" y="352726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Retiring a Signature Category: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17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5.3.2:</a:t>
            </a:r>
            <a:br>
              <a:rPr lang="en-US" sz="2800" dirty="0" smtClean="0"/>
            </a:br>
            <a:r>
              <a:rPr lang="en-US" sz="2800" dirty="0" smtClean="0"/>
              <a:t>Modifying Cisco IOS IPS Signatures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372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Change Signature Actions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76" y="1404721"/>
            <a:ext cx="8438248" cy="4048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4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Topic 5.3.3:</a:t>
            </a:r>
            <a:br>
              <a:rPr lang="en-US" sz="2800" dirty="0" smtClean="0"/>
            </a:br>
            <a:r>
              <a:rPr lang="en-US" sz="2800" dirty="0" smtClean="0"/>
              <a:t>Verify and Monitor IPS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738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Verify IOS IPS</a:t>
            </a:r>
            <a:endParaRPr lang="en-US" sz="3200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398032" y="1165767"/>
            <a:ext cx="8403067" cy="27787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Show</a:t>
            </a:r>
            <a:r>
              <a:rPr lang="en-US" sz="2000" dirty="0" smtClean="0"/>
              <a:t> commands to verify the IOS IPS configuration:</a:t>
            </a:r>
            <a:endParaRPr lang="en-US" sz="2000" dirty="0"/>
          </a:p>
          <a:p>
            <a:r>
              <a:rPr lang="en-US" sz="1800" dirty="0" smtClean="0"/>
              <a:t>show </a:t>
            </a:r>
            <a:r>
              <a:rPr lang="en-US" sz="1800" dirty="0" err="1" smtClean="0"/>
              <a:t>ip</a:t>
            </a:r>
            <a:r>
              <a:rPr lang="en-US" sz="1800" dirty="0" smtClean="0"/>
              <a:t> </a:t>
            </a:r>
            <a:r>
              <a:rPr lang="en-US" sz="1800" dirty="0" err="1" smtClean="0"/>
              <a:t>ips</a:t>
            </a:r>
            <a:endParaRPr lang="en-US" sz="1800" dirty="0" smtClean="0"/>
          </a:p>
          <a:p>
            <a:r>
              <a:rPr lang="en-US" sz="1800" dirty="0" smtClean="0"/>
              <a:t>show </a:t>
            </a:r>
            <a:r>
              <a:rPr lang="en-US" sz="1800" dirty="0" err="1" smtClean="0"/>
              <a:t>ip</a:t>
            </a:r>
            <a:r>
              <a:rPr lang="en-US" sz="1800" dirty="0" smtClean="0"/>
              <a:t> </a:t>
            </a:r>
            <a:r>
              <a:rPr lang="en-US" sz="1800" dirty="0" err="1" smtClean="0"/>
              <a:t>ips</a:t>
            </a:r>
            <a:r>
              <a:rPr lang="en-US" sz="1800" dirty="0" smtClean="0"/>
              <a:t> all</a:t>
            </a:r>
          </a:p>
          <a:p>
            <a:r>
              <a:rPr lang="en-US" sz="1800" dirty="0"/>
              <a:t>show </a:t>
            </a:r>
            <a:r>
              <a:rPr lang="en-US" sz="1800" dirty="0" err="1"/>
              <a:t>ip</a:t>
            </a:r>
            <a:r>
              <a:rPr lang="en-US" sz="1800" dirty="0"/>
              <a:t> </a:t>
            </a:r>
            <a:r>
              <a:rPr lang="en-US" sz="1800" dirty="0" err="1"/>
              <a:t>ips</a:t>
            </a:r>
            <a:r>
              <a:rPr lang="en-US" sz="1800" dirty="0"/>
              <a:t> </a:t>
            </a:r>
            <a:r>
              <a:rPr lang="en-US" sz="1800" dirty="0" smtClean="0"/>
              <a:t>configuration</a:t>
            </a:r>
            <a:endParaRPr lang="en-US" sz="1800" dirty="0"/>
          </a:p>
          <a:p>
            <a:r>
              <a:rPr lang="en-US" sz="1800" dirty="0"/>
              <a:t>show ip </a:t>
            </a:r>
            <a:r>
              <a:rPr lang="en-US" sz="1800" dirty="0" err="1"/>
              <a:t>ips</a:t>
            </a:r>
            <a:r>
              <a:rPr lang="en-US" sz="1800" dirty="0"/>
              <a:t> </a:t>
            </a:r>
            <a:r>
              <a:rPr lang="en-US" sz="1800" dirty="0" smtClean="0"/>
              <a:t>interfaces</a:t>
            </a:r>
            <a:endParaRPr lang="en-US" sz="1800" dirty="0"/>
          </a:p>
          <a:p>
            <a:r>
              <a:rPr lang="en-US" sz="1800" dirty="0"/>
              <a:t>show </a:t>
            </a:r>
            <a:r>
              <a:rPr lang="en-US" sz="1800" dirty="0" err="1"/>
              <a:t>ip</a:t>
            </a:r>
            <a:r>
              <a:rPr lang="en-US" sz="1800" dirty="0"/>
              <a:t> </a:t>
            </a:r>
            <a:r>
              <a:rPr lang="en-US" sz="1800" dirty="0" err="1"/>
              <a:t>ips</a:t>
            </a:r>
            <a:r>
              <a:rPr lang="en-US" sz="1800" dirty="0"/>
              <a:t> </a:t>
            </a:r>
            <a:r>
              <a:rPr lang="en-US" sz="1800" dirty="0" smtClean="0"/>
              <a:t>signatures</a:t>
            </a:r>
          </a:p>
          <a:p>
            <a:r>
              <a:rPr lang="en-US" sz="1800" dirty="0"/>
              <a:t>show </a:t>
            </a:r>
            <a:r>
              <a:rPr lang="en-US" sz="1800" dirty="0" err="1"/>
              <a:t>ip</a:t>
            </a:r>
            <a:r>
              <a:rPr lang="en-US" sz="1800" dirty="0"/>
              <a:t> </a:t>
            </a:r>
            <a:r>
              <a:rPr lang="en-US" sz="1800" dirty="0" err="1"/>
              <a:t>ips</a:t>
            </a:r>
            <a:r>
              <a:rPr lang="en-US" sz="1800" dirty="0"/>
              <a:t> </a:t>
            </a:r>
            <a:r>
              <a:rPr lang="en-US" sz="1800" dirty="0" smtClean="0"/>
              <a:t>statistics</a:t>
            </a:r>
            <a:endParaRPr lang="en-US" sz="1800" dirty="0"/>
          </a:p>
          <a:p>
            <a:pPr marL="0" indent="0">
              <a:buNone/>
            </a:pPr>
            <a:r>
              <a:rPr lang="en-US" sz="2000" b="1" dirty="0" smtClean="0"/>
              <a:t>Clear </a:t>
            </a:r>
            <a:r>
              <a:rPr lang="en-US" sz="2000" dirty="0" smtClean="0"/>
              <a:t>commands </a:t>
            </a:r>
            <a:r>
              <a:rPr lang="en-US" sz="2000" dirty="0"/>
              <a:t>to </a:t>
            </a:r>
            <a:r>
              <a:rPr lang="en-US" sz="2000" dirty="0" smtClean="0"/>
              <a:t>disable IPS:</a:t>
            </a:r>
            <a:endParaRPr lang="en-US" sz="2000" dirty="0"/>
          </a:p>
          <a:p>
            <a:r>
              <a:rPr lang="en-US" sz="1800" dirty="0" smtClean="0"/>
              <a:t>clear </a:t>
            </a:r>
            <a:r>
              <a:rPr lang="en-US" sz="1800" dirty="0" err="1" smtClean="0"/>
              <a:t>ip</a:t>
            </a:r>
            <a:r>
              <a:rPr lang="en-US" sz="1800" dirty="0" smtClean="0"/>
              <a:t> </a:t>
            </a:r>
            <a:r>
              <a:rPr lang="en-US" sz="1800" dirty="0" err="1" smtClean="0"/>
              <a:t>ips</a:t>
            </a:r>
            <a:r>
              <a:rPr lang="en-US" sz="1800" dirty="0" smtClean="0"/>
              <a:t> configuration</a:t>
            </a:r>
            <a:endParaRPr lang="en-US" sz="1800" dirty="0"/>
          </a:p>
          <a:p>
            <a:r>
              <a:rPr lang="en-US" sz="1800" dirty="0" smtClean="0"/>
              <a:t>clear </a:t>
            </a:r>
            <a:r>
              <a:rPr lang="en-US" sz="1800" dirty="0" err="1" smtClean="0"/>
              <a:t>ip</a:t>
            </a:r>
            <a:r>
              <a:rPr lang="en-US" sz="1800" dirty="0" smtClean="0"/>
              <a:t> </a:t>
            </a:r>
            <a:r>
              <a:rPr lang="en-US" sz="1800" dirty="0" err="1"/>
              <a:t>ips</a:t>
            </a:r>
            <a:r>
              <a:rPr lang="en-US" sz="1800" dirty="0"/>
              <a:t> </a:t>
            </a:r>
            <a:r>
              <a:rPr lang="en-US" sz="1800" dirty="0" smtClean="0"/>
              <a:t>statistics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5285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Report IPS Alerts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32" y="2783754"/>
            <a:ext cx="8604137" cy="1290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20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Enable SDEE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77" y="1255063"/>
            <a:ext cx="8391446" cy="4347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62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2072640"/>
            <a:ext cx="8112125" cy="688368"/>
          </a:xfrm>
        </p:spPr>
        <p:txBody>
          <a:bodyPr/>
          <a:lstStyle/>
          <a:p>
            <a:r>
              <a:rPr lang="en-US" sz="4000" dirty="0" smtClean="0"/>
              <a:t>Section 5.4:</a:t>
            </a:r>
            <a:br>
              <a:rPr lang="en-US" sz="4000" dirty="0" smtClean="0"/>
            </a:br>
            <a:r>
              <a:rPr lang="en-US" sz="4000" dirty="0" smtClean="0"/>
              <a:t>Summary</a:t>
            </a:r>
            <a:endParaRPr lang="en-US" sz="40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012948"/>
            <a:ext cx="8577072" cy="2656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Chapter Objectives: </a:t>
            </a:r>
          </a:p>
          <a:p>
            <a:r>
              <a:rPr lang="en-US" sz="1800" dirty="0"/>
              <a:t>Describe IPS technologies and how they are implemented.</a:t>
            </a:r>
          </a:p>
          <a:p>
            <a:r>
              <a:rPr lang="en-US" sz="1800" dirty="0"/>
              <a:t>Explain IPS Signatures.</a:t>
            </a:r>
          </a:p>
          <a:p>
            <a:r>
              <a:rPr lang="en-US" sz="1800" dirty="0"/>
              <a:t>Describe the IPS implementation process.</a:t>
            </a:r>
          </a:p>
        </p:txBody>
      </p:sp>
    </p:spTree>
    <p:extLst>
      <p:ext uri="{BB962C8B-B14F-4D97-AF65-F5344CB8AC3E}">
        <p14:creationId xmlns:p14="http://schemas.microsoft.com/office/powerpoint/2010/main" val="359023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Detect and Stop Attacks</a:t>
            </a:r>
            <a:endParaRPr lang="en-US" sz="3200" dirty="0"/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640080" y="1237488"/>
            <a:ext cx="3619500" cy="25344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IPS:</a:t>
            </a:r>
          </a:p>
          <a:p>
            <a:r>
              <a:rPr lang="en-US" sz="1800" dirty="0" smtClean="0"/>
              <a:t>Implemented in an inline mode</a:t>
            </a:r>
          </a:p>
          <a:p>
            <a:r>
              <a:rPr lang="en-US" sz="1800" dirty="0" smtClean="0"/>
              <a:t>Monitors Layer 3 and Layer 4 traffic</a:t>
            </a:r>
          </a:p>
          <a:p>
            <a:r>
              <a:rPr lang="en-US" sz="1800" dirty="0" smtClean="0"/>
              <a:t>Can stop single packet attacks from reaching target</a:t>
            </a:r>
          </a:p>
          <a:p>
            <a:r>
              <a:rPr lang="en-US" sz="1800" dirty="0" smtClean="0"/>
              <a:t>Responds immediately, not</a:t>
            </a:r>
            <a:r>
              <a:rPr lang="en-US" sz="1800" dirty="0"/>
              <a:t> </a:t>
            </a:r>
            <a:r>
              <a:rPr lang="en-US" sz="1800" dirty="0" smtClean="0"/>
              <a:t>allowing any malicious traffic to pass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254" y="1165770"/>
            <a:ext cx="4100513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696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549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Instructor Resources</a:t>
            </a:r>
            <a:endParaRPr lang="en-US" sz="32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599" y="1318260"/>
            <a:ext cx="3314701" cy="4991099"/>
          </a:xfrm>
        </p:spPr>
        <p:txBody>
          <a:bodyPr/>
          <a:lstStyle/>
          <a:p>
            <a:r>
              <a:rPr lang="en-US" sz="1800" b="1" dirty="0" smtClean="0"/>
              <a:t>Remember</a:t>
            </a:r>
            <a:r>
              <a:rPr lang="en-US" sz="1800" dirty="0" smtClean="0"/>
              <a:t>, there are helpful tutorials and user guides available via your </a:t>
            </a:r>
            <a:r>
              <a:rPr lang="en-US" sz="1800" dirty="0" err="1" smtClean="0"/>
              <a:t>NetSpace</a:t>
            </a:r>
            <a:r>
              <a:rPr lang="en-US" sz="1800" dirty="0" smtClean="0"/>
              <a:t> </a:t>
            </a:r>
            <a:r>
              <a:rPr lang="en-US" sz="1800" dirty="0"/>
              <a:t>home </a:t>
            </a:r>
            <a:r>
              <a:rPr lang="en-US" sz="1800" dirty="0" smtClean="0"/>
              <a:t>page. (</a:t>
            </a:r>
            <a:r>
              <a:rPr lang="en-US" sz="1800" dirty="0"/>
              <a:t>https://</a:t>
            </a:r>
            <a:r>
              <a:rPr lang="en-US" sz="1800" dirty="0" smtClean="0"/>
              <a:t>www.netacad.com)</a:t>
            </a:r>
          </a:p>
          <a:p>
            <a:r>
              <a:rPr lang="en-US" sz="1800" dirty="0" smtClean="0"/>
              <a:t>These resources cover a variety of topics including navigation, assessments, and assignments.</a:t>
            </a:r>
          </a:p>
          <a:p>
            <a:r>
              <a:rPr lang="en-US" sz="1800" dirty="0" smtClean="0"/>
              <a:t>A screenshot has been provided here highlighting the tutorials related to activating exams, managing assessments, and creating quizzes.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61" y="1531620"/>
            <a:ext cx="4997317" cy="2381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883" y="4336386"/>
            <a:ext cx="3419475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4648897" y="5370353"/>
            <a:ext cx="359327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658684" y="4692242"/>
            <a:ext cx="359327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643304" y="5146646"/>
            <a:ext cx="359327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86867" y="2033142"/>
            <a:ext cx="2768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99062" y="2354091"/>
            <a:ext cx="27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60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Similarities Between IDS and IPS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23" y="999124"/>
            <a:ext cx="7138555" cy="5129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73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20846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Advantages and Disadvantages of IDS and IPS</a:t>
            </a:r>
            <a:endParaRPr lang="en-US" sz="3200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51821" y="1237488"/>
            <a:ext cx="3931920" cy="22882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Advantages IDS:</a:t>
            </a:r>
          </a:p>
          <a:p>
            <a:r>
              <a:rPr lang="en-US" sz="1800" dirty="0" smtClean="0"/>
              <a:t>No impact on network</a:t>
            </a:r>
          </a:p>
          <a:p>
            <a:r>
              <a:rPr lang="en-US" sz="1800" dirty="0" smtClean="0"/>
              <a:t>No network impact if there is a sensor failure</a:t>
            </a:r>
          </a:p>
          <a:p>
            <a:r>
              <a:rPr lang="en-US" sz="1800" dirty="0"/>
              <a:t>No network impact if there is a sensor </a:t>
            </a:r>
            <a:r>
              <a:rPr lang="en-US" sz="1800" dirty="0" smtClean="0"/>
              <a:t>overload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4683162" y="1237488"/>
            <a:ext cx="3931920" cy="1645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Advantages IPS:</a:t>
            </a:r>
          </a:p>
          <a:p>
            <a:r>
              <a:rPr lang="en-US" sz="1800" dirty="0" smtClean="0"/>
              <a:t>Stops trigger packets</a:t>
            </a:r>
          </a:p>
          <a:p>
            <a:r>
              <a:rPr lang="en-US" sz="1800" dirty="0" smtClean="0"/>
              <a:t>Can use stream normalization techniques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451821" y="3632582"/>
            <a:ext cx="3931920" cy="22882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Disadvantages IDS:</a:t>
            </a:r>
            <a:endParaRPr lang="en-US" sz="2000" dirty="0"/>
          </a:p>
          <a:p>
            <a:r>
              <a:rPr lang="en-US" sz="1800" dirty="0" smtClean="0"/>
              <a:t>Response action cannot stop trigger</a:t>
            </a:r>
          </a:p>
          <a:p>
            <a:r>
              <a:rPr lang="en-US" sz="1800" dirty="0" smtClean="0"/>
              <a:t>Correct tuning required for response actions</a:t>
            </a:r>
          </a:p>
          <a:p>
            <a:r>
              <a:rPr lang="en-US" sz="1800" dirty="0" smtClean="0"/>
              <a:t>More vulnerable to network security evasion techniques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683162" y="3622191"/>
            <a:ext cx="3931920" cy="22882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Disadvantages IPS:</a:t>
            </a:r>
            <a:endParaRPr lang="en-US" sz="2000" dirty="0"/>
          </a:p>
          <a:p>
            <a:r>
              <a:rPr lang="en-US" sz="1800" dirty="0" smtClean="0"/>
              <a:t>Sensor issues might affect network traffic</a:t>
            </a:r>
          </a:p>
          <a:p>
            <a:r>
              <a:rPr lang="en-US" sz="1800" dirty="0" smtClean="0"/>
              <a:t>Sensor overloading impacts the network</a:t>
            </a:r>
          </a:p>
          <a:p>
            <a:r>
              <a:rPr lang="en-US" sz="1800" dirty="0" smtClean="0"/>
              <a:t>Some impact on network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0055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NetAcad_White_PPT_Template 05Oct12</Template>
  <TotalTime>3852</TotalTime>
  <Words>1515</Words>
  <Application>Microsoft Office PowerPoint</Application>
  <PresentationFormat>On-screen Show (4:3)</PresentationFormat>
  <Paragraphs>322</Paragraphs>
  <Slides>70</Slides>
  <Notes>54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NetAcad_White_PPT_Template 05Oct12</vt:lpstr>
      <vt:lpstr>Chapter 5: Implementing Intrusion Prevention</vt:lpstr>
      <vt:lpstr>Chapter Outline</vt:lpstr>
      <vt:lpstr>Section 5.1: IPS Technologies</vt:lpstr>
      <vt:lpstr>Topic 5.1.1: IDS and IPS Characteristics</vt:lpstr>
      <vt:lpstr>Zero-Day Attacks</vt:lpstr>
      <vt:lpstr>Monitor for Attacks</vt:lpstr>
      <vt:lpstr>Detect and Stop Attacks</vt:lpstr>
      <vt:lpstr>Similarities Between IDS and IPS</vt:lpstr>
      <vt:lpstr>Advantages and Disadvantages of IDS and IPS</vt:lpstr>
      <vt:lpstr>Topic 5.1.2: Network-Based IPS Implementations</vt:lpstr>
      <vt:lpstr>Host-Based and Network-Based IPS</vt:lpstr>
      <vt:lpstr>Network-Based IPS Sensors</vt:lpstr>
      <vt:lpstr>Cisco’s Modular and Appliance-Based IPS Solutions</vt:lpstr>
      <vt:lpstr>Choose an IPS Solution</vt:lpstr>
      <vt:lpstr>IPS Advantages and Disadvantages</vt:lpstr>
      <vt:lpstr>Modes of Deployment</vt:lpstr>
      <vt:lpstr>Topic 5.1.3: Cisco Switched Port Analyzer</vt:lpstr>
      <vt:lpstr>Port Mirroring</vt:lpstr>
      <vt:lpstr>Cisco SPAN</vt:lpstr>
      <vt:lpstr>Configuring Cisco SPAN Using Intrusion Detection</vt:lpstr>
      <vt:lpstr>Section 5.2: IPS Signatures</vt:lpstr>
      <vt:lpstr>Topic 5.2.1: IPS Signature Characteristics</vt:lpstr>
      <vt:lpstr>Signature Attributes</vt:lpstr>
      <vt:lpstr>Signature Types</vt:lpstr>
      <vt:lpstr>Signature File</vt:lpstr>
      <vt:lpstr>Signature Micro-Engines</vt:lpstr>
      <vt:lpstr>Download a Signature File</vt:lpstr>
      <vt:lpstr>Topic 5.2.2: IPS Signature Alarms</vt:lpstr>
      <vt:lpstr>Signature Alarm</vt:lpstr>
      <vt:lpstr>Pattern-Based Detection</vt:lpstr>
      <vt:lpstr>Anomaly-Based Detection</vt:lpstr>
      <vt:lpstr>Policy-Based and Honey Pot-Based Detection</vt:lpstr>
      <vt:lpstr>Benefits of the Cisco IOS IPS Solution</vt:lpstr>
      <vt:lpstr>Alarm Triggering Mechanisms</vt:lpstr>
      <vt:lpstr>Topic 5.2.3: IPS Signature Actions</vt:lpstr>
      <vt:lpstr>Signature Actions</vt:lpstr>
      <vt:lpstr>Manage Generated Alerts</vt:lpstr>
      <vt:lpstr>Log Activities for Later Analysis</vt:lpstr>
      <vt:lpstr>Deny the Activity</vt:lpstr>
      <vt:lpstr>Reset, Block, and Allow Traffic</vt:lpstr>
      <vt:lpstr>Topic 5.2.4: Manage and Monitor IPS</vt:lpstr>
      <vt:lpstr>Monitor Activity</vt:lpstr>
      <vt:lpstr>Monitoring Considerations</vt:lpstr>
      <vt:lpstr>Secure Device Event Exchange</vt:lpstr>
      <vt:lpstr>IPS Configuration Best Practices</vt:lpstr>
      <vt:lpstr>Topic 5.2.5: IPS Global Correlation</vt:lpstr>
      <vt:lpstr>Cisco Global Correlation</vt:lpstr>
      <vt:lpstr>Cisco SensorBase Network</vt:lpstr>
      <vt:lpstr>Cisco Security Intelligence Operation</vt:lpstr>
      <vt:lpstr>Reputations, Blacklists, and Traffic Filters</vt:lpstr>
      <vt:lpstr>Reputations, Blacklists, and Traffic Filters</vt:lpstr>
      <vt:lpstr>Section 5.3: Implement IPS</vt:lpstr>
      <vt:lpstr>Topic 5.3.1: Configure Cisco IOS IPS with CLI</vt:lpstr>
      <vt:lpstr>Implement IOS IPS</vt:lpstr>
      <vt:lpstr>Download the IOS IPS Files</vt:lpstr>
      <vt:lpstr>IPS Crypto Key</vt:lpstr>
      <vt:lpstr>Enable IOS IPS</vt:lpstr>
      <vt:lpstr>Enable IOS IPS</vt:lpstr>
      <vt:lpstr>Load the IPS Signature Package in RAM</vt:lpstr>
      <vt:lpstr>Load the IPS Signature Package in RAM</vt:lpstr>
      <vt:lpstr>Retire and Unretire Signatures</vt:lpstr>
      <vt:lpstr>Topic 5.3.2: Modifying Cisco IOS IPS Signatures</vt:lpstr>
      <vt:lpstr>Change Signature Actions</vt:lpstr>
      <vt:lpstr>Topic 5.3.3: Verify and Monitor IPS</vt:lpstr>
      <vt:lpstr>Verify IOS IPS</vt:lpstr>
      <vt:lpstr>Report IPS Alerts</vt:lpstr>
      <vt:lpstr>Enable SDEE</vt:lpstr>
      <vt:lpstr>Section 5.4: Summary</vt:lpstr>
      <vt:lpstr>PowerPoint Presentation</vt:lpstr>
      <vt:lpstr>Instructor Resources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Real, Relevant,  Surprising and Fresh: Cisco Brand</dc:title>
  <dc:creator>Melissa Gabriel</dc:creator>
  <cp:lastModifiedBy>Miriam Kahn</cp:lastModifiedBy>
  <cp:revision>149</cp:revision>
  <dcterms:created xsi:type="dcterms:W3CDTF">2012-10-09T16:58:47Z</dcterms:created>
  <dcterms:modified xsi:type="dcterms:W3CDTF">2015-06-16T21:24:17Z</dcterms:modified>
</cp:coreProperties>
</file>