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4"/>
  </p:sldMasterIdLst>
  <p:notesMasterIdLst>
    <p:notesMasterId r:id="rId81"/>
  </p:notesMasterIdLst>
  <p:handoutMasterIdLst>
    <p:handoutMasterId r:id="rId82"/>
  </p:handoutMasterIdLst>
  <p:sldIdLst>
    <p:sldId id="396" r:id="rId5"/>
    <p:sldId id="474" r:id="rId6"/>
    <p:sldId id="399" r:id="rId7"/>
    <p:sldId id="471" r:id="rId8"/>
    <p:sldId id="473" r:id="rId9"/>
    <p:sldId id="507" r:id="rId10"/>
    <p:sldId id="472" r:id="rId11"/>
    <p:sldId id="475" r:id="rId12"/>
    <p:sldId id="480" r:id="rId13"/>
    <p:sldId id="476" r:id="rId14"/>
    <p:sldId id="484" r:id="rId15"/>
    <p:sldId id="478" r:id="rId16"/>
    <p:sldId id="550" r:id="rId17"/>
    <p:sldId id="551" r:id="rId18"/>
    <p:sldId id="552" r:id="rId19"/>
    <p:sldId id="553" r:id="rId20"/>
    <p:sldId id="554" r:id="rId21"/>
    <p:sldId id="555" r:id="rId22"/>
    <p:sldId id="414" r:id="rId23"/>
    <p:sldId id="485" r:id="rId24"/>
    <p:sldId id="492" r:id="rId25"/>
    <p:sldId id="489" r:id="rId26"/>
    <p:sldId id="491" r:id="rId27"/>
    <p:sldId id="528" r:id="rId28"/>
    <p:sldId id="525" r:id="rId29"/>
    <p:sldId id="524" r:id="rId30"/>
    <p:sldId id="486" r:id="rId31"/>
    <p:sldId id="548" r:id="rId32"/>
    <p:sldId id="582" r:id="rId33"/>
    <p:sldId id="494" r:id="rId34"/>
    <p:sldId id="495" r:id="rId35"/>
    <p:sldId id="557" r:id="rId36"/>
    <p:sldId id="577" r:id="rId37"/>
    <p:sldId id="556" r:id="rId38"/>
    <p:sldId id="558" r:id="rId39"/>
    <p:sldId id="559" r:id="rId40"/>
    <p:sldId id="560" r:id="rId41"/>
    <p:sldId id="561" r:id="rId42"/>
    <p:sldId id="562" r:id="rId43"/>
    <p:sldId id="563" r:id="rId44"/>
    <p:sldId id="564" r:id="rId45"/>
    <p:sldId id="565" r:id="rId46"/>
    <p:sldId id="566" r:id="rId47"/>
    <p:sldId id="567" r:id="rId48"/>
    <p:sldId id="568" r:id="rId49"/>
    <p:sldId id="569" r:id="rId50"/>
    <p:sldId id="570" r:id="rId51"/>
    <p:sldId id="571" r:id="rId52"/>
    <p:sldId id="572" r:id="rId53"/>
    <p:sldId id="573" r:id="rId54"/>
    <p:sldId id="574" r:id="rId55"/>
    <p:sldId id="575" r:id="rId56"/>
    <p:sldId id="576" r:id="rId57"/>
    <p:sldId id="583" r:id="rId58"/>
    <p:sldId id="545" r:id="rId59"/>
    <p:sldId id="526" r:id="rId60"/>
    <p:sldId id="415" r:id="rId61"/>
    <p:sldId id="497" r:id="rId62"/>
    <p:sldId id="498" r:id="rId63"/>
    <p:sldId id="499" r:id="rId64"/>
    <p:sldId id="500" r:id="rId65"/>
    <p:sldId id="501" r:id="rId66"/>
    <p:sldId id="502" r:id="rId67"/>
    <p:sldId id="503" r:id="rId68"/>
    <p:sldId id="504" r:id="rId69"/>
    <p:sldId id="505" r:id="rId70"/>
    <p:sldId id="506" r:id="rId71"/>
    <p:sldId id="578" r:id="rId72"/>
    <p:sldId id="579" r:id="rId73"/>
    <p:sldId id="580" r:id="rId74"/>
    <p:sldId id="581" r:id="rId75"/>
    <p:sldId id="425" r:id="rId76"/>
    <p:sldId id="520" r:id="rId77"/>
    <p:sldId id="521" r:id="rId78"/>
    <p:sldId id="523" r:id="rId79"/>
    <p:sldId id="406" r:id="rId80"/>
  </p:sldIdLst>
  <p:sldSz cx="9144000" cy="6858000" type="screen4x3"/>
  <p:notesSz cx="6858000" cy="9144000"/>
  <p:defaultTextStyle>
    <a:defPPr>
      <a:defRPr lang="en-US"/>
    </a:defPPr>
    <a:lvl1pPr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5pPr>
    <a:lvl6pPr marL="2286000" algn="l" defTabSz="914400" rtl="0" eaLnBrk="1" latinLnBrk="0" hangingPunct="1">
      <a:defRPr sz="3000" b="1" kern="1200">
        <a:solidFill>
          <a:schemeClr val="tx1"/>
        </a:solidFill>
        <a:latin typeface="Arial" charset="0"/>
        <a:ea typeface="+mn-ea"/>
        <a:cs typeface="+mn-cs"/>
      </a:defRPr>
    </a:lvl6pPr>
    <a:lvl7pPr marL="2743200" algn="l" defTabSz="914400" rtl="0" eaLnBrk="1" latinLnBrk="0" hangingPunct="1">
      <a:defRPr sz="3000" b="1" kern="1200">
        <a:solidFill>
          <a:schemeClr val="tx1"/>
        </a:solidFill>
        <a:latin typeface="Arial" charset="0"/>
        <a:ea typeface="+mn-ea"/>
        <a:cs typeface="+mn-cs"/>
      </a:defRPr>
    </a:lvl7pPr>
    <a:lvl8pPr marL="3200400" algn="l" defTabSz="914400" rtl="0" eaLnBrk="1" latinLnBrk="0" hangingPunct="1">
      <a:defRPr sz="3000" b="1" kern="1200">
        <a:solidFill>
          <a:schemeClr val="tx1"/>
        </a:solidFill>
        <a:latin typeface="Arial" charset="0"/>
        <a:ea typeface="+mn-ea"/>
        <a:cs typeface="+mn-cs"/>
      </a:defRPr>
    </a:lvl8pPr>
    <a:lvl9pPr marL="3657600" algn="l" defTabSz="914400" rtl="0" eaLnBrk="1" latinLnBrk="0" hangingPunct="1">
      <a:defRPr sz="3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9FF"/>
    <a:srgbClr val="005569"/>
    <a:srgbClr val="FF0000"/>
    <a:srgbClr val="DDDDDD"/>
    <a:srgbClr val="00FF00"/>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3" autoAdjust="0"/>
    <p:restoredTop sz="87802" autoAdjust="0"/>
  </p:normalViewPr>
  <p:slideViewPr>
    <p:cSldViewPr>
      <p:cViewPr varScale="1">
        <p:scale>
          <a:sx n="75" d="100"/>
          <a:sy n="75" d="100"/>
        </p:scale>
        <p:origin x="-1114" y="-67"/>
      </p:cViewPr>
      <p:guideLst>
        <p:guide orient="horz" pos="2160"/>
        <p:guide pos="2880"/>
      </p:guideLst>
    </p:cSldViewPr>
  </p:slideViewPr>
  <p:outlineViewPr>
    <p:cViewPr>
      <p:scale>
        <a:sx n="33" d="100"/>
        <a:sy n="33" d="100"/>
      </p:scale>
      <p:origin x="0" y="50333"/>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5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sk-SK"/>
          </a:p>
        </p:txBody>
      </p:sp>
      <p:sp>
        <p:nvSpPr>
          <p:cNvPr id="5355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sk-SK"/>
          </a:p>
        </p:txBody>
      </p:sp>
      <p:sp>
        <p:nvSpPr>
          <p:cNvPr id="5355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sk-SK"/>
          </a:p>
        </p:txBody>
      </p:sp>
      <p:sp>
        <p:nvSpPr>
          <p:cNvPr id="5355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41AD3548-CE54-4278-981B-E6CA6C3D37A1}" type="slidenum">
              <a:rPr lang="en-US"/>
              <a:pPr/>
              <a:t>‹#›</a:t>
            </a:fld>
            <a:endParaRPr lang="en-US"/>
          </a:p>
        </p:txBody>
      </p:sp>
    </p:spTree>
    <p:extLst>
      <p:ext uri="{BB962C8B-B14F-4D97-AF65-F5344CB8AC3E}">
        <p14:creationId xmlns:p14="http://schemas.microsoft.com/office/powerpoint/2010/main" val="2188936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5000"/>
              </a:lnSpc>
              <a:spcBef>
                <a:spcPct val="50000"/>
              </a:spcBef>
              <a:buClr>
                <a:schemeClr val="folHlink"/>
              </a:buClr>
              <a:buFont typeface="Arial" charset="0"/>
              <a:buChar char="•"/>
              <a:defRPr sz="1200"/>
            </a:lvl1pPr>
          </a:lstStyle>
          <a:p>
            <a:endParaRPr lang="sk-SK"/>
          </a:p>
        </p:txBody>
      </p:sp>
      <p:sp>
        <p:nvSpPr>
          <p:cNvPr id="655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5000"/>
              </a:lnSpc>
              <a:spcBef>
                <a:spcPct val="50000"/>
              </a:spcBef>
              <a:buClr>
                <a:schemeClr val="folHlink"/>
              </a:buClr>
              <a:buFont typeface="Arial" charset="0"/>
              <a:buChar char="•"/>
              <a:defRPr sz="1200"/>
            </a:lvl1pPr>
          </a:lstStyle>
          <a:p>
            <a:endParaRPr lang="sk-SK"/>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5000"/>
              </a:lnSpc>
              <a:spcBef>
                <a:spcPct val="50000"/>
              </a:spcBef>
              <a:buClr>
                <a:schemeClr val="folHlink"/>
              </a:buClr>
              <a:buFont typeface="Arial" charset="0"/>
              <a:buChar char="•"/>
              <a:defRPr sz="1200"/>
            </a:lvl1pPr>
          </a:lstStyle>
          <a:p>
            <a:endParaRPr lang="sk-SK"/>
          </a:p>
        </p:txBody>
      </p:sp>
      <p:sp>
        <p:nvSpPr>
          <p:cNvPr id="655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5000"/>
              </a:lnSpc>
              <a:spcBef>
                <a:spcPct val="50000"/>
              </a:spcBef>
              <a:buClr>
                <a:schemeClr val="folHlink"/>
              </a:buClr>
              <a:buFont typeface="Arial" charset="0"/>
              <a:buChar char="•"/>
              <a:defRPr sz="1200"/>
            </a:lvl1pPr>
          </a:lstStyle>
          <a:p>
            <a:fld id="{730F5175-840A-4E5E-BA7A-83C0253698CA}" type="slidenum">
              <a:rPr lang="en-US"/>
              <a:pPr/>
              <a:t>‹#›</a:t>
            </a:fld>
            <a:endParaRPr lang="en-US"/>
          </a:p>
        </p:txBody>
      </p:sp>
    </p:spTree>
    <p:extLst>
      <p:ext uri="{BB962C8B-B14F-4D97-AF65-F5344CB8AC3E}">
        <p14:creationId xmlns:p14="http://schemas.microsoft.com/office/powerpoint/2010/main" val="875655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9C366B72-1599-4150-82BA-A543A58E159C}" type="slidenum">
              <a:rPr lang="en-US" sz="1200"/>
              <a:pPr/>
              <a:t>2</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BEB6911E-FAA1-4CDD-8FEC-396C90E4196E}" type="slidenum">
              <a:rPr lang="en-US" sz="1200"/>
              <a:pPr/>
              <a:t>11</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35DB8142-754F-4AC2-BD8F-34D984AEEFF7}" type="slidenum">
              <a:rPr lang="en-US" sz="1200"/>
              <a:pPr/>
              <a:t>12</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a:xfrm>
            <a:off x="903288" y="4375150"/>
            <a:ext cx="5037137" cy="4075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91" tIns="45195" rIns="90391" bIns="45195"/>
          <a:lstStyle/>
          <a:p>
            <a:pPr defTabSz="957263"/>
            <a:endParaRPr lang="sk-SK"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4588" y="685800"/>
            <a:ext cx="4572000" cy="3429000"/>
          </a:xfrm>
          <a:ln/>
        </p:spPr>
      </p:sp>
      <p:sp>
        <p:nvSpPr>
          <p:cNvPr id="94211" name="Rectangle 3"/>
          <p:cNvSpPr>
            <a:spLocks noGrp="1" noChangeArrowheads="1"/>
          </p:cNvSpPr>
          <p:nvPr>
            <p:ph type="body" idx="1"/>
          </p:nvPr>
        </p:nvSpPr>
        <p:spPr>
          <a:xfrm>
            <a:off x="903288" y="4375150"/>
            <a:ext cx="5037137" cy="4075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91" tIns="45195" rIns="90391" bIns="45195"/>
          <a:lstStyle/>
          <a:p>
            <a:pPr defTabSz="957263"/>
            <a:endParaRPr lang="sk-SK"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4588" y="685800"/>
            <a:ext cx="4572000" cy="3429000"/>
          </a:xfrm>
          <a:ln/>
        </p:spPr>
      </p:sp>
      <p:sp>
        <p:nvSpPr>
          <p:cNvPr id="95235" name="Rectangle 3"/>
          <p:cNvSpPr>
            <a:spLocks noGrp="1" noChangeArrowheads="1"/>
          </p:cNvSpPr>
          <p:nvPr>
            <p:ph type="body" idx="1"/>
          </p:nvPr>
        </p:nvSpPr>
        <p:spPr>
          <a:xfrm>
            <a:off x="903288" y="4375150"/>
            <a:ext cx="5037137" cy="4075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91" tIns="45195" rIns="90391" bIns="45195"/>
          <a:lstStyle/>
          <a:p>
            <a:pPr defTabSz="957263"/>
            <a:endParaRPr lang="sk-SK"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4588" y="685800"/>
            <a:ext cx="4572000" cy="3429000"/>
          </a:xfrm>
          <a:ln/>
        </p:spPr>
      </p:sp>
      <p:sp>
        <p:nvSpPr>
          <p:cNvPr id="96259" name="Rectangle 3"/>
          <p:cNvSpPr>
            <a:spLocks noGrp="1" noChangeArrowheads="1"/>
          </p:cNvSpPr>
          <p:nvPr>
            <p:ph type="body" idx="1"/>
          </p:nvPr>
        </p:nvSpPr>
        <p:spPr>
          <a:xfrm>
            <a:off x="903288" y="4375150"/>
            <a:ext cx="5037137" cy="4075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91" tIns="45195" rIns="90391" bIns="45195"/>
          <a:lstStyle/>
          <a:p>
            <a:pPr defTabSz="957263"/>
            <a:endParaRPr lang="sk-SK"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2000" cy="3429000"/>
          </a:xfrm>
          <a:ln/>
        </p:spPr>
      </p:sp>
      <p:sp>
        <p:nvSpPr>
          <p:cNvPr id="97283" name="Rectangle 3"/>
          <p:cNvSpPr>
            <a:spLocks noGrp="1" noChangeArrowheads="1"/>
          </p:cNvSpPr>
          <p:nvPr>
            <p:ph type="body" idx="1"/>
          </p:nvPr>
        </p:nvSpPr>
        <p:spPr>
          <a:xfrm>
            <a:off x="903288" y="4375150"/>
            <a:ext cx="5037137" cy="4075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91" tIns="45195" rIns="90391" bIns="45195"/>
          <a:lstStyle/>
          <a:p>
            <a:pPr defTabSz="957263"/>
            <a:endParaRPr lang="sk-SK"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889000" y="608013"/>
            <a:ext cx="4065588" cy="3049587"/>
          </a:xfrm>
          <a:ln/>
        </p:spPr>
      </p:sp>
      <p:sp>
        <p:nvSpPr>
          <p:cNvPr id="98307" name="Rectangle 3"/>
          <p:cNvSpPr>
            <a:spLocks noGrp="1" noChangeArrowheads="1"/>
          </p:cNvSpPr>
          <p:nvPr>
            <p:ph type="body" idx="1"/>
          </p:nvPr>
        </p:nvSpPr>
        <p:spPr>
          <a:xfrm>
            <a:off x="685800" y="4344988"/>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57263"/>
            <a:endParaRPr lang="sk-SK"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9E672673-E623-4F9D-B3D8-1FC6747BDBFF}" type="slidenum">
              <a:rPr lang="en-US" sz="1200"/>
              <a:pPr/>
              <a:t>3</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2525" y="693738"/>
            <a:ext cx="4552950" cy="3414712"/>
          </a:xfrm>
          <a:ln/>
        </p:spPr>
      </p:sp>
      <p:sp>
        <p:nvSpPr>
          <p:cNvPr id="107523" name="Rectangle 3"/>
          <p:cNvSpPr>
            <a:spLocks noGrp="1" noChangeArrowheads="1"/>
          </p:cNvSpPr>
          <p:nvPr>
            <p:ph type="body" idx="1"/>
          </p:nvPr>
        </p:nvSpPr>
        <p:spPr>
          <a:xfrm>
            <a:off x="909638" y="4343400"/>
            <a:ext cx="503713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8050">
              <a:lnSpc>
                <a:spcPct val="80000"/>
              </a:lnSpc>
            </a:pPr>
            <a:endParaRPr lang="sk-SK" sz="11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B76FAB20-5101-4C8D-8B71-F2A0BB2705E3}" type="slidenum">
              <a:rPr lang="en-US" sz="1200"/>
              <a:pPr/>
              <a:t>43</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smtClean="0"/>
              <a:t>The domain name system--the global directory that maps names to Internet Protocol addresses.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1719386-E0BB-4D94-A221-43D2DEF658CC}" type="slidenum">
              <a:rPr lang="en-US" sz="1200"/>
              <a:pPr/>
              <a:t>44</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smtClean="0"/>
              <a:t>The ILOVEYOU virus is an example of an email attack. The text portion of the email message asks you to open the attachment.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249DA38E-1F05-47DB-9DE2-0540849A0406}" type="slidenum">
              <a:rPr lang="en-US" sz="1200"/>
              <a:pPr/>
              <a:t>4</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3F113EF9-F818-4180-A0AC-367EA8713274}" type="slidenum">
              <a:rPr lang="en-US" sz="1200"/>
              <a:pPr/>
              <a:t>46</a:t>
            </a:fld>
            <a:endParaRPr 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smtClean="0"/>
              <a:t>This type of DoS attack can range from not noticeable to show-stopper depending on the characteristics of the virus/worm.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8EAF29ED-7781-45B1-B426-6FE54EC67445}" type="slidenum">
              <a:rPr lang="en-US" sz="1200"/>
              <a:pPr/>
              <a:t>50</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400" smtClean="0"/>
              <a:t>Typically carried out by telephoning users or operators and pretending to be an authorized user or an administrator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842963" y="241300"/>
            <a:ext cx="5233987" cy="3925888"/>
          </a:xfrm>
          <a:ln/>
        </p:spPr>
      </p:sp>
      <p:sp>
        <p:nvSpPr>
          <p:cNvPr id="115715" name="Rectangle 3"/>
          <p:cNvSpPr>
            <a:spLocks noGrp="1" noChangeArrowheads="1"/>
          </p:cNvSpPr>
          <p:nvPr>
            <p:ph type="body" idx="1"/>
          </p:nvPr>
        </p:nvSpPr>
        <p:spPr>
          <a:xfrm>
            <a:off x="395288" y="4306888"/>
            <a:ext cx="598805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842963" y="241300"/>
            <a:ext cx="5233987" cy="3925888"/>
          </a:xfrm>
          <a:ln/>
        </p:spPr>
      </p:sp>
      <p:sp>
        <p:nvSpPr>
          <p:cNvPr id="116739" name="Rectangle 3"/>
          <p:cNvSpPr>
            <a:spLocks noGrp="1" noChangeArrowheads="1"/>
          </p:cNvSpPr>
          <p:nvPr>
            <p:ph type="body" idx="1"/>
          </p:nvPr>
        </p:nvSpPr>
        <p:spPr>
          <a:xfrm>
            <a:off x="395288" y="4306888"/>
            <a:ext cx="598805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842963" y="241300"/>
            <a:ext cx="5233987" cy="3925888"/>
          </a:xfrm>
          <a:ln/>
        </p:spPr>
      </p:sp>
      <p:sp>
        <p:nvSpPr>
          <p:cNvPr id="117763" name="Rectangle 3"/>
          <p:cNvSpPr>
            <a:spLocks noGrp="1" noChangeArrowheads="1"/>
          </p:cNvSpPr>
          <p:nvPr>
            <p:ph type="body" idx="1"/>
          </p:nvPr>
        </p:nvSpPr>
        <p:spPr>
          <a:xfrm>
            <a:off x="395288" y="4306888"/>
            <a:ext cx="598805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842963" y="241300"/>
            <a:ext cx="5233987" cy="3925888"/>
          </a:xfrm>
          <a:ln/>
        </p:spPr>
      </p:sp>
      <p:sp>
        <p:nvSpPr>
          <p:cNvPr id="118787" name="Rectangle 3"/>
          <p:cNvSpPr>
            <a:spLocks noGrp="1" noChangeArrowheads="1"/>
          </p:cNvSpPr>
          <p:nvPr>
            <p:ph type="body" idx="1"/>
          </p:nvPr>
        </p:nvSpPr>
        <p:spPr>
          <a:xfrm>
            <a:off x="395288" y="4306888"/>
            <a:ext cx="598805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r>
              <a:rPr lang="en-US" sz="600" u="sng" smtClean="0">
                <a:latin typeface="Arial" charset="0"/>
                <a:cs typeface="Arial" charset="0"/>
              </a:rPr>
              <a:t>Systems Security Certified Practitioner (SCCP)</a:t>
            </a:r>
          </a:p>
          <a:p>
            <a:pPr marL="171450" indent="-171450"/>
            <a:r>
              <a:rPr lang="en-US" sz="600" smtClean="0">
                <a:latin typeface="Arial" charset="0"/>
                <a:cs typeface="Arial" charset="0"/>
              </a:rPr>
              <a:t>Only available to qualified candidates who subscribe to the (ISC)2 code of ethics and pass the SSCP Certification examination based on the relevant SSCP Common Body of Knowledge (CBK). Candidates must also be able to prove at least one-year experience in one of the 7 domains that comprise the SSCP Certification: </a:t>
            </a:r>
          </a:p>
          <a:p>
            <a:pPr marL="171450" indent="-171450">
              <a:buFontTx/>
              <a:buChar char="•"/>
            </a:pPr>
            <a:r>
              <a:rPr lang="en-US" sz="600" smtClean="0">
                <a:latin typeface="Arial" charset="0"/>
                <a:cs typeface="Arial" charset="0"/>
              </a:rPr>
              <a:t>Access Controls </a:t>
            </a:r>
          </a:p>
          <a:p>
            <a:pPr marL="171450" indent="-171450">
              <a:buFontTx/>
              <a:buChar char="•"/>
            </a:pPr>
            <a:r>
              <a:rPr lang="en-US" sz="600" smtClean="0">
                <a:latin typeface="Arial" charset="0"/>
                <a:cs typeface="Arial" charset="0"/>
              </a:rPr>
              <a:t>Administration </a:t>
            </a:r>
          </a:p>
          <a:p>
            <a:pPr marL="171450" indent="-171450">
              <a:buFontTx/>
              <a:buChar char="•"/>
            </a:pPr>
            <a:r>
              <a:rPr lang="en-US" sz="600" smtClean="0">
                <a:latin typeface="Arial" charset="0"/>
                <a:cs typeface="Arial" charset="0"/>
              </a:rPr>
              <a:t>Audit and Monitoring </a:t>
            </a:r>
          </a:p>
          <a:p>
            <a:pPr marL="171450" indent="-171450">
              <a:buFontTx/>
              <a:buChar char="•"/>
            </a:pPr>
            <a:r>
              <a:rPr lang="en-US" sz="600" smtClean="0">
                <a:latin typeface="Arial" charset="0"/>
                <a:cs typeface="Arial" charset="0"/>
              </a:rPr>
              <a:t>Risk, Response and Recovery </a:t>
            </a:r>
          </a:p>
          <a:p>
            <a:pPr marL="171450" indent="-171450">
              <a:buFontTx/>
              <a:buChar char="•"/>
            </a:pPr>
            <a:r>
              <a:rPr lang="en-US" sz="600" smtClean="0">
                <a:latin typeface="Arial" charset="0"/>
                <a:cs typeface="Arial" charset="0"/>
              </a:rPr>
              <a:t>Cryptography </a:t>
            </a:r>
          </a:p>
          <a:p>
            <a:pPr marL="171450" indent="-171450">
              <a:buFontTx/>
              <a:buChar char="•"/>
            </a:pPr>
            <a:r>
              <a:rPr lang="en-US" sz="600" smtClean="0">
                <a:latin typeface="Arial" charset="0"/>
                <a:cs typeface="Arial" charset="0"/>
              </a:rPr>
              <a:t>Data Communications </a:t>
            </a:r>
          </a:p>
          <a:p>
            <a:pPr marL="171450" indent="-171450">
              <a:buFontTx/>
              <a:buChar char="•"/>
            </a:pPr>
            <a:r>
              <a:rPr lang="en-US" sz="600" smtClean="0">
                <a:latin typeface="Arial" charset="0"/>
                <a:cs typeface="Arial" charset="0"/>
              </a:rPr>
              <a:t>Malicious Code/Malware </a:t>
            </a:r>
          </a:p>
          <a:p>
            <a:pPr marL="171450" indent="-171450"/>
            <a:r>
              <a:rPr lang="en-US" sz="600" u="sng" smtClean="0">
                <a:latin typeface="Arial" charset="0"/>
                <a:cs typeface="Arial" charset="0"/>
              </a:rPr>
              <a:t>Certification and Accreditation Professional (CAP)</a:t>
            </a:r>
          </a:p>
          <a:p>
            <a:pPr marL="171450" indent="-171450"/>
            <a:r>
              <a:rPr lang="en-US" sz="600" smtClean="0">
                <a:latin typeface="Arial" charset="0"/>
                <a:cs typeface="Arial" charset="0"/>
              </a:rPr>
              <a:t>Co-developed by the U.S. Department of State's Office of Information Assurance and (ISC)², the CAP credential is used as a measure of the knowledge, skills and abilities of personnel involved in assessing risk and establishing security requirements, as well as ensuring information systems possess appropriate security measures.</a:t>
            </a:r>
          </a:p>
          <a:p>
            <a:pPr marL="171450" indent="-171450"/>
            <a:r>
              <a:rPr lang="en-US" sz="600" u="sng" smtClean="0">
                <a:latin typeface="Arial" charset="0"/>
                <a:cs typeface="Arial" charset="0"/>
              </a:rPr>
              <a:t>Certified Secure Software Lifecycle Professional (CSSLP)</a:t>
            </a:r>
          </a:p>
          <a:p>
            <a:pPr marL="171450" indent="-171450"/>
            <a:r>
              <a:rPr lang="en-US" sz="600" smtClean="0">
                <a:latin typeface="Arial" charset="0"/>
                <a:cs typeface="Arial" charset="0"/>
              </a:rPr>
              <a:t>The newest certification from (ISC)², this is the only certification in the industry that ensures that security throughout the software lifecycle. It centers around seven common bodies of knowledge (CBK). </a:t>
            </a:r>
          </a:p>
          <a:p>
            <a:pPr marL="171450" indent="-171450">
              <a:buFontTx/>
              <a:buChar char="•"/>
            </a:pPr>
            <a:r>
              <a:rPr lang="en-US" sz="600" smtClean="0">
                <a:latin typeface="Arial" charset="0"/>
                <a:cs typeface="Arial" charset="0"/>
              </a:rPr>
              <a:t>Secure Software Concepts </a:t>
            </a:r>
          </a:p>
          <a:p>
            <a:pPr marL="171450" indent="-171450">
              <a:buFontTx/>
              <a:buChar char="•"/>
            </a:pPr>
            <a:r>
              <a:rPr lang="en-US" sz="600" smtClean="0">
                <a:latin typeface="Arial" charset="0"/>
                <a:cs typeface="Arial" charset="0"/>
              </a:rPr>
              <a:t>Secure Software Requirements </a:t>
            </a:r>
          </a:p>
          <a:p>
            <a:pPr marL="171450" indent="-171450">
              <a:buFontTx/>
              <a:buChar char="•"/>
            </a:pPr>
            <a:r>
              <a:rPr lang="en-US" sz="600" smtClean="0">
                <a:latin typeface="Arial" charset="0"/>
                <a:cs typeface="Arial" charset="0"/>
              </a:rPr>
              <a:t>Secure Software Design </a:t>
            </a:r>
          </a:p>
          <a:p>
            <a:pPr marL="171450" indent="-171450">
              <a:buFontTx/>
              <a:buChar char="•"/>
            </a:pPr>
            <a:r>
              <a:rPr lang="en-US" sz="600" smtClean="0">
                <a:latin typeface="Arial" charset="0"/>
                <a:cs typeface="Arial" charset="0"/>
              </a:rPr>
              <a:t>Secure Software Implementation/Coding </a:t>
            </a:r>
          </a:p>
          <a:p>
            <a:pPr marL="171450" indent="-171450">
              <a:buFontTx/>
              <a:buChar char="•"/>
            </a:pPr>
            <a:r>
              <a:rPr lang="en-US" sz="600" smtClean="0">
                <a:latin typeface="Arial" charset="0"/>
                <a:cs typeface="Arial" charset="0"/>
              </a:rPr>
              <a:t>Secure Software Testing </a:t>
            </a:r>
          </a:p>
          <a:p>
            <a:pPr marL="171450" indent="-171450">
              <a:buFontTx/>
              <a:buChar char="•"/>
            </a:pPr>
            <a:r>
              <a:rPr lang="en-US" sz="600" smtClean="0">
                <a:latin typeface="Arial" charset="0"/>
                <a:cs typeface="Arial" charset="0"/>
              </a:rPr>
              <a:t>Software Acceptance </a:t>
            </a:r>
          </a:p>
          <a:p>
            <a:pPr marL="171450" indent="-171450">
              <a:buFontTx/>
              <a:buChar char="•"/>
            </a:pPr>
            <a:r>
              <a:rPr lang="en-US" sz="600" smtClean="0">
                <a:latin typeface="Arial" charset="0"/>
                <a:cs typeface="Arial" charset="0"/>
              </a:rPr>
              <a:t>Software Deployment, Operations, Maintenance and Disposal</a:t>
            </a:r>
          </a:p>
          <a:p>
            <a:pPr marL="171450" indent="-171450"/>
            <a:r>
              <a:rPr lang="en-US" sz="600" u="sng" smtClean="0">
                <a:latin typeface="Arial" charset="0"/>
                <a:cs typeface="Arial" charset="0"/>
              </a:rPr>
              <a:t>Certified Information Systems Security Professional (CISSP)</a:t>
            </a:r>
          </a:p>
          <a:p>
            <a:pPr marL="171450" indent="-171450"/>
            <a:r>
              <a:rPr lang="en-US" sz="600" smtClean="0">
                <a:latin typeface="Arial" charset="0"/>
                <a:cs typeface="Arial" charset="0"/>
              </a:rPr>
              <a:t>One of the most popular certifications in the network security profession, the CISSP was the first credential in the field of information security, accredited by the American National Standards Institute (ANSI). For CISSP credential, in addition to 5 years of experience, professional experience must be in two or more of 10 defined (ISC)² CISSP domains including:  </a:t>
            </a:r>
          </a:p>
          <a:p>
            <a:pPr marL="171450" indent="-171450">
              <a:buFontTx/>
              <a:buChar char="•"/>
            </a:pPr>
            <a:r>
              <a:rPr lang="en-US" sz="600" smtClean="0">
                <a:latin typeface="Arial" charset="0"/>
                <a:cs typeface="Arial" charset="0"/>
              </a:rPr>
              <a:t>Access Control</a:t>
            </a:r>
          </a:p>
          <a:p>
            <a:pPr marL="171450" indent="-171450">
              <a:buFontTx/>
              <a:buChar char="•"/>
            </a:pPr>
            <a:r>
              <a:rPr lang="en-US" sz="600" smtClean="0">
                <a:latin typeface="Arial" charset="0"/>
                <a:cs typeface="Arial" charset="0"/>
              </a:rPr>
              <a:t>Application Security</a:t>
            </a:r>
          </a:p>
          <a:p>
            <a:pPr marL="171450" indent="-171450">
              <a:buFontTx/>
              <a:buChar char="•"/>
            </a:pPr>
            <a:r>
              <a:rPr lang="en-US" sz="600" smtClean="0">
                <a:latin typeface="Arial" charset="0"/>
                <a:cs typeface="Arial" charset="0"/>
              </a:rPr>
              <a:t>Business Continuity and Disaster Recovery Planning</a:t>
            </a:r>
          </a:p>
          <a:p>
            <a:pPr marL="171450" indent="-171450">
              <a:buFontTx/>
              <a:buChar char="•"/>
            </a:pPr>
            <a:r>
              <a:rPr lang="en-US" sz="600" smtClean="0">
                <a:latin typeface="Arial" charset="0"/>
                <a:cs typeface="Arial" charset="0"/>
              </a:rPr>
              <a:t>Cryptography</a:t>
            </a:r>
          </a:p>
          <a:p>
            <a:pPr marL="171450" indent="-171450">
              <a:buFontTx/>
              <a:buChar char="•"/>
            </a:pPr>
            <a:r>
              <a:rPr lang="en-US" sz="600" smtClean="0">
                <a:latin typeface="Arial" charset="0"/>
                <a:cs typeface="Arial" charset="0"/>
              </a:rPr>
              <a:t>Information Security and Risk Management</a:t>
            </a:r>
          </a:p>
          <a:p>
            <a:pPr marL="171450" indent="-171450">
              <a:buFontTx/>
              <a:buChar char="•"/>
            </a:pPr>
            <a:r>
              <a:rPr lang="en-US" sz="600" smtClean="0">
                <a:latin typeface="Arial" charset="0"/>
                <a:cs typeface="Arial" charset="0"/>
              </a:rPr>
              <a:t>Legal, Regulations, Compliance and Investigations </a:t>
            </a:r>
          </a:p>
          <a:p>
            <a:pPr marL="171450" indent="-171450">
              <a:buFontTx/>
              <a:buChar char="•"/>
            </a:pPr>
            <a:r>
              <a:rPr lang="en-US" sz="600" smtClean="0">
                <a:latin typeface="Arial" charset="0"/>
                <a:cs typeface="Arial" charset="0"/>
              </a:rPr>
              <a:t>Operations Security</a:t>
            </a:r>
          </a:p>
          <a:p>
            <a:pPr marL="171450" indent="-171450">
              <a:buFontTx/>
              <a:buChar char="•"/>
            </a:pPr>
            <a:r>
              <a:rPr lang="en-US" sz="600" smtClean="0">
                <a:latin typeface="Arial" charset="0"/>
                <a:cs typeface="Arial" charset="0"/>
              </a:rPr>
              <a:t>Physical (Environmental) Security</a:t>
            </a:r>
          </a:p>
          <a:p>
            <a:pPr marL="171450" indent="-171450">
              <a:buFontTx/>
              <a:buChar char="•"/>
            </a:pPr>
            <a:r>
              <a:rPr lang="en-US" sz="600" smtClean="0">
                <a:latin typeface="Arial" charset="0"/>
                <a:cs typeface="Arial" charset="0"/>
              </a:rPr>
              <a:t>Security Architecture and Design</a:t>
            </a:r>
          </a:p>
          <a:p>
            <a:pPr marL="171450" indent="-171450">
              <a:buFontTx/>
              <a:buChar char="•"/>
            </a:pPr>
            <a:r>
              <a:rPr lang="en-US" sz="600" smtClean="0">
                <a:latin typeface="Arial" charset="0"/>
                <a:cs typeface="Arial" charset="0"/>
              </a:rPr>
              <a:t>Telecommunications and Network Secu</a:t>
            </a:r>
            <a:r>
              <a:rPr lang="en-US" smtClean="0"/>
              <a:t>rity</a:t>
            </a:r>
            <a:endParaRPr lang="en-CA"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CB4D51C5-F38B-405F-A93C-646B0AD28DEB}" type="slidenum">
              <a:rPr lang="en-US" sz="1200"/>
              <a:pPr/>
              <a:t>76</a:t>
            </a:fld>
            <a:endParaRPr lang="en-US" sz="120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sk-SK"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41309E91-5B87-40DA-A1FF-DAB030524FA9}" type="slidenum">
              <a:rPr lang="en-US" sz="1200"/>
              <a:pPr/>
              <a:t>5</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1257AE8A-8C5F-48AA-A4D7-C41906D0A8D4}" type="slidenum">
              <a:rPr lang="en-US" sz="1200"/>
              <a:pPr/>
              <a:t>6</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3DD46D90-3DDE-41B8-BFD6-D6DE42B0967B}" type="slidenum">
              <a:rPr lang="en-US" sz="1200"/>
              <a:pPr/>
              <a:t>7</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86EA9DB-3D70-4BE6-8CDE-83CBEE9FD66A}" type="slidenum">
              <a:rPr lang="en-US" sz="1200"/>
              <a:pPr/>
              <a:t>8</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327B3CFC-6F0C-4267-8014-63E41F142E84}" type="slidenum">
              <a:rPr lang="en-US" sz="1200"/>
              <a:pPr/>
              <a:t>9</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0695D1B-C59B-4D8E-994D-635BEC911C22}" type="slidenum">
              <a:rPr lang="en-US" sz="1200"/>
              <a:pPr/>
              <a:t>10</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vmlDrawing" Target="../drawings/vmlDrawing2.vml"/><Relationship Id="rId1" Type="http://schemas.openxmlformats.org/officeDocument/2006/relationships/themeOverride" Target="../theme/themeOverrid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505200"/>
          </a:xfrm>
          <a:prstGeom prst="rect">
            <a:avLst/>
          </a:prstGeom>
          <a:solidFill>
            <a:srgbClr val="003366"/>
          </a:solidFill>
          <a:ln w="9525">
            <a:noFill/>
            <a:miter lim="800000"/>
            <a:headEnd type="none" w="sm" len="sm"/>
            <a:tailEnd type="none" w="sm" len="sm"/>
          </a:ln>
          <a:effectLst/>
        </p:spPr>
        <p:txBody>
          <a:bodyPr wrap="none" lIns="73025" tIns="36512" rIns="73025" bIns="36512" anchor="ctr"/>
          <a:lstStyle/>
          <a:p>
            <a:endParaRPr lang="sk-SK"/>
          </a:p>
        </p:txBody>
      </p:sp>
      <p:sp>
        <p:nvSpPr>
          <p:cNvPr id="5" name="Rectangle 4"/>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2C0E03AD-3777-4B79-99BF-EAABC8616936}" type="slidenum">
              <a:rPr lang="en-US" sz="900" b="0">
                <a:solidFill>
                  <a:srgbClr val="808080"/>
                </a:solidFill>
              </a:rPr>
              <a:pPr defTabSz="814388">
                <a:lnSpc>
                  <a:spcPct val="100000"/>
                </a:lnSpc>
              </a:pPr>
              <a:t>‹#›</a:t>
            </a:fld>
            <a:endParaRPr lang="en-US" sz="900" b="0">
              <a:solidFill>
                <a:srgbClr val="808080"/>
              </a:solidFill>
            </a:endParaRPr>
          </a:p>
        </p:txBody>
      </p:sp>
      <p:sp>
        <p:nvSpPr>
          <p:cNvPr id="6" name="Rectangle 5"/>
          <p:cNvSpPr>
            <a:spLocks noChangeArrowheads="1"/>
          </p:cNvSpPr>
          <p:nvPr/>
        </p:nvSpPr>
        <p:spPr bwMode="auto">
          <a:xfrm>
            <a:off x="287338" y="6634163"/>
            <a:ext cx="1517650" cy="188912"/>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defRPr/>
            </a:pPr>
            <a:r>
              <a:rPr lang="en-US" sz="700" dirty="0">
                <a:solidFill>
                  <a:srgbClr val="808080"/>
                </a:solidFill>
              </a:rPr>
              <a:t>© 2009 Cisco Learning Institute.</a:t>
            </a:r>
          </a:p>
        </p:txBody>
      </p:sp>
      <p:sp>
        <p:nvSpPr>
          <p:cNvPr id="7" name="Rectangle 6"/>
          <p:cNvSpPr>
            <a:spLocks noChangeArrowheads="1"/>
          </p:cNvSpPr>
          <p:nvPr/>
        </p:nvSpPr>
        <p:spPr bwMode="auto">
          <a:xfrm>
            <a:off x="0" y="0"/>
            <a:ext cx="7543800" cy="2971800"/>
          </a:xfrm>
          <a:prstGeom prst="rect">
            <a:avLst/>
          </a:prstGeom>
          <a:noFill/>
          <a:ln w="9525">
            <a:noFill/>
            <a:miter lim="800000"/>
            <a:headEnd type="none" w="sm" len="sm"/>
            <a:tailEnd type="none" w="sm" len="sm"/>
          </a:ln>
          <a:effectLst/>
        </p:spPr>
        <p:txBody>
          <a:bodyPr wrap="none" lIns="73025" tIns="36512" rIns="73025" bIns="36512" anchor="ctr"/>
          <a:lstStyle/>
          <a:p>
            <a:endParaRPr lang="sk-SK"/>
          </a:p>
        </p:txBody>
      </p:sp>
      <p:graphicFrame>
        <p:nvGraphicFramePr>
          <p:cNvPr id="8" name="Object 8"/>
          <p:cNvGraphicFramePr>
            <a:graphicFrameLocks noChangeAspect="1"/>
          </p:cNvGraphicFramePr>
          <p:nvPr/>
        </p:nvGraphicFramePr>
        <p:xfrm>
          <a:off x="3314700" y="6651625"/>
          <a:ext cx="2857500" cy="139700"/>
        </p:xfrm>
        <a:graphic>
          <a:graphicData uri="http://schemas.openxmlformats.org/presentationml/2006/ole">
            <mc:AlternateContent xmlns:mc="http://schemas.openxmlformats.org/markup-compatibility/2006">
              <mc:Choice xmlns:v="urn:schemas-microsoft-com:vml" Requires="v">
                <p:oleObj spid="_x0000_s134162" name="Image" r:id="rId4" imgW="2857143" imgH="139683" progId="Photoshop.Image.7">
                  <p:embed/>
                </p:oleObj>
              </mc:Choice>
              <mc:Fallback>
                <p:oleObj name="Image" r:id="rId4" imgW="2857143" imgH="139683"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6651625"/>
                        <a:ext cx="28575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9" descr="head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ead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6680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head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1336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website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3300" y="0"/>
            <a:ext cx="179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1" name="Rectangle 3"/>
          <p:cNvSpPr>
            <a:spLocks noGrp="1" noChangeArrowheads="1"/>
          </p:cNvSpPr>
          <p:nvPr>
            <p:ph type="subTitle" idx="1"/>
          </p:nvPr>
        </p:nvSpPr>
        <p:spPr>
          <a:xfrm>
            <a:off x="396875" y="4068763"/>
            <a:ext cx="8340725" cy="1798637"/>
          </a:xfrm>
        </p:spPr>
        <p:txBody>
          <a:bodyPr/>
          <a:lstStyle>
            <a:lvl1pPr marL="0" indent="0" algn="ctr">
              <a:lnSpc>
                <a:spcPct val="90000"/>
              </a:lnSpc>
              <a:buFontTx/>
              <a:buNone/>
              <a:defRPr sz="2000"/>
            </a:lvl1pPr>
          </a:lstStyle>
          <a:p>
            <a:r>
              <a:rPr lang="en-US"/>
              <a:t>Click to Edit Master Subtitle Style</a:t>
            </a:r>
          </a:p>
        </p:txBody>
      </p:sp>
      <p:sp>
        <p:nvSpPr>
          <p:cNvPr id="580615" name="Rectangle 7"/>
          <p:cNvSpPr>
            <a:spLocks noGrp="1" noChangeArrowheads="1"/>
          </p:cNvSpPr>
          <p:nvPr>
            <p:ph type="ctrTitle"/>
          </p:nvPr>
        </p:nvSpPr>
        <p:spPr>
          <a:xfrm>
            <a:off x="668338" y="2162175"/>
            <a:ext cx="7799387" cy="1114425"/>
          </a:xfrm>
        </p:spPr>
        <p:txBody>
          <a:bodyPr anchor="ctr"/>
          <a:lstStyle>
            <a:lvl1pPr algn="ctr">
              <a:defRPr sz="3600"/>
            </a:lvl1pPr>
          </a:lstStyle>
          <a:p>
            <a:r>
              <a:rPr lang="en-US"/>
              <a:t>Click to Edit Master Title Style</a:t>
            </a:r>
          </a:p>
        </p:txBody>
      </p:sp>
    </p:spTree>
    <p:extLst>
      <p:ext uri="{BB962C8B-B14F-4D97-AF65-F5344CB8AC3E}">
        <p14:creationId xmlns:p14="http://schemas.microsoft.com/office/powerpoint/2010/main" val="27008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467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763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690688"/>
            <a:ext cx="4035425"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90688"/>
            <a:ext cx="4037012"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9111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76200"/>
            <a:ext cx="85344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5613" y="1690688"/>
            <a:ext cx="4035425"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690688"/>
            <a:ext cx="4037012"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3" y="3892550"/>
            <a:ext cx="4035425"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3438" y="3892550"/>
            <a:ext cx="4037012"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715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855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21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90688"/>
            <a:ext cx="4035425" cy="4252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90688"/>
            <a:ext cx="4037012" cy="4252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597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798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412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09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641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846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0" y="0"/>
            <a:ext cx="9144000" cy="990600"/>
          </a:xfrm>
          <a:prstGeom prst="rect">
            <a:avLst/>
          </a:prstGeom>
          <a:solidFill>
            <a:srgbClr val="003366"/>
          </a:solidFill>
          <a:ln w="9525">
            <a:noFill/>
            <a:miter lim="800000"/>
            <a:headEnd type="none" w="sm" len="sm"/>
            <a:tailEnd type="none" w="sm" len="sm"/>
          </a:ln>
          <a:effectLst/>
        </p:spPr>
        <p:txBody>
          <a:bodyPr wrap="none" lIns="73025" tIns="36512" rIns="73025" bIns="36512" anchor="ctr"/>
          <a:lstStyle/>
          <a:p>
            <a:endParaRPr lang="sk-SK"/>
          </a:p>
        </p:txBody>
      </p:sp>
      <p:sp>
        <p:nvSpPr>
          <p:cNvPr id="1029" name="Rectangle 3"/>
          <p:cNvSpPr>
            <a:spLocks noGrp="1" noChangeArrowheads="1"/>
          </p:cNvSpPr>
          <p:nvPr>
            <p:ph type="title"/>
          </p:nvPr>
        </p:nvSpPr>
        <p:spPr bwMode="auto">
          <a:xfrm>
            <a:off x="228600" y="7620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30" name="Rectangle 4"/>
          <p:cNvSpPr>
            <a:spLocks noGrp="1" noChangeArrowheads="1"/>
          </p:cNvSpPr>
          <p:nvPr>
            <p:ph type="body" idx="1"/>
          </p:nvPr>
        </p:nvSpPr>
        <p:spPr bwMode="auto">
          <a:xfrm>
            <a:off x="455613" y="1690688"/>
            <a:ext cx="8224837"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9589" name="Rectangle 5"/>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F1E43034-2153-49D7-8C94-73D4FB0E5C2A}" type="slidenum">
              <a:rPr lang="en-US" sz="900" b="0">
                <a:solidFill>
                  <a:srgbClr val="808080"/>
                </a:solidFill>
              </a:rPr>
              <a:pPr defTabSz="814388">
                <a:lnSpc>
                  <a:spcPct val="100000"/>
                </a:lnSpc>
              </a:pPr>
              <a:t>‹#›</a:t>
            </a:fld>
            <a:endParaRPr lang="en-US" sz="900" b="0">
              <a:solidFill>
                <a:srgbClr val="808080"/>
              </a:solidFill>
            </a:endParaRPr>
          </a:p>
        </p:txBody>
      </p:sp>
      <p:sp>
        <p:nvSpPr>
          <p:cNvPr id="579590" name="Rectangle 6"/>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E86723B5-0640-421D-BA3E-87D5D2BC0A34}" type="slidenum">
              <a:rPr lang="en-US" sz="900" b="0">
                <a:solidFill>
                  <a:srgbClr val="808080"/>
                </a:solidFill>
              </a:rPr>
              <a:pPr defTabSz="814388">
                <a:lnSpc>
                  <a:spcPct val="100000"/>
                </a:lnSpc>
              </a:pPr>
              <a:t>‹#›</a:t>
            </a:fld>
            <a:endParaRPr lang="en-US" sz="900" b="0">
              <a:solidFill>
                <a:srgbClr val="808080"/>
              </a:solidFill>
            </a:endParaRPr>
          </a:p>
        </p:txBody>
      </p:sp>
      <p:sp>
        <p:nvSpPr>
          <p:cNvPr id="579591" name="Rectangle 7"/>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70F177ED-48C4-4F29-AFF2-5011175F9358}" type="slidenum">
              <a:rPr lang="en-US" sz="900" b="0">
                <a:solidFill>
                  <a:srgbClr val="808080"/>
                </a:solidFill>
              </a:rPr>
              <a:pPr defTabSz="814388">
                <a:lnSpc>
                  <a:spcPct val="100000"/>
                </a:lnSpc>
              </a:pPr>
              <a:t>‹#›</a:t>
            </a:fld>
            <a:endParaRPr lang="en-US" sz="900" b="0">
              <a:solidFill>
                <a:srgbClr val="808080"/>
              </a:solidFill>
            </a:endParaRPr>
          </a:p>
        </p:txBody>
      </p:sp>
      <p:sp>
        <p:nvSpPr>
          <p:cNvPr id="579592" name="Rectangle 8"/>
          <p:cNvSpPr>
            <a:spLocks noChangeArrowheads="1"/>
          </p:cNvSpPr>
          <p:nvPr/>
        </p:nvSpPr>
        <p:spPr bwMode="auto">
          <a:xfrm>
            <a:off x="236538" y="6634163"/>
            <a:ext cx="1517650" cy="188912"/>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defRPr/>
            </a:pPr>
            <a:r>
              <a:rPr lang="en-US" sz="700" dirty="0">
                <a:solidFill>
                  <a:srgbClr val="808080"/>
                </a:solidFill>
              </a:rPr>
              <a:t>© 2009 Cisco Learning Institute.</a:t>
            </a:r>
          </a:p>
        </p:txBody>
      </p:sp>
      <p:sp>
        <p:nvSpPr>
          <p:cNvPr id="579593" name="Line 9"/>
          <p:cNvSpPr>
            <a:spLocks noChangeShapeType="1"/>
          </p:cNvSpPr>
          <p:nvPr/>
        </p:nvSpPr>
        <p:spPr bwMode="auto">
          <a:xfrm>
            <a:off x="0" y="1066800"/>
            <a:ext cx="9144000" cy="0"/>
          </a:xfrm>
          <a:prstGeom prst="line">
            <a:avLst/>
          </a:prstGeom>
          <a:noFill/>
          <a:ln w="9525">
            <a:solidFill>
              <a:srgbClr val="35C3EE"/>
            </a:solidFill>
            <a:round/>
            <a:headEnd type="none" w="sm" len="sm"/>
            <a:tailEnd type="none" w="sm" len="sm"/>
          </a:ln>
          <a:effectLst/>
        </p:spPr>
        <p:txBody>
          <a:bodyPr lIns="73025" tIns="36512" rIns="73025" bIns="36512"/>
          <a:lstStyle/>
          <a:p>
            <a:pPr>
              <a:defRPr/>
            </a:pPr>
            <a:endParaRPr lang="en-US"/>
          </a:p>
        </p:txBody>
      </p:sp>
      <p:sp>
        <p:nvSpPr>
          <p:cNvPr id="579594" name="Rectangle 10"/>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sp>
        <p:nvSpPr>
          <p:cNvPr id="579595" name="Rectangle 11"/>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sp>
        <p:nvSpPr>
          <p:cNvPr id="579596" name="Rectangle 12"/>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graphicFrame>
        <p:nvGraphicFramePr>
          <p:cNvPr id="1026" name="Object 13"/>
          <p:cNvGraphicFramePr>
            <a:graphicFrameLocks noChangeAspect="1"/>
          </p:cNvGraphicFramePr>
          <p:nvPr/>
        </p:nvGraphicFramePr>
        <p:xfrm>
          <a:off x="3314700" y="6651625"/>
          <a:ext cx="2857500" cy="139700"/>
        </p:xfrm>
        <a:graphic>
          <a:graphicData uri="http://schemas.openxmlformats.org/presentationml/2006/ole">
            <mc:AlternateContent xmlns:mc="http://schemas.openxmlformats.org/markup-compatibility/2006">
              <mc:Choice xmlns:v="urn:schemas-microsoft-com:vml" Requires="v">
                <p:oleObj spid="_x0000_s1057" name="Image" r:id="rId16" imgW="2857143" imgH="139683" progId="Photoshop.Image.7">
                  <p:embed/>
                </p:oleObj>
              </mc:Choice>
              <mc:Fallback>
                <p:oleObj name="Image" r:id="rId16" imgW="2857143" imgH="139683" progId="Photoshop.Image.7">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4700" y="6651625"/>
                        <a:ext cx="28575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9" name="Picture 14" descr="header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5" descr="website_log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53300" y="0"/>
            <a:ext cx="179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4"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xStyles>
    <p:titleStyle>
      <a:lvl1pPr algn="l" defTabSz="814388" rtl="0" eaLnBrk="0" fontAlgn="base" hangingPunct="0">
        <a:lnSpc>
          <a:spcPct val="90000"/>
        </a:lnSpc>
        <a:spcBef>
          <a:spcPct val="0"/>
        </a:spcBef>
        <a:spcAft>
          <a:spcPct val="0"/>
        </a:spcAft>
        <a:defRPr sz="3200">
          <a:solidFill>
            <a:schemeClr val="bg1"/>
          </a:solidFill>
          <a:latin typeface="+mj-lt"/>
          <a:ea typeface="+mj-ea"/>
          <a:cs typeface="+mj-cs"/>
        </a:defRPr>
      </a:lvl1pPr>
      <a:lvl2pPr algn="l" defTabSz="814388" rtl="0" eaLnBrk="0" fontAlgn="base" hangingPunct="0">
        <a:lnSpc>
          <a:spcPct val="90000"/>
        </a:lnSpc>
        <a:spcBef>
          <a:spcPct val="0"/>
        </a:spcBef>
        <a:spcAft>
          <a:spcPct val="0"/>
        </a:spcAft>
        <a:defRPr sz="3200">
          <a:solidFill>
            <a:schemeClr val="bg1"/>
          </a:solidFill>
          <a:latin typeface="Tahoma" charset="0"/>
        </a:defRPr>
      </a:lvl2pPr>
      <a:lvl3pPr algn="l" defTabSz="814388" rtl="0" eaLnBrk="0" fontAlgn="base" hangingPunct="0">
        <a:lnSpc>
          <a:spcPct val="90000"/>
        </a:lnSpc>
        <a:spcBef>
          <a:spcPct val="0"/>
        </a:spcBef>
        <a:spcAft>
          <a:spcPct val="0"/>
        </a:spcAft>
        <a:defRPr sz="3200">
          <a:solidFill>
            <a:schemeClr val="bg1"/>
          </a:solidFill>
          <a:latin typeface="Tahoma" charset="0"/>
        </a:defRPr>
      </a:lvl3pPr>
      <a:lvl4pPr algn="l" defTabSz="814388" rtl="0" eaLnBrk="0" fontAlgn="base" hangingPunct="0">
        <a:lnSpc>
          <a:spcPct val="90000"/>
        </a:lnSpc>
        <a:spcBef>
          <a:spcPct val="0"/>
        </a:spcBef>
        <a:spcAft>
          <a:spcPct val="0"/>
        </a:spcAft>
        <a:defRPr sz="3200">
          <a:solidFill>
            <a:schemeClr val="bg1"/>
          </a:solidFill>
          <a:latin typeface="Tahoma" charset="0"/>
        </a:defRPr>
      </a:lvl4pPr>
      <a:lvl5pPr algn="l" defTabSz="814388" rtl="0" eaLnBrk="0" fontAlgn="base" hangingPunct="0">
        <a:lnSpc>
          <a:spcPct val="90000"/>
        </a:lnSpc>
        <a:spcBef>
          <a:spcPct val="0"/>
        </a:spcBef>
        <a:spcAft>
          <a:spcPct val="0"/>
        </a:spcAft>
        <a:defRPr sz="3200">
          <a:solidFill>
            <a:schemeClr val="bg1"/>
          </a:solidFill>
          <a:latin typeface="Tahoma" charset="0"/>
        </a:defRPr>
      </a:lvl5pPr>
      <a:lvl6pPr marL="457200" algn="l" defTabSz="814388" rtl="0" fontAlgn="base">
        <a:lnSpc>
          <a:spcPct val="90000"/>
        </a:lnSpc>
        <a:spcBef>
          <a:spcPct val="0"/>
        </a:spcBef>
        <a:spcAft>
          <a:spcPct val="0"/>
        </a:spcAft>
        <a:defRPr sz="3200">
          <a:solidFill>
            <a:schemeClr val="bg1"/>
          </a:solidFill>
          <a:latin typeface="Tahoma" charset="0"/>
        </a:defRPr>
      </a:lvl6pPr>
      <a:lvl7pPr marL="914400" algn="l" defTabSz="814388" rtl="0" fontAlgn="base">
        <a:lnSpc>
          <a:spcPct val="90000"/>
        </a:lnSpc>
        <a:spcBef>
          <a:spcPct val="0"/>
        </a:spcBef>
        <a:spcAft>
          <a:spcPct val="0"/>
        </a:spcAft>
        <a:defRPr sz="3200">
          <a:solidFill>
            <a:schemeClr val="bg1"/>
          </a:solidFill>
          <a:latin typeface="Tahoma" charset="0"/>
        </a:defRPr>
      </a:lvl7pPr>
      <a:lvl8pPr marL="1371600" algn="l" defTabSz="814388" rtl="0" fontAlgn="base">
        <a:lnSpc>
          <a:spcPct val="90000"/>
        </a:lnSpc>
        <a:spcBef>
          <a:spcPct val="0"/>
        </a:spcBef>
        <a:spcAft>
          <a:spcPct val="0"/>
        </a:spcAft>
        <a:defRPr sz="3200">
          <a:solidFill>
            <a:schemeClr val="bg1"/>
          </a:solidFill>
          <a:latin typeface="Tahoma" charset="0"/>
        </a:defRPr>
      </a:lvl8pPr>
      <a:lvl9pPr marL="1828800" algn="l" defTabSz="814388" rtl="0" fontAlgn="base">
        <a:lnSpc>
          <a:spcPct val="90000"/>
        </a:lnSpc>
        <a:spcBef>
          <a:spcPct val="0"/>
        </a:spcBef>
        <a:spcAft>
          <a:spcPct val="0"/>
        </a:spcAft>
        <a:defRPr sz="3200">
          <a:solidFill>
            <a:schemeClr val="bg1"/>
          </a:solidFill>
          <a:latin typeface="Tahoma" charset="0"/>
        </a:defRPr>
      </a:lvl9pPr>
    </p:titleStyle>
    <p:bodyStyle>
      <a:lvl1pPr marL="288925" indent="-288925" algn="l" defTabSz="814388" rtl="0" eaLnBrk="0" fontAlgn="base" hangingPunct="0">
        <a:lnSpc>
          <a:spcPct val="95000"/>
        </a:lnSpc>
        <a:spcBef>
          <a:spcPct val="50000"/>
        </a:spcBef>
        <a:spcAft>
          <a:spcPct val="0"/>
        </a:spcAft>
        <a:buClr>
          <a:srgbClr val="005569"/>
        </a:buClr>
        <a:buChar char="•"/>
        <a:defRPr sz="2800">
          <a:solidFill>
            <a:schemeClr val="tx1"/>
          </a:solidFill>
          <a:latin typeface="+mn-lt"/>
          <a:ea typeface="+mn-ea"/>
          <a:cs typeface="+mn-cs"/>
        </a:defRPr>
      </a:lvl1pPr>
      <a:lvl2pPr marL="795338" indent="-168275" algn="l" defTabSz="814388" rtl="0" eaLnBrk="0" fontAlgn="base" hangingPunct="0">
        <a:lnSpc>
          <a:spcPct val="95000"/>
        </a:lnSpc>
        <a:spcBef>
          <a:spcPct val="50000"/>
        </a:spcBef>
        <a:spcAft>
          <a:spcPct val="0"/>
        </a:spcAft>
        <a:buClr>
          <a:srgbClr val="005569"/>
        </a:buClr>
        <a:buChar char="-"/>
        <a:defRPr sz="2400">
          <a:solidFill>
            <a:schemeClr val="tx1"/>
          </a:solidFill>
          <a:latin typeface="+mn-lt"/>
        </a:defRPr>
      </a:lvl2pPr>
      <a:lvl3pPr marL="1081088" indent="-1588" algn="l" defTabSz="814388" rtl="0" eaLnBrk="0" fontAlgn="base" hangingPunct="0">
        <a:lnSpc>
          <a:spcPct val="95000"/>
        </a:lnSpc>
        <a:spcBef>
          <a:spcPct val="50000"/>
        </a:spcBef>
        <a:spcAft>
          <a:spcPct val="0"/>
        </a:spcAft>
        <a:buClr>
          <a:srgbClr val="005569"/>
        </a:buClr>
        <a:buChar char="o"/>
        <a:defRPr sz="2000">
          <a:solidFill>
            <a:schemeClr val="tx1"/>
          </a:solidFill>
          <a:latin typeface="+mn-lt"/>
        </a:defRPr>
      </a:lvl3pPr>
      <a:lvl4pPr marL="1360488" indent="11113" algn="l" defTabSz="814388" rtl="0" eaLnBrk="0" fontAlgn="base" hangingPunct="0">
        <a:lnSpc>
          <a:spcPct val="95000"/>
        </a:lnSpc>
        <a:spcBef>
          <a:spcPct val="50000"/>
        </a:spcBef>
        <a:spcAft>
          <a:spcPct val="0"/>
        </a:spcAft>
        <a:buClr>
          <a:srgbClr val="005569"/>
        </a:buClr>
        <a:buChar char="•"/>
        <a:defRPr sz="2000">
          <a:solidFill>
            <a:schemeClr val="tx1"/>
          </a:solidFill>
          <a:latin typeface="+mn-lt"/>
        </a:defRPr>
      </a:lvl4pPr>
      <a:lvl5pPr marL="1662113" indent="166688" algn="l" defTabSz="814388" rtl="0" eaLnBrk="0" fontAlgn="base" hangingPunct="0">
        <a:lnSpc>
          <a:spcPct val="95000"/>
        </a:lnSpc>
        <a:spcBef>
          <a:spcPct val="50000"/>
        </a:spcBef>
        <a:spcAft>
          <a:spcPct val="0"/>
        </a:spcAft>
        <a:buClr>
          <a:srgbClr val="005569"/>
        </a:buClr>
        <a:buChar char="-"/>
        <a:defRPr sz="2000">
          <a:solidFill>
            <a:schemeClr val="tx1"/>
          </a:solidFill>
          <a:latin typeface="+mn-lt"/>
        </a:defRPr>
      </a:lvl5pPr>
      <a:lvl6pPr marL="2119313" algn="l" defTabSz="814388" rtl="0" fontAlgn="base">
        <a:lnSpc>
          <a:spcPct val="95000"/>
        </a:lnSpc>
        <a:spcBef>
          <a:spcPct val="50000"/>
        </a:spcBef>
        <a:spcAft>
          <a:spcPct val="0"/>
        </a:spcAft>
        <a:buClr>
          <a:srgbClr val="005569"/>
        </a:buClr>
        <a:buChar char="-"/>
        <a:defRPr sz="2600" b="1">
          <a:solidFill>
            <a:schemeClr val="tx1"/>
          </a:solidFill>
          <a:latin typeface="+mn-lt"/>
        </a:defRPr>
      </a:lvl6pPr>
      <a:lvl7pPr marL="2576513" algn="l" defTabSz="814388" rtl="0" fontAlgn="base">
        <a:lnSpc>
          <a:spcPct val="95000"/>
        </a:lnSpc>
        <a:spcBef>
          <a:spcPct val="50000"/>
        </a:spcBef>
        <a:spcAft>
          <a:spcPct val="0"/>
        </a:spcAft>
        <a:buClr>
          <a:srgbClr val="005569"/>
        </a:buClr>
        <a:buChar char="-"/>
        <a:defRPr sz="2600" b="1">
          <a:solidFill>
            <a:schemeClr val="tx1"/>
          </a:solidFill>
          <a:latin typeface="+mn-lt"/>
        </a:defRPr>
      </a:lvl7pPr>
      <a:lvl8pPr marL="3033713" algn="l" defTabSz="814388" rtl="0" fontAlgn="base">
        <a:lnSpc>
          <a:spcPct val="95000"/>
        </a:lnSpc>
        <a:spcBef>
          <a:spcPct val="50000"/>
        </a:spcBef>
        <a:spcAft>
          <a:spcPct val="0"/>
        </a:spcAft>
        <a:buClr>
          <a:srgbClr val="005569"/>
        </a:buClr>
        <a:buChar char="-"/>
        <a:defRPr sz="2600" b="1">
          <a:solidFill>
            <a:schemeClr val="tx1"/>
          </a:solidFill>
          <a:latin typeface="+mn-lt"/>
        </a:defRPr>
      </a:lvl8pPr>
      <a:lvl9pPr marL="3490913" algn="l" defTabSz="814388" rtl="0" fontAlgn="base">
        <a:lnSpc>
          <a:spcPct val="95000"/>
        </a:lnSpc>
        <a:spcBef>
          <a:spcPct val="50000"/>
        </a:spcBef>
        <a:spcAft>
          <a:spcPct val="0"/>
        </a:spcAft>
        <a:buClr>
          <a:srgbClr val="005569"/>
        </a:buClr>
        <a:buChar char="-"/>
        <a:defRPr sz="2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ans.org/top20/"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http://technet.microsoft.com/en-us/security/bulletin/ms11-au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hhs.gov/ocr/hipaa/"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www.epic.org/privacy/terrorism/usapatriot/" TargetMode="External"/><Relationship Id="rId5" Type="http://schemas.openxmlformats.org/officeDocument/2006/relationships/hyperlink" Target="http://www.epic.org/privacy/glba/" TargetMode="External"/><Relationship Id="rId4" Type="http://schemas.openxmlformats.org/officeDocument/2006/relationships/hyperlink" Target="http://www.soxlaw.com/introduction.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youtube.com/watch?v=yFRc-wpQc9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GMX074pV8FI&amp;feature=PlayList&amp;p=3EB5BB426F8301C8&amp;index=1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cve.mitre.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nbusr.sk/"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metasploit.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ectools.org/vuln-scanners.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youtube.com/watch?v=kM_sn0pGFa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youtube.com/watch?v=Vyzvxtk2H_g&amp;feature=PlayList&amp;p=3F4562B3FCC84BB8&amp;playnext=1&amp;index=2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erver-z/cisco/CCNA%20Explor%203/SPAN/Catalyst%20Switched%20Port%20Analyzer%20(SPAN).pdf"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youtube.com/watch?v=XWCrtjbCVas" TargetMode="External"/><Relationship Id="rId2" Type="http://schemas.openxmlformats.org/officeDocument/2006/relationships/hyperlink" Target="http://www.youtube.com/watch?v=SOMvVxcihN8" TargetMode="External"/><Relationship Id="rId1" Type="http://schemas.openxmlformats.org/officeDocument/2006/relationships/slideLayout" Target="../slideLayouts/slideLayout2.xml"/><Relationship Id="rId6" Type="http://schemas.openxmlformats.org/officeDocument/2006/relationships/hyperlink" Target="http://www.youtube.com/watch?v=n9732krXvpk" TargetMode="External"/><Relationship Id="rId5" Type="http://schemas.openxmlformats.org/officeDocument/2006/relationships/hyperlink" Target="http://www.youtube.com/watch?v=PcqnG4-NkZ4" TargetMode="External"/><Relationship Id="rId4" Type="http://schemas.openxmlformats.org/officeDocument/2006/relationships/hyperlink" Target="http://www.youtube.com/watch?v=9but2Io1qcc"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youtube.com/watch?v=mRYenk0ACQU&amp;feature=PlayList&amp;p=6B6F826337127C5E&amp;index=0&amp;playnext=1" TargetMode="Externa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youtube.com/watch?v=FHcwQ4IplD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hyperlink" Target="http://texaspolitics.laits.utexas.edu/html/cons/features/index_02/requirements.gi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erver-z/cisco/CCNA%20Security/password_meter/pwdmeter.htm" TargetMode="Externa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www.first.org/" TargetMode="External"/><Relationship Id="rId13" Type="http://schemas.openxmlformats.org/officeDocument/2006/relationships/image" Target="../media/image45.png"/><Relationship Id="rId3" Type="http://schemas.openxmlformats.org/officeDocument/2006/relationships/hyperlink" Target="http://www.infosyssec.com/" TargetMode="External"/><Relationship Id="rId7" Type="http://schemas.openxmlformats.org/officeDocument/2006/relationships/hyperlink" Target="http://www.isc2.org/" TargetMode="External"/><Relationship Id="rId12" Type="http://schemas.openxmlformats.org/officeDocument/2006/relationships/image" Target="../media/image44.jpeg"/><Relationship Id="rId17" Type="http://schemas.openxmlformats.org/officeDocument/2006/relationships/image" Target="../media/image49.png"/><Relationship Id="rId2" Type="http://schemas.openxmlformats.org/officeDocument/2006/relationships/notesSlide" Target="../notesSlides/notesSlide34.xml"/><Relationship Id="rId16"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hyperlink" Target="http://www.cert.org/" TargetMode="External"/><Relationship Id="rId11" Type="http://schemas.openxmlformats.org/officeDocument/2006/relationships/hyperlink" Target="http://www.cnss.gov/" TargetMode="External"/><Relationship Id="rId5" Type="http://schemas.openxmlformats.org/officeDocument/2006/relationships/hyperlink" Target="http://www.cisecurity.org/" TargetMode="External"/><Relationship Id="rId15" Type="http://schemas.openxmlformats.org/officeDocument/2006/relationships/image" Target="../media/image47.png"/><Relationship Id="rId10" Type="http://schemas.openxmlformats.org/officeDocument/2006/relationships/hyperlink" Target="http://www.mitre.org/" TargetMode="External"/><Relationship Id="rId4" Type="http://schemas.openxmlformats.org/officeDocument/2006/relationships/hyperlink" Target="http://www.sans.org/" TargetMode="External"/><Relationship Id="rId9" Type="http://schemas.openxmlformats.org/officeDocument/2006/relationships/hyperlink" Target="http://www.infragard.org/" TargetMode="External"/><Relationship Id="rId14"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hyperlink" Target="http://www.isc2.org/cissp/default.aspx"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isc2.org/csslp-certification.aspx" TargetMode="External"/><Relationship Id="rId5" Type="http://schemas.openxmlformats.org/officeDocument/2006/relationships/hyperlink" Target="http://www.isc2.org/cap/default.aspx" TargetMode="External"/><Relationship Id="rId4" Type="http://schemas.openxmlformats.org/officeDocument/2006/relationships/hyperlink" Target="http://www.isc2.org/sscp/default.aspx"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www.youtube.com/watch?v=12alLe4OYGc&amp;feature=related" TargetMode="External"/><Relationship Id="rId2" Type="http://schemas.openxmlformats.org/officeDocument/2006/relationships/hyperlink" Target="http://www.youtube.com/watch?v=CT6Xh0H2U-k" TargetMode="External"/><Relationship Id="rId1" Type="http://schemas.openxmlformats.org/officeDocument/2006/relationships/slideLayout" Target="../slideLayouts/slideLayout2.xml"/><Relationship Id="rId4" Type="http://schemas.openxmlformats.org/officeDocument/2006/relationships/hyperlink" Target="http://www.youtube.com/watch?v=zTJSMjYd9c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www.youtube.com/watch?v=H6JeWfNHVks&amp;feature=PlayList&amp;p=1DB3EB040EBBFA83&amp;index=0&amp;playnext=1"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7PVK0R01tRw&amp;feature=PlayList&amp;p=3EB5BB426F8301C8&amp;index=7"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www.youtube.com/watch?v=Hi9xaLDHW_Y&amp;feature=PlayList&amp;p=3EB5BB426F8301C8&amp;index=2" TargetMode="External"/><Relationship Id="rId4" Type="http://schemas.openxmlformats.org/officeDocument/2006/relationships/hyperlink" Target="http://www.youtube.com/watch?v=Lv_FSGFH7jc"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03.ibm.com/press/us/en/pressrelease/19367.ws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www.usdoj.gov/criminal/cybercrime/cccases.html" TargetMode="External"/><Relationship Id="rId4" Type="http://schemas.openxmlformats.org/officeDocument/2006/relationships/hyperlink" Target="http://www.youtube.com/watch?v=r-CtOX9tOfw&amp;feature=rela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3"/>
          <p:cNvSpPr>
            <a:spLocks noGrp="1" noChangeArrowheads="1"/>
          </p:cNvSpPr>
          <p:nvPr>
            <p:ph type="ctrTitle"/>
          </p:nvPr>
        </p:nvSpPr>
        <p:spPr/>
        <p:txBody>
          <a:bodyPr/>
          <a:lstStyle/>
          <a:p>
            <a:pPr eaLnBrk="1" hangingPunct="1"/>
            <a:r>
              <a:rPr lang="en-US" smtClean="0"/>
              <a:t>CCNA Security</a:t>
            </a:r>
          </a:p>
        </p:txBody>
      </p:sp>
      <p:sp>
        <p:nvSpPr>
          <p:cNvPr id="4099" name="Rectangle 14"/>
          <p:cNvSpPr>
            <a:spLocks noGrp="1" noChangeArrowheads="1"/>
          </p:cNvSpPr>
          <p:nvPr>
            <p:ph type="subTitle" idx="1"/>
          </p:nvPr>
        </p:nvSpPr>
        <p:spPr/>
        <p:txBody>
          <a:bodyPr/>
          <a:lstStyle/>
          <a:p>
            <a:pPr eaLnBrk="1" hangingPunct="1"/>
            <a:r>
              <a:rPr lang="en-US" sz="2800" smtClean="0">
                <a:solidFill>
                  <a:srgbClr val="002060"/>
                </a:solidFill>
              </a:rPr>
              <a:t>Chapter One</a:t>
            </a:r>
          </a:p>
          <a:p>
            <a:pPr eaLnBrk="1" hangingPunct="1"/>
            <a:r>
              <a:rPr lang="en-US" sz="2800" smtClean="0">
                <a:solidFill>
                  <a:srgbClr val="002060"/>
                </a:solidFill>
              </a:rPr>
              <a:t>Modern Network Security Threats</a:t>
            </a:r>
            <a:endParaRPr 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Proliferation of Threats</a:t>
            </a:r>
          </a:p>
        </p:txBody>
      </p:sp>
      <p:sp>
        <p:nvSpPr>
          <p:cNvPr id="13315" name="Rectangle 5"/>
          <p:cNvSpPr>
            <a:spLocks noGrp="1" noChangeArrowheads="1"/>
          </p:cNvSpPr>
          <p:nvPr>
            <p:ph type="body" sz="half" idx="4294967295"/>
          </p:nvPr>
        </p:nvSpPr>
        <p:spPr>
          <a:xfrm>
            <a:off x="685800" y="1676400"/>
            <a:ext cx="7848600" cy="4252913"/>
          </a:xfrm>
        </p:spPr>
        <p:txBody>
          <a:bodyPr/>
          <a:lstStyle/>
          <a:p>
            <a:pPr marL="0" indent="0">
              <a:lnSpc>
                <a:spcPct val="75000"/>
              </a:lnSpc>
              <a:buFontTx/>
              <a:buNone/>
            </a:pPr>
            <a:r>
              <a:rPr lang="en-US" sz="2000" b="1" dirty="0" smtClean="0"/>
              <a:t>The Top Cyber Security Risks</a:t>
            </a:r>
            <a:r>
              <a:rPr lang="sk-SK" sz="2000" b="1" dirty="0" smtClean="0"/>
              <a:t> - </a:t>
            </a:r>
            <a:r>
              <a:rPr lang="en-US" sz="2000" dirty="0" smtClean="0">
                <a:hlinkClick r:id="rId3"/>
              </a:rPr>
              <a:t>http://www.sans.org/top20/</a:t>
            </a:r>
            <a:r>
              <a:rPr lang="sk-SK" sz="2000" dirty="0" smtClean="0"/>
              <a:t> </a:t>
            </a:r>
            <a:r>
              <a:rPr lang="en-US" sz="2000" dirty="0" smtClean="0"/>
              <a:t>. </a:t>
            </a:r>
          </a:p>
          <a:p>
            <a:pPr marL="0" indent="0">
              <a:lnSpc>
                <a:spcPct val="75000"/>
              </a:lnSpc>
              <a:buFontTx/>
              <a:buNone/>
            </a:pPr>
            <a:r>
              <a:rPr lang="en-US" sz="2000" dirty="0" smtClean="0"/>
              <a:t>Since that time, thousands of organizations rely on this list to prioritize their efforts so they can close the most dangerous holes first. </a:t>
            </a:r>
          </a:p>
          <a:p>
            <a:pPr marL="0" indent="0">
              <a:lnSpc>
                <a:spcPct val="75000"/>
              </a:lnSpc>
              <a:buFontTx/>
              <a:buNone/>
            </a:pPr>
            <a:r>
              <a:rPr lang="en-US" sz="2000" dirty="0" smtClean="0"/>
              <a:t>The threat landscape is very </a:t>
            </a:r>
            <a:br>
              <a:rPr lang="en-US" sz="2000" dirty="0" smtClean="0"/>
            </a:br>
            <a:r>
              <a:rPr lang="en-US" sz="2000" dirty="0" smtClean="0"/>
              <a:t>dynamic, which in turn makes it </a:t>
            </a:r>
            <a:br>
              <a:rPr lang="en-US" sz="2000" dirty="0" smtClean="0"/>
            </a:br>
            <a:r>
              <a:rPr lang="en-US" sz="2000" dirty="0" smtClean="0"/>
              <a:t>necessary to adopt newer </a:t>
            </a:r>
            <a:br>
              <a:rPr lang="en-US" sz="2000" dirty="0" smtClean="0"/>
            </a:br>
            <a:r>
              <a:rPr lang="en-US" sz="2000" dirty="0" smtClean="0"/>
              <a:t>security measures. </a:t>
            </a:r>
          </a:p>
          <a:p>
            <a:pPr marL="0" indent="0">
              <a:lnSpc>
                <a:spcPct val="75000"/>
              </a:lnSpc>
              <a:buFontTx/>
              <a:buNone/>
            </a:pPr>
            <a:r>
              <a:rPr lang="en-US" sz="2000" dirty="0" smtClean="0"/>
              <a:t>Just over the last few years, the </a:t>
            </a:r>
            <a:br>
              <a:rPr lang="en-US" sz="2000" dirty="0" smtClean="0"/>
            </a:br>
            <a:r>
              <a:rPr lang="en-US" sz="2000" dirty="0" smtClean="0"/>
              <a:t>kinds of vulnerabilities that are </a:t>
            </a:r>
            <a:br>
              <a:rPr lang="en-US" sz="2000" dirty="0" smtClean="0"/>
            </a:br>
            <a:r>
              <a:rPr lang="en-US" sz="2000" dirty="0" smtClean="0"/>
              <a:t>being exploited are very different </a:t>
            </a:r>
            <a:br>
              <a:rPr lang="en-US" sz="2000" dirty="0" smtClean="0"/>
            </a:br>
            <a:r>
              <a:rPr lang="en-US" sz="2000" dirty="0" smtClean="0"/>
              <a:t>from the ones being exploited in </a:t>
            </a:r>
            <a:br>
              <a:rPr lang="en-US" sz="2000" dirty="0" smtClean="0"/>
            </a:br>
            <a:r>
              <a:rPr lang="en-US" sz="2000" dirty="0" smtClean="0"/>
              <a:t>the past. </a:t>
            </a:r>
            <a:endParaRPr lang="sk-SK" sz="2000" dirty="0" smtClean="0"/>
          </a:p>
          <a:p>
            <a:pPr marL="0" indent="0">
              <a:lnSpc>
                <a:spcPct val="75000"/>
              </a:lnSpc>
              <a:buFontTx/>
              <a:buNone/>
            </a:pPr>
            <a:r>
              <a:rPr lang="en-US" sz="2000" dirty="0" smtClean="0">
                <a:hlinkClick r:id="rId4"/>
              </a:rPr>
              <a:t>http://technet.microsoft.com/en-us/security/bulletin/ms11-aug</a:t>
            </a:r>
            <a:r>
              <a:rPr lang="sk-SK" sz="2000" dirty="0" smtClean="0"/>
              <a:t> </a:t>
            </a:r>
            <a:endParaRPr lang="en-US" sz="2000" dirty="0" smtClean="0"/>
          </a:p>
        </p:txBody>
      </p:sp>
      <p:pic>
        <p:nvPicPr>
          <p:cNvPr id="13316" name="Picture 7"/>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4800600" y="2743200"/>
            <a:ext cx="3657600" cy="2150261"/>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457200" indent="-457200"/>
            <a:r>
              <a:rPr lang="en-US" smtClean="0"/>
              <a:t>Sophistication of Threats</a:t>
            </a: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52538"/>
            <a:ext cx="7239000"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457200" indent="-457200"/>
            <a:r>
              <a:rPr lang="en-US" smtClean="0"/>
              <a:t>Legislation</a:t>
            </a:r>
          </a:p>
        </p:txBody>
      </p:sp>
      <p:sp>
        <p:nvSpPr>
          <p:cNvPr id="15363" name="Rectangle 5"/>
          <p:cNvSpPr>
            <a:spLocks noGrp="1" noChangeArrowheads="1"/>
          </p:cNvSpPr>
          <p:nvPr>
            <p:ph type="body" idx="4294967295"/>
          </p:nvPr>
        </p:nvSpPr>
        <p:spPr/>
        <p:txBody>
          <a:bodyPr/>
          <a:lstStyle/>
          <a:p>
            <a:pPr marL="0" indent="0">
              <a:buFontTx/>
              <a:buNone/>
            </a:pPr>
            <a:r>
              <a:rPr lang="en-US" sz="2400" smtClean="0"/>
              <a:t>Federal and local government has passed legislation that holds organizations and individuals liable for mismanagement of sensitive data. These laws include:</a:t>
            </a:r>
          </a:p>
          <a:p>
            <a:pPr marL="0" indent="0">
              <a:buFontTx/>
              <a:buAutoNum type="arabicPeriod"/>
            </a:pPr>
            <a:r>
              <a:rPr lang="en-US" sz="2400" smtClean="0">
                <a:solidFill>
                  <a:srgbClr val="333399"/>
                </a:solidFill>
                <a:hlinkClick r:id="rId3"/>
              </a:rPr>
              <a:t>The Health Insurance Portability and Accountability Act of 1996 (HIPAA)</a:t>
            </a:r>
            <a:endParaRPr lang="en-US" sz="2400" smtClean="0">
              <a:solidFill>
                <a:srgbClr val="333399"/>
              </a:solidFill>
            </a:endParaRPr>
          </a:p>
          <a:p>
            <a:pPr marL="0" indent="0">
              <a:buFontTx/>
              <a:buAutoNum type="arabicPeriod"/>
            </a:pPr>
            <a:r>
              <a:rPr lang="en-US" sz="2400" smtClean="0">
                <a:solidFill>
                  <a:srgbClr val="333399"/>
                </a:solidFill>
                <a:hlinkClick r:id="rId4"/>
              </a:rPr>
              <a:t>The Sarbanes-Oxley Act of 2002 (Sarbox)</a:t>
            </a:r>
            <a:endParaRPr lang="en-US" sz="2400" smtClean="0">
              <a:solidFill>
                <a:srgbClr val="333399"/>
              </a:solidFill>
            </a:endParaRPr>
          </a:p>
          <a:p>
            <a:pPr marL="0" indent="0">
              <a:buFontTx/>
              <a:buAutoNum type="arabicPeriod"/>
            </a:pPr>
            <a:r>
              <a:rPr lang="en-US" sz="2400" smtClean="0">
                <a:solidFill>
                  <a:srgbClr val="333399"/>
                </a:solidFill>
                <a:hlinkClick r:id="rId5"/>
              </a:rPr>
              <a:t>The Gramm-Leach-Blilely Act (GLBA)</a:t>
            </a:r>
            <a:endParaRPr lang="en-US" sz="2400" smtClean="0">
              <a:solidFill>
                <a:srgbClr val="333399"/>
              </a:solidFill>
            </a:endParaRPr>
          </a:p>
          <a:p>
            <a:pPr marL="0" indent="0">
              <a:buFontTx/>
              <a:buAutoNum type="arabicPeriod"/>
            </a:pPr>
            <a:r>
              <a:rPr lang="en-US" sz="2400" smtClean="0">
                <a:solidFill>
                  <a:srgbClr val="333399"/>
                </a:solidFill>
                <a:hlinkClick r:id="rId6"/>
              </a:rPr>
              <a:t>US PATRIOT Act 2001 </a:t>
            </a: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defTabSz="914400"/>
            <a:r>
              <a:rPr lang="en-US" smtClean="0"/>
              <a:t>Goals of an Information </a:t>
            </a:r>
            <a:br>
              <a:rPr lang="en-US" smtClean="0"/>
            </a:br>
            <a:r>
              <a:rPr lang="en-US" smtClean="0"/>
              <a:t>Security Program</a:t>
            </a:r>
          </a:p>
        </p:txBody>
      </p:sp>
      <p:sp>
        <p:nvSpPr>
          <p:cNvPr id="16387" name="Rectangle 3"/>
          <p:cNvSpPr>
            <a:spLocks noGrp="1" noChangeArrowheads="1"/>
          </p:cNvSpPr>
          <p:nvPr>
            <p:ph type="body" idx="1"/>
          </p:nvPr>
        </p:nvSpPr>
        <p:spPr>
          <a:xfrm>
            <a:off x="455613" y="1371600"/>
            <a:ext cx="8224837" cy="4252913"/>
          </a:xfrm>
        </p:spPr>
        <p:txBody>
          <a:bodyPr/>
          <a:lstStyle/>
          <a:p>
            <a:pPr marL="342900" indent="-342900" defTabSz="914400"/>
            <a:r>
              <a:rPr lang="en-US" sz="2400" smtClean="0">
                <a:hlinkClick r:id="rId2"/>
              </a:rPr>
              <a:t>Confidentiality</a:t>
            </a:r>
            <a:endParaRPr lang="en-US" sz="2400" smtClean="0"/>
          </a:p>
          <a:p>
            <a:pPr marL="742950" lvl="1" indent="-285750" defTabSz="914400"/>
            <a:r>
              <a:rPr lang="en-US" sz="2000" smtClean="0"/>
              <a:t>Prevent the disclosure of sensitive information from unauthorized people, resources, and processes</a:t>
            </a:r>
          </a:p>
          <a:p>
            <a:pPr marL="342900" indent="-342900" defTabSz="914400"/>
            <a:r>
              <a:rPr lang="en-US" sz="2400" smtClean="0"/>
              <a:t>Integrity</a:t>
            </a:r>
          </a:p>
          <a:p>
            <a:pPr marL="742950" lvl="1" indent="-285750" defTabSz="914400"/>
            <a:r>
              <a:rPr lang="en-US" sz="2000" smtClean="0"/>
              <a:t>The protection of system information or processes from intentional or accidental modification</a:t>
            </a:r>
          </a:p>
          <a:p>
            <a:pPr marL="342900" indent="-342900" defTabSz="914400"/>
            <a:r>
              <a:rPr lang="en-US" sz="2400" smtClean="0"/>
              <a:t>Availability</a:t>
            </a:r>
          </a:p>
          <a:p>
            <a:pPr marL="742950" lvl="1" indent="-285750" defTabSz="914400"/>
            <a:r>
              <a:rPr lang="en-US" sz="2000" smtClean="0"/>
              <a:t>The assurance that systems and data are </a:t>
            </a:r>
            <a:br>
              <a:rPr lang="en-US" sz="2000" smtClean="0"/>
            </a:br>
            <a:r>
              <a:rPr lang="en-US" sz="2000" smtClean="0"/>
              <a:t>accessible by authorized users when needed</a:t>
            </a:r>
          </a:p>
          <a:p>
            <a:pPr marL="342900" indent="-342900" defTabSz="914400"/>
            <a:endParaRPr lang="en-US" sz="2400" smtClean="0"/>
          </a:p>
        </p:txBody>
      </p:sp>
      <p:pic>
        <p:nvPicPr>
          <p:cNvPr id="16388" name="Picture 2" descr="http://www.ipnetsecurity.com/archives/images/ci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363" y="4114800"/>
            <a:ext cx="22383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75113" y="3033713"/>
            <a:ext cx="1600200" cy="1522412"/>
            <a:chOff x="2544" y="1776"/>
            <a:chExt cx="1008" cy="960"/>
          </a:xfrm>
        </p:grpSpPr>
        <p:sp>
          <p:nvSpPr>
            <p:cNvPr id="17476" name="AutoShape 3"/>
            <p:cNvSpPr>
              <a:spLocks noChangeArrowheads="1"/>
            </p:cNvSpPr>
            <p:nvPr/>
          </p:nvSpPr>
          <p:spPr bwMode="auto">
            <a:xfrm>
              <a:off x="2544" y="1776"/>
              <a:ext cx="672" cy="384"/>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17477" name="Freeform 4"/>
            <p:cNvSpPr>
              <a:spLocks/>
            </p:cNvSpPr>
            <p:nvPr/>
          </p:nvSpPr>
          <p:spPr bwMode="auto">
            <a:xfrm flipH="1">
              <a:off x="2544" y="1968"/>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sp>
          <p:nvSpPr>
            <p:cNvPr id="17478" name="AutoShape 5"/>
            <p:cNvSpPr>
              <a:spLocks noChangeArrowheads="1"/>
            </p:cNvSpPr>
            <p:nvPr/>
          </p:nvSpPr>
          <p:spPr bwMode="auto">
            <a:xfrm>
              <a:off x="2881" y="1968"/>
              <a:ext cx="671"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79" name="Freeform 6"/>
            <p:cNvSpPr>
              <a:spLocks/>
            </p:cNvSpPr>
            <p:nvPr/>
          </p:nvSpPr>
          <p:spPr bwMode="auto">
            <a:xfrm>
              <a:off x="3217" y="2160"/>
              <a:ext cx="335" cy="576"/>
            </a:xfrm>
            <a:custGeom>
              <a:avLst/>
              <a:gdLst>
                <a:gd name="T0" fmla="*/ 0 w 336"/>
                <a:gd name="T1" fmla="*/ 192 h 576"/>
                <a:gd name="T2" fmla="*/ 0 w 336"/>
                <a:gd name="T3" fmla="*/ 576 h 576"/>
                <a:gd name="T4" fmla="*/ 322 w 336"/>
                <a:gd name="T5" fmla="*/ 384 h 576"/>
                <a:gd name="T6" fmla="*/ 322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17480" name="Freeform 7"/>
            <p:cNvSpPr>
              <a:spLocks/>
            </p:cNvSpPr>
            <p:nvPr/>
          </p:nvSpPr>
          <p:spPr bwMode="auto">
            <a:xfrm flipH="1">
              <a:off x="2881" y="2160"/>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grpSp>
      <p:grpSp>
        <p:nvGrpSpPr>
          <p:cNvPr id="3" name="Group 8"/>
          <p:cNvGrpSpPr>
            <a:grpSpLocks/>
          </p:cNvGrpSpPr>
          <p:nvPr/>
        </p:nvGrpSpPr>
        <p:grpSpPr bwMode="auto">
          <a:xfrm>
            <a:off x="3006725" y="1811338"/>
            <a:ext cx="2133600" cy="3046412"/>
            <a:chOff x="1872" y="0"/>
            <a:chExt cx="1344" cy="1918"/>
          </a:xfrm>
        </p:grpSpPr>
        <p:sp>
          <p:nvSpPr>
            <p:cNvPr id="17465" name="Freeform 9"/>
            <p:cNvSpPr>
              <a:spLocks/>
            </p:cNvSpPr>
            <p:nvPr/>
          </p:nvSpPr>
          <p:spPr bwMode="auto">
            <a:xfrm>
              <a:off x="2880" y="576"/>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17466" name="Freeform 10"/>
            <p:cNvSpPr>
              <a:spLocks/>
            </p:cNvSpPr>
            <p:nvPr/>
          </p:nvSpPr>
          <p:spPr bwMode="auto">
            <a:xfrm>
              <a:off x="2544" y="115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17467" name="AutoShape 11"/>
            <p:cNvSpPr>
              <a:spLocks noChangeArrowheads="1"/>
            </p:cNvSpPr>
            <p:nvPr/>
          </p:nvSpPr>
          <p:spPr bwMode="auto">
            <a:xfrm>
              <a:off x="2544" y="0"/>
              <a:ext cx="672" cy="384"/>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17468" name="Freeform 12"/>
            <p:cNvSpPr>
              <a:spLocks/>
            </p:cNvSpPr>
            <p:nvPr/>
          </p:nvSpPr>
          <p:spPr bwMode="auto">
            <a:xfrm>
              <a:off x="2880" y="19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17469" name="Freeform 13"/>
            <p:cNvSpPr>
              <a:spLocks/>
            </p:cNvSpPr>
            <p:nvPr/>
          </p:nvSpPr>
          <p:spPr bwMode="auto">
            <a:xfrm flipH="1">
              <a:off x="2544" y="19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sp>
          <p:nvSpPr>
            <p:cNvPr id="17470" name="AutoShape 14"/>
            <p:cNvSpPr>
              <a:spLocks noChangeArrowheads="1"/>
            </p:cNvSpPr>
            <p:nvPr/>
          </p:nvSpPr>
          <p:spPr bwMode="auto">
            <a:xfrm>
              <a:off x="2208" y="576"/>
              <a:ext cx="673" cy="384"/>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17471" name="Freeform 15"/>
            <p:cNvSpPr>
              <a:spLocks/>
            </p:cNvSpPr>
            <p:nvPr/>
          </p:nvSpPr>
          <p:spPr bwMode="auto">
            <a:xfrm>
              <a:off x="2545" y="768"/>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17472" name="Freeform 16"/>
            <p:cNvSpPr>
              <a:spLocks/>
            </p:cNvSpPr>
            <p:nvPr/>
          </p:nvSpPr>
          <p:spPr bwMode="auto">
            <a:xfrm flipH="1">
              <a:off x="2208" y="768"/>
              <a:ext cx="337" cy="576"/>
            </a:xfrm>
            <a:custGeom>
              <a:avLst/>
              <a:gdLst>
                <a:gd name="T0" fmla="*/ 0 w 336"/>
                <a:gd name="T1" fmla="*/ 192 h 576"/>
                <a:gd name="T2" fmla="*/ 0 w 336"/>
                <a:gd name="T3" fmla="*/ 576 h 576"/>
                <a:gd name="T4" fmla="*/ 350 w 336"/>
                <a:gd name="T5" fmla="*/ 384 h 576"/>
                <a:gd name="T6" fmla="*/ 350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sp>
          <p:nvSpPr>
            <p:cNvPr id="17473" name="AutoShape 17"/>
            <p:cNvSpPr>
              <a:spLocks noChangeArrowheads="1"/>
            </p:cNvSpPr>
            <p:nvPr/>
          </p:nvSpPr>
          <p:spPr bwMode="auto">
            <a:xfrm>
              <a:off x="1872" y="1152"/>
              <a:ext cx="672" cy="383"/>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17474" name="Freeform 18"/>
            <p:cNvSpPr>
              <a:spLocks/>
            </p:cNvSpPr>
            <p:nvPr/>
          </p:nvSpPr>
          <p:spPr bwMode="auto">
            <a:xfrm>
              <a:off x="2208" y="1344"/>
              <a:ext cx="336" cy="574"/>
            </a:xfrm>
            <a:custGeom>
              <a:avLst/>
              <a:gdLst>
                <a:gd name="T0" fmla="*/ 0 w 336"/>
                <a:gd name="T1" fmla="*/ 178 h 576"/>
                <a:gd name="T2" fmla="*/ 0 w 336"/>
                <a:gd name="T3" fmla="*/ 548 h 576"/>
                <a:gd name="T4" fmla="*/ 336 w 336"/>
                <a:gd name="T5" fmla="*/ 370 h 576"/>
                <a:gd name="T6" fmla="*/ 336 w 336"/>
                <a:gd name="T7" fmla="*/ 0 h 576"/>
                <a:gd name="T8" fmla="*/ 0 w 336"/>
                <a:gd name="T9" fmla="*/ 17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17475" name="Freeform 19"/>
            <p:cNvSpPr>
              <a:spLocks/>
            </p:cNvSpPr>
            <p:nvPr/>
          </p:nvSpPr>
          <p:spPr bwMode="auto">
            <a:xfrm flipH="1">
              <a:off x="1872" y="1344"/>
              <a:ext cx="336" cy="574"/>
            </a:xfrm>
            <a:custGeom>
              <a:avLst/>
              <a:gdLst>
                <a:gd name="T0" fmla="*/ 0 w 336"/>
                <a:gd name="T1" fmla="*/ 178 h 576"/>
                <a:gd name="T2" fmla="*/ 0 w 336"/>
                <a:gd name="T3" fmla="*/ 548 h 576"/>
                <a:gd name="T4" fmla="*/ 336 w 336"/>
                <a:gd name="T5" fmla="*/ 370 h 576"/>
                <a:gd name="T6" fmla="*/ 336 w 336"/>
                <a:gd name="T7" fmla="*/ 0 h 576"/>
                <a:gd name="T8" fmla="*/ 0 w 336"/>
                <a:gd name="T9" fmla="*/ 17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grpSp>
      <p:grpSp>
        <p:nvGrpSpPr>
          <p:cNvPr id="4" name="Group 20"/>
          <p:cNvGrpSpPr>
            <a:grpSpLocks/>
          </p:cNvGrpSpPr>
          <p:nvPr/>
        </p:nvGrpSpPr>
        <p:grpSpPr bwMode="auto">
          <a:xfrm>
            <a:off x="3540125" y="3641725"/>
            <a:ext cx="2668588" cy="1827213"/>
            <a:chOff x="432" y="2496"/>
            <a:chExt cx="1680" cy="1152"/>
          </a:xfrm>
        </p:grpSpPr>
        <p:sp>
          <p:nvSpPr>
            <p:cNvPr id="17455" name="AutoShape 21"/>
            <p:cNvSpPr>
              <a:spLocks noChangeArrowheads="1"/>
            </p:cNvSpPr>
            <p:nvPr/>
          </p:nvSpPr>
          <p:spPr bwMode="auto">
            <a:xfrm>
              <a:off x="768" y="2496"/>
              <a:ext cx="672" cy="383"/>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56" name="AutoShape 22"/>
            <p:cNvSpPr>
              <a:spLocks noChangeArrowheads="1"/>
            </p:cNvSpPr>
            <p:nvPr/>
          </p:nvSpPr>
          <p:spPr bwMode="auto">
            <a:xfrm>
              <a:off x="1440" y="2496"/>
              <a:ext cx="672" cy="383"/>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57" name="Freeform 23"/>
            <p:cNvSpPr>
              <a:spLocks/>
            </p:cNvSpPr>
            <p:nvPr/>
          </p:nvSpPr>
          <p:spPr bwMode="auto">
            <a:xfrm>
              <a:off x="1776" y="2688"/>
              <a:ext cx="336" cy="574"/>
            </a:xfrm>
            <a:custGeom>
              <a:avLst/>
              <a:gdLst>
                <a:gd name="T0" fmla="*/ 0 w 336"/>
                <a:gd name="T1" fmla="*/ 178 h 576"/>
                <a:gd name="T2" fmla="*/ 0 w 336"/>
                <a:gd name="T3" fmla="*/ 548 h 576"/>
                <a:gd name="T4" fmla="*/ 336 w 336"/>
                <a:gd name="T5" fmla="*/ 370 h 576"/>
                <a:gd name="T6" fmla="*/ 336 w 336"/>
                <a:gd name="T7" fmla="*/ 0 h 576"/>
                <a:gd name="T8" fmla="*/ 0 w 336"/>
                <a:gd name="T9" fmla="*/ 17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17458" name="AutoShape 24"/>
            <p:cNvSpPr>
              <a:spLocks noChangeArrowheads="1"/>
            </p:cNvSpPr>
            <p:nvPr/>
          </p:nvSpPr>
          <p:spPr bwMode="auto">
            <a:xfrm>
              <a:off x="432" y="2688"/>
              <a:ext cx="673"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59" name="Freeform 25"/>
            <p:cNvSpPr>
              <a:spLocks/>
            </p:cNvSpPr>
            <p:nvPr/>
          </p:nvSpPr>
          <p:spPr bwMode="auto">
            <a:xfrm flipH="1">
              <a:off x="432" y="2880"/>
              <a:ext cx="337" cy="576"/>
            </a:xfrm>
            <a:custGeom>
              <a:avLst/>
              <a:gdLst>
                <a:gd name="T0" fmla="*/ 0 w 336"/>
                <a:gd name="T1" fmla="*/ 192 h 576"/>
                <a:gd name="T2" fmla="*/ 0 w 336"/>
                <a:gd name="T3" fmla="*/ 576 h 576"/>
                <a:gd name="T4" fmla="*/ 350 w 336"/>
                <a:gd name="T5" fmla="*/ 384 h 576"/>
                <a:gd name="T6" fmla="*/ 350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sp>
          <p:nvSpPr>
            <p:cNvPr id="17460" name="AutoShape 26"/>
            <p:cNvSpPr>
              <a:spLocks noChangeArrowheads="1"/>
            </p:cNvSpPr>
            <p:nvPr/>
          </p:nvSpPr>
          <p:spPr bwMode="auto">
            <a:xfrm>
              <a:off x="1104" y="2688"/>
              <a:ext cx="671"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61" name="Freeform 27"/>
            <p:cNvSpPr>
              <a:spLocks/>
            </p:cNvSpPr>
            <p:nvPr/>
          </p:nvSpPr>
          <p:spPr bwMode="auto">
            <a:xfrm>
              <a:off x="1440" y="2880"/>
              <a:ext cx="335" cy="576"/>
            </a:xfrm>
            <a:custGeom>
              <a:avLst/>
              <a:gdLst>
                <a:gd name="T0" fmla="*/ 0 w 336"/>
                <a:gd name="T1" fmla="*/ 192 h 576"/>
                <a:gd name="T2" fmla="*/ 0 w 336"/>
                <a:gd name="T3" fmla="*/ 576 h 576"/>
                <a:gd name="T4" fmla="*/ 322 w 336"/>
                <a:gd name="T5" fmla="*/ 384 h 576"/>
                <a:gd name="T6" fmla="*/ 322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17462" name="AutoShape 28"/>
            <p:cNvSpPr>
              <a:spLocks noChangeArrowheads="1"/>
            </p:cNvSpPr>
            <p:nvPr/>
          </p:nvSpPr>
          <p:spPr bwMode="auto">
            <a:xfrm>
              <a:off x="768" y="2880"/>
              <a:ext cx="672"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63" name="Freeform 29"/>
            <p:cNvSpPr>
              <a:spLocks/>
            </p:cNvSpPr>
            <p:nvPr/>
          </p:nvSpPr>
          <p:spPr bwMode="auto">
            <a:xfrm>
              <a:off x="1104" y="307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17464" name="Freeform 30"/>
            <p:cNvSpPr>
              <a:spLocks/>
            </p:cNvSpPr>
            <p:nvPr/>
          </p:nvSpPr>
          <p:spPr bwMode="auto">
            <a:xfrm flipH="1">
              <a:off x="768" y="307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grpSp>
      <p:grpSp>
        <p:nvGrpSpPr>
          <p:cNvPr id="5" name="Group 31"/>
          <p:cNvGrpSpPr>
            <a:grpSpLocks/>
          </p:cNvGrpSpPr>
          <p:nvPr/>
        </p:nvGrpSpPr>
        <p:grpSpPr bwMode="auto">
          <a:xfrm>
            <a:off x="3006725" y="2116138"/>
            <a:ext cx="1603375" cy="2133600"/>
            <a:chOff x="240" y="528"/>
            <a:chExt cx="1009" cy="1344"/>
          </a:xfrm>
        </p:grpSpPr>
        <p:sp>
          <p:nvSpPr>
            <p:cNvPr id="17448" name="AutoShape 32"/>
            <p:cNvSpPr>
              <a:spLocks noChangeArrowheads="1"/>
            </p:cNvSpPr>
            <p:nvPr/>
          </p:nvSpPr>
          <p:spPr bwMode="auto">
            <a:xfrm>
              <a:off x="576" y="528"/>
              <a:ext cx="673" cy="384"/>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17449" name="Freeform 33"/>
            <p:cNvSpPr>
              <a:spLocks/>
            </p:cNvSpPr>
            <p:nvPr/>
          </p:nvSpPr>
          <p:spPr bwMode="auto">
            <a:xfrm>
              <a:off x="912" y="720"/>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17450" name="Freeform 34"/>
            <p:cNvSpPr>
              <a:spLocks/>
            </p:cNvSpPr>
            <p:nvPr/>
          </p:nvSpPr>
          <p:spPr bwMode="auto">
            <a:xfrm>
              <a:off x="576" y="1296"/>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17451" name="Freeform 35"/>
            <p:cNvSpPr>
              <a:spLocks/>
            </p:cNvSpPr>
            <p:nvPr/>
          </p:nvSpPr>
          <p:spPr bwMode="auto">
            <a:xfrm flipH="1">
              <a:off x="240" y="1296"/>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sp>
          <p:nvSpPr>
            <p:cNvPr id="17452" name="AutoShape 36"/>
            <p:cNvSpPr>
              <a:spLocks noChangeArrowheads="1"/>
            </p:cNvSpPr>
            <p:nvPr/>
          </p:nvSpPr>
          <p:spPr bwMode="auto">
            <a:xfrm>
              <a:off x="240" y="720"/>
              <a:ext cx="672" cy="384"/>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17453" name="Freeform 37"/>
            <p:cNvSpPr>
              <a:spLocks/>
            </p:cNvSpPr>
            <p:nvPr/>
          </p:nvSpPr>
          <p:spPr bwMode="auto">
            <a:xfrm>
              <a:off x="576" y="91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17454" name="Freeform 38"/>
            <p:cNvSpPr>
              <a:spLocks/>
            </p:cNvSpPr>
            <p:nvPr/>
          </p:nvSpPr>
          <p:spPr bwMode="auto">
            <a:xfrm flipH="1">
              <a:off x="240" y="91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grpSp>
      <p:grpSp>
        <p:nvGrpSpPr>
          <p:cNvPr id="6" name="Group 39"/>
          <p:cNvGrpSpPr>
            <a:grpSpLocks/>
          </p:cNvGrpSpPr>
          <p:nvPr/>
        </p:nvGrpSpPr>
        <p:grpSpPr bwMode="auto">
          <a:xfrm>
            <a:off x="3540125" y="2116138"/>
            <a:ext cx="2668588" cy="2741612"/>
            <a:chOff x="3936" y="960"/>
            <a:chExt cx="1680" cy="1726"/>
          </a:xfrm>
        </p:grpSpPr>
        <p:sp>
          <p:nvSpPr>
            <p:cNvPr id="17433" name="AutoShape 40"/>
            <p:cNvSpPr>
              <a:spLocks noChangeArrowheads="1"/>
            </p:cNvSpPr>
            <p:nvPr/>
          </p:nvSpPr>
          <p:spPr bwMode="auto">
            <a:xfrm>
              <a:off x="4608" y="960"/>
              <a:ext cx="671"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34" name="Freeform 41"/>
            <p:cNvSpPr>
              <a:spLocks/>
            </p:cNvSpPr>
            <p:nvPr/>
          </p:nvSpPr>
          <p:spPr bwMode="auto">
            <a:xfrm flipH="1">
              <a:off x="4608" y="115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sp>
          <p:nvSpPr>
            <p:cNvPr id="17435" name="AutoShape 42"/>
            <p:cNvSpPr>
              <a:spLocks noChangeArrowheads="1"/>
            </p:cNvSpPr>
            <p:nvPr/>
          </p:nvSpPr>
          <p:spPr bwMode="auto">
            <a:xfrm>
              <a:off x="4272" y="1536"/>
              <a:ext cx="672"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36" name="Freeform 43"/>
            <p:cNvSpPr>
              <a:spLocks/>
            </p:cNvSpPr>
            <p:nvPr/>
          </p:nvSpPr>
          <p:spPr bwMode="auto">
            <a:xfrm>
              <a:off x="5280" y="1728"/>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17437" name="AutoShape 44"/>
            <p:cNvSpPr>
              <a:spLocks noChangeArrowheads="1"/>
            </p:cNvSpPr>
            <p:nvPr/>
          </p:nvSpPr>
          <p:spPr bwMode="auto">
            <a:xfrm>
              <a:off x="3936" y="1728"/>
              <a:ext cx="673"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38" name="Freeform 45"/>
            <p:cNvSpPr>
              <a:spLocks/>
            </p:cNvSpPr>
            <p:nvPr/>
          </p:nvSpPr>
          <p:spPr bwMode="auto">
            <a:xfrm flipH="1">
              <a:off x="3936" y="1920"/>
              <a:ext cx="337" cy="576"/>
            </a:xfrm>
            <a:custGeom>
              <a:avLst/>
              <a:gdLst>
                <a:gd name="T0" fmla="*/ 0 w 336"/>
                <a:gd name="T1" fmla="*/ 192 h 576"/>
                <a:gd name="T2" fmla="*/ 0 w 336"/>
                <a:gd name="T3" fmla="*/ 576 h 576"/>
                <a:gd name="T4" fmla="*/ 350 w 336"/>
                <a:gd name="T5" fmla="*/ 384 h 576"/>
                <a:gd name="T6" fmla="*/ 350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sp>
          <p:nvSpPr>
            <p:cNvPr id="17439" name="AutoShape 46"/>
            <p:cNvSpPr>
              <a:spLocks noChangeArrowheads="1"/>
            </p:cNvSpPr>
            <p:nvPr/>
          </p:nvSpPr>
          <p:spPr bwMode="auto">
            <a:xfrm>
              <a:off x="4944" y="1152"/>
              <a:ext cx="672"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40" name="Freeform 47"/>
            <p:cNvSpPr>
              <a:spLocks/>
            </p:cNvSpPr>
            <p:nvPr/>
          </p:nvSpPr>
          <p:spPr bwMode="auto">
            <a:xfrm>
              <a:off x="5280" y="1344"/>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17441" name="Freeform 48"/>
            <p:cNvSpPr>
              <a:spLocks/>
            </p:cNvSpPr>
            <p:nvPr/>
          </p:nvSpPr>
          <p:spPr bwMode="auto">
            <a:xfrm flipH="1">
              <a:off x="4944" y="1344"/>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sp>
          <p:nvSpPr>
            <p:cNvPr id="17442" name="AutoShape 49"/>
            <p:cNvSpPr>
              <a:spLocks noChangeArrowheads="1"/>
            </p:cNvSpPr>
            <p:nvPr/>
          </p:nvSpPr>
          <p:spPr bwMode="auto">
            <a:xfrm>
              <a:off x="4608" y="1728"/>
              <a:ext cx="671"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43" name="Freeform 50"/>
            <p:cNvSpPr>
              <a:spLocks/>
            </p:cNvSpPr>
            <p:nvPr/>
          </p:nvSpPr>
          <p:spPr bwMode="auto">
            <a:xfrm>
              <a:off x="4944" y="1920"/>
              <a:ext cx="335" cy="576"/>
            </a:xfrm>
            <a:custGeom>
              <a:avLst/>
              <a:gdLst>
                <a:gd name="T0" fmla="*/ 0 w 336"/>
                <a:gd name="T1" fmla="*/ 192 h 576"/>
                <a:gd name="T2" fmla="*/ 0 w 336"/>
                <a:gd name="T3" fmla="*/ 576 h 576"/>
                <a:gd name="T4" fmla="*/ 322 w 336"/>
                <a:gd name="T5" fmla="*/ 384 h 576"/>
                <a:gd name="T6" fmla="*/ 322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grpSp>
          <p:nvGrpSpPr>
            <p:cNvPr id="17444" name="Group 51"/>
            <p:cNvGrpSpPr>
              <a:grpSpLocks/>
            </p:cNvGrpSpPr>
            <p:nvPr/>
          </p:nvGrpSpPr>
          <p:grpSpPr bwMode="auto">
            <a:xfrm>
              <a:off x="4272" y="1920"/>
              <a:ext cx="672" cy="766"/>
              <a:chOff x="2256" y="2400"/>
              <a:chExt cx="672" cy="768"/>
            </a:xfrm>
          </p:grpSpPr>
          <p:sp>
            <p:nvSpPr>
              <p:cNvPr id="17445" name="AutoShape 52"/>
              <p:cNvSpPr>
                <a:spLocks noChangeArrowheads="1"/>
              </p:cNvSpPr>
              <p:nvPr/>
            </p:nvSpPr>
            <p:spPr bwMode="auto">
              <a:xfrm>
                <a:off x="2256" y="2400"/>
                <a:ext cx="672"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46" name="Freeform 53"/>
              <p:cNvSpPr>
                <a:spLocks/>
              </p:cNvSpPr>
              <p:nvPr/>
            </p:nvSpPr>
            <p:spPr bwMode="auto">
              <a:xfrm>
                <a:off x="2592" y="259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17447" name="Freeform 54"/>
              <p:cNvSpPr>
                <a:spLocks/>
              </p:cNvSpPr>
              <p:nvPr/>
            </p:nvSpPr>
            <p:spPr bwMode="auto">
              <a:xfrm flipH="1">
                <a:off x="2256" y="2592"/>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grpSp>
      </p:grpSp>
      <p:grpSp>
        <p:nvGrpSpPr>
          <p:cNvPr id="8" name="Group 55"/>
          <p:cNvGrpSpPr>
            <a:grpSpLocks/>
          </p:cNvGrpSpPr>
          <p:nvPr/>
        </p:nvGrpSpPr>
        <p:grpSpPr bwMode="auto">
          <a:xfrm>
            <a:off x="3540125" y="2424113"/>
            <a:ext cx="2132013" cy="1825625"/>
            <a:chOff x="4224" y="1392"/>
            <a:chExt cx="1343" cy="1152"/>
          </a:xfrm>
        </p:grpSpPr>
        <p:sp>
          <p:nvSpPr>
            <p:cNvPr id="17424" name="AutoShape 56"/>
            <p:cNvSpPr>
              <a:spLocks noChangeArrowheads="1"/>
            </p:cNvSpPr>
            <p:nvPr/>
          </p:nvSpPr>
          <p:spPr bwMode="auto">
            <a:xfrm>
              <a:off x="4560" y="1392"/>
              <a:ext cx="672"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25" name="AutoShape 57"/>
            <p:cNvSpPr>
              <a:spLocks noChangeArrowheads="1"/>
            </p:cNvSpPr>
            <p:nvPr/>
          </p:nvSpPr>
          <p:spPr bwMode="auto">
            <a:xfrm>
              <a:off x="4224" y="1584"/>
              <a:ext cx="673" cy="384"/>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17426" name="Freeform 58"/>
            <p:cNvSpPr>
              <a:spLocks/>
            </p:cNvSpPr>
            <p:nvPr/>
          </p:nvSpPr>
          <p:spPr bwMode="auto">
            <a:xfrm flipH="1">
              <a:off x="4224" y="1776"/>
              <a:ext cx="337" cy="576"/>
            </a:xfrm>
            <a:custGeom>
              <a:avLst/>
              <a:gdLst>
                <a:gd name="T0" fmla="*/ 0 w 336"/>
                <a:gd name="T1" fmla="*/ 192 h 576"/>
                <a:gd name="T2" fmla="*/ 0 w 336"/>
                <a:gd name="T3" fmla="*/ 576 h 576"/>
                <a:gd name="T4" fmla="*/ 350 w 336"/>
                <a:gd name="T5" fmla="*/ 384 h 576"/>
                <a:gd name="T6" fmla="*/ 350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sp>
          <p:nvSpPr>
            <p:cNvPr id="17427" name="AutoShape 59"/>
            <p:cNvSpPr>
              <a:spLocks noChangeArrowheads="1"/>
            </p:cNvSpPr>
            <p:nvPr/>
          </p:nvSpPr>
          <p:spPr bwMode="auto">
            <a:xfrm>
              <a:off x="4896" y="1584"/>
              <a:ext cx="671"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28" name="Freeform 60"/>
            <p:cNvSpPr>
              <a:spLocks/>
            </p:cNvSpPr>
            <p:nvPr/>
          </p:nvSpPr>
          <p:spPr bwMode="auto">
            <a:xfrm>
              <a:off x="5232" y="1776"/>
              <a:ext cx="335" cy="576"/>
            </a:xfrm>
            <a:custGeom>
              <a:avLst/>
              <a:gdLst>
                <a:gd name="T0" fmla="*/ 0 w 336"/>
                <a:gd name="T1" fmla="*/ 192 h 576"/>
                <a:gd name="T2" fmla="*/ 0 w 336"/>
                <a:gd name="T3" fmla="*/ 576 h 576"/>
                <a:gd name="T4" fmla="*/ 322 w 336"/>
                <a:gd name="T5" fmla="*/ 384 h 576"/>
                <a:gd name="T6" fmla="*/ 322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grpSp>
          <p:nvGrpSpPr>
            <p:cNvPr id="17429" name="Group 61"/>
            <p:cNvGrpSpPr>
              <a:grpSpLocks/>
            </p:cNvGrpSpPr>
            <p:nvPr/>
          </p:nvGrpSpPr>
          <p:grpSpPr bwMode="auto">
            <a:xfrm>
              <a:off x="4560" y="1776"/>
              <a:ext cx="672" cy="768"/>
              <a:chOff x="2256" y="1584"/>
              <a:chExt cx="672" cy="768"/>
            </a:xfrm>
          </p:grpSpPr>
          <p:sp>
            <p:nvSpPr>
              <p:cNvPr id="17430" name="AutoShape 62"/>
              <p:cNvSpPr>
                <a:spLocks noChangeArrowheads="1"/>
              </p:cNvSpPr>
              <p:nvPr/>
            </p:nvSpPr>
            <p:spPr bwMode="auto">
              <a:xfrm>
                <a:off x="2256" y="1584"/>
                <a:ext cx="672" cy="384"/>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17431" name="Freeform 63"/>
              <p:cNvSpPr>
                <a:spLocks/>
              </p:cNvSpPr>
              <p:nvPr/>
            </p:nvSpPr>
            <p:spPr bwMode="auto">
              <a:xfrm>
                <a:off x="2592" y="1776"/>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17432" name="Freeform 64"/>
              <p:cNvSpPr>
                <a:spLocks/>
              </p:cNvSpPr>
              <p:nvPr/>
            </p:nvSpPr>
            <p:spPr bwMode="auto">
              <a:xfrm flipH="1">
                <a:off x="2256" y="1776"/>
                <a:ext cx="336" cy="576"/>
              </a:xfrm>
              <a:custGeom>
                <a:avLst/>
                <a:gdLst>
                  <a:gd name="T0" fmla="*/ 0 w 336"/>
                  <a:gd name="T1" fmla="*/ 192 h 576"/>
                  <a:gd name="T2" fmla="*/ 0 w 336"/>
                  <a:gd name="T3" fmla="*/ 576 h 576"/>
                  <a:gd name="T4" fmla="*/ 336 w 336"/>
                  <a:gd name="T5" fmla="*/ 384 h 576"/>
                  <a:gd name="T6" fmla="*/ 336 w 336"/>
                  <a:gd name="T7" fmla="*/ 0 h 576"/>
                  <a:gd name="T8" fmla="*/ 0 w 336"/>
                  <a:gd name="T9" fmla="*/ 192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grpSp>
      </p:grpSp>
      <p:sp>
        <p:nvSpPr>
          <p:cNvPr id="17416" name="AutoShape 65"/>
          <p:cNvSpPr>
            <a:spLocks/>
          </p:cNvSpPr>
          <p:nvPr/>
        </p:nvSpPr>
        <p:spPr bwMode="auto">
          <a:xfrm rot="7151121">
            <a:off x="5383213" y="1143000"/>
            <a:ext cx="458787" cy="1827213"/>
          </a:xfrm>
          <a:prstGeom prst="leftBrace">
            <a:avLst>
              <a:gd name="adj1" fmla="val 33189"/>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400" tIns="40700" rIns="81400" bIns="40700" anchor="ctr">
            <a:spAutoFit/>
          </a:bodyPr>
          <a:lstStyle/>
          <a:p>
            <a:endParaRPr lang="sk-SK"/>
          </a:p>
        </p:txBody>
      </p:sp>
      <p:sp>
        <p:nvSpPr>
          <p:cNvPr id="17417" name="Text Box 66"/>
          <p:cNvSpPr txBox="1">
            <a:spLocks noChangeArrowheads="1"/>
          </p:cNvSpPr>
          <p:nvPr/>
        </p:nvSpPr>
        <p:spPr bwMode="auto">
          <a:xfrm>
            <a:off x="5751513" y="1543050"/>
            <a:ext cx="2438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000">
                <a:solidFill>
                  <a:srgbClr val="000000"/>
                </a:solidFill>
              </a:rPr>
              <a:t>Information States</a:t>
            </a:r>
          </a:p>
        </p:txBody>
      </p:sp>
      <p:sp>
        <p:nvSpPr>
          <p:cNvPr id="17418" name="AutoShape 67"/>
          <p:cNvSpPr>
            <a:spLocks/>
          </p:cNvSpPr>
          <p:nvPr/>
        </p:nvSpPr>
        <p:spPr bwMode="auto">
          <a:xfrm rot="14448879" flipV="1">
            <a:off x="5295900" y="4327525"/>
            <a:ext cx="455613" cy="1827213"/>
          </a:xfrm>
          <a:prstGeom prst="leftBrace">
            <a:avLst>
              <a:gd name="adj1" fmla="val 33420"/>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400" tIns="40700" rIns="81400" bIns="40700" anchor="ctr">
            <a:spAutoFit/>
          </a:bodyPr>
          <a:lstStyle/>
          <a:p>
            <a:endParaRPr lang="sk-SK"/>
          </a:p>
        </p:txBody>
      </p:sp>
      <p:sp>
        <p:nvSpPr>
          <p:cNvPr id="17419" name="Text Box 68"/>
          <p:cNvSpPr txBox="1">
            <a:spLocks noChangeArrowheads="1"/>
          </p:cNvSpPr>
          <p:nvPr/>
        </p:nvSpPr>
        <p:spPr bwMode="auto">
          <a:xfrm>
            <a:off x="5667375" y="5391150"/>
            <a:ext cx="24542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000">
                <a:solidFill>
                  <a:srgbClr val="000000"/>
                </a:solidFill>
              </a:rPr>
              <a:t>Security Measures</a:t>
            </a:r>
          </a:p>
        </p:txBody>
      </p:sp>
      <p:sp>
        <p:nvSpPr>
          <p:cNvPr id="17420" name="AutoShape 69"/>
          <p:cNvSpPr>
            <a:spLocks/>
          </p:cNvSpPr>
          <p:nvPr/>
        </p:nvSpPr>
        <p:spPr bwMode="auto">
          <a:xfrm>
            <a:off x="2474913" y="2727325"/>
            <a:ext cx="457200" cy="1828800"/>
          </a:xfrm>
          <a:prstGeom prst="leftBrace">
            <a:avLst>
              <a:gd name="adj1" fmla="val 33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81400" tIns="40700" rIns="81400" bIns="40700" anchor="ctr">
            <a:spAutoFit/>
          </a:bodyPr>
          <a:lstStyle/>
          <a:p>
            <a:endParaRPr lang="sk-SK"/>
          </a:p>
        </p:txBody>
      </p:sp>
      <p:sp>
        <p:nvSpPr>
          <p:cNvPr id="17421" name="Text Box 70"/>
          <p:cNvSpPr txBox="1">
            <a:spLocks noChangeArrowheads="1"/>
          </p:cNvSpPr>
          <p:nvPr/>
        </p:nvSpPr>
        <p:spPr bwMode="auto">
          <a:xfrm>
            <a:off x="949325" y="3146425"/>
            <a:ext cx="1597025"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000">
                <a:solidFill>
                  <a:srgbClr val="000000"/>
                </a:solidFill>
              </a:rPr>
              <a:t>Information</a:t>
            </a:r>
            <a:br>
              <a:rPr lang="en-US" sz="2000">
                <a:solidFill>
                  <a:srgbClr val="000000"/>
                </a:solidFill>
              </a:rPr>
            </a:br>
            <a:r>
              <a:rPr lang="en-US" sz="2000">
                <a:solidFill>
                  <a:srgbClr val="000000"/>
                </a:solidFill>
              </a:rPr>
              <a:t>Security</a:t>
            </a:r>
            <a:br>
              <a:rPr lang="en-US" sz="2000">
                <a:solidFill>
                  <a:srgbClr val="000000"/>
                </a:solidFill>
              </a:rPr>
            </a:br>
            <a:r>
              <a:rPr lang="en-US" sz="2000">
                <a:solidFill>
                  <a:srgbClr val="000000"/>
                </a:solidFill>
              </a:rPr>
              <a:t>Properties</a:t>
            </a:r>
          </a:p>
        </p:txBody>
      </p:sp>
      <p:sp>
        <p:nvSpPr>
          <p:cNvPr id="17422" name="Text Box 71"/>
          <p:cNvSpPr txBox="1">
            <a:spLocks noChangeArrowheads="1"/>
          </p:cNvSpPr>
          <p:nvPr/>
        </p:nvSpPr>
        <p:spPr bwMode="auto">
          <a:xfrm>
            <a:off x="790575" y="6075363"/>
            <a:ext cx="77993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07" tIns="45704" rIns="91407" bIns="45704">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ctr">
              <a:lnSpc>
                <a:spcPct val="100000"/>
              </a:lnSpc>
            </a:pPr>
            <a:r>
              <a:rPr lang="en-US" sz="1300" b="0">
                <a:solidFill>
                  <a:srgbClr val="000000"/>
                </a:solidFill>
              </a:rPr>
              <a:t>NSTISSI  4011: National Training Standard for Information Systems Security Professionals, 1994</a:t>
            </a:r>
          </a:p>
        </p:txBody>
      </p:sp>
      <p:sp>
        <p:nvSpPr>
          <p:cNvPr id="17423" name="Rectangle 72"/>
          <p:cNvSpPr>
            <a:spLocks noGrp="1" noChangeArrowheads="1"/>
          </p:cNvSpPr>
          <p:nvPr>
            <p:ph type="title"/>
          </p:nvPr>
        </p:nvSpPr>
        <p:spPr/>
        <p:txBody>
          <a:bodyPr/>
          <a:lstStyle/>
          <a:p>
            <a:r>
              <a:rPr lang="en-US" smtClean="0"/>
              <a:t>Information Security Model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00288" y="3952875"/>
            <a:ext cx="5356225" cy="2438400"/>
            <a:chOff x="1288" y="2112"/>
            <a:chExt cx="3000" cy="1370"/>
          </a:xfrm>
        </p:grpSpPr>
        <p:grpSp>
          <p:nvGrpSpPr>
            <p:cNvPr id="18472" name="Group 3"/>
            <p:cNvGrpSpPr>
              <a:grpSpLocks/>
            </p:cNvGrpSpPr>
            <p:nvPr/>
          </p:nvGrpSpPr>
          <p:grpSpPr bwMode="auto">
            <a:xfrm>
              <a:off x="2496" y="2112"/>
              <a:ext cx="1792" cy="1370"/>
              <a:chOff x="2305" y="2141"/>
              <a:chExt cx="1792" cy="1370"/>
            </a:xfrm>
          </p:grpSpPr>
          <p:sp>
            <p:nvSpPr>
              <p:cNvPr id="18474" name="AutoShape 4"/>
              <p:cNvSpPr>
                <a:spLocks noChangeArrowheads="1"/>
              </p:cNvSpPr>
              <p:nvPr/>
            </p:nvSpPr>
            <p:spPr bwMode="auto">
              <a:xfrm>
                <a:off x="2902" y="2141"/>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75" name="AutoShape 5"/>
              <p:cNvSpPr>
                <a:spLocks noChangeArrowheads="1"/>
              </p:cNvSpPr>
              <p:nvPr/>
            </p:nvSpPr>
            <p:spPr bwMode="auto">
              <a:xfrm>
                <a:off x="2604" y="2312"/>
                <a:ext cx="597"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76" name="AutoShape 6"/>
              <p:cNvSpPr>
                <a:spLocks noChangeArrowheads="1"/>
              </p:cNvSpPr>
              <p:nvPr/>
            </p:nvSpPr>
            <p:spPr bwMode="auto">
              <a:xfrm>
                <a:off x="3201" y="2312"/>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77" name="AutoShape 7"/>
              <p:cNvSpPr>
                <a:spLocks noChangeArrowheads="1"/>
              </p:cNvSpPr>
              <p:nvPr/>
            </p:nvSpPr>
            <p:spPr bwMode="auto">
              <a:xfrm>
                <a:off x="2305" y="2484"/>
                <a:ext cx="597"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78" name="Freeform 8"/>
              <p:cNvSpPr>
                <a:spLocks/>
              </p:cNvSpPr>
              <p:nvPr/>
            </p:nvSpPr>
            <p:spPr bwMode="auto">
              <a:xfrm flipH="1">
                <a:off x="2305" y="26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18479" name="AutoShape 9"/>
              <p:cNvSpPr>
                <a:spLocks noChangeArrowheads="1"/>
              </p:cNvSpPr>
              <p:nvPr/>
            </p:nvSpPr>
            <p:spPr bwMode="auto">
              <a:xfrm>
                <a:off x="2902" y="2484"/>
                <a:ext cx="598"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80" name="AutoShape 10"/>
              <p:cNvSpPr>
                <a:spLocks noChangeArrowheads="1"/>
              </p:cNvSpPr>
              <p:nvPr/>
            </p:nvSpPr>
            <p:spPr bwMode="auto">
              <a:xfrm>
                <a:off x="3500" y="2484"/>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81" name="Freeform 11"/>
              <p:cNvSpPr>
                <a:spLocks/>
              </p:cNvSpPr>
              <p:nvPr/>
            </p:nvSpPr>
            <p:spPr bwMode="auto">
              <a:xfrm>
                <a:off x="3799" y="2655"/>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8482" name="AutoShape 12"/>
              <p:cNvSpPr>
                <a:spLocks noChangeArrowheads="1"/>
              </p:cNvSpPr>
              <p:nvPr/>
            </p:nvSpPr>
            <p:spPr bwMode="auto">
              <a:xfrm>
                <a:off x="2604" y="2655"/>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83" name="Freeform 13"/>
              <p:cNvSpPr>
                <a:spLocks/>
              </p:cNvSpPr>
              <p:nvPr/>
            </p:nvSpPr>
            <p:spPr bwMode="auto">
              <a:xfrm flipH="1">
                <a:off x="2604" y="2826"/>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18484" name="AutoShape 14"/>
              <p:cNvSpPr>
                <a:spLocks noChangeArrowheads="1"/>
              </p:cNvSpPr>
              <p:nvPr/>
            </p:nvSpPr>
            <p:spPr bwMode="auto">
              <a:xfrm>
                <a:off x="3201" y="2655"/>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85" name="Freeform 15"/>
              <p:cNvSpPr>
                <a:spLocks/>
              </p:cNvSpPr>
              <p:nvPr/>
            </p:nvSpPr>
            <p:spPr bwMode="auto">
              <a:xfrm>
                <a:off x="3500" y="2826"/>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8486" name="AutoShape 16"/>
              <p:cNvSpPr>
                <a:spLocks noChangeArrowheads="1"/>
              </p:cNvSpPr>
              <p:nvPr/>
            </p:nvSpPr>
            <p:spPr bwMode="auto">
              <a:xfrm>
                <a:off x="2902" y="2826"/>
                <a:ext cx="598"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87" name="Freeform 17"/>
              <p:cNvSpPr>
                <a:spLocks/>
              </p:cNvSpPr>
              <p:nvPr/>
            </p:nvSpPr>
            <p:spPr bwMode="auto">
              <a:xfrm>
                <a:off x="3201" y="299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8488" name="Freeform 18"/>
              <p:cNvSpPr>
                <a:spLocks/>
              </p:cNvSpPr>
              <p:nvPr/>
            </p:nvSpPr>
            <p:spPr bwMode="auto">
              <a:xfrm flipH="1">
                <a:off x="2902" y="299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grpSp>
        <p:sp>
          <p:nvSpPr>
            <p:cNvPr id="18473" name="Text Box 19"/>
            <p:cNvSpPr txBox="1">
              <a:spLocks noChangeArrowheads="1"/>
            </p:cNvSpPr>
            <p:nvPr/>
          </p:nvSpPr>
          <p:spPr bwMode="auto">
            <a:xfrm>
              <a:off x="1288" y="2696"/>
              <a:ext cx="94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100000"/>
                </a:lnSpc>
              </a:pPr>
              <a:r>
                <a:rPr lang="en-US" sz="2200">
                  <a:solidFill>
                    <a:srgbClr val="000000"/>
                  </a:solidFill>
                </a:rPr>
                <a:t>Availability</a:t>
              </a:r>
              <a:endParaRPr lang="en-US" sz="2200" b="0">
                <a:solidFill>
                  <a:srgbClr val="000000"/>
                </a:solidFill>
                <a:latin typeface="Times New Roman" pitchFamily="18" charset="0"/>
              </a:endParaRPr>
            </a:p>
          </p:txBody>
        </p:sp>
      </p:grpSp>
      <p:grpSp>
        <p:nvGrpSpPr>
          <p:cNvPr id="4" name="Group 20"/>
          <p:cNvGrpSpPr>
            <a:grpSpLocks/>
          </p:cNvGrpSpPr>
          <p:nvPr/>
        </p:nvGrpSpPr>
        <p:grpSpPr bwMode="auto">
          <a:xfrm>
            <a:off x="2652713" y="2671763"/>
            <a:ext cx="5005387" cy="2439987"/>
            <a:chOff x="1486" y="1392"/>
            <a:chExt cx="2803" cy="1370"/>
          </a:xfrm>
        </p:grpSpPr>
        <p:grpSp>
          <p:nvGrpSpPr>
            <p:cNvPr id="18455" name="Group 21"/>
            <p:cNvGrpSpPr>
              <a:grpSpLocks/>
            </p:cNvGrpSpPr>
            <p:nvPr/>
          </p:nvGrpSpPr>
          <p:grpSpPr bwMode="auto">
            <a:xfrm>
              <a:off x="2496" y="1392"/>
              <a:ext cx="1793" cy="1370"/>
              <a:chOff x="2304" y="1413"/>
              <a:chExt cx="1793" cy="1370"/>
            </a:xfrm>
          </p:grpSpPr>
          <p:sp>
            <p:nvSpPr>
              <p:cNvPr id="18457" name="AutoShape 22"/>
              <p:cNvSpPr>
                <a:spLocks noChangeArrowheads="1"/>
              </p:cNvSpPr>
              <p:nvPr/>
            </p:nvSpPr>
            <p:spPr bwMode="auto">
              <a:xfrm>
                <a:off x="2902" y="1413"/>
                <a:ext cx="597"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58" name="AutoShape 23"/>
              <p:cNvSpPr>
                <a:spLocks noChangeArrowheads="1"/>
              </p:cNvSpPr>
              <p:nvPr/>
            </p:nvSpPr>
            <p:spPr bwMode="auto">
              <a:xfrm>
                <a:off x="2603" y="1584"/>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59" name="AutoShape 24"/>
              <p:cNvSpPr>
                <a:spLocks noChangeArrowheads="1"/>
              </p:cNvSpPr>
              <p:nvPr/>
            </p:nvSpPr>
            <p:spPr bwMode="auto">
              <a:xfrm>
                <a:off x="3201" y="1584"/>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60" name="AutoShape 25"/>
              <p:cNvSpPr>
                <a:spLocks noChangeArrowheads="1"/>
              </p:cNvSpPr>
              <p:nvPr/>
            </p:nvSpPr>
            <p:spPr bwMode="auto">
              <a:xfrm>
                <a:off x="2304" y="1756"/>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61" name="Freeform 26"/>
              <p:cNvSpPr>
                <a:spLocks/>
              </p:cNvSpPr>
              <p:nvPr/>
            </p:nvSpPr>
            <p:spPr bwMode="auto">
              <a:xfrm flipH="1">
                <a:off x="2304" y="192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18462" name="AutoShape 27"/>
              <p:cNvSpPr>
                <a:spLocks noChangeArrowheads="1"/>
              </p:cNvSpPr>
              <p:nvPr/>
            </p:nvSpPr>
            <p:spPr bwMode="auto">
              <a:xfrm>
                <a:off x="2902" y="1756"/>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63" name="AutoShape 28"/>
              <p:cNvSpPr>
                <a:spLocks noChangeArrowheads="1"/>
              </p:cNvSpPr>
              <p:nvPr/>
            </p:nvSpPr>
            <p:spPr bwMode="auto">
              <a:xfrm>
                <a:off x="3499" y="1756"/>
                <a:ext cx="598"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64" name="Freeform 29"/>
              <p:cNvSpPr>
                <a:spLocks/>
              </p:cNvSpPr>
              <p:nvPr/>
            </p:nvSpPr>
            <p:spPr bwMode="auto">
              <a:xfrm>
                <a:off x="3798" y="192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8465" name="AutoShape 30"/>
              <p:cNvSpPr>
                <a:spLocks noChangeArrowheads="1"/>
              </p:cNvSpPr>
              <p:nvPr/>
            </p:nvSpPr>
            <p:spPr bwMode="auto">
              <a:xfrm>
                <a:off x="2603" y="1927"/>
                <a:ext cx="598"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66" name="Freeform 31"/>
              <p:cNvSpPr>
                <a:spLocks/>
              </p:cNvSpPr>
              <p:nvPr/>
            </p:nvSpPr>
            <p:spPr bwMode="auto">
              <a:xfrm flipH="1">
                <a:off x="2603" y="2098"/>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18467" name="AutoShape 32"/>
              <p:cNvSpPr>
                <a:spLocks noChangeArrowheads="1"/>
              </p:cNvSpPr>
              <p:nvPr/>
            </p:nvSpPr>
            <p:spPr bwMode="auto">
              <a:xfrm>
                <a:off x="3201" y="1927"/>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68" name="Freeform 33"/>
              <p:cNvSpPr>
                <a:spLocks/>
              </p:cNvSpPr>
              <p:nvPr/>
            </p:nvSpPr>
            <p:spPr bwMode="auto">
              <a:xfrm>
                <a:off x="3500" y="2098"/>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8469" name="AutoShape 34"/>
              <p:cNvSpPr>
                <a:spLocks noChangeArrowheads="1"/>
              </p:cNvSpPr>
              <p:nvPr/>
            </p:nvSpPr>
            <p:spPr bwMode="auto">
              <a:xfrm>
                <a:off x="2902" y="2098"/>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70" name="Freeform 35"/>
              <p:cNvSpPr>
                <a:spLocks/>
              </p:cNvSpPr>
              <p:nvPr/>
            </p:nvSpPr>
            <p:spPr bwMode="auto">
              <a:xfrm>
                <a:off x="3201" y="2269"/>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8471" name="Freeform 36"/>
              <p:cNvSpPr>
                <a:spLocks/>
              </p:cNvSpPr>
              <p:nvPr/>
            </p:nvSpPr>
            <p:spPr bwMode="auto">
              <a:xfrm flipH="1">
                <a:off x="2902" y="226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grpSp>
        <p:sp>
          <p:nvSpPr>
            <p:cNvPr id="18456" name="Text Box 37"/>
            <p:cNvSpPr txBox="1">
              <a:spLocks noChangeArrowheads="1"/>
            </p:cNvSpPr>
            <p:nvPr/>
          </p:nvSpPr>
          <p:spPr bwMode="auto">
            <a:xfrm>
              <a:off x="1486" y="1968"/>
              <a:ext cx="7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100000"/>
                </a:lnSpc>
              </a:pPr>
              <a:r>
                <a:rPr lang="en-US" sz="2200">
                  <a:solidFill>
                    <a:srgbClr val="000000"/>
                  </a:solidFill>
                </a:rPr>
                <a:t>Integrity</a:t>
              </a:r>
              <a:endParaRPr lang="en-US" sz="2200" b="0">
                <a:solidFill>
                  <a:srgbClr val="000000"/>
                </a:solidFill>
                <a:latin typeface="Times New Roman" pitchFamily="18" charset="0"/>
              </a:endParaRPr>
            </a:p>
          </p:txBody>
        </p:sp>
      </p:grpSp>
      <p:grpSp>
        <p:nvGrpSpPr>
          <p:cNvPr id="6" name="Group 38"/>
          <p:cNvGrpSpPr>
            <a:grpSpLocks/>
          </p:cNvGrpSpPr>
          <p:nvPr/>
        </p:nvGrpSpPr>
        <p:grpSpPr bwMode="auto">
          <a:xfrm>
            <a:off x="1793875" y="1392238"/>
            <a:ext cx="5864225" cy="2436812"/>
            <a:chOff x="1005" y="672"/>
            <a:chExt cx="3284" cy="1370"/>
          </a:xfrm>
        </p:grpSpPr>
        <p:grpSp>
          <p:nvGrpSpPr>
            <p:cNvPr id="18438" name="Group 39"/>
            <p:cNvGrpSpPr>
              <a:grpSpLocks/>
            </p:cNvGrpSpPr>
            <p:nvPr/>
          </p:nvGrpSpPr>
          <p:grpSpPr bwMode="auto">
            <a:xfrm>
              <a:off x="2496" y="672"/>
              <a:ext cx="1793" cy="1370"/>
              <a:chOff x="2304" y="685"/>
              <a:chExt cx="1793" cy="1370"/>
            </a:xfrm>
          </p:grpSpPr>
          <p:sp>
            <p:nvSpPr>
              <p:cNvPr id="18440" name="AutoShape 40"/>
              <p:cNvSpPr>
                <a:spLocks noChangeArrowheads="1"/>
              </p:cNvSpPr>
              <p:nvPr/>
            </p:nvSpPr>
            <p:spPr bwMode="auto">
              <a:xfrm>
                <a:off x="2902" y="685"/>
                <a:ext cx="597"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41" name="AutoShape 41"/>
              <p:cNvSpPr>
                <a:spLocks noChangeArrowheads="1"/>
              </p:cNvSpPr>
              <p:nvPr/>
            </p:nvSpPr>
            <p:spPr bwMode="auto">
              <a:xfrm>
                <a:off x="2603" y="856"/>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42" name="AutoShape 42"/>
              <p:cNvSpPr>
                <a:spLocks noChangeArrowheads="1"/>
              </p:cNvSpPr>
              <p:nvPr/>
            </p:nvSpPr>
            <p:spPr bwMode="auto">
              <a:xfrm>
                <a:off x="3201" y="856"/>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43" name="AutoShape 43"/>
              <p:cNvSpPr>
                <a:spLocks noChangeArrowheads="1"/>
              </p:cNvSpPr>
              <p:nvPr/>
            </p:nvSpPr>
            <p:spPr bwMode="auto">
              <a:xfrm>
                <a:off x="2304" y="1028"/>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8444" name="Freeform 44"/>
              <p:cNvSpPr>
                <a:spLocks/>
              </p:cNvSpPr>
              <p:nvPr/>
            </p:nvSpPr>
            <p:spPr bwMode="auto">
              <a:xfrm flipH="1">
                <a:off x="2304" y="119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18445" name="AutoShape 45"/>
              <p:cNvSpPr>
                <a:spLocks noChangeArrowheads="1"/>
              </p:cNvSpPr>
              <p:nvPr/>
            </p:nvSpPr>
            <p:spPr bwMode="auto">
              <a:xfrm>
                <a:off x="2902" y="1028"/>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46" name="AutoShape 46"/>
              <p:cNvSpPr>
                <a:spLocks noChangeArrowheads="1"/>
              </p:cNvSpPr>
              <p:nvPr/>
            </p:nvSpPr>
            <p:spPr bwMode="auto">
              <a:xfrm>
                <a:off x="3499" y="1028"/>
                <a:ext cx="598"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47" name="Freeform 47"/>
              <p:cNvSpPr>
                <a:spLocks/>
              </p:cNvSpPr>
              <p:nvPr/>
            </p:nvSpPr>
            <p:spPr bwMode="auto">
              <a:xfrm>
                <a:off x="3798" y="119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8448" name="AutoShape 48"/>
              <p:cNvSpPr>
                <a:spLocks noChangeArrowheads="1"/>
              </p:cNvSpPr>
              <p:nvPr/>
            </p:nvSpPr>
            <p:spPr bwMode="auto">
              <a:xfrm>
                <a:off x="2603" y="1199"/>
                <a:ext cx="598"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49" name="Freeform 49"/>
              <p:cNvSpPr>
                <a:spLocks/>
              </p:cNvSpPr>
              <p:nvPr/>
            </p:nvSpPr>
            <p:spPr bwMode="auto">
              <a:xfrm flipH="1">
                <a:off x="2603" y="1370"/>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18450" name="AutoShape 50"/>
              <p:cNvSpPr>
                <a:spLocks noChangeArrowheads="1"/>
              </p:cNvSpPr>
              <p:nvPr/>
            </p:nvSpPr>
            <p:spPr bwMode="auto">
              <a:xfrm>
                <a:off x="3201" y="1199"/>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51" name="Freeform 51"/>
              <p:cNvSpPr>
                <a:spLocks/>
              </p:cNvSpPr>
              <p:nvPr/>
            </p:nvSpPr>
            <p:spPr bwMode="auto">
              <a:xfrm>
                <a:off x="3500" y="1370"/>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8452" name="AutoShape 52"/>
              <p:cNvSpPr>
                <a:spLocks noChangeArrowheads="1"/>
              </p:cNvSpPr>
              <p:nvPr/>
            </p:nvSpPr>
            <p:spPr bwMode="auto">
              <a:xfrm>
                <a:off x="2902" y="1370"/>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8453" name="Freeform 53"/>
              <p:cNvSpPr>
                <a:spLocks/>
              </p:cNvSpPr>
              <p:nvPr/>
            </p:nvSpPr>
            <p:spPr bwMode="auto">
              <a:xfrm>
                <a:off x="3201" y="1541"/>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8454" name="Freeform 54"/>
              <p:cNvSpPr>
                <a:spLocks/>
              </p:cNvSpPr>
              <p:nvPr/>
            </p:nvSpPr>
            <p:spPr bwMode="auto">
              <a:xfrm flipH="1">
                <a:off x="2902" y="1541"/>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sp>
          <p:nvSpPr>
            <p:cNvPr id="18439" name="Text Box 55"/>
            <p:cNvSpPr txBox="1">
              <a:spLocks noChangeArrowheads="1"/>
            </p:cNvSpPr>
            <p:nvPr/>
          </p:nvSpPr>
          <p:spPr bwMode="auto">
            <a:xfrm>
              <a:off x="1005" y="1240"/>
              <a:ext cx="121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100000"/>
                </a:lnSpc>
              </a:pPr>
              <a:r>
                <a:rPr lang="en-US" sz="2200">
                  <a:solidFill>
                    <a:srgbClr val="000000"/>
                  </a:solidFill>
                </a:rPr>
                <a:t>Confidentiality</a:t>
              </a:r>
              <a:endParaRPr lang="en-US" sz="2200" b="0">
                <a:solidFill>
                  <a:srgbClr val="000000"/>
                </a:solidFill>
                <a:latin typeface="Times New Roman" pitchFamily="18" charset="0"/>
              </a:endParaRPr>
            </a:p>
          </p:txBody>
        </p:sp>
      </p:grpSp>
      <p:sp>
        <p:nvSpPr>
          <p:cNvPr id="18437" name="Rectangle 56"/>
          <p:cNvSpPr>
            <a:spLocks noGrp="1" noChangeArrowheads="1"/>
          </p:cNvSpPr>
          <p:nvPr>
            <p:ph type="title"/>
          </p:nvPr>
        </p:nvSpPr>
        <p:spPr/>
        <p:txBody>
          <a:bodyPr/>
          <a:lstStyle/>
          <a:p>
            <a:r>
              <a:rPr lang="en-US" smtClean="0"/>
              <a:t>Information Security Properties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1788" y="1520825"/>
            <a:ext cx="3687762" cy="3322638"/>
            <a:chOff x="897" y="854"/>
            <a:chExt cx="2065" cy="1867"/>
          </a:xfrm>
        </p:grpSpPr>
        <p:grpSp>
          <p:nvGrpSpPr>
            <p:cNvPr id="19496" name="Group 3"/>
            <p:cNvGrpSpPr>
              <a:grpSpLocks/>
            </p:cNvGrpSpPr>
            <p:nvPr/>
          </p:nvGrpSpPr>
          <p:grpSpPr bwMode="auto">
            <a:xfrm>
              <a:off x="897" y="1008"/>
              <a:ext cx="1195" cy="1713"/>
              <a:chOff x="897" y="1027"/>
              <a:chExt cx="1195" cy="1713"/>
            </a:xfrm>
          </p:grpSpPr>
          <p:sp>
            <p:nvSpPr>
              <p:cNvPr id="19498" name="Freeform 4"/>
              <p:cNvSpPr>
                <a:spLocks/>
              </p:cNvSpPr>
              <p:nvPr/>
            </p:nvSpPr>
            <p:spPr bwMode="auto">
              <a:xfrm>
                <a:off x="1794" y="1883"/>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99" name="Freeform 5"/>
              <p:cNvSpPr>
                <a:spLocks/>
              </p:cNvSpPr>
              <p:nvPr/>
            </p:nvSpPr>
            <p:spPr bwMode="auto">
              <a:xfrm>
                <a:off x="1794" y="1541"/>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500" name="Freeform 6"/>
              <p:cNvSpPr>
                <a:spLocks/>
              </p:cNvSpPr>
              <p:nvPr/>
            </p:nvSpPr>
            <p:spPr bwMode="auto">
              <a:xfrm>
                <a:off x="1495" y="2055"/>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501" name="AutoShape 7"/>
              <p:cNvSpPr>
                <a:spLocks noChangeArrowheads="1"/>
              </p:cNvSpPr>
              <p:nvPr/>
            </p:nvSpPr>
            <p:spPr bwMode="auto">
              <a:xfrm>
                <a:off x="1495" y="1027"/>
                <a:ext cx="597"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9502" name="Freeform 8"/>
              <p:cNvSpPr>
                <a:spLocks/>
              </p:cNvSpPr>
              <p:nvPr/>
            </p:nvSpPr>
            <p:spPr bwMode="auto">
              <a:xfrm>
                <a:off x="1794" y="1198"/>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503" name="Freeform 9"/>
              <p:cNvSpPr>
                <a:spLocks/>
              </p:cNvSpPr>
              <p:nvPr/>
            </p:nvSpPr>
            <p:spPr bwMode="auto">
              <a:xfrm>
                <a:off x="1495" y="1712"/>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504" name="Freeform 10"/>
              <p:cNvSpPr>
                <a:spLocks/>
              </p:cNvSpPr>
              <p:nvPr/>
            </p:nvSpPr>
            <p:spPr bwMode="auto">
              <a:xfrm>
                <a:off x="1196" y="2226"/>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505" name="Freeform 11"/>
              <p:cNvSpPr>
                <a:spLocks/>
              </p:cNvSpPr>
              <p:nvPr/>
            </p:nvSpPr>
            <p:spPr bwMode="auto">
              <a:xfrm flipH="1">
                <a:off x="897" y="2226"/>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19506" name="AutoShape 12"/>
              <p:cNvSpPr>
                <a:spLocks noChangeArrowheads="1"/>
              </p:cNvSpPr>
              <p:nvPr/>
            </p:nvSpPr>
            <p:spPr bwMode="auto">
              <a:xfrm>
                <a:off x="1196" y="1198"/>
                <a:ext cx="597"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9507" name="Freeform 13"/>
              <p:cNvSpPr>
                <a:spLocks/>
              </p:cNvSpPr>
              <p:nvPr/>
            </p:nvSpPr>
            <p:spPr bwMode="auto">
              <a:xfrm>
                <a:off x="1495" y="1370"/>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508" name="Freeform 14"/>
              <p:cNvSpPr>
                <a:spLocks/>
              </p:cNvSpPr>
              <p:nvPr/>
            </p:nvSpPr>
            <p:spPr bwMode="auto">
              <a:xfrm>
                <a:off x="1196" y="1883"/>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509" name="Freeform 15"/>
              <p:cNvSpPr>
                <a:spLocks/>
              </p:cNvSpPr>
              <p:nvPr/>
            </p:nvSpPr>
            <p:spPr bwMode="auto">
              <a:xfrm flipH="1">
                <a:off x="897" y="1883"/>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19510" name="AutoShape 16"/>
              <p:cNvSpPr>
                <a:spLocks noChangeArrowheads="1"/>
              </p:cNvSpPr>
              <p:nvPr/>
            </p:nvSpPr>
            <p:spPr bwMode="auto">
              <a:xfrm>
                <a:off x="897" y="1370"/>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19511" name="Freeform 17"/>
              <p:cNvSpPr>
                <a:spLocks/>
              </p:cNvSpPr>
              <p:nvPr/>
            </p:nvSpPr>
            <p:spPr bwMode="auto">
              <a:xfrm>
                <a:off x="1196" y="1541"/>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512" name="Freeform 18"/>
              <p:cNvSpPr>
                <a:spLocks/>
              </p:cNvSpPr>
              <p:nvPr/>
            </p:nvSpPr>
            <p:spPr bwMode="auto">
              <a:xfrm flipH="1">
                <a:off x="897" y="1541"/>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sp>
          <p:nvSpPr>
            <p:cNvPr id="19497" name="Text Box 19"/>
            <p:cNvSpPr txBox="1">
              <a:spLocks noChangeArrowheads="1"/>
            </p:cNvSpPr>
            <p:nvPr/>
          </p:nvSpPr>
          <p:spPr bwMode="auto">
            <a:xfrm>
              <a:off x="1997" y="854"/>
              <a:ext cx="96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200">
                  <a:solidFill>
                    <a:srgbClr val="000000"/>
                  </a:solidFill>
                </a:rPr>
                <a:t>Processing</a:t>
              </a:r>
            </a:p>
          </p:txBody>
        </p:sp>
      </p:grpSp>
      <p:grpSp>
        <p:nvGrpSpPr>
          <p:cNvPr id="4" name="Group 20"/>
          <p:cNvGrpSpPr>
            <a:grpSpLocks/>
          </p:cNvGrpSpPr>
          <p:nvPr/>
        </p:nvGrpSpPr>
        <p:grpSpPr bwMode="auto">
          <a:xfrm>
            <a:off x="2828925" y="2220913"/>
            <a:ext cx="3217863" cy="3303587"/>
            <a:chOff x="1584" y="1248"/>
            <a:chExt cx="1802" cy="1856"/>
          </a:xfrm>
        </p:grpSpPr>
        <p:grpSp>
          <p:nvGrpSpPr>
            <p:cNvPr id="19479" name="Group 21"/>
            <p:cNvGrpSpPr>
              <a:grpSpLocks/>
            </p:cNvGrpSpPr>
            <p:nvPr/>
          </p:nvGrpSpPr>
          <p:grpSpPr bwMode="auto">
            <a:xfrm>
              <a:off x="1584" y="1392"/>
              <a:ext cx="1195" cy="1712"/>
              <a:chOff x="1537" y="1413"/>
              <a:chExt cx="1195" cy="1712"/>
            </a:xfrm>
          </p:grpSpPr>
          <p:sp>
            <p:nvSpPr>
              <p:cNvPr id="19481" name="Freeform 22"/>
              <p:cNvSpPr>
                <a:spLocks/>
              </p:cNvSpPr>
              <p:nvPr/>
            </p:nvSpPr>
            <p:spPr bwMode="auto">
              <a:xfrm>
                <a:off x="2434" y="2269"/>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82" name="Freeform 23"/>
              <p:cNvSpPr>
                <a:spLocks/>
              </p:cNvSpPr>
              <p:nvPr/>
            </p:nvSpPr>
            <p:spPr bwMode="auto">
              <a:xfrm>
                <a:off x="2434" y="1926"/>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83" name="Freeform 24"/>
              <p:cNvSpPr>
                <a:spLocks/>
              </p:cNvSpPr>
              <p:nvPr/>
            </p:nvSpPr>
            <p:spPr bwMode="auto">
              <a:xfrm>
                <a:off x="2135" y="2440"/>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484" name="AutoShape 25"/>
              <p:cNvSpPr>
                <a:spLocks noChangeArrowheads="1"/>
              </p:cNvSpPr>
              <p:nvPr/>
            </p:nvSpPr>
            <p:spPr bwMode="auto">
              <a:xfrm>
                <a:off x="2135" y="1413"/>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9485" name="Freeform 26"/>
              <p:cNvSpPr>
                <a:spLocks/>
              </p:cNvSpPr>
              <p:nvPr/>
            </p:nvSpPr>
            <p:spPr bwMode="auto">
              <a:xfrm>
                <a:off x="2434" y="1584"/>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86" name="Freeform 27"/>
              <p:cNvSpPr>
                <a:spLocks/>
              </p:cNvSpPr>
              <p:nvPr/>
            </p:nvSpPr>
            <p:spPr bwMode="auto">
              <a:xfrm>
                <a:off x="2135" y="2098"/>
                <a:ext cx="298" cy="513"/>
              </a:xfrm>
              <a:custGeom>
                <a:avLst/>
                <a:gdLst>
                  <a:gd name="T0" fmla="*/ 0 w 336"/>
                  <a:gd name="T1" fmla="*/ 38 h 576"/>
                  <a:gd name="T2" fmla="*/ 0 w 336"/>
                  <a:gd name="T3" fmla="*/ 113 h 576"/>
                  <a:gd name="T4" fmla="*/ 63 w 336"/>
                  <a:gd name="T5" fmla="*/ 76 h 576"/>
                  <a:gd name="T6" fmla="*/ 63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487" name="Freeform 28"/>
              <p:cNvSpPr>
                <a:spLocks/>
              </p:cNvSpPr>
              <p:nvPr/>
            </p:nvSpPr>
            <p:spPr bwMode="auto">
              <a:xfrm>
                <a:off x="1836" y="2611"/>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488" name="Freeform 29"/>
              <p:cNvSpPr>
                <a:spLocks/>
              </p:cNvSpPr>
              <p:nvPr/>
            </p:nvSpPr>
            <p:spPr bwMode="auto">
              <a:xfrm flipH="1">
                <a:off x="1537" y="2611"/>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19489" name="AutoShape 30"/>
              <p:cNvSpPr>
                <a:spLocks noChangeArrowheads="1"/>
              </p:cNvSpPr>
              <p:nvPr/>
            </p:nvSpPr>
            <p:spPr bwMode="auto">
              <a:xfrm>
                <a:off x="1836" y="1584"/>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9490" name="Freeform 31"/>
              <p:cNvSpPr>
                <a:spLocks/>
              </p:cNvSpPr>
              <p:nvPr/>
            </p:nvSpPr>
            <p:spPr bwMode="auto">
              <a:xfrm>
                <a:off x="2135" y="1755"/>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491" name="Freeform 32"/>
              <p:cNvSpPr>
                <a:spLocks/>
              </p:cNvSpPr>
              <p:nvPr/>
            </p:nvSpPr>
            <p:spPr bwMode="auto">
              <a:xfrm>
                <a:off x="1836" y="226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492" name="Freeform 33"/>
              <p:cNvSpPr>
                <a:spLocks/>
              </p:cNvSpPr>
              <p:nvPr/>
            </p:nvSpPr>
            <p:spPr bwMode="auto">
              <a:xfrm flipH="1">
                <a:off x="1537" y="226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19493" name="AutoShape 34"/>
              <p:cNvSpPr>
                <a:spLocks noChangeArrowheads="1"/>
              </p:cNvSpPr>
              <p:nvPr/>
            </p:nvSpPr>
            <p:spPr bwMode="auto">
              <a:xfrm>
                <a:off x="1537" y="1755"/>
                <a:ext cx="598"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19494" name="Freeform 35"/>
              <p:cNvSpPr>
                <a:spLocks/>
              </p:cNvSpPr>
              <p:nvPr/>
            </p:nvSpPr>
            <p:spPr bwMode="auto">
              <a:xfrm>
                <a:off x="1836" y="1926"/>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495" name="Freeform 36"/>
              <p:cNvSpPr>
                <a:spLocks/>
              </p:cNvSpPr>
              <p:nvPr/>
            </p:nvSpPr>
            <p:spPr bwMode="auto">
              <a:xfrm flipH="1">
                <a:off x="1537" y="1926"/>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sp>
          <p:nvSpPr>
            <p:cNvPr id="19480" name="Text Box 37"/>
            <p:cNvSpPr txBox="1">
              <a:spLocks noChangeArrowheads="1"/>
            </p:cNvSpPr>
            <p:nvPr/>
          </p:nvSpPr>
          <p:spPr bwMode="auto">
            <a:xfrm>
              <a:off x="2688" y="1248"/>
              <a:ext cx="69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200">
                  <a:solidFill>
                    <a:srgbClr val="000000"/>
                  </a:solidFill>
                </a:rPr>
                <a:t>Storage</a:t>
              </a:r>
            </a:p>
          </p:txBody>
        </p:sp>
      </p:grpSp>
      <p:grpSp>
        <p:nvGrpSpPr>
          <p:cNvPr id="6" name="Group 38"/>
          <p:cNvGrpSpPr>
            <a:grpSpLocks/>
          </p:cNvGrpSpPr>
          <p:nvPr/>
        </p:nvGrpSpPr>
        <p:grpSpPr bwMode="auto">
          <a:xfrm>
            <a:off x="4029075" y="2905125"/>
            <a:ext cx="3924300" cy="3305175"/>
            <a:chOff x="2256" y="1632"/>
            <a:chExt cx="2198" cy="1857"/>
          </a:xfrm>
        </p:grpSpPr>
        <p:grpSp>
          <p:nvGrpSpPr>
            <p:cNvPr id="19462" name="Group 39"/>
            <p:cNvGrpSpPr>
              <a:grpSpLocks/>
            </p:cNvGrpSpPr>
            <p:nvPr/>
          </p:nvGrpSpPr>
          <p:grpSpPr bwMode="auto">
            <a:xfrm>
              <a:off x="2256" y="1776"/>
              <a:ext cx="1195" cy="1713"/>
              <a:chOff x="2177" y="1798"/>
              <a:chExt cx="1195" cy="1713"/>
            </a:xfrm>
          </p:grpSpPr>
          <p:sp>
            <p:nvSpPr>
              <p:cNvPr id="19464" name="Freeform 40"/>
              <p:cNvSpPr>
                <a:spLocks/>
              </p:cNvSpPr>
              <p:nvPr/>
            </p:nvSpPr>
            <p:spPr bwMode="auto">
              <a:xfrm>
                <a:off x="3074" y="2654"/>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65" name="Freeform 41"/>
              <p:cNvSpPr>
                <a:spLocks/>
              </p:cNvSpPr>
              <p:nvPr/>
            </p:nvSpPr>
            <p:spPr bwMode="auto">
              <a:xfrm>
                <a:off x="3074" y="2312"/>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66" name="Freeform 42"/>
              <p:cNvSpPr>
                <a:spLocks/>
              </p:cNvSpPr>
              <p:nvPr/>
            </p:nvSpPr>
            <p:spPr bwMode="auto">
              <a:xfrm>
                <a:off x="2775" y="2826"/>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467" name="AutoShape 43"/>
              <p:cNvSpPr>
                <a:spLocks noChangeArrowheads="1"/>
              </p:cNvSpPr>
              <p:nvPr/>
            </p:nvSpPr>
            <p:spPr bwMode="auto">
              <a:xfrm>
                <a:off x="2775" y="1798"/>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9468" name="Freeform 44"/>
              <p:cNvSpPr>
                <a:spLocks/>
              </p:cNvSpPr>
              <p:nvPr/>
            </p:nvSpPr>
            <p:spPr bwMode="auto">
              <a:xfrm>
                <a:off x="3074" y="1969"/>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19469" name="Freeform 45"/>
              <p:cNvSpPr>
                <a:spLocks/>
              </p:cNvSpPr>
              <p:nvPr/>
            </p:nvSpPr>
            <p:spPr bwMode="auto">
              <a:xfrm>
                <a:off x="2775" y="2483"/>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470" name="Freeform 46"/>
              <p:cNvSpPr>
                <a:spLocks/>
              </p:cNvSpPr>
              <p:nvPr/>
            </p:nvSpPr>
            <p:spPr bwMode="auto">
              <a:xfrm>
                <a:off x="2476" y="299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471" name="Freeform 47"/>
              <p:cNvSpPr>
                <a:spLocks/>
              </p:cNvSpPr>
              <p:nvPr/>
            </p:nvSpPr>
            <p:spPr bwMode="auto">
              <a:xfrm flipH="1">
                <a:off x="2177" y="299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19472" name="AutoShape 48"/>
              <p:cNvSpPr>
                <a:spLocks noChangeArrowheads="1"/>
              </p:cNvSpPr>
              <p:nvPr/>
            </p:nvSpPr>
            <p:spPr bwMode="auto">
              <a:xfrm>
                <a:off x="2476" y="1969"/>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9473" name="Freeform 49"/>
              <p:cNvSpPr>
                <a:spLocks/>
              </p:cNvSpPr>
              <p:nvPr/>
            </p:nvSpPr>
            <p:spPr bwMode="auto">
              <a:xfrm>
                <a:off x="2775" y="2141"/>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19474" name="Freeform 50"/>
              <p:cNvSpPr>
                <a:spLocks/>
              </p:cNvSpPr>
              <p:nvPr/>
            </p:nvSpPr>
            <p:spPr bwMode="auto">
              <a:xfrm>
                <a:off x="2476" y="2654"/>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475" name="Freeform 51"/>
              <p:cNvSpPr>
                <a:spLocks/>
              </p:cNvSpPr>
              <p:nvPr/>
            </p:nvSpPr>
            <p:spPr bwMode="auto">
              <a:xfrm flipH="1">
                <a:off x="2177" y="2654"/>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19476" name="AutoShape 52"/>
              <p:cNvSpPr>
                <a:spLocks noChangeArrowheads="1"/>
              </p:cNvSpPr>
              <p:nvPr/>
            </p:nvSpPr>
            <p:spPr bwMode="auto">
              <a:xfrm>
                <a:off x="2177" y="2141"/>
                <a:ext cx="598"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19477" name="Freeform 53"/>
              <p:cNvSpPr>
                <a:spLocks/>
              </p:cNvSpPr>
              <p:nvPr/>
            </p:nvSpPr>
            <p:spPr bwMode="auto">
              <a:xfrm>
                <a:off x="2476" y="2312"/>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19478" name="Freeform 54"/>
              <p:cNvSpPr>
                <a:spLocks/>
              </p:cNvSpPr>
              <p:nvPr/>
            </p:nvSpPr>
            <p:spPr bwMode="auto">
              <a:xfrm flipH="1">
                <a:off x="2177" y="2312"/>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sp>
          <p:nvSpPr>
            <p:cNvPr id="19463" name="Text Box 55"/>
            <p:cNvSpPr txBox="1">
              <a:spLocks noChangeArrowheads="1"/>
            </p:cNvSpPr>
            <p:nvPr/>
          </p:nvSpPr>
          <p:spPr bwMode="auto">
            <a:xfrm>
              <a:off x="3312" y="1632"/>
              <a:ext cx="114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200">
                  <a:solidFill>
                    <a:srgbClr val="000000"/>
                  </a:solidFill>
                </a:rPr>
                <a:t>Transmission</a:t>
              </a:r>
            </a:p>
          </p:txBody>
        </p:sp>
      </p:grpSp>
      <p:sp>
        <p:nvSpPr>
          <p:cNvPr id="19461" name="Rectangle 56"/>
          <p:cNvSpPr>
            <a:spLocks noGrp="1" noChangeArrowheads="1"/>
          </p:cNvSpPr>
          <p:nvPr>
            <p:ph type="title"/>
          </p:nvPr>
        </p:nvSpPr>
        <p:spPr/>
        <p:txBody>
          <a:bodyPr/>
          <a:lstStyle/>
          <a:p>
            <a:r>
              <a:rPr lang="en-US" smtClean="0"/>
              <a:t>Information States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00450" y="1452563"/>
            <a:ext cx="5405438" cy="3170237"/>
            <a:chOff x="2016" y="816"/>
            <a:chExt cx="3028" cy="1781"/>
          </a:xfrm>
        </p:grpSpPr>
        <p:grpSp>
          <p:nvGrpSpPr>
            <p:cNvPr id="20520" name="Group 3"/>
            <p:cNvGrpSpPr>
              <a:grpSpLocks/>
            </p:cNvGrpSpPr>
            <p:nvPr/>
          </p:nvGrpSpPr>
          <p:grpSpPr bwMode="auto">
            <a:xfrm>
              <a:off x="2016" y="816"/>
              <a:ext cx="1195" cy="1712"/>
              <a:chOff x="1963" y="771"/>
              <a:chExt cx="1195" cy="1712"/>
            </a:xfrm>
          </p:grpSpPr>
          <p:sp>
            <p:nvSpPr>
              <p:cNvPr id="20522" name="Freeform 4"/>
              <p:cNvSpPr>
                <a:spLocks/>
              </p:cNvSpPr>
              <p:nvPr/>
            </p:nvSpPr>
            <p:spPr bwMode="auto">
              <a:xfrm flipH="1">
                <a:off x="1963" y="162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523" name="Freeform 5"/>
              <p:cNvSpPr>
                <a:spLocks/>
              </p:cNvSpPr>
              <p:nvPr/>
            </p:nvSpPr>
            <p:spPr bwMode="auto">
              <a:xfrm flipH="1">
                <a:off x="1963" y="1284"/>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24" name="Freeform 6"/>
              <p:cNvSpPr>
                <a:spLocks/>
              </p:cNvSpPr>
              <p:nvPr/>
            </p:nvSpPr>
            <p:spPr bwMode="auto">
              <a:xfrm flipH="1">
                <a:off x="2262" y="1798"/>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525" name="AutoShape 7"/>
              <p:cNvSpPr>
                <a:spLocks noChangeArrowheads="1"/>
              </p:cNvSpPr>
              <p:nvPr/>
            </p:nvSpPr>
            <p:spPr bwMode="auto">
              <a:xfrm>
                <a:off x="1963" y="771"/>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20526" name="Freeform 8"/>
              <p:cNvSpPr>
                <a:spLocks/>
              </p:cNvSpPr>
              <p:nvPr/>
            </p:nvSpPr>
            <p:spPr bwMode="auto">
              <a:xfrm flipH="1">
                <a:off x="1963" y="942"/>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20527" name="Freeform 9"/>
              <p:cNvSpPr>
                <a:spLocks/>
              </p:cNvSpPr>
              <p:nvPr/>
            </p:nvSpPr>
            <p:spPr bwMode="auto">
              <a:xfrm flipH="1">
                <a:off x="2262" y="1456"/>
                <a:ext cx="299" cy="513"/>
              </a:xfrm>
              <a:custGeom>
                <a:avLst/>
                <a:gdLst>
                  <a:gd name="T0" fmla="*/ 0 w 336"/>
                  <a:gd name="T1" fmla="*/ 38 h 576"/>
                  <a:gd name="T2" fmla="*/ 0 w 336"/>
                  <a:gd name="T3" fmla="*/ 113 h 576"/>
                  <a:gd name="T4" fmla="*/ 66 w 336"/>
                  <a:gd name="T5" fmla="*/ 76 h 576"/>
                  <a:gd name="T6" fmla="*/ 66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28" name="Freeform 10"/>
              <p:cNvSpPr>
                <a:spLocks/>
              </p:cNvSpPr>
              <p:nvPr/>
            </p:nvSpPr>
            <p:spPr bwMode="auto">
              <a:xfrm>
                <a:off x="2860" y="1969"/>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20529" name="Freeform 11"/>
              <p:cNvSpPr>
                <a:spLocks/>
              </p:cNvSpPr>
              <p:nvPr/>
            </p:nvSpPr>
            <p:spPr bwMode="auto">
              <a:xfrm flipH="1">
                <a:off x="2561" y="196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530" name="AutoShape 12"/>
              <p:cNvSpPr>
                <a:spLocks noChangeArrowheads="1"/>
              </p:cNvSpPr>
              <p:nvPr/>
            </p:nvSpPr>
            <p:spPr bwMode="auto">
              <a:xfrm>
                <a:off x="2262" y="942"/>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20531" name="Freeform 13"/>
              <p:cNvSpPr>
                <a:spLocks/>
              </p:cNvSpPr>
              <p:nvPr/>
            </p:nvSpPr>
            <p:spPr bwMode="auto">
              <a:xfrm flipH="1">
                <a:off x="2262" y="1113"/>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20532" name="Freeform 14"/>
              <p:cNvSpPr>
                <a:spLocks/>
              </p:cNvSpPr>
              <p:nvPr/>
            </p:nvSpPr>
            <p:spPr bwMode="auto">
              <a:xfrm>
                <a:off x="2860" y="1627"/>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20533" name="Freeform 15"/>
              <p:cNvSpPr>
                <a:spLocks/>
              </p:cNvSpPr>
              <p:nvPr/>
            </p:nvSpPr>
            <p:spPr bwMode="auto">
              <a:xfrm flipH="1">
                <a:off x="2561" y="162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34" name="AutoShape 16"/>
              <p:cNvSpPr>
                <a:spLocks noChangeArrowheads="1"/>
              </p:cNvSpPr>
              <p:nvPr/>
            </p:nvSpPr>
            <p:spPr bwMode="auto">
              <a:xfrm>
                <a:off x="2561" y="1113"/>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20535" name="Freeform 17"/>
              <p:cNvSpPr>
                <a:spLocks/>
              </p:cNvSpPr>
              <p:nvPr/>
            </p:nvSpPr>
            <p:spPr bwMode="auto">
              <a:xfrm>
                <a:off x="2860" y="1284"/>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lIns="81400" tIns="40700" rIns="81400" bIns="40700" anchor="ctr">
                <a:spAutoFit/>
              </a:bodyPr>
              <a:lstStyle/>
              <a:p>
                <a:endParaRPr lang="sk-SK"/>
              </a:p>
            </p:txBody>
          </p:sp>
          <p:sp>
            <p:nvSpPr>
              <p:cNvPr id="20536" name="Freeform 18"/>
              <p:cNvSpPr>
                <a:spLocks/>
              </p:cNvSpPr>
              <p:nvPr/>
            </p:nvSpPr>
            <p:spPr bwMode="auto">
              <a:xfrm flipH="1">
                <a:off x="2561" y="1284"/>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sp>
          <p:nvSpPr>
            <p:cNvPr id="20521" name="Text Box 19"/>
            <p:cNvSpPr txBox="1">
              <a:spLocks noChangeArrowheads="1"/>
            </p:cNvSpPr>
            <p:nvPr/>
          </p:nvSpPr>
          <p:spPr bwMode="auto">
            <a:xfrm>
              <a:off x="3216" y="2352"/>
              <a:ext cx="182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200">
                  <a:solidFill>
                    <a:srgbClr val="000000"/>
                  </a:solidFill>
                </a:rPr>
                <a:t>Policy and Procedures</a:t>
              </a:r>
              <a:endParaRPr lang="en-US" sz="2400" b="0">
                <a:solidFill>
                  <a:srgbClr val="000000"/>
                </a:solidFill>
                <a:latin typeface="Times New Roman" pitchFamily="18" charset="0"/>
              </a:endParaRPr>
            </a:p>
          </p:txBody>
        </p:sp>
      </p:grpSp>
      <p:grpSp>
        <p:nvGrpSpPr>
          <p:cNvPr id="4" name="Group 20"/>
          <p:cNvGrpSpPr>
            <a:grpSpLocks/>
          </p:cNvGrpSpPr>
          <p:nvPr/>
        </p:nvGrpSpPr>
        <p:grpSpPr bwMode="auto">
          <a:xfrm>
            <a:off x="2400300" y="2135188"/>
            <a:ext cx="3929063" cy="3168650"/>
            <a:chOff x="1344" y="1200"/>
            <a:chExt cx="2201" cy="1780"/>
          </a:xfrm>
        </p:grpSpPr>
        <p:sp>
          <p:nvSpPr>
            <p:cNvPr id="20503" name="Text Box 21"/>
            <p:cNvSpPr txBox="1">
              <a:spLocks noChangeArrowheads="1"/>
            </p:cNvSpPr>
            <p:nvPr/>
          </p:nvSpPr>
          <p:spPr bwMode="auto">
            <a:xfrm>
              <a:off x="2544" y="2736"/>
              <a:ext cx="100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200">
                  <a:solidFill>
                    <a:srgbClr val="000000"/>
                  </a:solidFill>
                </a:rPr>
                <a:t>Technology</a:t>
              </a:r>
              <a:endParaRPr lang="en-US" sz="2400" b="0">
                <a:solidFill>
                  <a:srgbClr val="000000"/>
                </a:solidFill>
                <a:latin typeface="Times New Roman" pitchFamily="18" charset="0"/>
              </a:endParaRPr>
            </a:p>
          </p:txBody>
        </p:sp>
        <p:grpSp>
          <p:nvGrpSpPr>
            <p:cNvPr id="20504" name="Group 22"/>
            <p:cNvGrpSpPr>
              <a:grpSpLocks/>
            </p:cNvGrpSpPr>
            <p:nvPr/>
          </p:nvGrpSpPr>
          <p:grpSpPr bwMode="auto">
            <a:xfrm>
              <a:off x="1344" y="1200"/>
              <a:ext cx="1195" cy="1713"/>
              <a:chOff x="1323" y="1156"/>
              <a:chExt cx="1195" cy="1713"/>
            </a:xfrm>
          </p:grpSpPr>
          <p:sp>
            <p:nvSpPr>
              <p:cNvPr id="20505" name="Freeform 23"/>
              <p:cNvSpPr>
                <a:spLocks/>
              </p:cNvSpPr>
              <p:nvPr/>
            </p:nvSpPr>
            <p:spPr bwMode="auto">
              <a:xfrm flipH="1">
                <a:off x="1323" y="2012"/>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506" name="Freeform 24"/>
              <p:cNvSpPr>
                <a:spLocks/>
              </p:cNvSpPr>
              <p:nvPr/>
            </p:nvSpPr>
            <p:spPr bwMode="auto">
              <a:xfrm flipH="1">
                <a:off x="1323" y="1670"/>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07" name="Freeform 25"/>
              <p:cNvSpPr>
                <a:spLocks/>
              </p:cNvSpPr>
              <p:nvPr/>
            </p:nvSpPr>
            <p:spPr bwMode="auto">
              <a:xfrm flipH="1">
                <a:off x="1622" y="2184"/>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508" name="AutoShape 26"/>
              <p:cNvSpPr>
                <a:spLocks noChangeArrowheads="1"/>
              </p:cNvSpPr>
              <p:nvPr/>
            </p:nvSpPr>
            <p:spPr bwMode="auto">
              <a:xfrm>
                <a:off x="1323" y="1156"/>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20509" name="Freeform 27"/>
              <p:cNvSpPr>
                <a:spLocks/>
              </p:cNvSpPr>
              <p:nvPr/>
            </p:nvSpPr>
            <p:spPr bwMode="auto">
              <a:xfrm flipH="1">
                <a:off x="1323" y="132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20510" name="Freeform 28"/>
              <p:cNvSpPr>
                <a:spLocks/>
              </p:cNvSpPr>
              <p:nvPr/>
            </p:nvSpPr>
            <p:spPr bwMode="auto">
              <a:xfrm flipH="1">
                <a:off x="1622" y="1841"/>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11" name="Freeform 29"/>
              <p:cNvSpPr>
                <a:spLocks/>
              </p:cNvSpPr>
              <p:nvPr/>
            </p:nvSpPr>
            <p:spPr bwMode="auto">
              <a:xfrm>
                <a:off x="2220" y="2355"/>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20512" name="Freeform 30"/>
              <p:cNvSpPr>
                <a:spLocks/>
              </p:cNvSpPr>
              <p:nvPr/>
            </p:nvSpPr>
            <p:spPr bwMode="auto">
              <a:xfrm flipH="1">
                <a:off x="1921" y="23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513" name="AutoShape 31"/>
              <p:cNvSpPr>
                <a:spLocks noChangeArrowheads="1"/>
              </p:cNvSpPr>
              <p:nvPr/>
            </p:nvSpPr>
            <p:spPr bwMode="auto">
              <a:xfrm>
                <a:off x="1622" y="1327"/>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20514" name="Freeform 32"/>
              <p:cNvSpPr>
                <a:spLocks/>
              </p:cNvSpPr>
              <p:nvPr/>
            </p:nvSpPr>
            <p:spPr bwMode="auto">
              <a:xfrm flipH="1">
                <a:off x="1622" y="149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20515" name="Freeform 33"/>
              <p:cNvSpPr>
                <a:spLocks/>
              </p:cNvSpPr>
              <p:nvPr/>
            </p:nvSpPr>
            <p:spPr bwMode="auto">
              <a:xfrm>
                <a:off x="2220" y="2012"/>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20516" name="Freeform 34"/>
              <p:cNvSpPr>
                <a:spLocks/>
              </p:cNvSpPr>
              <p:nvPr/>
            </p:nvSpPr>
            <p:spPr bwMode="auto">
              <a:xfrm flipH="1">
                <a:off x="1921" y="2012"/>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17" name="AutoShape 35"/>
              <p:cNvSpPr>
                <a:spLocks noChangeArrowheads="1"/>
              </p:cNvSpPr>
              <p:nvPr/>
            </p:nvSpPr>
            <p:spPr bwMode="auto">
              <a:xfrm>
                <a:off x="1921" y="1499"/>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20518" name="Freeform 36"/>
              <p:cNvSpPr>
                <a:spLocks/>
              </p:cNvSpPr>
              <p:nvPr/>
            </p:nvSpPr>
            <p:spPr bwMode="auto">
              <a:xfrm>
                <a:off x="2220" y="1670"/>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lIns="81400" tIns="40700" rIns="81400" bIns="40700" anchor="ctr">
                <a:spAutoFit/>
              </a:bodyPr>
              <a:lstStyle/>
              <a:p>
                <a:endParaRPr lang="sk-SK"/>
              </a:p>
            </p:txBody>
          </p:sp>
          <p:sp>
            <p:nvSpPr>
              <p:cNvPr id="20519" name="Freeform 37"/>
              <p:cNvSpPr>
                <a:spLocks/>
              </p:cNvSpPr>
              <p:nvPr/>
            </p:nvSpPr>
            <p:spPr bwMode="auto">
              <a:xfrm flipH="1">
                <a:off x="1921" y="1670"/>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grpSp>
      <p:grpSp>
        <p:nvGrpSpPr>
          <p:cNvPr id="6" name="Group 38"/>
          <p:cNvGrpSpPr>
            <a:grpSpLocks/>
          </p:cNvGrpSpPr>
          <p:nvPr/>
        </p:nvGrpSpPr>
        <p:grpSpPr bwMode="auto">
          <a:xfrm>
            <a:off x="1200150" y="2819400"/>
            <a:ext cx="7245350" cy="3170238"/>
            <a:chOff x="672" y="1584"/>
            <a:chExt cx="4058" cy="1781"/>
          </a:xfrm>
        </p:grpSpPr>
        <p:grpSp>
          <p:nvGrpSpPr>
            <p:cNvPr id="20486" name="Group 39"/>
            <p:cNvGrpSpPr>
              <a:grpSpLocks/>
            </p:cNvGrpSpPr>
            <p:nvPr/>
          </p:nvGrpSpPr>
          <p:grpSpPr bwMode="auto">
            <a:xfrm>
              <a:off x="672" y="1584"/>
              <a:ext cx="1195" cy="1713"/>
              <a:chOff x="683" y="1541"/>
              <a:chExt cx="1195" cy="1713"/>
            </a:xfrm>
          </p:grpSpPr>
          <p:sp>
            <p:nvSpPr>
              <p:cNvPr id="20488" name="Freeform 40"/>
              <p:cNvSpPr>
                <a:spLocks/>
              </p:cNvSpPr>
              <p:nvPr/>
            </p:nvSpPr>
            <p:spPr bwMode="auto">
              <a:xfrm flipH="1">
                <a:off x="683" y="239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489" name="Freeform 41"/>
              <p:cNvSpPr>
                <a:spLocks/>
              </p:cNvSpPr>
              <p:nvPr/>
            </p:nvSpPr>
            <p:spPr bwMode="auto">
              <a:xfrm flipH="1">
                <a:off x="683" y="20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490" name="Freeform 42"/>
              <p:cNvSpPr>
                <a:spLocks/>
              </p:cNvSpPr>
              <p:nvPr/>
            </p:nvSpPr>
            <p:spPr bwMode="auto">
              <a:xfrm flipH="1">
                <a:off x="982" y="2569"/>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491" name="AutoShape 43"/>
              <p:cNvSpPr>
                <a:spLocks noChangeArrowheads="1"/>
              </p:cNvSpPr>
              <p:nvPr/>
            </p:nvSpPr>
            <p:spPr bwMode="auto">
              <a:xfrm>
                <a:off x="683" y="1541"/>
                <a:ext cx="598" cy="343"/>
              </a:xfrm>
              <a:prstGeom prst="diamond">
                <a:avLst/>
              </a:prstGeom>
              <a:solidFill>
                <a:srgbClr val="00CC99"/>
              </a:solidFill>
              <a:ln w="12700">
                <a:solidFill>
                  <a:srgbClr val="000000"/>
                </a:solidFill>
                <a:miter lim="800000"/>
                <a:headEnd/>
                <a:tailEnd/>
              </a:ln>
            </p:spPr>
            <p:txBody>
              <a:bodyPr wrap="none" lIns="81400" tIns="40700" rIns="81400" bIns="40700" anchor="ctr">
                <a:spAutoFit/>
              </a:bodyPr>
              <a:lstStyle/>
              <a:p>
                <a:endParaRPr lang="sk-SK"/>
              </a:p>
            </p:txBody>
          </p:sp>
          <p:sp>
            <p:nvSpPr>
              <p:cNvPr id="20492" name="Freeform 44"/>
              <p:cNvSpPr>
                <a:spLocks/>
              </p:cNvSpPr>
              <p:nvPr/>
            </p:nvSpPr>
            <p:spPr bwMode="auto">
              <a:xfrm flipH="1">
                <a:off x="683" y="1712"/>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20493" name="Freeform 45"/>
              <p:cNvSpPr>
                <a:spLocks/>
              </p:cNvSpPr>
              <p:nvPr/>
            </p:nvSpPr>
            <p:spPr bwMode="auto">
              <a:xfrm flipH="1">
                <a:off x="982" y="2226"/>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494" name="Freeform 46"/>
              <p:cNvSpPr>
                <a:spLocks/>
              </p:cNvSpPr>
              <p:nvPr/>
            </p:nvSpPr>
            <p:spPr bwMode="auto">
              <a:xfrm>
                <a:off x="1580" y="2740"/>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20495" name="Freeform 47"/>
              <p:cNvSpPr>
                <a:spLocks/>
              </p:cNvSpPr>
              <p:nvPr/>
            </p:nvSpPr>
            <p:spPr bwMode="auto">
              <a:xfrm flipH="1">
                <a:off x="1281" y="2740"/>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lIns="81400" tIns="40700" rIns="81400" bIns="40700" anchor="ctr">
                <a:spAutoFit/>
              </a:bodyPr>
              <a:lstStyle/>
              <a:p>
                <a:endParaRPr lang="sk-SK"/>
              </a:p>
            </p:txBody>
          </p:sp>
          <p:sp>
            <p:nvSpPr>
              <p:cNvPr id="20496" name="AutoShape 48"/>
              <p:cNvSpPr>
                <a:spLocks noChangeArrowheads="1"/>
              </p:cNvSpPr>
              <p:nvPr/>
            </p:nvSpPr>
            <p:spPr bwMode="auto">
              <a:xfrm>
                <a:off x="982" y="1712"/>
                <a:ext cx="597" cy="343"/>
              </a:xfrm>
              <a:prstGeom prst="diamond">
                <a:avLst/>
              </a:prstGeom>
              <a:solidFill>
                <a:srgbClr val="99FF66"/>
              </a:solidFill>
              <a:ln w="12700">
                <a:solidFill>
                  <a:srgbClr val="000000"/>
                </a:solidFill>
                <a:miter lim="800000"/>
                <a:headEnd/>
                <a:tailEnd/>
              </a:ln>
            </p:spPr>
            <p:txBody>
              <a:bodyPr wrap="none" lIns="81400" tIns="40700" rIns="81400" bIns="40700" anchor="ctr">
                <a:spAutoFit/>
              </a:bodyPr>
              <a:lstStyle/>
              <a:p>
                <a:endParaRPr lang="sk-SK"/>
              </a:p>
            </p:txBody>
          </p:sp>
          <p:sp>
            <p:nvSpPr>
              <p:cNvPr id="20497" name="Freeform 49"/>
              <p:cNvSpPr>
                <a:spLocks/>
              </p:cNvSpPr>
              <p:nvPr/>
            </p:nvSpPr>
            <p:spPr bwMode="auto">
              <a:xfrm flipH="1">
                <a:off x="982" y="1884"/>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sp>
            <p:nvSpPr>
              <p:cNvPr id="20498" name="Freeform 50"/>
              <p:cNvSpPr>
                <a:spLocks/>
              </p:cNvSpPr>
              <p:nvPr/>
            </p:nvSpPr>
            <p:spPr bwMode="auto">
              <a:xfrm>
                <a:off x="1580" y="2397"/>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20499" name="Freeform 51"/>
              <p:cNvSpPr>
                <a:spLocks/>
              </p:cNvSpPr>
              <p:nvPr/>
            </p:nvSpPr>
            <p:spPr bwMode="auto">
              <a:xfrm flipH="1">
                <a:off x="1281" y="2397"/>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lIns="81400" tIns="40700" rIns="81400" bIns="40700" anchor="ctr">
                <a:spAutoFit/>
              </a:bodyPr>
              <a:lstStyle/>
              <a:p>
                <a:endParaRPr lang="sk-SK"/>
              </a:p>
            </p:txBody>
          </p:sp>
          <p:sp>
            <p:nvSpPr>
              <p:cNvPr id="20500" name="AutoShape 52"/>
              <p:cNvSpPr>
                <a:spLocks noChangeArrowheads="1"/>
              </p:cNvSpPr>
              <p:nvPr/>
            </p:nvSpPr>
            <p:spPr bwMode="auto">
              <a:xfrm>
                <a:off x="1281" y="1884"/>
                <a:ext cx="597" cy="343"/>
              </a:xfrm>
              <a:prstGeom prst="diamond">
                <a:avLst/>
              </a:prstGeom>
              <a:solidFill>
                <a:srgbClr val="FFFF66"/>
              </a:solidFill>
              <a:ln w="12700">
                <a:solidFill>
                  <a:srgbClr val="000000"/>
                </a:solidFill>
                <a:miter lim="800000"/>
                <a:headEnd/>
                <a:tailEnd/>
              </a:ln>
            </p:spPr>
            <p:txBody>
              <a:bodyPr wrap="none" lIns="81400" tIns="40700" rIns="81400" bIns="40700" anchor="ctr">
                <a:spAutoFit/>
              </a:bodyPr>
              <a:lstStyle/>
              <a:p>
                <a:endParaRPr lang="sk-SK"/>
              </a:p>
            </p:txBody>
          </p:sp>
          <p:sp>
            <p:nvSpPr>
              <p:cNvPr id="20501" name="Freeform 53"/>
              <p:cNvSpPr>
                <a:spLocks/>
              </p:cNvSpPr>
              <p:nvPr/>
            </p:nvSpPr>
            <p:spPr bwMode="auto">
              <a:xfrm>
                <a:off x="1580" y="2055"/>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lIns="81400" tIns="40700" rIns="81400" bIns="40700" anchor="ctr">
                <a:spAutoFit/>
              </a:bodyPr>
              <a:lstStyle/>
              <a:p>
                <a:endParaRPr lang="sk-SK"/>
              </a:p>
            </p:txBody>
          </p:sp>
          <p:sp>
            <p:nvSpPr>
              <p:cNvPr id="20502" name="Freeform 54"/>
              <p:cNvSpPr>
                <a:spLocks/>
              </p:cNvSpPr>
              <p:nvPr/>
            </p:nvSpPr>
            <p:spPr bwMode="auto">
              <a:xfrm flipH="1">
                <a:off x="1281" y="20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lIns="81400" tIns="40700" rIns="81400" bIns="40700" anchor="ctr">
                <a:spAutoFit/>
              </a:bodyPr>
              <a:lstStyle/>
              <a:p>
                <a:endParaRPr lang="sk-SK"/>
              </a:p>
            </p:txBody>
          </p:sp>
        </p:grpSp>
        <p:sp>
          <p:nvSpPr>
            <p:cNvPr id="20487" name="Text Box 55"/>
            <p:cNvSpPr txBox="1">
              <a:spLocks noChangeArrowheads="1"/>
            </p:cNvSpPr>
            <p:nvPr/>
          </p:nvSpPr>
          <p:spPr bwMode="auto">
            <a:xfrm>
              <a:off x="1872" y="3120"/>
              <a:ext cx="28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07" tIns="45704" rIns="91407" bIns="45704" anchor="ct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nSpc>
                  <a:spcPct val="100000"/>
                </a:lnSpc>
              </a:pPr>
              <a:r>
                <a:rPr lang="en-US" sz="2200">
                  <a:solidFill>
                    <a:srgbClr val="000000"/>
                  </a:solidFill>
                </a:rPr>
                <a:t>Education, Training, and Awareness</a:t>
              </a:r>
              <a:endParaRPr lang="en-US" sz="2400" b="0">
                <a:solidFill>
                  <a:srgbClr val="000000"/>
                </a:solidFill>
                <a:latin typeface="Times New Roman" pitchFamily="18" charset="0"/>
              </a:endParaRPr>
            </a:p>
          </p:txBody>
        </p:sp>
      </p:grpSp>
      <p:sp>
        <p:nvSpPr>
          <p:cNvPr id="20485" name="Rectangle 56"/>
          <p:cNvSpPr>
            <a:spLocks noGrp="1" noChangeArrowheads="1"/>
          </p:cNvSpPr>
          <p:nvPr>
            <p:ph type="title"/>
          </p:nvPr>
        </p:nvSpPr>
        <p:spPr/>
        <p:txBody>
          <a:bodyPr/>
          <a:lstStyle/>
          <a:p>
            <a:r>
              <a:rPr lang="en-US" smtClean="0"/>
              <a:t>Security Measures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2973388" y="1879600"/>
            <a:ext cx="3200400" cy="3656013"/>
            <a:chOff x="1664" y="899"/>
            <a:chExt cx="1793" cy="2055"/>
          </a:xfrm>
        </p:grpSpPr>
        <p:sp>
          <p:nvSpPr>
            <p:cNvPr id="21517" name="AutoShape 3"/>
            <p:cNvSpPr>
              <a:spLocks noChangeArrowheads="1"/>
            </p:cNvSpPr>
            <p:nvPr/>
          </p:nvSpPr>
          <p:spPr bwMode="auto">
            <a:xfrm>
              <a:off x="2262" y="899"/>
              <a:ext cx="597" cy="343"/>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21518" name="Freeform 4"/>
            <p:cNvSpPr>
              <a:spLocks/>
            </p:cNvSpPr>
            <p:nvPr/>
          </p:nvSpPr>
          <p:spPr bwMode="auto">
            <a:xfrm flipH="1">
              <a:off x="1664" y="2098"/>
              <a:ext cx="299" cy="512"/>
            </a:xfrm>
            <a:custGeom>
              <a:avLst/>
              <a:gdLst>
                <a:gd name="T0" fmla="*/ 0 w 336"/>
                <a:gd name="T1" fmla="*/ 37 h 576"/>
                <a:gd name="T2" fmla="*/ 0 w 336"/>
                <a:gd name="T3" fmla="*/ 110 h 576"/>
                <a:gd name="T4" fmla="*/ 66 w 336"/>
                <a:gd name="T5" fmla="*/ 73 h 576"/>
                <a:gd name="T6" fmla="*/ 66 w 336"/>
                <a:gd name="T7" fmla="*/ 0 h 576"/>
                <a:gd name="T8" fmla="*/ 0 w 336"/>
                <a:gd name="T9" fmla="*/ 37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sp>
          <p:nvSpPr>
            <p:cNvPr id="21519" name="Freeform 5"/>
            <p:cNvSpPr>
              <a:spLocks/>
            </p:cNvSpPr>
            <p:nvPr/>
          </p:nvSpPr>
          <p:spPr bwMode="auto">
            <a:xfrm>
              <a:off x="3158" y="2098"/>
              <a:ext cx="299" cy="512"/>
            </a:xfrm>
            <a:custGeom>
              <a:avLst/>
              <a:gdLst>
                <a:gd name="T0" fmla="*/ 0 w 336"/>
                <a:gd name="T1" fmla="*/ 37 h 576"/>
                <a:gd name="T2" fmla="*/ 0 w 336"/>
                <a:gd name="T3" fmla="*/ 110 h 576"/>
                <a:gd name="T4" fmla="*/ 66 w 336"/>
                <a:gd name="T5" fmla="*/ 73 h 576"/>
                <a:gd name="T6" fmla="*/ 66 w 336"/>
                <a:gd name="T7" fmla="*/ 0 h 576"/>
                <a:gd name="T8" fmla="*/ 0 w 336"/>
                <a:gd name="T9" fmla="*/ 37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21520" name="Freeform 6"/>
            <p:cNvSpPr>
              <a:spLocks/>
            </p:cNvSpPr>
            <p:nvPr/>
          </p:nvSpPr>
          <p:spPr bwMode="auto">
            <a:xfrm flipH="1">
              <a:off x="1963" y="2269"/>
              <a:ext cx="300" cy="514"/>
            </a:xfrm>
            <a:custGeom>
              <a:avLst/>
              <a:gdLst>
                <a:gd name="T0" fmla="*/ 0 w 336"/>
                <a:gd name="T1" fmla="*/ 39 h 576"/>
                <a:gd name="T2" fmla="*/ 0 w 336"/>
                <a:gd name="T3" fmla="*/ 118 h 576"/>
                <a:gd name="T4" fmla="*/ 69 w 336"/>
                <a:gd name="T5" fmla="*/ 78 h 576"/>
                <a:gd name="T6" fmla="*/ 69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sp>
          <p:nvSpPr>
            <p:cNvPr id="21521" name="Freeform 7"/>
            <p:cNvSpPr>
              <a:spLocks/>
            </p:cNvSpPr>
            <p:nvPr/>
          </p:nvSpPr>
          <p:spPr bwMode="auto">
            <a:xfrm>
              <a:off x="2859" y="2269"/>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21522" name="Freeform 8"/>
            <p:cNvSpPr>
              <a:spLocks/>
            </p:cNvSpPr>
            <p:nvPr/>
          </p:nvSpPr>
          <p:spPr bwMode="auto">
            <a:xfrm>
              <a:off x="2561" y="2441"/>
              <a:ext cx="298" cy="513"/>
            </a:xfrm>
            <a:custGeom>
              <a:avLst/>
              <a:gdLst>
                <a:gd name="T0" fmla="*/ 0 w 336"/>
                <a:gd name="T1" fmla="*/ 38 h 576"/>
                <a:gd name="T2" fmla="*/ 0 w 336"/>
                <a:gd name="T3" fmla="*/ 113 h 576"/>
                <a:gd name="T4" fmla="*/ 63 w 336"/>
                <a:gd name="T5" fmla="*/ 76 h 576"/>
                <a:gd name="T6" fmla="*/ 63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21523" name="Freeform 9"/>
            <p:cNvSpPr>
              <a:spLocks/>
            </p:cNvSpPr>
            <p:nvPr/>
          </p:nvSpPr>
          <p:spPr bwMode="auto">
            <a:xfrm flipH="1">
              <a:off x="2262" y="2441"/>
              <a:ext cx="299" cy="513"/>
            </a:xfrm>
            <a:custGeom>
              <a:avLst/>
              <a:gdLst>
                <a:gd name="T0" fmla="*/ 0 w 336"/>
                <a:gd name="T1" fmla="*/ 38 h 576"/>
                <a:gd name="T2" fmla="*/ 0 w 336"/>
                <a:gd name="T3" fmla="*/ 113 h 576"/>
                <a:gd name="T4" fmla="*/ 66 w 336"/>
                <a:gd name="T5" fmla="*/ 76 h 576"/>
                <a:gd name="T6" fmla="*/ 66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9999FF"/>
            </a:solidFill>
            <a:ln w="12700">
              <a:solidFill>
                <a:srgbClr val="000000"/>
              </a:solidFill>
              <a:round/>
              <a:headEnd/>
              <a:tailEnd/>
            </a:ln>
          </p:spPr>
          <p:txBody>
            <a:bodyPr wrap="none" anchor="ctr"/>
            <a:lstStyle/>
            <a:p>
              <a:endParaRPr lang="sk-SK"/>
            </a:p>
          </p:txBody>
        </p:sp>
        <p:sp>
          <p:nvSpPr>
            <p:cNvPr id="21524" name="AutoShape 10"/>
            <p:cNvSpPr>
              <a:spLocks noChangeArrowheads="1"/>
            </p:cNvSpPr>
            <p:nvPr/>
          </p:nvSpPr>
          <p:spPr bwMode="auto">
            <a:xfrm>
              <a:off x="1963" y="1070"/>
              <a:ext cx="598" cy="343"/>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21525" name="Freeform 11"/>
            <p:cNvSpPr>
              <a:spLocks/>
            </p:cNvSpPr>
            <p:nvPr/>
          </p:nvSpPr>
          <p:spPr bwMode="auto">
            <a:xfrm flipH="1">
              <a:off x="1664" y="17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sp>
          <p:nvSpPr>
            <p:cNvPr id="21526" name="AutoShape 12"/>
            <p:cNvSpPr>
              <a:spLocks noChangeArrowheads="1"/>
            </p:cNvSpPr>
            <p:nvPr/>
          </p:nvSpPr>
          <p:spPr bwMode="auto">
            <a:xfrm>
              <a:off x="1664" y="1241"/>
              <a:ext cx="597" cy="343"/>
            </a:xfrm>
            <a:prstGeom prst="diamond">
              <a:avLst/>
            </a:prstGeom>
            <a:solidFill>
              <a:srgbClr val="00CC99"/>
            </a:solidFill>
            <a:ln w="12700">
              <a:solidFill>
                <a:srgbClr val="000000"/>
              </a:solidFill>
              <a:miter lim="800000"/>
              <a:headEnd/>
              <a:tailEnd/>
            </a:ln>
          </p:spPr>
          <p:txBody>
            <a:bodyPr wrap="none" anchor="ctr"/>
            <a:lstStyle/>
            <a:p>
              <a:endParaRPr lang="sk-SK"/>
            </a:p>
          </p:txBody>
        </p:sp>
        <p:sp>
          <p:nvSpPr>
            <p:cNvPr id="21527" name="Freeform 13"/>
            <p:cNvSpPr>
              <a:spLocks/>
            </p:cNvSpPr>
            <p:nvPr/>
          </p:nvSpPr>
          <p:spPr bwMode="auto">
            <a:xfrm flipH="1">
              <a:off x="1664" y="1413"/>
              <a:ext cx="299" cy="513"/>
            </a:xfrm>
            <a:custGeom>
              <a:avLst/>
              <a:gdLst>
                <a:gd name="T0" fmla="*/ 0 w 336"/>
                <a:gd name="T1" fmla="*/ 38 h 576"/>
                <a:gd name="T2" fmla="*/ 0 w 336"/>
                <a:gd name="T3" fmla="*/ 113 h 576"/>
                <a:gd name="T4" fmla="*/ 66 w 336"/>
                <a:gd name="T5" fmla="*/ 76 h 576"/>
                <a:gd name="T6" fmla="*/ 66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sp>
          <p:nvSpPr>
            <p:cNvPr id="21528" name="AutoShape 14"/>
            <p:cNvSpPr>
              <a:spLocks noChangeArrowheads="1"/>
            </p:cNvSpPr>
            <p:nvPr/>
          </p:nvSpPr>
          <p:spPr bwMode="auto">
            <a:xfrm>
              <a:off x="2561" y="1070"/>
              <a:ext cx="596" cy="343"/>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21529" name="Freeform 15"/>
            <p:cNvSpPr>
              <a:spLocks/>
            </p:cNvSpPr>
            <p:nvPr/>
          </p:nvSpPr>
          <p:spPr bwMode="auto">
            <a:xfrm>
              <a:off x="3158" y="17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21530" name="Freeform 16"/>
            <p:cNvSpPr>
              <a:spLocks/>
            </p:cNvSpPr>
            <p:nvPr/>
          </p:nvSpPr>
          <p:spPr bwMode="auto">
            <a:xfrm flipH="1">
              <a:off x="1963" y="1927"/>
              <a:ext cx="300" cy="513"/>
            </a:xfrm>
            <a:custGeom>
              <a:avLst/>
              <a:gdLst>
                <a:gd name="T0" fmla="*/ 0 w 336"/>
                <a:gd name="T1" fmla="*/ 38 h 576"/>
                <a:gd name="T2" fmla="*/ 0 w 336"/>
                <a:gd name="T3" fmla="*/ 113 h 576"/>
                <a:gd name="T4" fmla="*/ 69 w 336"/>
                <a:gd name="T5" fmla="*/ 76 h 576"/>
                <a:gd name="T6" fmla="*/ 69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sp>
          <p:nvSpPr>
            <p:cNvPr id="21531" name="AutoShape 17"/>
            <p:cNvSpPr>
              <a:spLocks noChangeArrowheads="1"/>
            </p:cNvSpPr>
            <p:nvPr/>
          </p:nvSpPr>
          <p:spPr bwMode="auto">
            <a:xfrm>
              <a:off x="2859" y="1241"/>
              <a:ext cx="598" cy="343"/>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21532" name="Freeform 18"/>
            <p:cNvSpPr>
              <a:spLocks/>
            </p:cNvSpPr>
            <p:nvPr/>
          </p:nvSpPr>
          <p:spPr bwMode="auto">
            <a:xfrm>
              <a:off x="3158" y="1413"/>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9966"/>
            </a:solidFill>
            <a:ln w="12700">
              <a:solidFill>
                <a:srgbClr val="000000"/>
              </a:solidFill>
              <a:round/>
              <a:headEnd/>
              <a:tailEnd/>
            </a:ln>
          </p:spPr>
          <p:txBody>
            <a:bodyPr wrap="none" anchor="ctr"/>
            <a:lstStyle/>
            <a:p>
              <a:endParaRPr lang="sk-SK"/>
            </a:p>
          </p:txBody>
        </p:sp>
        <p:sp>
          <p:nvSpPr>
            <p:cNvPr id="21533" name="Freeform 19"/>
            <p:cNvSpPr>
              <a:spLocks/>
            </p:cNvSpPr>
            <p:nvPr/>
          </p:nvSpPr>
          <p:spPr bwMode="auto">
            <a:xfrm>
              <a:off x="2859" y="1927"/>
              <a:ext cx="298" cy="513"/>
            </a:xfrm>
            <a:custGeom>
              <a:avLst/>
              <a:gdLst>
                <a:gd name="T0" fmla="*/ 0 w 336"/>
                <a:gd name="T1" fmla="*/ 38 h 576"/>
                <a:gd name="T2" fmla="*/ 0 w 336"/>
                <a:gd name="T3" fmla="*/ 113 h 576"/>
                <a:gd name="T4" fmla="*/ 63 w 336"/>
                <a:gd name="T5" fmla="*/ 76 h 576"/>
                <a:gd name="T6" fmla="*/ 63 w 336"/>
                <a:gd name="T7" fmla="*/ 0 h 576"/>
                <a:gd name="T8" fmla="*/ 0 w 336"/>
                <a:gd name="T9" fmla="*/ 38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21534" name="Freeform 20"/>
            <p:cNvSpPr>
              <a:spLocks/>
            </p:cNvSpPr>
            <p:nvPr/>
          </p:nvSpPr>
          <p:spPr bwMode="auto">
            <a:xfrm>
              <a:off x="2561" y="2098"/>
              <a:ext cx="298" cy="512"/>
            </a:xfrm>
            <a:custGeom>
              <a:avLst/>
              <a:gdLst>
                <a:gd name="T0" fmla="*/ 0 w 336"/>
                <a:gd name="T1" fmla="*/ 37 h 576"/>
                <a:gd name="T2" fmla="*/ 0 w 336"/>
                <a:gd name="T3" fmla="*/ 110 h 576"/>
                <a:gd name="T4" fmla="*/ 63 w 336"/>
                <a:gd name="T5" fmla="*/ 73 h 576"/>
                <a:gd name="T6" fmla="*/ 63 w 336"/>
                <a:gd name="T7" fmla="*/ 0 h 576"/>
                <a:gd name="T8" fmla="*/ 0 w 336"/>
                <a:gd name="T9" fmla="*/ 37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21535" name="Freeform 21"/>
            <p:cNvSpPr>
              <a:spLocks/>
            </p:cNvSpPr>
            <p:nvPr/>
          </p:nvSpPr>
          <p:spPr bwMode="auto">
            <a:xfrm flipH="1">
              <a:off x="2262" y="2098"/>
              <a:ext cx="299" cy="512"/>
            </a:xfrm>
            <a:custGeom>
              <a:avLst/>
              <a:gdLst>
                <a:gd name="T0" fmla="*/ 0 w 336"/>
                <a:gd name="T1" fmla="*/ 37 h 576"/>
                <a:gd name="T2" fmla="*/ 0 w 336"/>
                <a:gd name="T3" fmla="*/ 110 h 576"/>
                <a:gd name="T4" fmla="*/ 66 w 336"/>
                <a:gd name="T5" fmla="*/ 73 h 576"/>
                <a:gd name="T6" fmla="*/ 66 w 336"/>
                <a:gd name="T7" fmla="*/ 0 h 576"/>
                <a:gd name="T8" fmla="*/ 0 w 336"/>
                <a:gd name="T9" fmla="*/ 37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3399FF"/>
            </a:solidFill>
            <a:ln w="12700">
              <a:solidFill>
                <a:srgbClr val="000000"/>
              </a:solidFill>
              <a:round/>
              <a:headEnd/>
              <a:tailEnd/>
            </a:ln>
          </p:spPr>
          <p:txBody>
            <a:bodyPr wrap="none" anchor="ctr"/>
            <a:lstStyle/>
            <a:p>
              <a:endParaRPr lang="sk-SK"/>
            </a:p>
          </p:txBody>
        </p:sp>
        <p:sp>
          <p:nvSpPr>
            <p:cNvPr id="21536" name="AutoShape 22"/>
            <p:cNvSpPr>
              <a:spLocks noChangeArrowheads="1"/>
            </p:cNvSpPr>
            <p:nvPr/>
          </p:nvSpPr>
          <p:spPr bwMode="auto">
            <a:xfrm>
              <a:off x="2262" y="1242"/>
              <a:ext cx="597" cy="342"/>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21537" name="AutoShape 23"/>
            <p:cNvSpPr>
              <a:spLocks noChangeArrowheads="1"/>
            </p:cNvSpPr>
            <p:nvPr/>
          </p:nvSpPr>
          <p:spPr bwMode="auto">
            <a:xfrm>
              <a:off x="1963" y="1413"/>
              <a:ext cx="598" cy="343"/>
            </a:xfrm>
            <a:prstGeom prst="diamond">
              <a:avLst/>
            </a:prstGeom>
            <a:solidFill>
              <a:srgbClr val="99FF66"/>
            </a:solidFill>
            <a:ln w="12700">
              <a:solidFill>
                <a:srgbClr val="000000"/>
              </a:solidFill>
              <a:miter lim="800000"/>
              <a:headEnd/>
              <a:tailEnd/>
            </a:ln>
          </p:spPr>
          <p:txBody>
            <a:bodyPr wrap="none" anchor="ctr"/>
            <a:lstStyle/>
            <a:p>
              <a:endParaRPr lang="sk-SK"/>
            </a:p>
          </p:txBody>
        </p:sp>
        <p:sp>
          <p:nvSpPr>
            <p:cNvPr id="21538" name="Freeform 24"/>
            <p:cNvSpPr>
              <a:spLocks/>
            </p:cNvSpPr>
            <p:nvPr/>
          </p:nvSpPr>
          <p:spPr bwMode="auto">
            <a:xfrm flipH="1">
              <a:off x="1963" y="1584"/>
              <a:ext cx="300" cy="514"/>
            </a:xfrm>
            <a:custGeom>
              <a:avLst/>
              <a:gdLst>
                <a:gd name="T0" fmla="*/ 0 w 336"/>
                <a:gd name="T1" fmla="*/ 39 h 576"/>
                <a:gd name="T2" fmla="*/ 0 w 336"/>
                <a:gd name="T3" fmla="*/ 118 h 576"/>
                <a:gd name="T4" fmla="*/ 69 w 336"/>
                <a:gd name="T5" fmla="*/ 78 h 576"/>
                <a:gd name="T6" fmla="*/ 69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sp>
          <p:nvSpPr>
            <p:cNvPr id="21539" name="AutoShape 25"/>
            <p:cNvSpPr>
              <a:spLocks noChangeArrowheads="1"/>
            </p:cNvSpPr>
            <p:nvPr/>
          </p:nvSpPr>
          <p:spPr bwMode="auto">
            <a:xfrm>
              <a:off x="2560" y="1413"/>
              <a:ext cx="597" cy="343"/>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21540" name="Freeform 26"/>
            <p:cNvSpPr>
              <a:spLocks/>
            </p:cNvSpPr>
            <p:nvPr/>
          </p:nvSpPr>
          <p:spPr bwMode="auto">
            <a:xfrm>
              <a:off x="2859" y="1584"/>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99"/>
            </a:solidFill>
            <a:ln w="12700">
              <a:solidFill>
                <a:srgbClr val="000000"/>
              </a:solidFill>
              <a:round/>
              <a:headEnd/>
              <a:tailEnd/>
            </a:ln>
          </p:spPr>
          <p:txBody>
            <a:bodyPr wrap="none" anchor="ctr"/>
            <a:lstStyle/>
            <a:p>
              <a:endParaRPr lang="sk-SK"/>
            </a:p>
          </p:txBody>
        </p:sp>
        <p:sp>
          <p:nvSpPr>
            <p:cNvPr id="21541" name="AutoShape 27"/>
            <p:cNvSpPr>
              <a:spLocks noChangeArrowheads="1"/>
            </p:cNvSpPr>
            <p:nvPr/>
          </p:nvSpPr>
          <p:spPr bwMode="auto">
            <a:xfrm>
              <a:off x="2262" y="1584"/>
              <a:ext cx="597" cy="343"/>
            </a:xfrm>
            <a:prstGeom prst="diamond">
              <a:avLst/>
            </a:prstGeom>
            <a:solidFill>
              <a:srgbClr val="FFFF66"/>
            </a:solidFill>
            <a:ln w="12700">
              <a:solidFill>
                <a:srgbClr val="000000"/>
              </a:solidFill>
              <a:miter lim="800000"/>
              <a:headEnd/>
              <a:tailEnd/>
            </a:ln>
          </p:spPr>
          <p:txBody>
            <a:bodyPr wrap="none" anchor="ctr"/>
            <a:lstStyle/>
            <a:p>
              <a:endParaRPr lang="sk-SK"/>
            </a:p>
          </p:txBody>
        </p:sp>
        <p:sp>
          <p:nvSpPr>
            <p:cNvPr id="21542" name="Freeform 28"/>
            <p:cNvSpPr>
              <a:spLocks/>
            </p:cNvSpPr>
            <p:nvPr/>
          </p:nvSpPr>
          <p:spPr bwMode="auto">
            <a:xfrm>
              <a:off x="2561" y="1755"/>
              <a:ext cx="298" cy="514"/>
            </a:xfrm>
            <a:custGeom>
              <a:avLst/>
              <a:gdLst>
                <a:gd name="T0" fmla="*/ 0 w 336"/>
                <a:gd name="T1" fmla="*/ 39 h 576"/>
                <a:gd name="T2" fmla="*/ 0 w 336"/>
                <a:gd name="T3" fmla="*/ 118 h 576"/>
                <a:gd name="T4" fmla="*/ 63 w 336"/>
                <a:gd name="T5" fmla="*/ 78 h 576"/>
                <a:gd name="T6" fmla="*/ 63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FF66FF"/>
            </a:solidFill>
            <a:ln w="12700">
              <a:solidFill>
                <a:srgbClr val="000000"/>
              </a:solidFill>
              <a:round/>
              <a:headEnd/>
              <a:tailEnd/>
            </a:ln>
          </p:spPr>
          <p:txBody>
            <a:bodyPr wrap="none" anchor="ctr"/>
            <a:lstStyle/>
            <a:p>
              <a:endParaRPr lang="sk-SK"/>
            </a:p>
          </p:txBody>
        </p:sp>
        <p:sp>
          <p:nvSpPr>
            <p:cNvPr id="21543" name="Freeform 29"/>
            <p:cNvSpPr>
              <a:spLocks/>
            </p:cNvSpPr>
            <p:nvPr/>
          </p:nvSpPr>
          <p:spPr bwMode="auto">
            <a:xfrm flipH="1">
              <a:off x="2262" y="1755"/>
              <a:ext cx="299" cy="514"/>
            </a:xfrm>
            <a:custGeom>
              <a:avLst/>
              <a:gdLst>
                <a:gd name="T0" fmla="*/ 0 w 336"/>
                <a:gd name="T1" fmla="*/ 39 h 576"/>
                <a:gd name="T2" fmla="*/ 0 w 336"/>
                <a:gd name="T3" fmla="*/ 118 h 576"/>
                <a:gd name="T4" fmla="*/ 66 w 336"/>
                <a:gd name="T5" fmla="*/ 78 h 576"/>
                <a:gd name="T6" fmla="*/ 66 w 336"/>
                <a:gd name="T7" fmla="*/ 0 h 576"/>
                <a:gd name="T8" fmla="*/ 0 w 336"/>
                <a:gd name="T9" fmla="*/ 39 h 576"/>
                <a:gd name="T10" fmla="*/ 0 60000 65536"/>
                <a:gd name="T11" fmla="*/ 0 60000 65536"/>
                <a:gd name="T12" fmla="*/ 0 60000 65536"/>
                <a:gd name="T13" fmla="*/ 0 60000 65536"/>
                <a:gd name="T14" fmla="*/ 0 60000 65536"/>
                <a:gd name="T15" fmla="*/ 0 w 336"/>
                <a:gd name="T16" fmla="*/ 0 h 576"/>
                <a:gd name="T17" fmla="*/ 336 w 336"/>
                <a:gd name="T18" fmla="*/ 576 h 576"/>
              </a:gdLst>
              <a:ahLst/>
              <a:cxnLst>
                <a:cxn ang="T10">
                  <a:pos x="T0" y="T1"/>
                </a:cxn>
                <a:cxn ang="T11">
                  <a:pos x="T2" y="T3"/>
                </a:cxn>
                <a:cxn ang="T12">
                  <a:pos x="T4" y="T5"/>
                </a:cxn>
                <a:cxn ang="T13">
                  <a:pos x="T6" y="T7"/>
                </a:cxn>
                <a:cxn ang="T14">
                  <a:pos x="T8" y="T9"/>
                </a:cxn>
              </a:cxnLst>
              <a:rect l="T15" t="T16" r="T17" b="T18"/>
              <a:pathLst>
                <a:path w="336" h="576">
                  <a:moveTo>
                    <a:pt x="0" y="192"/>
                  </a:moveTo>
                  <a:lnTo>
                    <a:pt x="0" y="576"/>
                  </a:lnTo>
                  <a:lnTo>
                    <a:pt x="336" y="384"/>
                  </a:lnTo>
                  <a:lnTo>
                    <a:pt x="336" y="0"/>
                  </a:lnTo>
                  <a:lnTo>
                    <a:pt x="0" y="192"/>
                  </a:lnTo>
                  <a:close/>
                </a:path>
              </a:pathLst>
            </a:custGeom>
            <a:solidFill>
              <a:srgbClr val="00FFFF"/>
            </a:solidFill>
            <a:ln w="12700">
              <a:solidFill>
                <a:srgbClr val="000000"/>
              </a:solidFill>
              <a:round/>
              <a:headEnd/>
              <a:tailEnd/>
            </a:ln>
          </p:spPr>
          <p:txBody>
            <a:bodyPr wrap="none" anchor="ctr"/>
            <a:lstStyle/>
            <a:p>
              <a:endParaRPr lang="sk-SK"/>
            </a:p>
          </p:txBody>
        </p:sp>
      </p:grpSp>
      <p:sp>
        <p:nvSpPr>
          <p:cNvPr id="21507" name="Text Box 30"/>
          <p:cNvSpPr txBox="1">
            <a:spLocks noChangeArrowheads="1"/>
          </p:cNvSpPr>
          <p:nvPr/>
        </p:nvSpPr>
        <p:spPr bwMode="auto">
          <a:xfrm>
            <a:off x="857250" y="2927350"/>
            <a:ext cx="1992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gn="r">
              <a:lnSpc>
                <a:spcPct val="86000"/>
              </a:lnSpc>
            </a:pPr>
            <a:r>
              <a:rPr lang="en-US" sz="2000">
                <a:solidFill>
                  <a:srgbClr val="000000"/>
                </a:solidFill>
              </a:rPr>
              <a:t>Confidentiality</a:t>
            </a:r>
          </a:p>
        </p:txBody>
      </p:sp>
      <p:sp>
        <p:nvSpPr>
          <p:cNvPr id="21508" name="Text Box 31"/>
          <p:cNvSpPr txBox="1">
            <a:spLocks noChangeArrowheads="1"/>
          </p:cNvSpPr>
          <p:nvPr/>
        </p:nvSpPr>
        <p:spPr bwMode="auto">
          <a:xfrm>
            <a:off x="1628775" y="3525838"/>
            <a:ext cx="122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gn="r">
              <a:lnSpc>
                <a:spcPct val="86000"/>
              </a:lnSpc>
            </a:pPr>
            <a:r>
              <a:rPr lang="en-US" sz="2000">
                <a:solidFill>
                  <a:srgbClr val="000000"/>
                </a:solidFill>
              </a:rPr>
              <a:t>Integrity</a:t>
            </a:r>
          </a:p>
        </p:txBody>
      </p:sp>
      <p:sp>
        <p:nvSpPr>
          <p:cNvPr id="21509" name="Text Box 32"/>
          <p:cNvSpPr txBox="1">
            <a:spLocks noChangeArrowheads="1"/>
          </p:cNvSpPr>
          <p:nvPr/>
        </p:nvSpPr>
        <p:spPr bwMode="auto">
          <a:xfrm>
            <a:off x="1285875" y="4124325"/>
            <a:ext cx="1563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gn="r">
              <a:lnSpc>
                <a:spcPct val="86000"/>
              </a:lnSpc>
            </a:pPr>
            <a:r>
              <a:rPr lang="en-US" sz="2000">
                <a:solidFill>
                  <a:srgbClr val="000000"/>
                </a:solidFill>
              </a:rPr>
              <a:t>Availability</a:t>
            </a:r>
          </a:p>
        </p:txBody>
      </p:sp>
      <p:sp>
        <p:nvSpPr>
          <p:cNvPr id="21510" name="Text Box 33"/>
          <p:cNvSpPr txBox="1">
            <a:spLocks noChangeArrowheads="1"/>
          </p:cNvSpPr>
          <p:nvPr/>
        </p:nvSpPr>
        <p:spPr bwMode="auto">
          <a:xfrm>
            <a:off x="4670425" y="1624013"/>
            <a:ext cx="159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nSpc>
                <a:spcPct val="86000"/>
              </a:lnSpc>
            </a:pPr>
            <a:r>
              <a:rPr lang="en-US" sz="2000">
                <a:solidFill>
                  <a:srgbClr val="000000"/>
                </a:solidFill>
              </a:rPr>
              <a:t>Processing</a:t>
            </a:r>
          </a:p>
        </p:txBody>
      </p:sp>
      <p:sp>
        <p:nvSpPr>
          <p:cNvPr id="21511" name="Text Box 34"/>
          <p:cNvSpPr txBox="1">
            <a:spLocks noChangeArrowheads="1"/>
          </p:cNvSpPr>
          <p:nvPr/>
        </p:nvSpPr>
        <p:spPr bwMode="auto">
          <a:xfrm>
            <a:off x="5464175" y="2017713"/>
            <a:ext cx="11636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nSpc>
                <a:spcPct val="86000"/>
              </a:lnSpc>
            </a:pPr>
            <a:r>
              <a:rPr lang="en-US" sz="2000">
                <a:solidFill>
                  <a:srgbClr val="000000"/>
                </a:solidFill>
              </a:rPr>
              <a:t>Storage</a:t>
            </a:r>
          </a:p>
        </p:txBody>
      </p:sp>
      <p:sp>
        <p:nvSpPr>
          <p:cNvPr id="21512" name="Text Box 35"/>
          <p:cNvSpPr txBox="1">
            <a:spLocks noChangeArrowheads="1"/>
          </p:cNvSpPr>
          <p:nvPr/>
        </p:nvSpPr>
        <p:spPr bwMode="auto">
          <a:xfrm>
            <a:off x="6075363" y="2425700"/>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nSpc>
                <a:spcPct val="86000"/>
              </a:lnSpc>
            </a:pPr>
            <a:r>
              <a:rPr lang="en-US" sz="2000">
                <a:solidFill>
                  <a:srgbClr val="000000"/>
                </a:solidFill>
              </a:rPr>
              <a:t>Transmission</a:t>
            </a:r>
          </a:p>
        </p:txBody>
      </p:sp>
      <p:sp>
        <p:nvSpPr>
          <p:cNvPr id="21513" name="Text Box 36"/>
          <p:cNvSpPr txBox="1">
            <a:spLocks noChangeArrowheads="1"/>
          </p:cNvSpPr>
          <p:nvPr/>
        </p:nvSpPr>
        <p:spPr bwMode="auto">
          <a:xfrm>
            <a:off x="6021388" y="4667250"/>
            <a:ext cx="297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nSpc>
                <a:spcPct val="86000"/>
              </a:lnSpc>
            </a:pPr>
            <a:r>
              <a:rPr lang="en-US" sz="2000">
                <a:solidFill>
                  <a:srgbClr val="000000"/>
                </a:solidFill>
              </a:rPr>
              <a:t>Policy and Procedures</a:t>
            </a:r>
          </a:p>
        </p:txBody>
      </p:sp>
      <p:sp>
        <p:nvSpPr>
          <p:cNvPr id="21514" name="Text Box 37"/>
          <p:cNvSpPr txBox="1">
            <a:spLocks noChangeArrowheads="1"/>
          </p:cNvSpPr>
          <p:nvPr/>
        </p:nvSpPr>
        <p:spPr bwMode="auto">
          <a:xfrm>
            <a:off x="5441950" y="5075238"/>
            <a:ext cx="165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nSpc>
                <a:spcPct val="86000"/>
              </a:lnSpc>
            </a:pPr>
            <a:r>
              <a:rPr lang="en-US" sz="2000">
                <a:solidFill>
                  <a:srgbClr val="000000"/>
                </a:solidFill>
              </a:rPr>
              <a:t>Technology</a:t>
            </a:r>
          </a:p>
        </p:txBody>
      </p:sp>
      <p:sp>
        <p:nvSpPr>
          <p:cNvPr id="21515" name="Text Box 38"/>
          <p:cNvSpPr txBox="1">
            <a:spLocks noChangeArrowheads="1"/>
          </p:cNvSpPr>
          <p:nvPr/>
        </p:nvSpPr>
        <p:spPr bwMode="auto">
          <a:xfrm>
            <a:off x="4692650" y="5478463"/>
            <a:ext cx="27178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82" tIns="51340" rIns="102682" bIns="51340">
            <a:spAutoFit/>
          </a:bodyPr>
          <a:lstStyle>
            <a:lvl1pPr defTabSz="1027113">
              <a:defRPr sz="3000" b="1">
                <a:solidFill>
                  <a:schemeClr val="tx1"/>
                </a:solidFill>
                <a:latin typeface="Arial" charset="0"/>
              </a:defRPr>
            </a:lvl1pPr>
            <a:lvl2pPr marL="742950" indent="-285750" defTabSz="1027113">
              <a:defRPr sz="3000" b="1">
                <a:solidFill>
                  <a:schemeClr val="tx1"/>
                </a:solidFill>
                <a:latin typeface="Arial" charset="0"/>
              </a:defRPr>
            </a:lvl2pPr>
            <a:lvl3pPr marL="1143000" indent="-228600" defTabSz="1027113">
              <a:defRPr sz="3000" b="1">
                <a:solidFill>
                  <a:schemeClr val="tx1"/>
                </a:solidFill>
                <a:latin typeface="Arial" charset="0"/>
              </a:defRPr>
            </a:lvl3pPr>
            <a:lvl4pPr marL="1600200" indent="-228600" defTabSz="1027113">
              <a:defRPr sz="3000" b="1">
                <a:solidFill>
                  <a:schemeClr val="tx1"/>
                </a:solidFill>
                <a:latin typeface="Arial" charset="0"/>
              </a:defRPr>
            </a:lvl4pPr>
            <a:lvl5pPr marL="2057400" indent="-228600" defTabSz="1027113">
              <a:defRPr sz="3000" b="1">
                <a:solidFill>
                  <a:schemeClr val="tx1"/>
                </a:solidFill>
                <a:latin typeface="Arial" charset="0"/>
              </a:defRPr>
            </a:lvl5pPr>
            <a:lvl6pPr marL="2514600" indent="-228600" defTabSz="1027113" eaLnBrk="0" fontAlgn="base" hangingPunct="0">
              <a:lnSpc>
                <a:spcPct val="90000"/>
              </a:lnSpc>
              <a:spcBef>
                <a:spcPct val="0"/>
              </a:spcBef>
              <a:spcAft>
                <a:spcPct val="0"/>
              </a:spcAft>
              <a:defRPr sz="3000" b="1">
                <a:solidFill>
                  <a:schemeClr val="tx1"/>
                </a:solidFill>
                <a:latin typeface="Arial" charset="0"/>
              </a:defRPr>
            </a:lvl6pPr>
            <a:lvl7pPr marL="2971800" indent="-228600" defTabSz="1027113" eaLnBrk="0" fontAlgn="base" hangingPunct="0">
              <a:lnSpc>
                <a:spcPct val="90000"/>
              </a:lnSpc>
              <a:spcBef>
                <a:spcPct val="0"/>
              </a:spcBef>
              <a:spcAft>
                <a:spcPct val="0"/>
              </a:spcAft>
              <a:defRPr sz="3000" b="1">
                <a:solidFill>
                  <a:schemeClr val="tx1"/>
                </a:solidFill>
                <a:latin typeface="Arial" charset="0"/>
              </a:defRPr>
            </a:lvl7pPr>
            <a:lvl8pPr marL="3429000" indent="-228600" defTabSz="1027113" eaLnBrk="0" fontAlgn="base" hangingPunct="0">
              <a:lnSpc>
                <a:spcPct val="90000"/>
              </a:lnSpc>
              <a:spcBef>
                <a:spcPct val="0"/>
              </a:spcBef>
              <a:spcAft>
                <a:spcPct val="0"/>
              </a:spcAft>
              <a:defRPr sz="3000" b="1">
                <a:solidFill>
                  <a:schemeClr val="tx1"/>
                </a:solidFill>
                <a:latin typeface="Arial" charset="0"/>
              </a:defRPr>
            </a:lvl8pPr>
            <a:lvl9pPr marL="3886200" indent="-228600" defTabSz="1027113" eaLnBrk="0" fontAlgn="base" hangingPunct="0">
              <a:lnSpc>
                <a:spcPct val="90000"/>
              </a:lnSpc>
              <a:spcBef>
                <a:spcPct val="0"/>
              </a:spcBef>
              <a:spcAft>
                <a:spcPct val="0"/>
              </a:spcAft>
              <a:defRPr sz="3000" b="1">
                <a:solidFill>
                  <a:schemeClr val="tx1"/>
                </a:solidFill>
                <a:latin typeface="Arial" charset="0"/>
              </a:defRPr>
            </a:lvl9pPr>
          </a:lstStyle>
          <a:p>
            <a:pPr>
              <a:lnSpc>
                <a:spcPct val="86000"/>
              </a:lnSpc>
            </a:pPr>
            <a:r>
              <a:rPr lang="en-US" sz="2000">
                <a:solidFill>
                  <a:srgbClr val="000000"/>
                </a:solidFill>
              </a:rPr>
              <a:t>Education, Training, and Awareness</a:t>
            </a:r>
          </a:p>
        </p:txBody>
      </p:sp>
      <p:sp>
        <p:nvSpPr>
          <p:cNvPr id="21516" name="Rectangle 39"/>
          <p:cNvSpPr>
            <a:spLocks noGrp="1" noChangeArrowheads="1"/>
          </p:cNvSpPr>
          <p:nvPr>
            <p:ph type="title"/>
          </p:nvPr>
        </p:nvSpPr>
        <p:spPr/>
        <p:txBody>
          <a:bodyPr/>
          <a:lstStyle/>
          <a:p>
            <a:r>
              <a:rPr lang="en-US" smtClean="0"/>
              <a:t>Information Security Model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Risk Management</a:t>
            </a:r>
            <a:r>
              <a:rPr lang="en-US" sz="2800" smtClean="0"/>
              <a:t> </a:t>
            </a:r>
          </a:p>
        </p:txBody>
      </p:sp>
      <p:sp>
        <p:nvSpPr>
          <p:cNvPr id="22531" name="Rectangle 3"/>
          <p:cNvSpPr>
            <a:spLocks noGrp="1" noChangeArrowheads="1"/>
          </p:cNvSpPr>
          <p:nvPr>
            <p:ph type="body" idx="1"/>
          </p:nvPr>
        </p:nvSpPr>
        <p:spPr/>
        <p:txBody>
          <a:bodyPr/>
          <a:lstStyle/>
          <a:p>
            <a:r>
              <a:rPr lang="en-US" sz="2400" smtClean="0"/>
              <a:t>Risk Analysis</a:t>
            </a:r>
          </a:p>
          <a:p>
            <a:r>
              <a:rPr lang="en-US" sz="2400" smtClean="0"/>
              <a:t>Threats</a:t>
            </a:r>
          </a:p>
          <a:p>
            <a:r>
              <a:rPr lang="en-US" sz="2400" smtClean="0"/>
              <a:t>Vulnerabilities</a:t>
            </a:r>
          </a:p>
          <a:p>
            <a:r>
              <a:rPr lang="en-US" sz="2400" smtClean="0"/>
              <a:t>Countermeasures</a:t>
            </a:r>
          </a:p>
        </p:txBody>
      </p:sp>
      <p:pic>
        <p:nvPicPr>
          <p:cNvPr id="22532" name="Picture 8" descr="MCj028050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2362200"/>
            <a:ext cx="2928938"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Planning</a:t>
            </a:r>
          </a:p>
        </p:txBody>
      </p:sp>
      <p:sp>
        <p:nvSpPr>
          <p:cNvPr id="5123" name="Rectangle 5"/>
          <p:cNvSpPr>
            <a:spLocks noGrp="1" noChangeArrowheads="1"/>
          </p:cNvSpPr>
          <p:nvPr>
            <p:ph type="body" idx="4294967295"/>
          </p:nvPr>
        </p:nvSpPr>
        <p:spPr/>
        <p:txBody>
          <a:bodyPr/>
          <a:lstStyle/>
          <a:p>
            <a:pPr marL="339725" indent="-339725"/>
            <a:r>
              <a:rPr lang="en-US" smtClean="0"/>
              <a:t>This lesson should take 3-6 hours to present</a:t>
            </a:r>
          </a:p>
          <a:p>
            <a:pPr marL="339725" indent="-339725"/>
            <a:r>
              <a:rPr lang="en-US" smtClean="0"/>
              <a:t>The lesson should include lecture, demonstrations, discussion and assessment</a:t>
            </a:r>
          </a:p>
          <a:p>
            <a:pPr marL="339725" indent="-339725"/>
            <a:r>
              <a:rPr lang="en-US" smtClean="0"/>
              <a:t>The lesson can be taught in person or using remote instruction</a:t>
            </a:r>
          </a:p>
          <a:p>
            <a:pPr marL="339725" indent="-339725"/>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defTabSz="720725"/>
            <a:r>
              <a:rPr lang="en-US" smtClean="0"/>
              <a:t>Risk Management</a:t>
            </a:r>
          </a:p>
        </p:txBody>
      </p:sp>
      <p:grpSp>
        <p:nvGrpSpPr>
          <p:cNvPr id="23555" name="Group 8"/>
          <p:cNvGrpSpPr>
            <a:grpSpLocks/>
          </p:cNvGrpSpPr>
          <p:nvPr/>
        </p:nvGrpSpPr>
        <p:grpSpPr bwMode="auto">
          <a:xfrm>
            <a:off x="1704975" y="1219200"/>
            <a:ext cx="6829425" cy="3714750"/>
            <a:chOff x="546" y="588"/>
            <a:chExt cx="4302" cy="2340"/>
          </a:xfrm>
        </p:grpSpPr>
        <p:pic>
          <p:nvPicPr>
            <p:cNvPr id="235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 y="1776"/>
              <a:ext cx="122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 y="588"/>
              <a:ext cx="1230"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 y="1776"/>
              <a:ext cx="1254"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607"/>
              <a:ext cx="1248"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 Box 13"/>
            <p:cNvSpPr txBox="1">
              <a:spLocks noChangeArrowheads="1"/>
            </p:cNvSpPr>
            <p:nvPr/>
          </p:nvSpPr>
          <p:spPr bwMode="auto">
            <a:xfrm>
              <a:off x="1824" y="1555"/>
              <a:ext cx="12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Control physical access</a:t>
              </a:r>
            </a:p>
          </p:txBody>
        </p:sp>
        <p:pic>
          <p:nvPicPr>
            <p:cNvPr id="235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607"/>
              <a:ext cx="1248"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File"/>
            <p:cNvSpPr>
              <a:spLocks noEditPoints="1" noChangeArrowheads="1"/>
            </p:cNvSpPr>
            <p:nvPr/>
          </p:nvSpPr>
          <p:spPr bwMode="auto">
            <a:xfrm>
              <a:off x="3264" y="751"/>
              <a:ext cx="864" cy="714"/>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pic>
          <p:nvPicPr>
            <p:cNvPr id="23564" name="Picture 16" descr="MCj0431599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799"/>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Text Box 17"/>
            <p:cNvSpPr txBox="1">
              <a:spLocks noChangeArrowheads="1"/>
            </p:cNvSpPr>
            <p:nvPr/>
          </p:nvSpPr>
          <p:spPr bwMode="auto">
            <a:xfrm>
              <a:off x="3312" y="1584"/>
              <a:ext cx="10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Password protection</a:t>
              </a:r>
            </a:p>
          </p:txBody>
        </p:sp>
        <p:grpSp>
          <p:nvGrpSpPr>
            <p:cNvPr id="23566" name="Group 18"/>
            <p:cNvGrpSpPr>
              <a:grpSpLocks/>
            </p:cNvGrpSpPr>
            <p:nvPr/>
          </p:nvGrpSpPr>
          <p:grpSpPr bwMode="auto">
            <a:xfrm>
              <a:off x="3072" y="1807"/>
              <a:ext cx="1248" cy="1121"/>
              <a:chOff x="2160" y="2832"/>
              <a:chExt cx="1248" cy="1121"/>
            </a:xfrm>
          </p:grpSpPr>
          <p:pic>
            <p:nvPicPr>
              <p:cNvPr id="23568"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2832"/>
                <a:ext cx="1248"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4930">
                <a:off x="2352" y="2978"/>
                <a:ext cx="816"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7" name="Text Box 21"/>
            <p:cNvSpPr txBox="1">
              <a:spLocks noChangeArrowheads="1"/>
            </p:cNvSpPr>
            <p:nvPr/>
          </p:nvSpPr>
          <p:spPr bwMode="auto">
            <a:xfrm>
              <a:off x="3216" y="2736"/>
              <a:ext cx="16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Develop a Security Policy</a:t>
              </a:r>
            </a:p>
          </p:txBody>
        </p:sp>
      </p:grpSp>
      <p:sp>
        <p:nvSpPr>
          <p:cNvPr id="23556" name="Rectangle 24"/>
          <p:cNvSpPr>
            <a:spLocks noGrp="1" noChangeArrowheads="1"/>
          </p:cNvSpPr>
          <p:nvPr>
            <p:ph type="body" sz="half" idx="4294967295"/>
          </p:nvPr>
        </p:nvSpPr>
        <p:spPr>
          <a:xfrm>
            <a:off x="455613" y="5029200"/>
            <a:ext cx="8224837" cy="1066800"/>
          </a:xfrm>
        </p:spPr>
        <p:txBody>
          <a:bodyPr/>
          <a:lstStyle/>
          <a:p>
            <a:pPr>
              <a:lnSpc>
                <a:spcPct val="85000"/>
              </a:lnSpc>
            </a:pPr>
            <a:r>
              <a:rPr lang="en-US" sz="2000" smtClean="0"/>
              <a:t>The process of assessing and quantifying risk and establishing an acceptable level of risk for the organization</a:t>
            </a:r>
          </a:p>
          <a:p>
            <a:pPr>
              <a:lnSpc>
                <a:spcPct val="85000"/>
              </a:lnSpc>
            </a:pPr>
            <a:r>
              <a:rPr lang="en-US" sz="2000" smtClean="0"/>
              <a:t>Risk can be mitigated, but cannot be eliminated</a:t>
            </a:r>
            <a:endParaRPr lang="en-US" sz="24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defTabSz="914400"/>
            <a:r>
              <a:rPr lang="en-US" smtClean="0"/>
              <a:t>Risk Assessment</a:t>
            </a:r>
          </a:p>
        </p:txBody>
      </p:sp>
      <p:sp>
        <p:nvSpPr>
          <p:cNvPr id="24579" name="Rectangle 3"/>
          <p:cNvSpPr>
            <a:spLocks noGrp="1" noChangeArrowheads="1"/>
          </p:cNvSpPr>
          <p:nvPr>
            <p:ph type="body" idx="1"/>
          </p:nvPr>
        </p:nvSpPr>
        <p:spPr>
          <a:xfrm>
            <a:off x="455613" y="1690688"/>
            <a:ext cx="8224837" cy="2652712"/>
          </a:xfrm>
        </p:spPr>
        <p:txBody>
          <a:bodyPr/>
          <a:lstStyle/>
          <a:p>
            <a:pPr marL="342900" indent="-342900" defTabSz="914400"/>
            <a:r>
              <a:rPr lang="en-US" sz="2400" smtClean="0"/>
              <a:t>Risk assessment involves determining the likelihood that the vulnerability is a risk to the organization</a:t>
            </a:r>
          </a:p>
          <a:p>
            <a:pPr marL="342900" indent="-342900" defTabSz="914400"/>
            <a:r>
              <a:rPr lang="en-US" sz="2400" smtClean="0"/>
              <a:t>Each vulnerability can be ranked by the scale </a:t>
            </a:r>
          </a:p>
          <a:p>
            <a:pPr marL="342900" indent="-342900" defTabSz="914400"/>
            <a:r>
              <a:rPr lang="en-US" sz="2400" smtClean="0"/>
              <a:t>Sometimes calculating anticipated losses can be helpful in determining the impact of a vulnerability</a:t>
            </a:r>
          </a:p>
        </p:txBody>
      </p:sp>
      <p:pic>
        <p:nvPicPr>
          <p:cNvPr id="24580" name="Picture 2" descr="http://blogs.techrepublic.com.com/security/images/Risk%20Management%20Cy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91000"/>
            <a:ext cx="1981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defTabSz="914400"/>
            <a:r>
              <a:rPr lang="en-US" smtClean="0"/>
              <a:t>Asset Identification</a:t>
            </a:r>
          </a:p>
        </p:txBody>
      </p:sp>
      <p:sp>
        <p:nvSpPr>
          <p:cNvPr id="25603" name="Rectangle 3"/>
          <p:cNvSpPr>
            <a:spLocks noGrp="1" noChangeArrowheads="1"/>
          </p:cNvSpPr>
          <p:nvPr>
            <p:ph type="body" sz="half" idx="1"/>
          </p:nvPr>
        </p:nvSpPr>
        <p:spPr>
          <a:xfrm>
            <a:off x="457200" y="1447800"/>
            <a:ext cx="8148638" cy="4252913"/>
          </a:xfrm>
        </p:spPr>
        <p:txBody>
          <a:bodyPr/>
          <a:lstStyle/>
          <a:p>
            <a:pPr marL="342900" indent="-342900" defTabSz="914400"/>
            <a:r>
              <a:rPr lang="en-US" sz="2400" smtClean="0"/>
              <a:t>Categories of assets</a:t>
            </a:r>
          </a:p>
          <a:p>
            <a:pPr marL="742950" lvl="1" indent="-285750" defTabSz="914400"/>
            <a:r>
              <a:rPr lang="en-US" sz="2000" smtClean="0"/>
              <a:t>Information Assets (people, hardware, software, systems)</a:t>
            </a:r>
          </a:p>
          <a:p>
            <a:pPr marL="742950" lvl="1" indent="-285750" defTabSz="914400"/>
            <a:r>
              <a:rPr lang="en-US" sz="2000" smtClean="0"/>
              <a:t>Supporting Assets (facilities, utilities, services)</a:t>
            </a:r>
          </a:p>
          <a:p>
            <a:pPr marL="742950" lvl="1" indent="-285750" defTabSz="914400"/>
            <a:r>
              <a:rPr lang="en-US" sz="2000" smtClean="0"/>
              <a:t>Critical Assets (can be either of those listed above)</a:t>
            </a:r>
          </a:p>
          <a:p>
            <a:pPr marL="342900" indent="-342900" defTabSz="914400"/>
            <a:r>
              <a:rPr lang="en-US" sz="2400" smtClean="0">
                <a:cs typeface="Arial" charset="0"/>
              </a:rPr>
              <a:t>Attributes of the assets need to be compiled</a:t>
            </a:r>
          </a:p>
          <a:p>
            <a:pPr marL="342900" indent="-342900" defTabSz="914400"/>
            <a:r>
              <a:rPr lang="en-US" sz="2400" smtClean="0"/>
              <a:t>Determine each item’s relative value</a:t>
            </a:r>
          </a:p>
          <a:p>
            <a:pPr marL="742950" lvl="1" indent="-285750" defTabSz="914400"/>
            <a:r>
              <a:rPr lang="en-US" sz="2000" smtClean="0">
                <a:cs typeface="Arial" charset="0"/>
              </a:rPr>
              <a:t>How much revenue/profit does it generate?</a:t>
            </a:r>
          </a:p>
          <a:p>
            <a:pPr marL="742950" lvl="1" indent="-285750" defTabSz="914400"/>
            <a:r>
              <a:rPr lang="en-US" sz="2000" smtClean="0">
                <a:cs typeface="Arial" charset="0"/>
              </a:rPr>
              <a:t>What is the cost to replace it?</a:t>
            </a:r>
          </a:p>
          <a:p>
            <a:pPr marL="742950" lvl="1" indent="-285750" defTabSz="914400"/>
            <a:r>
              <a:rPr lang="en-US" sz="2000" smtClean="0">
                <a:cs typeface="Arial" charset="0"/>
              </a:rPr>
              <a:t>How difficult would it be to replace?</a:t>
            </a:r>
          </a:p>
          <a:p>
            <a:pPr marL="742950" lvl="1" indent="-285750" defTabSz="914400"/>
            <a:r>
              <a:rPr lang="en-US" sz="2000" smtClean="0">
                <a:cs typeface="Arial" charset="0"/>
              </a:rPr>
              <a:t>How quickly can it be replaced?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defTabSz="914400"/>
            <a:r>
              <a:rPr lang="en-US" smtClean="0"/>
              <a:t>Network Security “Threat”</a:t>
            </a:r>
          </a:p>
        </p:txBody>
      </p:sp>
      <p:sp>
        <p:nvSpPr>
          <p:cNvPr id="26627" name="Rectangle 3"/>
          <p:cNvSpPr>
            <a:spLocks noGrp="1" noChangeArrowheads="1"/>
          </p:cNvSpPr>
          <p:nvPr>
            <p:ph type="body" idx="1"/>
          </p:nvPr>
        </p:nvSpPr>
        <p:spPr/>
        <p:txBody>
          <a:bodyPr/>
          <a:lstStyle/>
          <a:p>
            <a:pPr marL="342900" indent="-342900" defTabSz="914400">
              <a:lnSpc>
                <a:spcPct val="90000"/>
              </a:lnSpc>
            </a:pPr>
            <a:endParaRPr lang="en-US" smtClean="0"/>
          </a:p>
          <a:p>
            <a:pPr marL="342900" indent="-342900" defTabSz="914400">
              <a:lnSpc>
                <a:spcPct val="90000"/>
              </a:lnSpc>
            </a:pPr>
            <a:endParaRPr lang="en-US" smtClean="0"/>
          </a:p>
        </p:txBody>
      </p:sp>
      <p:sp>
        <p:nvSpPr>
          <p:cNvPr id="26628" name="Rectangle 3"/>
          <p:cNvSpPr txBox="1">
            <a:spLocks noChangeArrowheads="1"/>
          </p:cNvSpPr>
          <p:nvPr/>
        </p:nvSpPr>
        <p:spPr bwMode="auto">
          <a:xfrm>
            <a:off x="228600" y="15240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288925" indent="-288925"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nSpc>
                <a:spcPct val="95000"/>
              </a:lnSpc>
              <a:spcBef>
                <a:spcPct val="50000"/>
              </a:spcBef>
              <a:buClr>
                <a:srgbClr val="005569"/>
              </a:buClr>
              <a:buFontTx/>
              <a:buChar char="•"/>
            </a:pPr>
            <a:r>
              <a:rPr lang="en-US" sz="2000" b="0"/>
              <a:t>A potential danger to information or a system</a:t>
            </a:r>
          </a:p>
          <a:p>
            <a:pPr>
              <a:lnSpc>
                <a:spcPct val="95000"/>
              </a:lnSpc>
              <a:spcBef>
                <a:spcPct val="50000"/>
              </a:spcBef>
              <a:buClr>
                <a:srgbClr val="005569"/>
              </a:buClr>
              <a:buFontTx/>
              <a:buChar char="•"/>
            </a:pPr>
            <a:r>
              <a:rPr lang="en-US" sz="2000" b="0"/>
              <a:t>An example: the ability to gain unauthorized access to systems or information in order to commit fraud, network intrusion, industrial espionage, identity theft, or simply to disrupt the system or network </a:t>
            </a:r>
          </a:p>
          <a:p>
            <a:pPr>
              <a:lnSpc>
                <a:spcPct val="95000"/>
              </a:lnSpc>
              <a:spcBef>
                <a:spcPct val="50000"/>
              </a:spcBef>
              <a:buClr>
                <a:srgbClr val="005569"/>
              </a:buClr>
              <a:buFontTx/>
              <a:buChar char="•"/>
            </a:pPr>
            <a:r>
              <a:rPr lang="en-US" sz="2000" b="0"/>
              <a:t>There may be weaknesses that greatly increase the likelihood of a threat manifesting</a:t>
            </a:r>
          </a:p>
          <a:p>
            <a:pPr>
              <a:lnSpc>
                <a:spcPct val="95000"/>
              </a:lnSpc>
              <a:spcBef>
                <a:spcPct val="50000"/>
              </a:spcBef>
              <a:buClr>
                <a:srgbClr val="005569"/>
              </a:buClr>
              <a:buFontTx/>
              <a:buChar char="•"/>
            </a:pPr>
            <a:r>
              <a:rPr lang="en-US" sz="2000" b="0"/>
              <a:t>Threats may include equipment failure, </a:t>
            </a:r>
            <a:br>
              <a:rPr lang="en-US" sz="2000" b="0"/>
            </a:br>
            <a:r>
              <a:rPr lang="en-US" sz="2000" b="0"/>
              <a:t>structured attacks, natural disasters, </a:t>
            </a:r>
            <a:br>
              <a:rPr lang="en-US" sz="2000" b="0"/>
            </a:br>
            <a:r>
              <a:rPr lang="en-US" sz="2000" b="0"/>
              <a:t>physical attacks, theft, viruses and </a:t>
            </a:r>
            <a:br>
              <a:rPr lang="en-US" sz="2000" b="0"/>
            </a:br>
            <a:r>
              <a:rPr lang="en-US" sz="2000" b="0"/>
              <a:t>many other potential events causing </a:t>
            </a:r>
            <a:br>
              <a:rPr lang="en-US" sz="2000" b="0"/>
            </a:br>
            <a:r>
              <a:rPr lang="en-US" sz="2000" b="0"/>
              <a:t>danger or damage</a:t>
            </a:r>
          </a:p>
        </p:txBody>
      </p:sp>
      <p:pic>
        <p:nvPicPr>
          <p:cNvPr id="26629" name="Picture 8"/>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b="13408"/>
          <a:stretch>
            <a:fillRect/>
          </a:stretch>
        </p:blipFill>
        <p:spPr>
          <a:xfrm>
            <a:off x="4953000" y="3657600"/>
            <a:ext cx="4037013" cy="2327275"/>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defTabSz="914400"/>
            <a:r>
              <a:rPr lang="en-US" smtClean="0"/>
              <a:t>Types of Network Threats</a:t>
            </a:r>
          </a:p>
        </p:txBody>
      </p:sp>
      <p:sp>
        <p:nvSpPr>
          <p:cNvPr id="27651" name="Rectangle 7"/>
          <p:cNvSpPr>
            <a:spLocks noGrp="1" noChangeArrowheads="1"/>
          </p:cNvSpPr>
          <p:nvPr>
            <p:ph type="body" sz="half" idx="4294967295"/>
          </p:nvPr>
        </p:nvSpPr>
        <p:spPr>
          <a:xfrm>
            <a:off x="455613" y="1690688"/>
            <a:ext cx="4035425" cy="4252912"/>
          </a:xfrm>
        </p:spPr>
        <p:txBody>
          <a:bodyPr/>
          <a:lstStyle/>
          <a:p>
            <a:r>
              <a:rPr lang="en-US" sz="2000" smtClean="0"/>
              <a:t>Impersonation</a:t>
            </a:r>
          </a:p>
          <a:p>
            <a:r>
              <a:rPr lang="en-US" sz="2000" smtClean="0">
                <a:hlinkClick r:id="rId3"/>
              </a:rPr>
              <a:t>Eavesdropping</a:t>
            </a:r>
            <a:endParaRPr lang="en-US" sz="2000" smtClean="0"/>
          </a:p>
          <a:p>
            <a:r>
              <a:rPr lang="en-US" sz="2000" smtClean="0"/>
              <a:t>Denial-of-service</a:t>
            </a:r>
          </a:p>
          <a:p>
            <a:r>
              <a:rPr lang="en-US" sz="2000" smtClean="0"/>
              <a:t>Packet replay</a:t>
            </a:r>
          </a:p>
          <a:p>
            <a:r>
              <a:rPr lang="en-US" sz="2000" smtClean="0"/>
              <a:t>Man-in-the-middle</a:t>
            </a:r>
          </a:p>
          <a:p>
            <a:r>
              <a:rPr lang="en-US" sz="2000" smtClean="0"/>
              <a:t>Packet modification</a:t>
            </a:r>
          </a:p>
        </p:txBody>
      </p:sp>
      <p:pic>
        <p:nvPicPr>
          <p:cNvPr id="27652" name="Picture 6" descr="http://www.thebatt.com/media/paper657/stills/l6w21c36.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1981200"/>
            <a:ext cx="24653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descr="http://www.windowsecurity.com/img/upl/image004114724732226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825" y="3581400"/>
            <a:ext cx="57689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Vulnerability</a:t>
            </a:r>
          </a:p>
        </p:txBody>
      </p:sp>
      <p:sp>
        <p:nvSpPr>
          <p:cNvPr id="28676" name="Rectangle 3"/>
          <p:cNvSpPr txBox="1">
            <a:spLocks noChangeArrowheads="1"/>
          </p:cNvSpPr>
          <p:nvPr/>
        </p:nvSpPr>
        <p:spPr bwMode="auto">
          <a:xfrm>
            <a:off x="913465" y="2895600"/>
            <a:ext cx="82248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lvl1pPr marL="342900" indent="-342900">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marL="0" indent="0">
              <a:spcBef>
                <a:spcPct val="50000"/>
              </a:spcBef>
              <a:buClr>
                <a:srgbClr val="005569"/>
              </a:buClr>
            </a:pPr>
            <a:endParaRPr lang="en-US" sz="2400" b="0" dirty="0"/>
          </a:p>
        </p:txBody>
      </p:sp>
      <p:sp>
        <p:nvSpPr>
          <p:cNvPr id="8" name="Content Placeholder 7"/>
          <p:cNvSpPr>
            <a:spLocks noGrp="1"/>
          </p:cNvSpPr>
          <p:nvPr>
            <p:ph idx="1"/>
          </p:nvPr>
        </p:nvSpPr>
        <p:spPr/>
        <p:txBody>
          <a:bodyPr>
            <a:normAutofit fontScale="77500" lnSpcReduction="20000"/>
          </a:bodyPr>
          <a:lstStyle/>
          <a:p>
            <a:r>
              <a:rPr lang="en-US" b="0" dirty="0" smtClean="0"/>
              <a:t>A network vulnerability is a weakness in a system, technology, product or policy</a:t>
            </a:r>
          </a:p>
          <a:p>
            <a:r>
              <a:rPr lang="en-US" b="0" dirty="0" smtClean="0"/>
              <a:t>In today’s environment, several organizations track, organize and test these vulnerabilities </a:t>
            </a:r>
          </a:p>
          <a:p>
            <a:r>
              <a:rPr lang="en-US" b="0" dirty="0" smtClean="0"/>
              <a:t>The US government has a contract with an organization to track and publish network vulnerabilities</a:t>
            </a:r>
          </a:p>
          <a:p>
            <a:r>
              <a:rPr lang="en-US" b="0" dirty="0" smtClean="0"/>
              <a:t>Each vulnerability is given an ID and can be reviewed by network security professionals over the Internet.</a:t>
            </a:r>
          </a:p>
          <a:p>
            <a:r>
              <a:rPr lang="en-US" b="0" dirty="0" smtClean="0"/>
              <a:t>The </a:t>
            </a:r>
            <a:r>
              <a:rPr lang="en-US" b="0" dirty="0" smtClean="0">
                <a:hlinkClick r:id="rId3"/>
              </a:rPr>
              <a:t>common vulnerability exposure (CVE)</a:t>
            </a:r>
            <a:r>
              <a:rPr lang="en-US" b="0" dirty="0" smtClean="0"/>
              <a:t> </a:t>
            </a:r>
            <a:r>
              <a:rPr lang="sk-SK" b="0" dirty="0" err="1" smtClean="0"/>
              <a:t>MITRE.org</a:t>
            </a:r>
            <a:r>
              <a:rPr lang="sk-SK" b="0" dirty="0" smtClean="0"/>
              <a:t> </a:t>
            </a:r>
            <a:r>
              <a:rPr lang="en-US" b="0" dirty="0" smtClean="0"/>
              <a:t>list also publishes ways to prevent the vulnerability from being attacked</a:t>
            </a:r>
            <a:endParaRPr lang="sk-SK" b="0" dirty="0" smtClean="0"/>
          </a:p>
          <a:p>
            <a:r>
              <a:rPr lang="sk-SK" b="0" dirty="0" smtClean="0"/>
              <a:t>NBÚ SR </a:t>
            </a:r>
            <a:r>
              <a:rPr lang="sk-SK" b="0" dirty="0" smtClean="0">
                <a:hlinkClick r:id="rId4"/>
              </a:rPr>
              <a:t>http://www.nbusr.sk/</a:t>
            </a:r>
            <a:r>
              <a:rPr lang="sk-SK" b="0"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defTabSz="914400"/>
            <a:r>
              <a:rPr lang="en-US" smtClean="0"/>
              <a:t>Vulnerability Appraisal</a:t>
            </a:r>
          </a:p>
        </p:txBody>
      </p:sp>
      <p:sp>
        <p:nvSpPr>
          <p:cNvPr id="29699" name="Rectangle 3"/>
          <p:cNvSpPr>
            <a:spLocks noGrp="1" noChangeArrowheads="1"/>
          </p:cNvSpPr>
          <p:nvPr>
            <p:ph type="body" idx="1"/>
          </p:nvPr>
        </p:nvSpPr>
        <p:spPr>
          <a:xfrm>
            <a:off x="455613" y="1371600"/>
            <a:ext cx="8224837" cy="4710113"/>
          </a:xfrm>
        </p:spPr>
        <p:txBody>
          <a:bodyPr/>
          <a:lstStyle/>
          <a:p>
            <a:pPr marL="342900" indent="-342900" defTabSz="914400">
              <a:lnSpc>
                <a:spcPct val="90000"/>
              </a:lnSpc>
            </a:pPr>
            <a:r>
              <a:rPr lang="en-US" sz="2400" dirty="0" smtClean="0"/>
              <a:t>It is very important that network security specialists comprehend the importance of vulnerability appraisal</a:t>
            </a:r>
          </a:p>
          <a:p>
            <a:pPr marL="342900" indent="-342900" defTabSz="914400">
              <a:lnSpc>
                <a:spcPct val="90000"/>
              </a:lnSpc>
            </a:pPr>
            <a:r>
              <a:rPr lang="en-US" sz="2400" dirty="0" smtClean="0"/>
              <a:t>A vulnerability appraisal is a snapshot of the current security of the organization as it now stands</a:t>
            </a:r>
          </a:p>
          <a:p>
            <a:pPr marL="342900" indent="-342900" defTabSz="914400">
              <a:lnSpc>
                <a:spcPct val="90000"/>
              </a:lnSpc>
            </a:pPr>
            <a:r>
              <a:rPr lang="en-US" sz="2400" dirty="0" smtClean="0"/>
              <a:t>What current security weaknesses may expose the assets to these threats?</a:t>
            </a:r>
          </a:p>
          <a:p>
            <a:pPr marL="342900" indent="-342900" defTabSz="914400">
              <a:lnSpc>
                <a:spcPct val="90000"/>
              </a:lnSpc>
            </a:pPr>
            <a:r>
              <a:rPr lang="en-US" sz="2400" dirty="0" smtClean="0">
                <a:hlinkClick r:id="rId3"/>
              </a:rPr>
              <a:t>Vulnerability scanners</a:t>
            </a:r>
            <a:r>
              <a:rPr lang="en-US" sz="2400" dirty="0" smtClean="0"/>
              <a:t> are tools available as free Internet downloads and as commercial products</a:t>
            </a:r>
          </a:p>
          <a:p>
            <a:pPr marL="849313" lvl="1" indent="-342900" defTabSz="914400">
              <a:lnSpc>
                <a:spcPct val="90000"/>
              </a:lnSpc>
            </a:pPr>
            <a:r>
              <a:rPr lang="en-US" sz="2000" dirty="0" smtClean="0"/>
              <a:t>These tools compare the asset against a database of known vulnerabilities and produce a discovery report that exposes the vulnerability and assesses its severity</a:t>
            </a:r>
            <a:endParaRPr lang="sk-SK" sz="2000" dirty="0" smtClean="0"/>
          </a:p>
          <a:p>
            <a:pPr marL="849313" lvl="1" indent="-342900" defTabSz="914400">
              <a:lnSpc>
                <a:spcPct val="90000"/>
              </a:lnSpc>
            </a:pPr>
            <a:r>
              <a:rPr lang="sk-SK" sz="2000" i="1" dirty="0" smtClean="0">
                <a:hlinkClick r:id="rId4"/>
              </a:rPr>
              <a:t>http://sectools.org/vuln-</a:t>
            </a:r>
            <a:r>
              <a:rPr lang="sk-SK" sz="2000" b="1" i="1" dirty="0" smtClean="0">
                <a:hlinkClick r:id="rId4"/>
              </a:rPr>
              <a:t>scanners</a:t>
            </a:r>
            <a:r>
              <a:rPr lang="sk-SK" sz="2000" i="1" dirty="0" smtClean="0">
                <a:hlinkClick r:id="rId4"/>
              </a:rPr>
              <a:t>.html</a:t>
            </a:r>
            <a:r>
              <a:rPr lang="sk-SK" sz="2000" i="1" dirty="0" smtClean="0"/>
              <a:t> </a:t>
            </a:r>
            <a:endParaRPr lang="en-US" sz="2000" dirty="0" smtClean="0"/>
          </a:p>
          <a:p>
            <a:pPr marL="342900" indent="-342900" defTabSz="914400">
              <a:lnSpc>
                <a:spcPct val="90000"/>
              </a:lnSpc>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defTabSz="914400"/>
            <a:r>
              <a:rPr lang="en-US" smtClean="0"/>
              <a:t>Risk Management Terms</a:t>
            </a:r>
          </a:p>
        </p:txBody>
      </p:sp>
      <p:sp>
        <p:nvSpPr>
          <p:cNvPr id="30723" name="Rectangle 5"/>
          <p:cNvSpPr>
            <a:spLocks noGrp="1" noChangeArrowheads="1"/>
          </p:cNvSpPr>
          <p:nvPr>
            <p:ph type="body" sz="half" idx="1"/>
          </p:nvPr>
        </p:nvSpPr>
        <p:spPr>
          <a:xfrm>
            <a:off x="455613" y="1371600"/>
            <a:ext cx="8002587" cy="5105400"/>
          </a:xfrm>
        </p:spPr>
        <p:txBody>
          <a:bodyPr/>
          <a:lstStyle/>
          <a:p>
            <a:pPr marL="342900" indent="-342900" defTabSz="914400"/>
            <a:r>
              <a:rPr lang="en-US" sz="2400" smtClean="0"/>
              <a:t>Vulnerability – a system, network or device weakness</a:t>
            </a:r>
          </a:p>
          <a:p>
            <a:pPr marL="342900" indent="-342900" defTabSz="914400"/>
            <a:r>
              <a:rPr lang="en-US" sz="2400" smtClean="0"/>
              <a:t>Threat – potential danger posed by a vulnerability</a:t>
            </a:r>
          </a:p>
          <a:p>
            <a:pPr marL="342900" indent="-342900" defTabSz="914400"/>
            <a:r>
              <a:rPr lang="en-US" sz="2400" smtClean="0"/>
              <a:t>Threat agent – the entity that indentifies a vulnerability and uses it to attack the victim</a:t>
            </a:r>
          </a:p>
          <a:p>
            <a:pPr marL="342900" indent="-342900" defTabSz="914400"/>
            <a:r>
              <a:rPr lang="en-US" sz="2400" smtClean="0"/>
              <a:t>Risk – likelihood of a threat agent taking advantage of a vulnerability and the corresponding business impact</a:t>
            </a:r>
          </a:p>
          <a:p>
            <a:pPr marL="342900" indent="-342900" defTabSz="914400"/>
            <a:r>
              <a:rPr lang="en-US" sz="2400" smtClean="0"/>
              <a:t>Exposure – potential to experience losses from a threat agent</a:t>
            </a:r>
          </a:p>
          <a:p>
            <a:pPr marL="342900" indent="-342900" defTabSz="914400"/>
            <a:r>
              <a:rPr lang="en-US" sz="2400" smtClean="0"/>
              <a:t>Countermeasure – put into place to mitigate the potential risk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defTabSz="914400"/>
            <a:r>
              <a:rPr lang="en-US" smtClean="0"/>
              <a:t>Understanding Risk</a:t>
            </a:r>
          </a:p>
        </p:txBody>
      </p:sp>
      <p:sp>
        <p:nvSpPr>
          <p:cNvPr id="31747" name="Rectangle 2"/>
          <p:cNvSpPr>
            <a:spLocks noChangeArrowheads="1"/>
          </p:cNvSpPr>
          <p:nvPr/>
        </p:nvSpPr>
        <p:spPr bwMode="auto">
          <a:xfrm>
            <a:off x="3270250" y="1974850"/>
            <a:ext cx="1169988" cy="630238"/>
          </a:xfrm>
          <a:prstGeom prst="rect">
            <a:avLst/>
          </a:prstGeom>
          <a:solidFill>
            <a:srgbClr val="FAFAA4"/>
          </a:solidFill>
          <a:ln w="9525">
            <a:solidFill>
              <a:schemeClr val="tx1"/>
            </a:solidFill>
            <a:miter lim="800000"/>
            <a:headEnd/>
            <a:tailEnd/>
          </a:ln>
        </p:spPr>
        <p:txBody>
          <a:bodyPr wrap="none" anchor="ctr"/>
          <a:lstStyle/>
          <a:p>
            <a:pPr algn="ctr" eaLnBrk="1" hangingPunct="1">
              <a:lnSpc>
                <a:spcPct val="100000"/>
              </a:lnSpc>
            </a:pPr>
            <a:endParaRPr lang="sk-SK" sz="1800" b="0">
              <a:solidFill>
                <a:srgbClr val="CC0000"/>
              </a:solidFill>
            </a:endParaRPr>
          </a:p>
        </p:txBody>
      </p:sp>
      <p:sp>
        <p:nvSpPr>
          <p:cNvPr id="31748" name="Rectangle 3"/>
          <p:cNvSpPr>
            <a:spLocks noChangeArrowheads="1"/>
          </p:cNvSpPr>
          <p:nvPr/>
        </p:nvSpPr>
        <p:spPr bwMode="auto">
          <a:xfrm>
            <a:off x="1906588" y="1565275"/>
            <a:ext cx="1168400" cy="630238"/>
          </a:xfrm>
          <a:prstGeom prst="rect">
            <a:avLst/>
          </a:prstGeom>
          <a:solidFill>
            <a:schemeClr val="accent1"/>
          </a:solidFill>
          <a:ln w="9525">
            <a:solidFill>
              <a:schemeClr val="tx1"/>
            </a:solidFill>
            <a:miter lim="800000"/>
            <a:headEnd/>
            <a:tailEnd/>
          </a:ln>
        </p:spPr>
        <p:txBody>
          <a:bodyPr wrap="none" anchor="ctr"/>
          <a:lstStyle/>
          <a:p>
            <a:pPr algn="ctr" eaLnBrk="1" hangingPunct="1">
              <a:lnSpc>
                <a:spcPct val="100000"/>
              </a:lnSpc>
            </a:pPr>
            <a:r>
              <a:rPr lang="en-US" sz="1400" b="0"/>
              <a:t>Threat</a:t>
            </a:r>
          </a:p>
          <a:p>
            <a:pPr algn="ctr" eaLnBrk="1" hangingPunct="1">
              <a:lnSpc>
                <a:spcPct val="100000"/>
              </a:lnSpc>
            </a:pPr>
            <a:r>
              <a:rPr lang="en-US" sz="1400" b="0"/>
              <a:t>Agent</a:t>
            </a:r>
          </a:p>
        </p:txBody>
      </p:sp>
      <p:sp>
        <p:nvSpPr>
          <p:cNvPr id="31749" name="Rectangle 6"/>
          <p:cNvSpPr>
            <a:spLocks noChangeArrowheads="1"/>
          </p:cNvSpPr>
          <p:nvPr/>
        </p:nvSpPr>
        <p:spPr bwMode="auto">
          <a:xfrm>
            <a:off x="4633913" y="2335213"/>
            <a:ext cx="1169987" cy="630237"/>
          </a:xfrm>
          <a:prstGeom prst="rect">
            <a:avLst/>
          </a:prstGeom>
          <a:solidFill>
            <a:srgbClr val="DAC3DB"/>
          </a:solidFill>
          <a:ln w="9525">
            <a:solidFill>
              <a:schemeClr val="tx1"/>
            </a:solidFill>
            <a:miter lim="800000"/>
            <a:headEnd/>
            <a:tailEnd/>
          </a:ln>
        </p:spPr>
        <p:txBody>
          <a:bodyPr wrap="none" anchor="ctr"/>
          <a:lstStyle/>
          <a:p>
            <a:endParaRPr lang="sk-SK"/>
          </a:p>
        </p:txBody>
      </p:sp>
      <p:sp>
        <p:nvSpPr>
          <p:cNvPr id="31750" name="Rectangle 7"/>
          <p:cNvSpPr>
            <a:spLocks noChangeArrowheads="1"/>
          </p:cNvSpPr>
          <p:nvPr/>
        </p:nvSpPr>
        <p:spPr bwMode="auto">
          <a:xfrm>
            <a:off x="5900738" y="3144838"/>
            <a:ext cx="974725" cy="539750"/>
          </a:xfrm>
          <a:prstGeom prst="rect">
            <a:avLst/>
          </a:prstGeom>
          <a:solidFill>
            <a:srgbClr val="FDA3A1"/>
          </a:solidFill>
          <a:ln w="9525">
            <a:solidFill>
              <a:schemeClr val="tx1"/>
            </a:solidFill>
            <a:miter lim="800000"/>
            <a:headEnd/>
            <a:tailEnd/>
          </a:ln>
        </p:spPr>
        <p:txBody>
          <a:bodyPr wrap="none" anchor="ctr"/>
          <a:lstStyle/>
          <a:p>
            <a:pPr algn="ctr" eaLnBrk="1" hangingPunct="1">
              <a:lnSpc>
                <a:spcPct val="100000"/>
              </a:lnSpc>
            </a:pPr>
            <a:r>
              <a:rPr lang="en-US" sz="1400" b="0"/>
              <a:t>Risk</a:t>
            </a:r>
          </a:p>
        </p:txBody>
      </p:sp>
      <p:sp>
        <p:nvSpPr>
          <p:cNvPr id="31751" name="Text Box 8"/>
          <p:cNvSpPr txBox="1">
            <a:spLocks noChangeArrowheads="1"/>
          </p:cNvSpPr>
          <p:nvPr/>
        </p:nvSpPr>
        <p:spPr bwMode="auto">
          <a:xfrm>
            <a:off x="3495675" y="2155825"/>
            <a:ext cx="695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400" b="0"/>
              <a:t>Threat</a:t>
            </a:r>
          </a:p>
        </p:txBody>
      </p:sp>
      <p:sp>
        <p:nvSpPr>
          <p:cNvPr id="31752" name="Text Box 9"/>
          <p:cNvSpPr txBox="1">
            <a:spLocks noChangeArrowheads="1"/>
          </p:cNvSpPr>
          <p:nvPr/>
        </p:nvSpPr>
        <p:spPr bwMode="auto">
          <a:xfrm>
            <a:off x="4640263" y="2514600"/>
            <a:ext cx="1150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400" b="0"/>
              <a:t>Vulnerability</a:t>
            </a:r>
          </a:p>
        </p:txBody>
      </p:sp>
      <p:sp>
        <p:nvSpPr>
          <p:cNvPr id="31753" name="Rectangle 10"/>
          <p:cNvSpPr>
            <a:spLocks noChangeArrowheads="1"/>
          </p:cNvSpPr>
          <p:nvPr/>
        </p:nvSpPr>
        <p:spPr bwMode="auto">
          <a:xfrm>
            <a:off x="4732338" y="3954463"/>
            <a:ext cx="1168400" cy="630237"/>
          </a:xfrm>
          <a:prstGeom prst="rect">
            <a:avLst/>
          </a:prstGeom>
          <a:solidFill>
            <a:srgbClr val="EFDD8F"/>
          </a:solidFill>
          <a:ln w="9525">
            <a:solidFill>
              <a:schemeClr val="tx1"/>
            </a:solidFill>
            <a:miter lim="800000"/>
            <a:headEnd/>
            <a:tailEnd/>
          </a:ln>
        </p:spPr>
        <p:txBody>
          <a:bodyPr wrap="none" anchor="ctr"/>
          <a:lstStyle/>
          <a:p>
            <a:pPr algn="ctr" eaLnBrk="1" hangingPunct="1">
              <a:lnSpc>
                <a:spcPct val="100000"/>
              </a:lnSpc>
            </a:pPr>
            <a:r>
              <a:rPr lang="en-US" sz="1400" b="0"/>
              <a:t>Asset</a:t>
            </a:r>
          </a:p>
        </p:txBody>
      </p:sp>
      <p:sp>
        <p:nvSpPr>
          <p:cNvPr id="31754" name="Rectangle 11"/>
          <p:cNvSpPr>
            <a:spLocks noChangeArrowheads="1"/>
          </p:cNvSpPr>
          <p:nvPr/>
        </p:nvSpPr>
        <p:spPr bwMode="auto">
          <a:xfrm>
            <a:off x="3465513" y="4764088"/>
            <a:ext cx="1168400" cy="628650"/>
          </a:xfrm>
          <a:prstGeom prst="rect">
            <a:avLst/>
          </a:prstGeom>
          <a:solidFill>
            <a:srgbClr val="B1EDB4"/>
          </a:solidFill>
          <a:ln w="9525">
            <a:solidFill>
              <a:schemeClr val="tx1"/>
            </a:solidFill>
            <a:miter lim="800000"/>
            <a:headEnd/>
            <a:tailEnd/>
          </a:ln>
        </p:spPr>
        <p:txBody>
          <a:bodyPr wrap="none" anchor="ctr"/>
          <a:lstStyle/>
          <a:p>
            <a:endParaRPr lang="sk-SK"/>
          </a:p>
        </p:txBody>
      </p:sp>
      <p:sp>
        <p:nvSpPr>
          <p:cNvPr id="31755" name="Rectangle 12"/>
          <p:cNvSpPr>
            <a:spLocks noChangeArrowheads="1"/>
          </p:cNvSpPr>
          <p:nvPr/>
        </p:nvSpPr>
        <p:spPr bwMode="auto">
          <a:xfrm>
            <a:off x="1828800" y="5483225"/>
            <a:ext cx="1441450" cy="612775"/>
          </a:xfrm>
          <a:prstGeom prst="rect">
            <a:avLst/>
          </a:prstGeom>
          <a:solidFill>
            <a:srgbClr val="A796CA"/>
          </a:solidFill>
          <a:ln w="9525">
            <a:solidFill>
              <a:schemeClr val="tx1"/>
            </a:solidFill>
            <a:miter lim="800000"/>
            <a:headEnd/>
            <a:tailEnd/>
          </a:ln>
        </p:spPr>
        <p:txBody>
          <a:bodyPr wrap="none" anchor="ctr"/>
          <a:lstStyle/>
          <a:p>
            <a:pPr algn="ctr" eaLnBrk="1" hangingPunct="1">
              <a:lnSpc>
                <a:spcPct val="100000"/>
              </a:lnSpc>
            </a:pPr>
            <a:r>
              <a:rPr lang="en-US" sz="1400" b="0"/>
              <a:t>Countermeasure</a:t>
            </a:r>
          </a:p>
        </p:txBody>
      </p:sp>
      <p:sp>
        <p:nvSpPr>
          <p:cNvPr id="31756" name="Text Box 13"/>
          <p:cNvSpPr txBox="1">
            <a:spLocks noChangeArrowheads="1"/>
          </p:cNvSpPr>
          <p:nvPr/>
        </p:nvSpPr>
        <p:spPr bwMode="auto">
          <a:xfrm>
            <a:off x="3581400" y="4970463"/>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400" b="0"/>
              <a:t>Exposure</a:t>
            </a:r>
          </a:p>
        </p:txBody>
      </p:sp>
      <p:sp>
        <p:nvSpPr>
          <p:cNvPr id="31757" name="Line 14"/>
          <p:cNvSpPr>
            <a:spLocks noChangeShapeType="1"/>
          </p:cNvSpPr>
          <p:nvPr/>
        </p:nvSpPr>
        <p:spPr bwMode="auto">
          <a:xfrm>
            <a:off x="3074988" y="1616075"/>
            <a:ext cx="779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31758" name="Line 15"/>
          <p:cNvSpPr>
            <a:spLocks noChangeShapeType="1"/>
          </p:cNvSpPr>
          <p:nvPr/>
        </p:nvSpPr>
        <p:spPr bwMode="auto">
          <a:xfrm>
            <a:off x="3854450" y="1616075"/>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59" name="Line 16"/>
          <p:cNvSpPr>
            <a:spLocks noChangeShapeType="1"/>
          </p:cNvSpPr>
          <p:nvPr/>
        </p:nvSpPr>
        <p:spPr bwMode="auto">
          <a:xfrm>
            <a:off x="4440238" y="2065338"/>
            <a:ext cx="779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31760" name="Line 17"/>
          <p:cNvSpPr>
            <a:spLocks noChangeShapeType="1"/>
          </p:cNvSpPr>
          <p:nvPr/>
        </p:nvSpPr>
        <p:spPr bwMode="auto">
          <a:xfrm>
            <a:off x="5219700" y="2065338"/>
            <a:ext cx="0"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61" name="Line 18"/>
          <p:cNvSpPr>
            <a:spLocks noChangeShapeType="1"/>
          </p:cNvSpPr>
          <p:nvPr/>
        </p:nvSpPr>
        <p:spPr bwMode="auto">
          <a:xfrm>
            <a:off x="5803900" y="2514600"/>
            <a:ext cx="58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31762" name="Line 19"/>
          <p:cNvSpPr>
            <a:spLocks noChangeShapeType="1"/>
          </p:cNvSpPr>
          <p:nvPr/>
        </p:nvSpPr>
        <p:spPr bwMode="auto">
          <a:xfrm>
            <a:off x="6388100" y="2514600"/>
            <a:ext cx="0" cy="630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63" name="Line 20"/>
          <p:cNvSpPr>
            <a:spLocks noChangeShapeType="1"/>
          </p:cNvSpPr>
          <p:nvPr/>
        </p:nvSpPr>
        <p:spPr bwMode="auto">
          <a:xfrm>
            <a:off x="6388100" y="3684588"/>
            <a:ext cx="0" cy="539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31764" name="Line 21"/>
          <p:cNvSpPr>
            <a:spLocks noChangeShapeType="1"/>
          </p:cNvSpPr>
          <p:nvPr/>
        </p:nvSpPr>
        <p:spPr bwMode="auto">
          <a:xfrm flipH="1">
            <a:off x="5900738" y="4224338"/>
            <a:ext cx="487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65" name="Line 22"/>
          <p:cNvSpPr>
            <a:spLocks noChangeShapeType="1"/>
          </p:cNvSpPr>
          <p:nvPr/>
        </p:nvSpPr>
        <p:spPr bwMode="auto">
          <a:xfrm>
            <a:off x="5413375" y="4584700"/>
            <a:ext cx="0" cy="449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31766" name="Line 23"/>
          <p:cNvSpPr>
            <a:spLocks noChangeShapeType="1"/>
          </p:cNvSpPr>
          <p:nvPr/>
        </p:nvSpPr>
        <p:spPr bwMode="auto">
          <a:xfrm flipH="1">
            <a:off x="4633913" y="5033963"/>
            <a:ext cx="7794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67" name="Line 24"/>
          <p:cNvSpPr>
            <a:spLocks noChangeShapeType="1"/>
          </p:cNvSpPr>
          <p:nvPr/>
        </p:nvSpPr>
        <p:spPr bwMode="auto">
          <a:xfrm>
            <a:off x="4049713" y="5392738"/>
            <a:ext cx="0" cy="450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31768" name="Line 25"/>
          <p:cNvSpPr>
            <a:spLocks noChangeShapeType="1"/>
          </p:cNvSpPr>
          <p:nvPr/>
        </p:nvSpPr>
        <p:spPr bwMode="auto">
          <a:xfrm flipH="1">
            <a:off x="3270250" y="5843588"/>
            <a:ext cx="7794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69" name="Line 26"/>
          <p:cNvSpPr>
            <a:spLocks noChangeShapeType="1"/>
          </p:cNvSpPr>
          <p:nvPr/>
        </p:nvSpPr>
        <p:spPr bwMode="auto">
          <a:xfrm flipV="1">
            <a:off x="2490788" y="2155825"/>
            <a:ext cx="0" cy="332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31770" name="Text Box 27"/>
          <p:cNvSpPr txBox="1">
            <a:spLocks noChangeArrowheads="1"/>
          </p:cNvSpPr>
          <p:nvPr/>
        </p:nvSpPr>
        <p:spPr bwMode="auto">
          <a:xfrm>
            <a:off x="3055938" y="1295400"/>
            <a:ext cx="1030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Gives rise to</a:t>
            </a:r>
          </a:p>
        </p:txBody>
      </p:sp>
      <p:sp>
        <p:nvSpPr>
          <p:cNvPr id="31771" name="Text Box 28"/>
          <p:cNvSpPr txBox="1">
            <a:spLocks noChangeArrowheads="1"/>
          </p:cNvSpPr>
          <p:nvPr/>
        </p:nvSpPr>
        <p:spPr bwMode="auto">
          <a:xfrm>
            <a:off x="4419600" y="1744663"/>
            <a:ext cx="715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Exploits</a:t>
            </a:r>
          </a:p>
        </p:txBody>
      </p:sp>
      <p:sp>
        <p:nvSpPr>
          <p:cNvPr id="31772" name="Text Box 29"/>
          <p:cNvSpPr txBox="1">
            <a:spLocks noChangeArrowheads="1"/>
          </p:cNvSpPr>
          <p:nvPr/>
        </p:nvSpPr>
        <p:spPr bwMode="auto">
          <a:xfrm>
            <a:off x="5783263" y="2195513"/>
            <a:ext cx="766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Leads to</a:t>
            </a:r>
          </a:p>
        </p:txBody>
      </p:sp>
      <p:sp>
        <p:nvSpPr>
          <p:cNvPr id="31773" name="Text Box 30"/>
          <p:cNvSpPr txBox="1">
            <a:spLocks noChangeArrowheads="1"/>
          </p:cNvSpPr>
          <p:nvPr/>
        </p:nvSpPr>
        <p:spPr bwMode="auto">
          <a:xfrm>
            <a:off x="5880100" y="4264025"/>
            <a:ext cx="1054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Can damage</a:t>
            </a:r>
          </a:p>
        </p:txBody>
      </p:sp>
      <p:sp>
        <p:nvSpPr>
          <p:cNvPr id="31774" name="Text Box 31"/>
          <p:cNvSpPr txBox="1">
            <a:spLocks noChangeArrowheads="1"/>
          </p:cNvSpPr>
          <p:nvPr/>
        </p:nvSpPr>
        <p:spPr bwMode="auto">
          <a:xfrm>
            <a:off x="4614863" y="5073650"/>
            <a:ext cx="696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Causes</a:t>
            </a:r>
          </a:p>
        </p:txBody>
      </p:sp>
      <p:sp>
        <p:nvSpPr>
          <p:cNvPr id="31775" name="Text Box 32"/>
          <p:cNvSpPr txBox="1">
            <a:spLocks noChangeArrowheads="1"/>
          </p:cNvSpPr>
          <p:nvPr/>
        </p:nvSpPr>
        <p:spPr bwMode="auto">
          <a:xfrm>
            <a:off x="3249613" y="5881688"/>
            <a:ext cx="2554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Can be safeguarded by </a:t>
            </a:r>
          </a:p>
        </p:txBody>
      </p:sp>
      <p:sp>
        <p:nvSpPr>
          <p:cNvPr id="31776" name="Text Box 33"/>
          <p:cNvSpPr txBox="1">
            <a:spLocks noChangeArrowheads="1"/>
          </p:cNvSpPr>
          <p:nvPr/>
        </p:nvSpPr>
        <p:spPr bwMode="auto">
          <a:xfrm>
            <a:off x="2470150" y="3454400"/>
            <a:ext cx="1182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200" b="0"/>
              <a:t>Directly affects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defTabSz="914400"/>
            <a:r>
              <a:rPr lang="en-US" smtClean="0"/>
              <a:t>Qualitative Risk Analysis</a:t>
            </a:r>
          </a:p>
        </p:txBody>
      </p:sp>
      <p:sp>
        <p:nvSpPr>
          <p:cNvPr id="32771" name="Rectangle 4"/>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5000"/>
              </a:lnSpc>
              <a:spcBef>
                <a:spcPct val="50000"/>
              </a:spcBef>
              <a:buClr>
                <a:srgbClr val="005569"/>
              </a:buClr>
              <a:buFontTx/>
              <a:buChar char="•"/>
            </a:pPr>
            <a:endParaRPr lang="sk-SK" sz="2800"/>
          </a:p>
        </p:txBody>
      </p:sp>
      <p:pic>
        <p:nvPicPr>
          <p:cNvPr id="32772"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95400" y="3171825"/>
            <a:ext cx="6548438" cy="2071688"/>
          </a:xfrm>
          <a:noFill/>
        </p:spPr>
      </p:pic>
      <p:sp>
        <p:nvSpPr>
          <p:cNvPr id="32773" name="Text Box 6"/>
          <p:cNvSpPr txBox="1">
            <a:spLocks noChangeArrowheads="1"/>
          </p:cNvSpPr>
          <p:nvPr/>
        </p:nvSpPr>
        <p:spPr bwMode="auto">
          <a:xfrm>
            <a:off x="1296988" y="3733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800" b="0"/>
              <a:t>A new worm</a:t>
            </a:r>
          </a:p>
        </p:txBody>
      </p:sp>
      <p:sp>
        <p:nvSpPr>
          <p:cNvPr id="32774" name="Text Box 7"/>
          <p:cNvSpPr txBox="1">
            <a:spLocks noChangeArrowheads="1"/>
          </p:cNvSpPr>
          <p:nvPr/>
        </p:nvSpPr>
        <p:spPr bwMode="auto">
          <a:xfrm>
            <a:off x="1296988" y="4267200"/>
            <a:ext cx="233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800" b="0"/>
              <a:t>Web site defacement</a:t>
            </a:r>
          </a:p>
        </p:txBody>
      </p:sp>
      <p:sp>
        <p:nvSpPr>
          <p:cNvPr id="32775" name="Text Box 8"/>
          <p:cNvSpPr txBox="1">
            <a:spLocks noChangeArrowheads="1"/>
          </p:cNvSpPr>
          <p:nvPr/>
        </p:nvSpPr>
        <p:spPr bwMode="auto">
          <a:xfrm>
            <a:off x="1296988" y="4648200"/>
            <a:ext cx="243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800" b="0"/>
              <a:t>Fire protection system</a:t>
            </a:r>
          </a:p>
          <a:p>
            <a:pPr eaLnBrk="1" hangingPunct="1">
              <a:lnSpc>
                <a:spcPct val="100000"/>
              </a:lnSpc>
            </a:pPr>
            <a:r>
              <a:rPr lang="en-US" sz="1800" b="0"/>
              <a:t>Floods datacenter</a:t>
            </a:r>
          </a:p>
        </p:txBody>
      </p:sp>
      <p:sp>
        <p:nvSpPr>
          <p:cNvPr id="32776" name="Text Box 9"/>
          <p:cNvSpPr txBox="1">
            <a:spLocks noChangeArrowheads="1"/>
          </p:cNvSpPr>
          <p:nvPr/>
        </p:nvSpPr>
        <p:spPr bwMode="auto">
          <a:xfrm>
            <a:off x="1373188" y="2667000"/>
            <a:ext cx="633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800">
                <a:solidFill>
                  <a:srgbClr val="CC0000"/>
                </a:solidFill>
              </a:rPr>
              <a:t>Exposure values prioritize the order for addressing risks</a:t>
            </a:r>
          </a:p>
        </p:txBody>
      </p:sp>
      <p:grpSp>
        <p:nvGrpSpPr>
          <p:cNvPr id="32777" name="Group 25"/>
          <p:cNvGrpSpPr>
            <a:grpSpLocks/>
          </p:cNvGrpSpPr>
          <p:nvPr/>
        </p:nvGrpSpPr>
        <p:grpSpPr bwMode="auto">
          <a:xfrm>
            <a:off x="2743200" y="1828800"/>
            <a:ext cx="5257800" cy="450850"/>
            <a:chOff x="1824" y="1008"/>
            <a:chExt cx="3438" cy="408"/>
          </a:xfrm>
        </p:grpSpPr>
        <p:sp>
          <p:nvSpPr>
            <p:cNvPr id="32784" name="WordArt 13"/>
            <p:cNvSpPr>
              <a:spLocks noChangeArrowheads="1" noChangeShapeType="1" noTextEdit="1"/>
            </p:cNvSpPr>
            <p:nvPr/>
          </p:nvSpPr>
          <p:spPr bwMode="auto">
            <a:xfrm>
              <a:off x="1824" y="1056"/>
              <a:ext cx="126" cy="360"/>
            </a:xfrm>
            <a:prstGeom prst="rect">
              <a:avLst/>
            </a:prstGeom>
          </p:spPr>
          <p:txBody>
            <a:bodyPr wrap="none" fromWordArt="1">
              <a:prstTxWarp prst="textPlain">
                <a:avLst>
                  <a:gd name="adj" fmla="val 50000"/>
                </a:avLst>
              </a:prstTxWarp>
            </a:bodyPr>
            <a:lstStyle/>
            <a:p>
              <a:pPr algn="ctr"/>
              <a:r>
                <a:rPr lang="sk-SK" sz="3600" kern="10">
                  <a:ln w="19050">
                    <a:solidFill>
                      <a:srgbClr val="99CCFF"/>
                    </a:solidFill>
                    <a:round/>
                    <a:headEnd/>
                    <a:tailEnd/>
                  </a:ln>
                  <a:solidFill>
                    <a:srgbClr val="0066CC"/>
                  </a:solidFill>
                  <a:effectLst>
                    <a:outerShdw dist="35921" dir="2700000" algn="ctr" rotWithShape="0">
                      <a:srgbClr val="990000"/>
                    </a:outerShdw>
                  </a:effectLst>
                  <a:latin typeface="Impact"/>
                </a:rPr>
                <a:t>x</a:t>
              </a:r>
            </a:p>
          </p:txBody>
        </p:sp>
        <p:sp>
          <p:nvSpPr>
            <p:cNvPr id="32785" name="WordArt 14"/>
            <p:cNvSpPr>
              <a:spLocks noChangeArrowheads="1" noChangeShapeType="1" noTextEdit="1"/>
            </p:cNvSpPr>
            <p:nvPr/>
          </p:nvSpPr>
          <p:spPr bwMode="auto">
            <a:xfrm>
              <a:off x="2064" y="1008"/>
              <a:ext cx="1290" cy="408"/>
            </a:xfrm>
            <a:prstGeom prst="rect">
              <a:avLst/>
            </a:prstGeom>
          </p:spPr>
          <p:txBody>
            <a:bodyPr wrap="none" fromWordArt="1">
              <a:prstTxWarp prst="textPlain">
                <a:avLst>
                  <a:gd name="adj" fmla="val 50000"/>
                </a:avLst>
              </a:prstTxWarp>
            </a:bodyPr>
            <a:lstStyle/>
            <a:p>
              <a:pPr algn="ctr"/>
              <a:r>
                <a:rPr lang="sk-SK"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rPr>
                <a:t>Severity</a:t>
              </a:r>
            </a:p>
          </p:txBody>
        </p:sp>
        <p:sp>
          <p:nvSpPr>
            <p:cNvPr id="32786" name="WordArt 16"/>
            <p:cNvSpPr>
              <a:spLocks noChangeArrowheads="1" noChangeShapeType="1" noTextEdit="1"/>
            </p:cNvSpPr>
            <p:nvPr/>
          </p:nvSpPr>
          <p:spPr bwMode="auto">
            <a:xfrm>
              <a:off x="3408" y="1152"/>
              <a:ext cx="288" cy="16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sk-SK"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a:t>
              </a:r>
            </a:p>
          </p:txBody>
        </p:sp>
        <p:sp>
          <p:nvSpPr>
            <p:cNvPr id="32787" name="WordArt 17"/>
            <p:cNvSpPr>
              <a:spLocks noChangeArrowheads="1" noChangeShapeType="1" noTextEdit="1"/>
            </p:cNvSpPr>
            <p:nvPr/>
          </p:nvSpPr>
          <p:spPr bwMode="auto">
            <a:xfrm>
              <a:off x="3792" y="1008"/>
              <a:ext cx="1470" cy="408"/>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sk-SK"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Exposure</a:t>
              </a:r>
            </a:p>
          </p:txBody>
        </p:sp>
      </p:grpSp>
      <p:sp>
        <p:nvSpPr>
          <p:cNvPr id="32778" name="Rectangle 20"/>
          <p:cNvSpPr>
            <a:spLocks noChangeArrowheads="1"/>
          </p:cNvSpPr>
          <p:nvPr/>
        </p:nvSpPr>
        <p:spPr bwMode="auto">
          <a:xfrm>
            <a:off x="1219200" y="3276600"/>
            <a:ext cx="6629400" cy="381000"/>
          </a:xfrm>
          <a:prstGeom prst="rect">
            <a:avLst/>
          </a:prstGeom>
          <a:solidFill>
            <a:srgbClr val="7979FF"/>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nchor="ctr"/>
          <a:lstStyle/>
          <a:p>
            <a:endParaRPr lang="sk-SK"/>
          </a:p>
        </p:txBody>
      </p:sp>
      <p:sp>
        <p:nvSpPr>
          <p:cNvPr id="32779" name="WordArt 19"/>
          <p:cNvSpPr>
            <a:spLocks noChangeArrowheads="1" noChangeShapeType="1" noTextEdit="1"/>
          </p:cNvSpPr>
          <p:nvPr/>
        </p:nvSpPr>
        <p:spPr bwMode="auto">
          <a:xfrm>
            <a:off x="5105400" y="3352800"/>
            <a:ext cx="1219200" cy="381000"/>
          </a:xfrm>
          <a:prstGeom prst="rect">
            <a:avLst/>
          </a:prstGeom>
        </p:spPr>
        <p:txBody>
          <a:bodyPr wrap="none" fromWordArt="1">
            <a:prstTxWarp prst="textPlain">
              <a:avLst>
                <a:gd name="adj" fmla="val 50000"/>
              </a:avLst>
            </a:prstTxWarp>
          </a:bodyPr>
          <a:lstStyle/>
          <a:p>
            <a:pPr algn="ctr"/>
            <a:r>
              <a:rPr lang="sk-SK"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rPr>
              <a:t>Severity</a:t>
            </a:r>
          </a:p>
        </p:txBody>
      </p:sp>
      <p:sp>
        <p:nvSpPr>
          <p:cNvPr id="32780" name="WordArt 21"/>
          <p:cNvSpPr>
            <a:spLocks noChangeArrowheads="1" noChangeShapeType="1" noTextEdit="1"/>
          </p:cNvSpPr>
          <p:nvPr/>
        </p:nvSpPr>
        <p:spPr bwMode="auto">
          <a:xfrm>
            <a:off x="6526213" y="3336925"/>
            <a:ext cx="1169987" cy="320675"/>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sk-SK"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Exposure</a:t>
            </a:r>
          </a:p>
        </p:txBody>
      </p:sp>
      <p:sp>
        <p:nvSpPr>
          <p:cNvPr id="32781" name="WordArt 24"/>
          <p:cNvSpPr>
            <a:spLocks noChangeArrowheads="1" noChangeShapeType="1" noTextEdit="1"/>
          </p:cNvSpPr>
          <p:nvPr/>
        </p:nvSpPr>
        <p:spPr bwMode="auto">
          <a:xfrm>
            <a:off x="1676400" y="3048000"/>
            <a:ext cx="533400" cy="6096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sk-SK" sz="3600" kern="10">
                <a:ln w="9525">
                  <a:round/>
                  <a:headEnd/>
                  <a:tailEnd/>
                </a:ln>
                <a:gradFill rotWithShape="1">
                  <a:gsLst>
                    <a:gs pos="0">
                      <a:srgbClr val="FFFFCC"/>
                    </a:gs>
                    <a:gs pos="100000">
                      <a:srgbClr val="FF9999"/>
                    </a:gs>
                  </a:gsLst>
                  <a:lin ang="5400000" scaled="1"/>
                </a:gradFill>
                <a:latin typeface="Times New Roman"/>
                <a:cs typeface="Times New Roman"/>
              </a:rPr>
              <a:t>Risk</a:t>
            </a:r>
          </a:p>
        </p:txBody>
      </p:sp>
      <p:sp>
        <p:nvSpPr>
          <p:cNvPr id="21" name="Rectangle 20"/>
          <p:cNvSpPr/>
          <p:nvPr/>
        </p:nvSpPr>
        <p:spPr>
          <a:xfrm>
            <a:off x="228600" y="1828800"/>
            <a:ext cx="2590800" cy="480131"/>
          </a:xfrm>
          <a:prstGeom prst="rect">
            <a:avLst/>
          </a:prstGeom>
          <a:noFill/>
        </p:spPr>
        <p:txBody>
          <a:bodyPr>
            <a:spAutoFit/>
          </a:bodyPr>
          <a:lstStyle/>
          <a:p>
            <a:pPr algn="ctr">
              <a:defRPr/>
            </a:pPr>
            <a:r>
              <a:rPr lang="en-US" sz="2800"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Probability</a:t>
            </a:r>
            <a:endParaRPr lang="en-US" sz="5400"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2" name="Rectangle 21"/>
          <p:cNvSpPr/>
          <p:nvPr/>
        </p:nvSpPr>
        <p:spPr>
          <a:xfrm>
            <a:off x="2819400" y="3352800"/>
            <a:ext cx="2362200" cy="369332"/>
          </a:xfrm>
          <a:prstGeom prst="rect">
            <a:avLst/>
          </a:prstGeom>
          <a:noFill/>
        </p:spPr>
        <p:txBody>
          <a:bodyPr>
            <a:spAutoFit/>
          </a:bodyPr>
          <a:lstStyle/>
          <a:p>
            <a:pPr algn="ctr">
              <a:defRPr/>
            </a:pPr>
            <a:r>
              <a:rPr lang="en-US" sz="2000"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Probability</a:t>
            </a:r>
            <a:endParaRPr lang="en-US" sz="4400"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Major Concepts</a:t>
            </a:r>
          </a:p>
        </p:txBody>
      </p:sp>
      <p:sp>
        <p:nvSpPr>
          <p:cNvPr id="6147" name="Rectangle 5"/>
          <p:cNvSpPr>
            <a:spLocks noGrp="1" noChangeArrowheads="1"/>
          </p:cNvSpPr>
          <p:nvPr>
            <p:ph type="body" idx="4294967295"/>
          </p:nvPr>
        </p:nvSpPr>
        <p:spPr/>
        <p:txBody>
          <a:bodyPr/>
          <a:lstStyle/>
          <a:p>
            <a:r>
              <a:rPr lang="en-US" sz="2400" smtClean="0"/>
              <a:t>Rationale for network security</a:t>
            </a:r>
          </a:p>
          <a:p>
            <a:r>
              <a:rPr lang="en-US" sz="2400" smtClean="0"/>
              <a:t>Data confidentiality, integrity, availability</a:t>
            </a:r>
          </a:p>
          <a:p>
            <a:r>
              <a:rPr lang="en-US" sz="2400" smtClean="0"/>
              <a:t>Risks, threats, vulnerabilities and countermeasures</a:t>
            </a:r>
          </a:p>
          <a:p>
            <a:r>
              <a:rPr lang="en-US" sz="2400" smtClean="0"/>
              <a:t>Methodology of a  structured attack</a:t>
            </a:r>
          </a:p>
          <a:p>
            <a:r>
              <a:rPr lang="en-US" sz="2400" smtClean="0"/>
              <a:t>Security model (McCumber cube)</a:t>
            </a:r>
          </a:p>
          <a:p>
            <a:r>
              <a:rPr lang="en-US" sz="2400" smtClean="0"/>
              <a:t>Security policies, standards and guidelines</a:t>
            </a:r>
          </a:p>
          <a:p>
            <a:r>
              <a:rPr lang="en-US" sz="2400" smtClean="0"/>
              <a:t>Selecting and implementing countermeasures</a:t>
            </a:r>
          </a:p>
          <a:p>
            <a:r>
              <a:rPr lang="en-US" sz="2400" smtClean="0"/>
              <a:t>Network security design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914400"/>
            <a:r>
              <a:rPr lang="en-US" dirty="0" smtClean="0"/>
              <a:t>Quantitative Risk Analysis</a:t>
            </a:r>
          </a:p>
        </p:txBody>
      </p:sp>
      <p:sp>
        <p:nvSpPr>
          <p:cNvPr id="33795" name="Rectangle 3"/>
          <p:cNvSpPr>
            <a:spLocks noGrp="1" noChangeArrowheads="1"/>
          </p:cNvSpPr>
          <p:nvPr>
            <p:ph type="body" sz="half" idx="1"/>
          </p:nvPr>
        </p:nvSpPr>
        <p:spPr>
          <a:xfrm>
            <a:off x="457200" y="1447800"/>
            <a:ext cx="8458200" cy="5181600"/>
          </a:xfrm>
        </p:spPr>
        <p:txBody>
          <a:bodyPr/>
          <a:lstStyle/>
          <a:p>
            <a:pPr marL="342900" indent="-342900" defTabSz="914400">
              <a:lnSpc>
                <a:spcPct val="85000"/>
              </a:lnSpc>
            </a:pPr>
            <a:r>
              <a:rPr lang="en-US" sz="2400" dirty="0" smtClean="0"/>
              <a:t>Exposure Factor (EF)</a:t>
            </a:r>
          </a:p>
          <a:p>
            <a:pPr marL="742950" lvl="1" indent="-285750" defTabSz="914400">
              <a:lnSpc>
                <a:spcPct val="85000"/>
              </a:lnSpc>
            </a:pPr>
            <a:r>
              <a:rPr lang="en-US" sz="2000" dirty="0" smtClean="0"/>
              <a:t>% of loss of an asset</a:t>
            </a:r>
          </a:p>
          <a:p>
            <a:pPr marL="342900" indent="-342900" defTabSz="914400">
              <a:lnSpc>
                <a:spcPct val="85000"/>
              </a:lnSpc>
            </a:pPr>
            <a:r>
              <a:rPr lang="en-US" sz="2400" dirty="0" smtClean="0"/>
              <a:t>Single Loss Expectancy (SLE)</a:t>
            </a:r>
          </a:p>
          <a:p>
            <a:pPr marL="742950" lvl="1" indent="-285750" defTabSz="914400">
              <a:lnSpc>
                <a:spcPct val="85000"/>
              </a:lnSpc>
            </a:pPr>
            <a:r>
              <a:rPr lang="en-US" sz="2000" dirty="0" smtClean="0"/>
              <a:t>EF x Value of asset in $</a:t>
            </a:r>
          </a:p>
          <a:p>
            <a:pPr marL="342900" indent="-342900" defTabSz="914400">
              <a:lnSpc>
                <a:spcPct val="85000"/>
              </a:lnSpc>
            </a:pPr>
            <a:r>
              <a:rPr lang="en-US" sz="2400" dirty="0" smtClean="0"/>
              <a:t>Annualized Rate of Occurrence (ARO)</a:t>
            </a:r>
          </a:p>
          <a:p>
            <a:pPr marL="742950" lvl="1" indent="-285750" defTabSz="914400">
              <a:lnSpc>
                <a:spcPct val="85000"/>
              </a:lnSpc>
            </a:pPr>
            <a:r>
              <a:rPr lang="en-US" sz="2000" dirty="0" smtClean="0"/>
              <a:t>A number representing frequency of occurrence of a threat</a:t>
            </a:r>
          </a:p>
          <a:p>
            <a:pPr marL="1143000" lvl="2" indent="-228600" defTabSz="914400">
              <a:lnSpc>
                <a:spcPct val="85000"/>
              </a:lnSpc>
              <a:buFontTx/>
              <a:buNone/>
            </a:pPr>
            <a:r>
              <a:rPr lang="en-US" sz="1600" dirty="0" smtClean="0"/>
              <a:t>Example:    0.0 = Never  	1000 = Occurs very often</a:t>
            </a:r>
          </a:p>
          <a:p>
            <a:pPr marL="342900" indent="-342900" defTabSz="914400">
              <a:lnSpc>
                <a:spcPct val="85000"/>
              </a:lnSpc>
            </a:pPr>
            <a:r>
              <a:rPr lang="en-US" sz="2400" dirty="0" smtClean="0"/>
              <a:t>Annualized Loss Expectancy (ALE)</a:t>
            </a:r>
          </a:p>
          <a:p>
            <a:pPr marL="742950" lvl="1" indent="-285750" defTabSz="914400">
              <a:lnSpc>
                <a:spcPct val="85000"/>
              </a:lnSpc>
            </a:pPr>
            <a:r>
              <a:rPr lang="en-US" sz="2000" dirty="0" smtClean="0"/>
              <a:t>Dollar value derived from:  SLE x ARO</a:t>
            </a:r>
            <a:endParaRPr lang="en-US" sz="1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b="468"/>
          <a:stretch>
            <a:fillRect/>
          </a:stretch>
        </p:blipFill>
        <p:spPr bwMode="auto">
          <a:xfrm>
            <a:off x="1557338" y="1447800"/>
            <a:ext cx="65976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4819" name="Rectangle 3"/>
          <p:cNvSpPr>
            <a:spLocks noGrp="1" noChangeArrowheads="1"/>
          </p:cNvSpPr>
          <p:nvPr>
            <p:ph type="title"/>
          </p:nvPr>
        </p:nvSpPr>
        <p:spPr/>
        <p:txBody>
          <a:bodyPr/>
          <a:lstStyle/>
          <a:p>
            <a:pPr defTabSz="720725"/>
            <a:r>
              <a:rPr lang="en-US" dirty="0" smtClean="0"/>
              <a:t>Managing Risks</a:t>
            </a:r>
          </a:p>
        </p:txBody>
      </p:sp>
      <p:sp>
        <p:nvSpPr>
          <p:cNvPr id="35844" name="Rectangle 4"/>
          <p:cNvSpPr>
            <a:spLocks noChangeArrowheads="1"/>
          </p:cNvSpPr>
          <p:nvPr/>
        </p:nvSpPr>
        <p:spPr bwMode="auto">
          <a:xfrm>
            <a:off x="1600200" y="1905000"/>
            <a:ext cx="18716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5" rIns="91411" bIns="45705"/>
          <a:lstStyle/>
          <a:p>
            <a:pPr>
              <a:lnSpc>
                <a:spcPct val="85000"/>
              </a:lnSpc>
              <a:buClr>
                <a:schemeClr val="accent2"/>
              </a:buClr>
              <a:buFont typeface="Wingdings" pitchFamily="2" charset="2"/>
              <a:buNone/>
            </a:pPr>
            <a:r>
              <a:rPr lang="en-US" sz="1400"/>
              <a:t>Acknowledge that the risk exists, but apply no safeguard</a:t>
            </a:r>
          </a:p>
        </p:txBody>
      </p:sp>
      <p:sp>
        <p:nvSpPr>
          <p:cNvPr id="35845" name="Rectangle 5"/>
          <p:cNvSpPr>
            <a:spLocks noChangeArrowheads="1"/>
          </p:cNvSpPr>
          <p:nvPr/>
        </p:nvSpPr>
        <p:spPr bwMode="auto">
          <a:xfrm>
            <a:off x="6361113" y="1890713"/>
            <a:ext cx="18351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5" rIns="91411" bIns="45705"/>
          <a:lstStyle/>
          <a:p>
            <a:pPr>
              <a:lnSpc>
                <a:spcPct val="85000"/>
              </a:lnSpc>
              <a:buClr>
                <a:schemeClr val="accent2"/>
              </a:buClr>
              <a:buFont typeface="Wingdings" pitchFamily="2" charset="2"/>
              <a:buNone/>
            </a:pPr>
            <a:r>
              <a:rPr lang="en-US" sz="1400"/>
              <a:t>Shift responsibility for the risk to a third party (ISP,  Insurance, etc.)</a:t>
            </a:r>
          </a:p>
        </p:txBody>
      </p:sp>
      <p:sp>
        <p:nvSpPr>
          <p:cNvPr id="35846" name="Rectangle 6"/>
          <p:cNvSpPr>
            <a:spLocks noChangeArrowheads="1"/>
          </p:cNvSpPr>
          <p:nvPr/>
        </p:nvSpPr>
        <p:spPr bwMode="auto">
          <a:xfrm>
            <a:off x="1600200" y="4876800"/>
            <a:ext cx="19589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5" rIns="91411" bIns="45705"/>
          <a:lstStyle/>
          <a:p>
            <a:pPr>
              <a:lnSpc>
                <a:spcPct val="85000"/>
              </a:lnSpc>
              <a:buClr>
                <a:schemeClr val="accent2"/>
              </a:buClr>
              <a:buFont typeface="Wingdings" pitchFamily="2" charset="2"/>
              <a:buNone/>
            </a:pPr>
            <a:r>
              <a:rPr lang="en-US" sz="1400"/>
              <a:t>Change the asset’s risk exposure (apply safeguard)</a:t>
            </a:r>
          </a:p>
        </p:txBody>
      </p:sp>
      <p:sp>
        <p:nvSpPr>
          <p:cNvPr id="35847" name="Rectangle 7"/>
          <p:cNvSpPr>
            <a:spLocks noChangeArrowheads="1"/>
          </p:cNvSpPr>
          <p:nvPr/>
        </p:nvSpPr>
        <p:spPr bwMode="auto">
          <a:xfrm>
            <a:off x="6248400" y="4800600"/>
            <a:ext cx="1947863"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5" rIns="91411" bIns="45705"/>
          <a:lstStyle/>
          <a:p>
            <a:pPr>
              <a:lnSpc>
                <a:spcPct val="85000"/>
              </a:lnSpc>
              <a:buClr>
                <a:schemeClr val="accent2"/>
              </a:buClr>
              <a:buFont typeface="Wingdings" pitchFamily="2" charset="2"/>
              <a:buNone/>
            </a:pPr>
            <a:r>
              <a:rPr lang="en-US" sz="1400"/>
              <a:t>Eliminate the asset’s exposure to risk, or eliminate the asset altogether</a:t>
            </a:r>
          </a:p>
        </p:txBody>
      </p:sp>
      <p:sp>
        <p:nvSpPr>
          <p:cNvPr id="35848" name="Text Box 8"/>
          <p:cNvSpPr txBox="1">
            <a:spLocks noChangeArrowheads="1"/>
          </p:cNvSpPr>
          <p:nvPr/>
        </p:nvSpPr>
        <p:spPr bwMode="auto">
          <a:xfrm>
            <a:off x="1709738" y="1524000"/>
            <a:ext cx="1279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defTabSz="1028700">
              <a:defRPr sz="3000" b="1">
                <a:solidFill>
                  <a:schemeClr val="tx1"/>
                </a:solidFill>
                <a:latin typeface="Arial" charset="0"/>
              </a:defRPr>
            </a:lvl1pPr>
            <a:lvl2pPr marL="742950" indent="-285750" defTabSz="1028700">
              <a:defRPr sz="3000" b="1">
                <a:solidFill>
                  <a:schemeClr val="tx1"/>
                </a:solidFill>
                <a:latin typeface="Arial" charset="0"/>
              </a:defRPr>
            </a:lvl2pPr>
            <a:lvl3pPr marL="1143000" indent="-228600" defTabSz="1028700">
              <a:defRPr sz="3000" b="1">
                <a:solidFill>
                  <a:schemeClr val="tx1"/>
                </a:solidFill>
                <a:latin typeface="Arial" charset="0"/>
              </a:defRPr>
            </a:lvl3pPr>
            <a:lvl4pPr marL="1600200" indent="-228600" defTabSz="1028700">
              <a:defRPr sz="3000" b="1">
                <a:solidFill>
                  <a:schemeClr val="tx1"/>
                </a:solidFill>
                <a:latin typeface="Arial" charset="0"/>
              </a:defRPr>
            </a:lvl4pPr>
            <a:lvl5pPr marL="2057400" indent="-228600" defTabSz="1028700">
              <a:defRPr sz="3000" b="1">
                <a:solidFill>
                  <a:schemeClr val="tx1"/>
                </a:solidFill>
                <a:latin typeface="Arial" charset="0"/>
              </a:defRPr>
            </a:lvl5pPr>
            <a:lvl6pPr marL="2514600" indent="-228600" defTabSz="1028700" eaLnBrk="0" fontAlgn="base" hangingPunct="0">
              <a:lnSpc>
                <a:spcPct val="90000"/>
              </a:lnSpc>
              <a:spcBef>
                <a:spcPct val="0"/>
              </a:spcBef>
              <a:spcAft>
                <a:spcPct val="0"/>
              </a:spcAft>
              <a:defRPr sz="3000" b="1">
                <a:solidFill>
                  <a:schemeClr val="tx1"/>
                </a:solidFill>
                <a:latin typeface="Arial" charset="0"/>
              </a:defRPr>
            </a:lvl6pPr>
            <a:lvl7pPr marL="2971800" indent="-228600" defTabSz="1028700" eaLnBrk="0" fontAlgn="base" hangingPunct="0">
              <a:lnSpc>
                <a:spcPct val="90000"/>
              </a:lnSpc>
              <a:spcBef>
                <a:spcPct val="0"/>
              </a:spcBef>
              <a:spcAft>
                <a:spcPct val="0"/>
              </a:spcAft>
              <a:defRPr sz="3000" b="1">
                <a:solidFill>
                  <a:schemeClr val="tx1"/>
                </a:solidFill>
                <a:latin typeface="Arial" charset="0"/>
              </a:defRPr>
            </a:lvl7pPr>
            <a:lvl8pPr marL="3429000" indent="-228600" defTabSz="1028700" eaLnBrk="0" fontAlgn="base" hangingPunct="0">
              <a:lnSpc>
                <a:spcPct val="90000"/>
              </a:lnSpc>
              <a:spcBef>
                <a:spcPct val="0"/>
              </a:spcBef>
              <a:spcAft>
                <a:spcPct val="0"/>
              </a:spcAft>
              <a:defRPr sz="3000" b="1">
                <a:solidFill>
                  <a:schemeClr val="tx1"/>
                </a:solidFill>
                <a:latin typeface="Arial" charset="0"/>
              </a:defRPr>
            </a:lvl8pPr>
            <a:lvl9pPr marL="3886200" indent="-228600" defTabSz="10287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a:solidFill>
                  <a:srgbClr val="005569"/>
                </a:solidFill>
              </a:rPr>
              <a:t>Accept</a:t>
            </a:r>
          </a:p>
        </p:txBody>
      </p:sp>
      <p:sp>
        <p:nvSpPr>
          <p:cNvPr id="35849" name="Text Box 9"/>
          <p:cNvSpPr txBox="1">
            <a:spLocks noChangeArrowheads="1"/>
          </p:cNvSpPr>
          <p:nvPr/>
        </p:nvSpPr>
        <p:spPr bwMode="auto">
          <a:xfrm>
            <a:off x="6434138" y="4419600"/>
            <a:ext cx="1279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defTabSz="1028700">
              <a:defRPr sz="3000" b="1">
                <a:solidFill>
                  <a:schemeClr val="tx1"/>
                </a:solidFill>
                <a:latin typeface="Arial" charset="0"/>
              </a:defRPr>
            </a:lvl1pPr>
            <a:lvl2pPr marL="742950" indent="-285750" defTabSz="1028700">
              <a:defRPr sz="3000" b="1">
                <a:solidFill>
                  <a:schemeClr val="tx1"/>
                </a:solidFill>
                <a:latin typeface="Arial" charset="0"/>
              </a:defRPr>
            </a:lvl2pPr>
            <a:lvl3pPr marL="1143000" indent="-228600" defTabSz="1028700">
              <a:defRPr sz="3000" b="1">
                <a:solidFill>
                  <a:schemeClr val="tx1"/>
                </a:solidFill>
                <a:latin typeface="Arial" charset="0"/>
              </a:defRPr>
            </a:lvl3pPr>
            <a:lvl4pPr marL="1600200" indent="-228600" defTabSz="1028700">
              <a:defRPr sz="3000" b="1">
                <a:solidFill>
                  <a:schemeClr val="tx1"/>
                </a:solidFill>
                <a:latin typeface="Arial" charset="0"/>
              </a:defRPr>
            </a:lvl4pPr>
            <a:lvl5pPr marL="2057400" indent="-228600" defTabSz="1028700">
              <a:defRPr sz="3000" b="1">
                <a:solidFill>
                  <a:schemeClr val="tx1"/>
                </a:solidFill>
                <a:latin typeface="Arial" charset="0"/>
              </a:defRPr>
            </a:lvl5pPr>
            <a:lvl6pPr marL="2514600" indent="-228600" defTabSz="1028700" eaLnBrk="0" fontAlgn="base" hangingPunct="0">
              <a:lnSpc>
                <a:spcPct val="90000"/>
              </a:lnSpc>
              <a:spcBef>
                <a:spcPct val="0"/>
              </a:spcBef>
              <a:spcAft>
                <a:spcPct val="0"/>
              </a:spcAft>
              <a:defRPr sz="3000" b="1">
                <a:solidFill>
                  <a:schemeClr val="tx1"/>
                </a:solidFill>
                <a:latin typeface="Arial" charset="0"/>
              </a:defRPr>
            </a:lvl6pPr>
            <a:lvl7pPr marL="2971800" indent="-228600" defTabSz="1028700" eaLnBrk="0" fontAlgn="base" hangingPunct="0">
              <a:lnSpc>
                <a:spcPct val="90000"/>
              </a:lnSpc>
              <a:spcBef>
                <a:spcPct val="0"/>
              </a:spcBef>
              <a:spcAft>
                <a:spcPct val="0"/>
              </a:spcAft>
              <a:defRPr sz="3000" b="1">
                <a:solidFill>
                  <a:schemeClr val="tx1"/>
                </a:solidFill>
                <a:latin typeface="Arial" charset="0"/>
              </a:defRPr>
            </a:lvl7pPr>
            <a:lvl8pPr marL="3429000" indent="-228600" defTabSz="1028700" eaLnBrk="0" fontAlgn="base" hangingPunct="0">
              <a:lnSpc>
                <a:spcPct val="90000"/>
              </a:lnSpc>
              <a:spcBef>
                <a:spcPct val="0"/>
              </a:spcBef>
              <a:spcAft>
                <a:spcPct val="0"/>
              </a:spcAft>
              <a:defRPr sz="3000" b="1">
                <a:solidFill>
                  <a:schemeClr val="tx1"/>
                </a:solidFill>
                <a:latin typeface="Arial" charset="0"/>
              </a:defRPr>
            </a:lvl8pPr>
            <a:lvl9pPr marL="3886200" indent="-228600" defTabSz="10287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a:solidFill>
                  <a:srgbClr val="005569"/>
                </a:solidFill>
              </a:rPr>
              <a:t>Avoid</a:t>
            </a:r>
          </a:p>
        </p:txBody>
      </p:sp>
      <p:sp>
        <p:nvSpPr>
          <p:cNvPr id="35850" name="Text Box 10"/>
          <p:cNvSpPr txBox="1">
            <a:spLocks noChangeArrowheads="1"/>
          </p:cNvSpPr>
          <p:nvPr/>
        </p:nvSpPr>
        <p:spPr bwMode="auto">
          <a:xfrm>
            <a:off x="1709738" y="4419600"/>
            <a:ext cx="1279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defTabSz="1028700">
              <a:defRPr sz="3000" b="1">
                <a:solidFill>
                  <a:schemeClr val="tx1"/>
                </a:solidFill>
                <a:latin typeface="Arial" charset="0"/>
              </a:defRPr>
            </a:lvl1pPr>
            <a:lvl2pPr marL="742950" indent="-285750" defTabSz="1028700">
              <a:defRPr sz="3000" b="1">
                <a:solidFill>
                  <a:schemeClr val="tx1"/>
                </a:solidFill>
                <a:latin typeface="Arial" charset="0"/>
              </a:defRPr>
            </a:lvl2pPr>
            <a:lvl3pPr marL="1143000" indent="-228600" defTabSz="1028700">
              <a:defRPr sz="3000" b="1">
                <a:solidFill>
                  <a:schemeClr val="tx1"/>
                </a:solidFill>
                <a:latin typeface="Arial" charset="0"/>
              </a:defRPr>
            </a:lvl3pPr>
            <a:lvl4pPr marL="1600200" indent="-228600" defTabSz="1028700">
              <a:defRPr sz="3000" b="1">
                <a:solidFill>
                  <a:schemeClr val="tx1"/>
                </a:solidFill>
                <a:latin typeface="Arial" charset="0"/>
              </a:defRPr>
            </a:lvl4pPr>
            <a:lvl5pPr marL="2057400" indent="-228600" defTabSz="1028700">
              <a:defRPr sz="3000" b="1">
                <a:solidFill>
                  <a:schemeClr val="tx1"/>
                </a:solidFill>
                <a:latin typeface="Arial" charset="0"/>
              </a:defRPr>
            </a:lvl5pPr>
            <a:lvl6pPr marL="2514600" indent="-228600" defTabSz="1028700" eaLnBrk="0" fontAlgn="base" hangingPunct="0">
              <a:lnSpc>
                <a:spcPct val="90000"/>
              </a:lnSpc>
              <a:spcBef>
                <a:spcPct val="0"/>
              </a:spcBef>
              <a:spcAft>
                <a:spcPct val="0"/>
              </a:spcAft>
              <a:defRPr sz="3000" b="1">
                <a:solidFill>
                  <a:schemeClr val="tx1"/>
                </a:solidFill>
                <a:latin typeface="Arial" charset="0"/>
              </a:defRPr>
            </a:lvl6pPr>
            <a:lvl7pPr marL="2971800" indent="-228600" defTabSz="1028700" eaLnBrk="0" fontAlgn="base" hangingPunct="0">
              <a:lnSpc>
                <a:spcPct val="90000"/>
              </a:lnSpc>
              <a:spcBef>
                <a:spcPct val="0"/>
              </a:spcBef>
              <a:spcAft>
                <a:spcPct val="0"/>
              </a:spcAft>
              <a:defRPr sz="3000" b="1">
                <a:solidFill>
                  <a:schemeClr val="tx1"/>
                </a:solidFill>
                <a:latin typeface="Arial" charset="0"/>
              </a:defRPr>
            </a:lvl7pPr>
            <a:lvl8pPr marL="3429000" indent="-228600" defTabSz="1028700" eaLnBrk="0" fontAlgn="base" hangingPunct="0">
              <a:lnSpc>
                <a:spcPct val="90000"/>
              </a:lnSpc>
              <a:spcBef>
                <a:spcPct val="0"/>
              </a:spcBef>
              <a:spcAft>
                <a:spcPct val="0"/>
              </a:spcAft>
              <a:defRPr sz="3000" b="1">
                <a:solidFill>
                  <a:schemeClr val="tx1"/>
                </a:solidFill>
                <a:latin typeface="Arial" charset="0"/>
              </a:defRPr>
            </a:lvl8pPr>
            <a:lvl9pPr marL="3886200" indent="-228600" defTabSz="10287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a:solidFill>
                  <a:srgbClr val="005569"/>
                </a:solidFill>
              </a:rPr>
              <a:t>Mitigate</a:t>
            </a:r>
          </a:p>
        </p:txBody>
      </p:sp>
      <p:sp>
        <p:nvSpPr>
          <p:cNvPr id="35851" name="Text Box 11"/>
          <p:cNvSpPr txBox="1">
            <a:spLocks noChangeArrowheads="1"/>
          </p:cNvSpPr>
          <p:nvPr/>
        </p:nvSpPr>
        <p:spPr bwMode="auto">
          <a:xfrm>
            <a:off x="6357938" y="1524000"/>
            <a:ext cx="1279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defTabSz="1028700">
              <a:defRPr sz="3000" b="1">
                <a:solidFill>
                  <a:schemeClr val="tx1"/>
                </a:solidFill>
                <a:latin typeface="Arial" charset="0"/>
              </a:defRPr>
            </a:lvl1pPr>
            <a:lvl2pPr marL="742950" indent="-285750" defTabSz="1028700">
              <a:defRPr sz="3000" b="1">
                <a:solidFill>
                  <a:schemeClr val="tx1"/>
                </a:solidFill>
                <a:latin typeface="Arial" charset="0"/>
              </a:defRPr>
            </a:lvl2pPr>
            <a:lvl3pPr marL="1143000" indent="-228600" defTabSz="1028700">
              <a:defRPr sz="3000" b="1">
                <a:solidFill>
                  <a:schemeClr val="tx1"/>
                </a:solidFill>
                <a:latin typeface="Arial" charset="0"/>
              </a:defRPr>
            </a:lvl3pPr>
            <a:lvl4pPr marL="1600200" indent="-228600" defTabSz="1028700">
              <a:defRPr sz="3000" b="1">
                <a:solidFill>
                  <a:schemeClr val="tx1"/>
                </a:solidFill>
                <a:latin typeface="Arial" charset="0"/>
              </a:defRPr>
            </a:lvl4pPr>
            <a:lvl5pPr marL="2057400" indent="-228600" defTabSz="1028700">
              <a:defRPr sz="3000" b="1">
                <a:solidFill>
                  <a:schemeClr val="tx1"/>
                </a:solidFill>
                <a:latin typeface="Arial" charset="0"/>
              </a:defRPr>
            </a:lvl5pPr>
            <a:lvl6pPr marL="2514600" indent="-228600" defTabSz="1028700" eaLnBrk="0" fontAlgn="base" hangingPunct="0">
              <a:lnSpc>
                <a:spcPct val="90000"/>
              </a:lnSpc>
              <a:spcBef>
                <a:spcPct val="0"/>
              </a:spcBef>
              <a:spcAft>
                <a:spcPct val="0"/>
              </a:spcAft>
              <a:defRPr sz="3000" b="1">
                <a:solidFill>
                  <a:schemeClr val="tx1"/>
                </a:solidFill>
                <a:latin typeface="Arial" charset="0"/>
              </a:defRPr>
            </a:lvl6pPr>
            <a:lvl7pPr marL="2971800" indent="-228600" defTabSz="1028700" eaLnBrk="0" fontAlgn="base" hangingPunct="0">
              <a:lnSpc>
                <a:spcPct val="90000"/>
              </a:lnSpc>
              <a:spcBef>
                <a:spcPct val="0"/>
              </a:spcBef>
              <a:spcAft>
                <a:spcPct val="0"/>
              </a:spcAft>
              <a:defRPr sz="3000" b="1">
                <a:solidFill>
                  <a:schemeClr val="tx1"/>
                </a:solidFill>
                <a:latin typeface="Arial" charset="0"/>
              </a:defRPr>
            </a:lvl7pPr>
            <a:lvl8pPr marL="3429000" indent="-228600" defTabSz="1028700" eaLnBrk="0" fontAlgn="base" hangingPunct="0">
              <a:lnSpc>
                <a:spcPct val="90000"/>
              </a:lnSpc>
              <a:spcBef>
                <a:spcPct val="0"/>
              </a:spcBef>
              <a:spcAft>
                <a:spcPct val="0"/>
              </a:spcAft>
              <a:defRPr sz="3000" b="1">
                <a:solidFill>
                  <a:schemeClr val="tx1"/>
                </a:solidFill>
                <a:latin typeface="Arial" charset="0"/>
              </a:defRPr>
            </a:lvl8pPr>
            <a:lvl9pPr marL="3886200" indent="-228600" defTabSz="10287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a:solidFill>
                  <a:srgbClr val="005569"/>
                </a:solidFill>
              </a:rPr>
              <a:t>Transfer</a:t>
            </a:r>
          </a:p>
        </p:txBody>
      </p:sp>
      <p:sp>
        <p:nvSpPr>
          <p:cNvPr id="35852" name="Text Box 12"/>
          <p:cNvSpPr txBox="1">
            <a:spLocks noChangeArrowheads="1"/>
          </p:cNvSpPr>
          <p:nvPr/>
        </p:nvSpPr>
        <p:spPr bwMode="auto">
          <a:xfrm>
            <a:off x="4224338" y="3581400"/>
            <a:ext cx="1281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defTabSz="1028700">
              <a:defRPr sz="3000" b="1">
                <a:solidFill>
                  <a:schemeClr val="tx1"/>
                </a:solidFill>
                <a:latin typeface="Arial" charset="0"/>
              </a:defRPr>
            </a:lvl1pPr>
            <a:lvl2pPr marL="742950" indent="-285750" defTabSz="1028700">
              <a:defRPr sz="3000" b="1">
                <a:solidFill>
                  <a:schemeClr val="tx1"/>
                </a:solidFill>
                <a:latin typeface="Arial" charset="0"/>
              </a:defRPr>
            </a:lvl2pPr>
            <a:lvl3pPr marL="1143000" indent="-228600" defTabSz="1028700">
              <a:defRPr sz="3000" b="1">
                <a:solidFill>
                  <a:schemeClr val="tx1"/>
                </a:solidFill>
                <a:latin typeface="Arial" charset="0"/>
              </a:defRPr>
            </a:lvl3pPr>
            <a:lvl4pPr marL="1600200" indent="-228600" defTabSz="1028700">
              <a:defRPr sz="3000" b="1">
                <a:solidFill>
                  <a:schemeClr val="tx1"/>
                </a:solidFill>
                <a:latin typeface="Arial" charset="0"/>
              </a:defRPr>
            </a:lvl4pPr>
            <a:lvl5pPr marL="2057400" indent="-228600" defTabSz="1028700">
              <a:defRPr sz="3000" b="1">
                <a:solidFill>
                  <a:schemeClr val="tx1"/>
                </a:solidFill>
                <a:latin typeface="Arial" charset="0"/>
              </a:defRPr>
            </a:lvl5pPr>
            <a:lvl6pPr marL="2514600" indent="-228600" defTabSz="1028700" eaLnBrk="0" fontAlgn="base" hangingPunct="0">
              <a:lnSpc>
                <a:spcPct val="90000"/>
              </a:lnSpc>
              <a:spcBef>
                <a:spcPct val="0"/>
              </a:spcBef>
              <a:spcAft>
                <a:spcPct val="0"/>
              </a:spcAft>
              <a:defRPr sz="3000" b="1">
                <a:solidFill>
                  <a:schemeClr val="tx1"/>
                </a:solidFill>
                <a:latin typeface="Arial" charset="0"/>
              </a:defRPr>
            </a:lvl6pPr>
            <a:lvl7pPr marL="2971800" indent="-228600" defTabSz="1028700" eaLnBrk="0" fontAlgn="base" hangingPunct="0">
              <a:lnSpc>
                <a:spcPct val="90000"/>
              </a:lnSpc>
              <a:spcBef>
                <a:spcPct val="0"/>
              </a:spcBef>
              <a:spcAft>
                <a:spcPct val="0"/>
              </a:spcAft>
              <a:defRPr sz="3000" b="1">
                <a:solidFill>
                  <a:schemeClr val="tx1"/>
                </a:solidFill>
                <a:latin typeface="Arial" charset="0"/>
              </a:defRPr>
            </a:lvl7pPr>
            <a:lvl8pPr marL="3429000" indent="-228600" defTabSz="1028700" eaLnBrk="0" fontAlgn="base" hangingPunct="0">
              <a:lnSpc>
                <a:spcPct val="90000"/>
              </a:lnSpc>
              <a:spcBef>
                <a:spcPct val="0"/>
              </a:spcBef>
              <a:spcAft>
                <a:spcPct val="0"/>
              </a:spcAft>
              <a:defRPr sz="3000" b="1">
                <a:solidFill>
                  <a:schemeClr val="tx1"/>
                </a:solidFill>
                <a:latin typeface="Arial" charset="0"/>
              </a:defRPr>
            </a:lvl8pPr>
            <a:lvl9pPr marL="3886200" indent="-228600" defTabSz="1028700" eaLnBrk="0" fontAlgn="base" hangingPunct="0">
              <a:lnSpc>
                <a:spcPct val="90000"/>
              </a:lnSpc>
              <a:spcBef>
                <a:spcPct val="0"/>
              </a:spcBef>
              <a:spcAft>
                <a:spcPct val="0"/>
              </a:spcAft>
              <a:defRPr sz="3000" b="1">
                <a:solidFill>
                  <a:schemeClr val="tx1"/>
                </a:solidFill>
                <a:latin typeface="Arial" charset="0"/>
              </a:defRPr>
            </a:lvl9pPr>
          </a:lstStyle>
          <a:p>
            <a:pPr algn="ctr" eaLnBrk="1" hangingPunct="1">
              <a:lnSpc>
                <a:spcPct val="100000"/>
              </a:lnSpc>
              <a:spcBef>
                <a:spcPct val="50000"/>
              </a:spcBef>
            </a:pPr>
            <a:r>
              <a:rPr lang="en-US" sz="2000">
                <a:solidFill>
                  <a:srgbClr val="000000"/>
                </a:solidFill>
              </a:rPr>
              <a:t>Risk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52"/>
                                        </p:tgtEl>
                                        <p:attrNameLst>
                                          <p:attrName>style.visibility</p:attrName>
                                        </p:attrNameLst>
                                      </p:cBhvr>
                                      <p:to>
                                        <p:strVal val="visible"/>
                                      </p:to>
                                    </p:set>
                                    <p:anim calcmode="lin" valueType="num">
                                      <p:cBhvr additive="base">
                                        <p:cTn id="7" dur="500" fill="hold"/>
                                        <p:tgtEl>
                                          <p:spTgt spid="35852"/>
                                        </p:tgtEl>
                                        <p:attrNameLst>
                                          <p:attrName>ppt_x</p:attrName>
                                        </p:attrNameLst>
                                      </p:cBhvr>
                                      <p:tavLst>
                                        <p:tav tm="0">
                                          <p:val>
                                            <p:strVal val="#ppt_x"/>
                                          </p:val>
                                        </p:tav>
                                        <p:tav tm="100000">
                                          <p:val>
                                            <p:strVal val="#ppt_x"/>
                                          </p:val>
                                        </p:tav>
                                      </p:tavLst>
                                    </p:anim>
                                    <p:anim calcmode="lin" valueType="num">
                                      <p:cBhvr additive="base">
                                        <p:cTn id="8" dur="500" fill="hold"/>
                                        <p:tgtEl>
                                          <p:spTgt spid="3585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6" presetClass="emph" presetSubtype="0" fill="hold" grpId="0" nodeType="afterEffect">
                                  <p:stCondLst>
                                    <p:cond delay="0"/>
                                  </p:stCondLst>
                                  <p:childTnLst>
                                    <p:animEffect transition="out" filter="fade">
                                      <p:cBhvr>
                                        <p:cTn id="11" dur="500" tmFilter="0, 0; .2, .5; .8, .5; 1, 0"/>
                                        <p:tgtEl>
                                          <p:spTgt spid="35848"/>
                                        </p:tgtEl>
                                      </p:cBhvr>
                                    </p:animEffect>
                                    <p:animScale>
                                      <p:cBhvr>
                                        <p:cTn id="12" dur="250" autoRev="1" fill="hold"/>
                                        <p:tgtEl>
                                          <p:spTgt spid="35848"/>
                                        </p:tgtEl>
                                      </p:cBhvr>
                                      <p:by x="105000" y="105000"/>
                                    </p:animScale>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5844"/>
                                        </p:tgtEl>
                                        <p:attrNameLst>
                                          <p:attrName>style.visibility</p:attrName>
                                        </p:attrNameLst>
                                      </p:cBhvr>
                                      <p:to>
                                        <p:strVal val="visible"/>
                                      </p:to>
                                    </p:set>
                                    <p:animEffect transition="in" filter="fade">
                                      <p:cBhvr>
                                        <p:cTn id="16" dur="1000"/>
                                        <p:tgtEl>
                                          <p:spTgt spid="35844"/>
                                        </p:tgtEl>
                                      </p:cBhvr>
                                    </p:animEffect>
                                  </p:childTnLst>
                                </p:cTn>
                              </p:par>
                            </p:childTnLst>
                          </p:cTn>
                        </p:par>
                        <p:par>
                          <p:cTn id="17" fill="hold" nodeType="afterGroup">
                            <p:stCondLst>
                              <p:cond delay="2000"/>
                            </p:stCondLst>
                            <p:childTnLst>
                              <p:par>
                                <p:cTn id="18" presetID="26" presetClass="emph" presetSubtype="0" fill="hold" grpId="0" nodeType="afterEffect">
                                  <p:stCondLst>
                                    <p:cond delay="0"/>
                                  </p:stCondLst>
                                  <p:childTnLst>
                                    <p:animEffect transition="out" filter="fade">
                                      <p:cBhvr>
                                        <p:cTn id="19" dur="500" tmFilter="0, 0; .2, .5; .8, .5; 1, 0"/>
                                        <p:tgtEl>
                                          <p:spTgt spid="35851"/>
                                        </p:tgtEl>
                                      </p:cBhvr>
                                    </p:animEffect>
                                    <p:animScale>
                                      <p:cBhvr>
                                        <p:cTn id="20" dur="250" autoRev="1" fill="hold"/>
                                        <p:tgtEl>
                                          <p:spTgt spid="35851"/>
                                        </p:tgtEl>
                                      </p:cBhvr>
                                      <p:by x="105000" y="105000"/>
                                    </p:animScale>
                                  </p:childTnLst>
                                </p:cTn>
                              </p:par>
                            </p:childTnLst>
                          </p:cTn>
                        </p:par>
                        <p:par>
                          <p:cTn id="21" fill="hold" nodeType="afterGroup">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35845"/>
                                        </p:tgtEl>
                                        <p:attrNameLst>
                                          <p:attrName>style.visibility</p:attrName>
                                        </p:attrNameLst>
                                      </p:cBhvr>
                                      <p:to>
                                        <p:strVal val="visible"/>
                                      </p:to>
                                    </p:set>
                                    <p:animEffect transition="in" filter="fade">
                                      <p:cBhvr>
                                        <p:cTn id="24" dur="1000"/>
                                        <p:tgtEl>
                                          <p:spTgt spid="35845"/>
                                        </p:tgtEl>
                                      </p:cBhvr>
                                    </p:animEffect>
                                  </p:childTnLst>
                                </p:cTn>
                              </p:par>
                            </p:childTnLst>
                          </p:cTn>
                        </p:par>
                        <p:par>
                          <p:cTn id="25" fill="hold" nodeType="afterGroup">
                            <p:stCondLst>
                              <p:cond delay="3500"/>
                            </p:stCondLst>
                            <p:childTnLst>
                              <p:par>
                                <p:cTn id="26" presetID="26" presetClass="emph" presetSubtype="0" fill="hold" grpId="0" nodeType="afterEffect">
                                  <p:stCondLst>
                                    <p:cond delay="0"/>
                                  </p:stCondLst>
                                  <p:childTnLst>
                                    <p:animEffect transition="out" filter="fade">
                                      <p:cBhvr>
                                        <p:cTn id="27" dur="500" tmFilter="0, 0; .2, .5; .8, .5; 1, 0"/>
                                        <p:tgtEl>
                                          <p:spTgt spid="35850"/>
                                        </p:tgtEl>
                                      </p:cBhvr>
                                    </p:animEffect>
                                    <p:animScale>
                                      <p:cBhvr>
                                        <p:cTn id="28" dur="250" autoRev="1" fill="hold"/>
                                        <p:tgtEl>
                                          <p:spTgt spid="35850"/>
                                        </p:tgtEl>
                                      </p:cBhvr>
                                      <p:by x="105000" y="105000"/>
                                    </p:animScale>
                                  </p:childTnLst>
                                </p:cTn>
                              </p:par>
                            </p:childTnLst>
                          </p:cTn>
                        </p:par>
                        <p:par>
                          <p:cTn id="29" fill="hold" nodeType="afterGroup">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35846"/>
                                        </p:tgtEl>
                                        <p:attrNameLst>
                                          <p:attrName>style.visibility</p:attrName>
                                        </p:attrNameLst>
                                      </p:cBhvr>
                                      <p:to>
                                        <p:strVal val="visible"/>
                                      </p:to>
                                    </p:set>
                                    <p:animEffect transition="in" filter="fade">
                                      <p:cBhvr>
                                        <p:cTn id="32" dur="1000"/>
                                        <p:tgtEl>
                                          <p:spTgt spid="35846"/>
                                        </p:tgtEl>
                                      </p:cBhvr>
                                    </p:animEffect>
                                  </p:childTnLst>
                                </p:cTn>
                              </p:par>
                            </p:childTnLst>
                          </p:cTn>
                        </p:par>
                        <p:par>
                          <p:cTn id="33" fill="hold" nodeType="afterGroup">
                            <p:stCondLst>
                              <p:cond delay="5000"/>
                            </p:stCondLst>
                            <p:childTnLst>
                              <p:par>
                                <p:cTn id="34" presetID="26" presetClass="emph" presetSubtype="0" fill="hold" grpId="0" nodeType="afterEffect">
                                  <p:stCondLst>
                                    <p:cond delay="0"/>
                                  </p:stCondLst>
                                  <p:childTnLst>
                                    <p:animEffect transition="out" filter="fade">
                                      <p:cBhvr>
                                        <p:cTn id="35" dur="500" tmFilter="0, 0; .2, .5; .8, .5; 1, 0"/>
                                        <p:tgtEl>
                                          <p:spTgt spid="35849"/>
                                        </p:tgtEl>
                                      </p:cBhvr>
                                    </p:animEffect>
                                    <p:animScale>
                                      <p:cBhvr>
                                        <p:cTn id="36" dur="250" autoRev="1" fill="hold"/>
                                        <p:tgtEl>
                                          <p:spTgt spid="35849"/>
                                        </p:tgtEl>
                                      </p:cBhvr>
                                      <p:by x="105000" y="105000"/>
                                    </p:animScale>
                                  </p:childTnLst>
                                </p:cTn>
                              </p:par>
                            </p:childTnLst>
                          </p:cTn>
                        </p:par>
                        <p:par>
                          <p:cTn id="37" fill="hold" nodeType="afterGroup">
                            <p:stCondLst>
                              <p:cond delay="5500"/>
                            </p:stCondLst>
                            <p:childTnLst>
                              <p:par>
                                <p:cTn id="38" presetID="10" presetClass="entr" presetSubtype="0" fill="hold" grpId="0" nodeType="afterEffect">
                                  <p:stCondLst>
                                    <p:cond delay="0"/>
                                  </p:stCondLst>
                                  <p:childTnLst>
                                    <p:set>
                                      <p:cBhvr>
                                        <p:cTn id="39" dur="1" fill="hold">
                                          <p:stCondLst>
                                            <p:cond delay="0"/>
                                          </p:stCondLst>
                                        </p:cTn>
                                        <p:tgtEl>
                                          <p:spTgt spid="35847"/>
                                        </p:tgtEl>
                                        <p:attrNameLst>
                                          <p:attrName>style.visibility</p:attrName>
                                        </p:attrNameLst>
                                      </p:cBhvr>
                                      <p:to>
                                        <p:strVal val="visible"/>
                                      </p:to>
                                    </p:set>
                                    <p:animEffect transition="in" filter="fade">
                                      <p:cBhvr>
                                        <p:cTn id="40" dur="10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5" grpId="0"/>
      <p:bldP spid="35846" grpId="0"/>
      <p:bldP spid="35847" grpId="0"/>
      <p:bldP spid="35848" grpId="0"/>
      <p:bldP spid="35849" grpId="0"/>
      <p:bldP spid="35850" grpId="0"/>
      <p:bldP spid="35851" grpId="0"/>
      <p:bldP spid="358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Types of Attacks</a:t>
            </a:r>
          </a:p>
        </p:txBody>
      </p:sp>
      <p:sp>
        <p:nvSpPr>
          <p:cNvPr id="35843" name="Rectangle 3"/>
          <p:cNvSpPr>
            <a:spLocks noGrp="1" noChangeArrowheads="1"/>
          </p:cNvSpPr>
          <p:nvPr>
            <p:ph type="body" idx="1"/>
          </p:nvPr>
        </p:nvSpPr>
        <p:spPr>
          <a:xfrm>
            <a:off x="455613" y="1371600"/>
            <a:ext cx="8224837" cy="4572000"/>
          </a:xfrm>
        </p:spPr>
        <p:txBody>
          <a:bodyPr/>
          <a:lstStyle/>
          <a:p>
            <a:pPr>
              <a:buFontTx/>
              <a:buNone/>
            </a:pPr>
            <a:r>
              <a:rPr lang="en-US" sz="2000" b="1" i="1" smtClean="0"/>
              <a:t>Structured attack </a:t>
            </a:r>
          </a:p>
          <a:p>
            <a:pPr>
              <a:buFontTx/>
              <a:buNone/>
            </a:pPr>
            <a:r>
              <a:rPr lang="en-US" sz="2000" i="1" smtClean="0"/>
              <a:t>	</a:t>
            </a:r>
            <a:r>
              <a:rPr lang="en-US" sz="2000" smtClean="0"/>
              <a:t>Come from hackers who are more highly motivated and technically competent. These people know system vulnerabilities and can understand and develop exploit code and scripts. They understand, develop, and use sophisticated hacking techniques to penetrate unsuspecting businesses. These groups are often involved with the major fraud and theft cases reported to law enforcement agencies. </a:t>
            </a:r>
          </a:p>
          <a:p>
            <a:pPr>
              <a:lnSpc>
                <a:spcPct val="100000"/>
              </a:lnSpc>
              <a:spcBef>
                <a:spcPct val="0"/>
              </a:spcBef>
              <a:buFontTx/>
              <a:buNone/>
            </a:pPr>
            <a:endParaRPr lang="en-US" sz="2000" b="1" i="1" smtClean="0"/>
          </a:p>
          <a:p>
            <a:pPr>
              <a:lnSpc>
                <a:spcPct val="100000"/>
              </a:lnSpc>
              <a:spcBef>
                <a:spcPct val="0"/>
              </a:spcBef>
              <a:buFontTx/>
              <a:buNone/>
            </a:pPr>
            <a:r>
              <a:rPr lang="en-US" sz="2000" b="1" i="1" smtClean="0"/>
              <a:t>Unstructured attack </a:t>
            </a:r>
            <a:r>
              <a:rPr lang="en-US" sz="2000" i="1" smtClean="0"/>
              <a:t> </a:t>
            </a:r>
          </a:p>
          <a:p>
            <a:pPr>
              <a:buFontTx/>
              <a:buNone/>
            </a:pPr>
            <a:r>
              <a:rPr lang="en-US" sz="2000" i="1" smtClean="0"/>
              <a:t>	</a:t>
            </a:r>
            <a:r>
              <a:rPr lang="en-US" sz="2000" smtClean="0"/>
              <a:t>Consists of mostly inexperienced individuals using easily available hacking tools such as shell scripts and password crackers. Even unstructured threats that are only executed with the intent of testing and challenging a hacker’s skills can still do serious damage to a company.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Types of Attacks</a:t>
            </a:r>
          </a:p>
        </p:txBody>
      </p:sp>
      <p:sp>
        <p:nvSpPr>
          <p:cNvPr id="36867" name="Rectangle 3"/>
          <p:cNvSpPr>
            <a:spLocks noGrp="1" noChangeArrowheads="1"/>
          </p:cNvSpPr>
          <p:nvPr>
            <p:ph type="body" idx="1"/>
          </p:nvPr>
        </p:nvSpPr>
        <p:spPr>
          <a:xfrm>
            <a:off x="455613" y="1371600"/>
            <a:ext cx="8224837" cy="4572000"/>
          </a:xfrm>
        </p:spPr>
        <p:txBody>
          <a:bodyPr/>
          <a:lstStyle/>
          <a:p>
            <a:pPr>
              <a:buFontTx/>
              <a:buNone/>
            </a:pPr>
            <a:r>
              <a:rPr lang="en-US" sz="2000" b="1" i="1" smtClean="0"/>
              <a:t>External attacks</a:t>
            </a:r>
          </a:p>
          <a:p>
            <a:pPr>
              <a:buFontTx/>
              <a:buNone/>
            </a:pPr>
            <a:r>
              <a:rPr lang="en-US" sz="2000" smtClean="0"/>
              <a:t>	Initiated by individuals or groups working outside of a company. They do not have authorized access to the computer systems or network. They gather information in order to work their way into a network mainly from the Internet or dialup access servers. </a:t>
            </a:r>
          </a:p>
          <a:p>
            <a:pPr>
              <a:lnSpc>
                <a:spcPct val="100000"/>
              </a:lnSpc>
              <a:spcBef>
                <a:spcPct val="0"/>
              </a:spcBef>
              <a:buFontTx/>
              <a:buNone/>
            </a:pPr>
            <a:endParaRPr lang="en-US" sz="2000" b="1" i="1" smtClean="0"/>
          </a:p>
          <a:p>
            <a:pPr>
              <a:buFontTx/>
              <a:buNone/>
            </a:pPr>
            <a:r>
              <a:rPr lang="en-US" sz="2000" b="1" i="1" smtClean="0"/>
              <a:t>Internal attacks</a:t>
            </a:r>
          </a:p>
          <a:p>
            <a:pPr>
              <a:buFontTx/>
              <a:buNone/>
            </a:pPr>
            <a:r>
              <a:rPr lang="en-US" sz="2000" smtClean="0"/>
              <a:t>	More common and dangerous. Internal attacks are initiated by someone who has authorized access to the network. According to the FBI, internal access and misuse account for 60 to 80 percent of reported incidents. These attacks often are traced to disgruntled employees.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Types of Attacks</a:t>
            </a:r>
          </a:p>
        </p:txBody>
      </p:sp>
      <p:sp>
        <p:nvSpPr>
          <p:cNvPr id="37891" name="Rectangle 3"/>
          <p:cNvSpPr>
            <a:spLocks noGrp="1" noChangeArrowheads="1"/>
          </p:cNvSpPr>
          <p:nvPr>
            <p:ph type="body" idx="1"/>
          </p:nvPr>
        </p:nvSpPr>
        <p:spPr>
          <a:xfrm>
            <a:off x="455613" y="1614488"/>
            <a:ext cx="8224837" cy="4252912"/>
          </a:xfrm>
        </p:spPr>
        <p:txBody>
          <a:bodyPr/>
          <a:lstStyle/>
          <a:p>
            <a:pPr marL="228600" indent="-228600">
              <a:lnSpc>
                <a:spcPct val="80000"/>
              </a:lnSpc>
            </a:pPr>
            <a:r>
              <a:rPr lang="en-US" sz="2400" smtClean="0"/>
              <a:t>Passive Attack</a:t>
            </a:r>
            <a:r>
              <a:rPr lang="en-US" sz="2000" smtClean="0"/>
              <a:t> </a:t>
            </a:r>
          </a:p>
          <a:p>
            <a:pPr lvl="1">
              <a:lnSpc>
                <a:spcPct val="80000"/>
              </a:lnSpc>
            </a:pPr>
            <a:r>
              <a:rPr lang="en-US" sz="2000" smtClean="0"/>
              <a:t>Listen to system passwords</a:t>
            </a:r>
          </a:p>
          <a:p>
            <a:pPr lvl="1">
              <a:lnSpc>
                <a:spcPct val="80000"/>
              </a:lnSpc>
            </a:pPr>
            <a:r>
              <a:rPr lang="en-US" sz="2000" smtClean="0"/>
              <a:t>Release of message content</a:t>
            </a:r>
          </a:p>
          <a:p>
            <a:pPr lvl="1">
              <a:lnSpc>
                <a:spcPct val="80000"/>
              </a:lnSpc>
            </a:pPr>
            <a:r>
              <a:rPr lang="en-US" sz="2000" smtClean="0"/>
              <a:t>Traffic analysis</a:t>
            </a:r>
          </a:p>
          <a:p>
            <a:pPr lvl="1">
              <a:lnSpc>
                <a:spcPct val="80000"/>
              </a:lnSpc>
            </a:pPr>
            <a:r>
              <a:rPr lang="en-US" sz="2000" smtClean="0"/>
              <a:t>Data capturing</a:t>
            </a:r>
          </a:p>
          <a:p>
            <a:pPr marL="228600" indent="-228600">
              <a:lnSpc>
                <a:spcPct val="80000"/>
              </a:lnSpc>
            </a:pPr>
            <a:r>
              <a:rPr lang="en-US" sz="2400" smtClean="0"/>
              <a:t>Active Attack</a:t>
            </a:r>
            <a:endParaRPr lang="en-US" sz="2000" smtClean="0"/>
          </a:p>
          <a:p>
            <a:pPr lvl="1">
              <a:lnSpc>
                <a:spcPct val="80000"/>
              </a:lnSpc>
            </a:pPr>
            <a:r>
              <a:rPr lang="en-US" sz="2000" smtClean="0"/>
              <a:t>Attempt to log into someone else’s account</a:t>
            </a:r>
          </a:p>
          <a:p>
            <a:pPr lvl="1">
              <a:lnSpc>
                <a:spcPct val="80000"/>
              </a:lnSpc>
            </a:pPr>
            <a:r>
              <a:rPr lang="en-US" sz="2000" smtClean="0"/>
              <a:t>Wire taps</a:t>
            </a:r>
          </a:p>
          <a:p>
            <a:pPr lvl="1">
              <a:lnSpc>
                <a:spcPct val="80000"/>
              </a:lnSpc>
            </a:pPr>
            <a:r>
              <a:rPr lang="en-US" sz="2000" smtClean="0"/>
              <a:t>Denial of services</a:t>
            </a:r>
          </a:p>
          <a:p>
            <a:pPr lvl="1">
              <a:lnSpc>
                <a:spcPct val="80000"/>
              </a:lnSpc>
            </a:pPr>
            <a:r>
              <a:rPr lang="en-US" sz="2000" smtClean="0"/>
              <a:t>Masquerading</a:t>
            </a:r>
          </a:p>
          <a:p>
            <a:pPr lvl="1">
              <a:lnSpc>
                <a:spcPct val="80000"/>
              </a:lnSpc>
            </a:pPr>
            <a:r>
              <a:rPr lang="en-US" sz="2000" smtClean="0"/>
              <a:t>Message modifications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defTabSz="914400"/>
            <a:r>
              <a:rPr lang="en-US" smtClean="0"/>
              <a:t>Specific Network Attacks</a:t>
            </a:r>
          </a:p>
        </p:txBody>
      </p:sp>
      <p:sp>
        <p:nvSpPr>
          <p:cNvPr id="38915" name="Rectangle 5"/>
          <p:cNvSpPr>
            <a:spLocks noGrp="1" noChangeArrowheads="1"/>
          </p:cNvSpPr>
          <p:nvPr>
            <p:ph type="body" sz="half" idx="4294967295"/>
          </p:nvPr>
        </p:nvSpPr>
        <p:spPr>
          <a:xfrm>
            <a:off x="455613" y="1690688"/>
            <a:ext cx="4035425" cy="4252912"/>
          </a:xfrm>
        </p:spPr>
        <p:txBody>
          <a:bodyPr/>
          <a:lstStyle/>
          <a:p>
            <a:r>
              <a:rPr lang="en-US" sz="2000" smtClean="0"/>
              <a:t>ARP Attack</a:t>
            </a:r>
          </a:p>
          <a:p>
            <a:r>
              <a:rPr lang="en-US" sz="2000" smtClean="0"/>
              <a:t>Brute Force Attack</a:t>
            </a:r>
          </a:p>
          <a:p>
            <a:r>
              <a:rPr lang="en-US" sz="2000" smtClean="0"/>
              <a:t>Worms</a:t>
            </a:r>
          </a:p>
          <a:p>
            <a:r>
              <a:rPr lang="en-US" sz="2000" smtClean="0"/>
              <a:t>Flooding</a:t>
            </a:r>
          </a:p>
          <a:p>
            <a:r>
              <a:rPr lang="en-US" sz="2000" smtClean="0">
                <a:hlinkClick r:id="rId3"/>
              </a:rPr>
              <a:t>Sniffers</a:t>
            </a:r>
            <a:endParaRPr lang="en-US" sz="2000" smtClean="0"/>
          </a:p>
          <a:p>
            <a:r>
              <a:rPr lang="en-US" sz="2000" smtClean="0"/>
              <a:t>Spoofing</a:t>
            </a:r>
          </a:p>
          <a:p>
            <a:r>
              <a:rPr lang="en-US" sz="2000" smtClean="0"/>
              <a:t>Redirected Attacks</a:t>
            </a:r>
          </a:p>
          <a:p>
            <a:r>
              <a:rPr lang="en-US" sz="2000" smtClean="0"/>
              <a:t>Tunneling Attack</a:t>
            </a:r>
          </a:p>
          <a:p>
            <a:r>
              <a:rPr lang="en-US" sz="2000" smtClean="0"/>
              <a:t>Covert Channels</a:t>
            </a:r>
          </a:p>
        </p:txBody>
      </p:sp>
      <p:pic>
        <p:nvPicPr>
          <p:cNvPr id="38916" name="Picture 7"/>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5389563" y="2063750"/>
            <a:ext cx="2543175" cy="35052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Denial-of-Service Facts</a:t>
            </a:r>
          </a:p>
        </p:txBody>
      </p:sp>
      <p:sp>
        <p:nvSpPr>
          <p:cNvPr id="39939" name="Rectangle 3"/>
          <p:cNvSpPr>
            <a:spLocks noGrp="1" noChangeArrowheads="1"/>
          </p:cNvSpPr>
          <p:nvPr>
            <p:ph type="body" sz="half" idx="1"/>
          </p:nvPr>
        </p:nvSpPr>
        <p:spPr>
          <a:xfrm>
            <a:off x="455613" y="1690688"/>
            <a:ext cx="4954587" cy="4252912"/>
          </a:xfrm>
        </p:spPr>
        <p:txBody>
          <a:bodyPr/>
          <a:lstStyle/>
          <a:p>
            <a:pPr>
              <a:lnSpc>
                <a:spcPct val="90000"/>
              </a:lnSpc>
            </a:pPr>
            <a:r>
              <a:rPr lang="en-US" sz="2000" smtClean="0"/>
              <a:t>Commonly used against information stores like web sites</a:t>
            </a:r>
          </a:p>
          <a:p>
            <a:pPr>
              <a:lnSpc>
                <a:spcPct val="90000"/>
              </a:lnSpc>
            </a:pPr>
            <a:r>
              <a:rPr lang="en-US" sz="2000" smtClean="0"/>
              <a:t>Simple and usually quite effective</a:t>
            </a:r>
          </a:p>
          <a:p>
            <a:pPr>
              <a:lnSpc>
                <a:spcPct val="90000"/>
              </a:lnSpc>
            </a:pPr>
            <a:r>
              <a:rPr lang="en-US" sz="2000" smtClean="0"/>
              <a:t>Does not pose a direct threat to sensitive data </a:t>
            </a:r>
          </a:p>
          <a:p>
            <a:pPr>
              <a:lnSpc>
                <a:spcPct val="90000"/>
              </a:lnSpc>
            </a:pPr>
            <a:r>
              <a:rPr lang="en-US" sz="2000" smtClean="0"/>
              <a:t>The attacker tries to prevent a service from being used and making that service unavailable to legitimate users</a:t>
            </a:r>
          </a:p>
          <a:p>
            <a:pPr>
              <a:lnSpc>
                <a:spcPct val="90000"/>
              </a:lnSpc>
            </a:pPr>
            <a:r>
              <a:rPr lang="en-US" sz="2000" smtClean="0"/>
              <a:t>Attackers typically go for high visibility targets such as the web server, or for infrastructure targets like routers and network links</a:t>
            </a:r>
          </a:p>
        </p:txBody>
      </p:sp>
      <p:grpSp>
        <p:nvGrpSpPr>
          <p:cNvPr id="39940" name="Group 7"/>
          <p:cNvGrpSpPr>
            <a:grpSpLocks/>
          </p:cNvGrpSpPr>
          <p:nvPr/>
        </p:nvGrpSpPr>
        <p:grpSpPr bwMode="auto">
          <a:xfrm>
            <a:off x="5867400" y="1500188"/>
            <a:ext cx="2895600" cy="4519612"/>
            <a:chOff x="3552" y="384"/>
            <a:chExt cx="1824" cy="2847"/>
          </a:xfrm>
        </p:grpSpPr>
        <p:pic>
          <p:nvPicPr>
            <p:cNvPr id="3994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1536"/>
              <a:ext cx="1678" cy="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AutoShape 9"/>
            <p:cNvSpPr>
              <a:spLocks noChangeArrowheads="1"/>
            </p:cNvSpPr>
            <p:nvPr/>
          </p:nvSpPr>
          <p:spPr bwMode="auto">
            <a:xfrm>
              <a:off x="3888" y="384"/>
              <a:ext cx="1488" cy="735"/>
            </a:xfrm>
            <a:prstGeom prst="wedgeEllipseCallout">
              <a:avLst>
                <a:gd name="adj1" fmla="val -6384"/>
                <a:gd name="adj2" fmla="val 154218"/>
              </a:avLst>
            </a:prstGeom>
            <a:solidFill>
              <a:schemeClr val="accent1"/>
            </a:solidFill>
            <a:ln w="9525">
              <a:solidFill>
                <a:schemeClr val="tx1"/>
              </a:solidFill>
              <a:miter lim="800000"/>
              <a:headEnd/>
              <a:tailEnd/>
            </a:ln>
          </p:spPr>
          <p:txBody>
            <a:bodyPr/>
            <a:lstStyle/>
            <a:p>
              <a:pPr algn="ctr" eaLnBrk="1" hangingPunct="1">
                <a:lnSpc>
                  <a:spcPct val="100000"/>
                </a:lnSpc>
              </a:pPr>
              <a:r>
                <a:rPr lang="en-US" sz="1800"/>
                <a:t>Uh-Oh. Another DoS attack!</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Denial-of-Service Example</a:t>
            </a:r>
          </a:p>
        </p:txBody>
      </p:sp>
      <p:sp>
        <p:nvSpPr>
          <p:cNvPr id="40963" name="Rectangle 3"/>
          <p:cNvSpPr>
            <a:spLocks noGrp="1" noChangeArrowheads="1"/>
          </p:cNvSpPr>
          <p:nvPr>
            <p:ph type="body" idx="1"/>
          </p:nvPr>
        </p:nvSpPr>
        <p:spPr/>
        <p:txBody>
          <a:bodyPr/>
          <a:lstStyle/>
          <a:p>
            <a:pPr marL="0" indent="0">
              <a:lnSpc>
                <a:spcPct val="80000"/>
              </a:lnSpc>
              <a:buFontTx/>
              <a:buNone/>
            </a:pPr>
            <a:r>
              <a:rPr lang="en-US" smtClean="0"/>
              <a:t>If a mail server is capable of receiving and delivering 10 messages a second, an attacker simply sends 20 messages per second.  The legitimate traffic (as well as a lot of the malicious traffic) will get dropped, or the mail server might stop responding entirely. </a:t>
            </a:r>
          </a:p>
          <a:p>
            <a:pPr lvl="1">
              <a:lnSpc>
                <a:spcPct val="80000"/>
              </a:lnSpc>
            </a:pPr>
            <a:r>
              <a:rPr lang="en-US" smtClean="0"/>
              <a:t>This type of an attack may be used as a diversion while another attack is made to actually compromise systems</a:t>
            </a:r>
          </a:p>
          <a:p>
            <a:pPr lvl="1">
              <a:lnSpc>
                <a:spcPct val="80000"/>
              </a:lnSpc>
            </a:pPr>
            <a:r>
              <a:rPr lang="en-US" smtClean="0"/>
              <a:t>In addition, administrators are likely to make mistakes during an attack and possibly change a setting that creates a vulnerability that can be further exploited</a:t>
            </a:r>
          </a:p>
          <a:p>
            <a:pPr marL="0" indent="0">
              <a:lnSpc>
                <a:spcPct val="80000"/>
              </a:lnSpc>
              <a:buFontTx/>
              <a:buNone/>
            </a:pPr>
            <a:endParaRPr lang="en-US" sz="2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00"/>
            <a:ext cx="5410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r>
              <a:rPr lang="en-US" dirty="0" smtClean="0"/>
              <a:t>Types of Denial-of-Service Attacks</a:t>
            </a:r>
          </a:p>
        </p:txBody>
      </p:sp>
      <p:sp>
        <p:nvSpPr>
          <p:cNvPr id="41988" name="Rectangle 3"/>
          <p:cNvSpPr>
            <a:spLocks noGrp="1" noChangeArrowheads="1"/>
          </p:cNvSpPr>
          <p:nvPr>
            <p:ph type="body" sz="half" idx="1"/>
          </p:nvPr>
        </p:nvSpPr>
        <p:spPr>
          <a:xfrm>
            <a:off x="455613" y="1690688"/>
            <a:ext cx="4035425" cy="4252912"/>
          </a:xfrm>
        </p:spPr>
        <p:txBody>
          <a:bodyPr/>
          <a:lstStyle/>
          <a:p>
            <a:pPr>
              <a:lnSpc>
                <a:spcPct val="90000"/>
              </a:lnSpc>
            </a:pPr>
            <a:r>
              <a:rPr lang="en-US" sz="2400" smtClean="0"/>
              <a:t>Buffer Overflow Attacks </a:t>
            </a:r>
          </a:p>
          <a:p>
            <a:pPr>
              <a:lnSpc>
                <a:spcPct val="90000"/>
              </a:lnSpc>
            </a:pPr>
            <a:r>
              <a:rPr lang="en-US" sz="2400" smtClean="0"/>
              <a:t>SYN Flood Attack</a:t>
            </a:r>
          </a:p>
          <a:p>
            <a:pPr>
              <a:lnSpc>
                <a:spcPct val="90000"/>
              </a:lnSpc>
            </a:pPr>
            <a:r>
              <a:rPr lang="en-US" sz="2400" smtClean="0"/>
              <a:t>Teardrop Attacks</a:t>
            </a:r>
          </a:p>
          <a:p>
            <a:pPr>
              <a:lnSpc>
                <a:spcPct val="90000"/>
              </a:lnSpc>
            </a:pPr>
            <a:r>
              <a:rPr lang="en-US" sz="2400" smtClean="0"/>
              <a:t>Smurf Attack</a:t>
            </a:r>
          </a:p>
          <a:p>
            <a:pPr>
              <a:lnSpc>
                <a:spcPct val="90000"/>
              </a:lnSpc>
            </a:pPr>
            <a:r>
              <a:rPr lang="en-US" sz="2400" smtClean="0"/>
              <a:t>DNS Attacks</a:t>
            </a:r>
          </a:p>
          <a:p>
            <a:pPr>
              <a:lnSpc>
                <a:spcPct val="90000"/>
              </a:lnSpc>
            </a:pPr>
            <a:r>
              <a:rPr lang="en-US" sz="2400" smtClean="0"/>
              <a:t>Email Attacks</a:t>
            </a:r>
          </a:p>
          <a:p>
            <a:pPr>
              <a:lnSpc>
                <a:spcPct val="90000"/>
              </a:lnSpc>
            </a:pPr>
            <a:r>
              <a:rPr lang="en-US" sz="2400" smtClean="0"/>
              <a:t>Physical Infrastructure Attacks</a:t>
            </a:r>
          </a:p>
          <a:p>
            <a:pPr>
              <a:lnSpc>
                <a:spcPct val="90000"/>
              </a:lnSpc>
            </a:pPr>
            <a:r>
              <a:rPr lang="en-US" sz="2400" smtClean="0"/>
              <a:t>Viruses/Worms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DoS - Buffer Overflow Attacks</a:t>
            </a:r>
          </a:p>
        </p:txBody>
      </p:sp>
      <p:sp>
        <p:nvSpPr>
          <p:cNvPr id="43011" name="Rectangle 3"/>
          <p:cNvSpPr>
            <a:spLocks noGrp="1" noChangeArrowheads="1"/>
          </p:cNvSpPr>
          <p:nvPr>
            <p:ph type="body" idx="1"/>
          </p:nvPr>
        </p:nvSpPr>
        <p:spPr>
          <a:xfrm>
            <a:off x="455613" y="1690688"/>
            <a:ext cx="8224837" cy="2043112"/>
          </a:xfrm>
        </p:spPr>
        <p:txBody>
          <a:bodyPr/>
          <a:lstStyle/>
          <a:p>
            <a:pPr marL="579438" lvl="1" indent="0">
              <a:buFont typeface="Wingdings" pitchFamily="2" charset="2"/>
              <a:buNone/>
            </a:pPr>
            <a:r>
              <a:rPr lang="en-US" smtClean="0"/>
              <a:t>The most common DoS attack sends more traffic to a device than the program anticipates that someone might send </a:t>
            </a:r>
            <a:r>
              <a:rPr lang="en-US" smtClean="0">
                <a:hlinkClick r:id="rId2"/>
              </a:rPr>
              <a:t>Buffer Overflow</a:t>
            </a:r>
            <a:r>
              <a:rPr lang="en-US" smtClean="0"/>
              <a:t>.</a:t>
            </a:r>
          </a:p>
        </p:txBody>
      </p:sp>
      <p:pic>
        <p:nvPicPr>
          <p:cNvPr id="43012" name="Picture 2" descr="http://www.cse.scu.edu/~tschwarz/coen152_05/Images/wk6a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962400"/>
            <a:ext cx="287655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Lesson Objectives</a:t>
            </a:r>
          </a:p>
        </p:txBody>
      </p:sp>
      <p:sp>
        <p:nvSpPr>
          <p:cNvPr id="7171" name="Rectangle 5"/>
          <p:cNvSpPr>
            <a:spLocks noGrp="1" noChangeArrowheads="1"/>
          </p:cNvSpPr>
          <p:nvPr>
            <p:ph type="body" idx="4294967295"/>
          </p:nvPr>
        </p:nvSpPr>
        <p:spPr/>
        <p:txBody>
          <a:bodyPr/>
          <a:lstStyle/>
          <a:p>
            <a:pPr marL="0" indent="0">
              <a:lnSpc>
                <a:spcPct val="85000"/>
              </a:lnSpc>
              <a:buFontTx/>
              <a:buNone/>
              <a:defRPr/>
            </a:pPr>
            <a:r>
              <a:rPr lang="en-US" dirty="0" smtClean="0"/>
              <a:t>Upon completion of this lesson, the successful participant will be able to:</a:t>
            </a:r>
          </a:p>
          <a:p>
            <a:pPr marL="533400" indent="-533400">
              <a:lnSpc>
                <a:spcPct val="85000"/>
              </a:lnSpc>
              <a:buFontTx/>
              <a:buAutoNum type="arabicPeriod"/>
              <a:defRPr/>
            </a:pPr>
            <a:r>
              <a:rPr lang="en-US" sz="2400" dirty="0" smtClean="0"/>
              <a:t>Describe the rationale for network security</a:t>
            </a:r>
          </a:p>
          <a:p>
            <a:pPr marL="533400" indent="-533400">
              <a:lnSpc>
                <a:spcPct val="85000"/>
              </a:lnSpc>
              <a:buFontTx/>
              <a:buAutoNum type="arabicPeriod"/>
              <a:defRPr/>
            </a:pPr>
            <a:r>
              <a:rPr lang="en-US" sz="2400" dirty="0" smtClean="0"/>
              <a:t>Describe the three principles of network security</a:t>
            </a:r>
          </a:p>
          <a:p>
            <a:pPr marL="533400" indent="-533400">
              <a:lnSpc>
                <a:spcPct val="85000"/>
              </a:lnSpc>
              <a:buFontTx/>
              <a:buAutoNum type="arabicPeriod"/>
              <a:defRPr/>
            </a:pPr>
            <a:r>
              <a:rPr lang="en-US" sz="2400" dirty="0" smtClean="0"/>
              <a:t>Identify risks, threats, vulnerabilities and countermeasures</a:t>
            </a:r>
          </a:p>
          <a:p>
            <a:pPr marL="533400" indent="-533400">
              <a:lnSpc>
                <a:spcPct val="85000"/>
              </a:lnSpc>
              <a:buFontTx/>
              <a:buAutoNum type="arabicPeriod"/>
              <a:defRPr/>
            </a:pPr>
            <a:r>
              <a:rPr lang="en-US" sz="2400" dirty="0" smtClean="0"/>
              <a:t>Discuss the three states of information and identify threats and appropriate countermeasures for each state</a:t>
            </a:r>
          </a:p>
          <a:p>
            <a:pPr marL="533400" indent="-533400">
              <a:lnSpc>
                <a:spcPct val="85000"/>
              </a:lnSpc>
              <a:buFontTx/>
              <a:buAutoNum type="arabicPeriod"/>
              <a:defRPr/>
            </a:pPr>
            <a:r>
              <a:rPr lang="en-US" sz="2400" dirty="0" smtClean="0"/>
              <a:t>Differentiate between security policies, standards and guidelines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err="1" smtClean="0"/>
              <a:t>DoS</a:t>
            </a:r>
            <a:r>
              <a:rPr lang="en-US" dirty="0" smtClean="0"/>
              <a:t> - SYN Flood Attack</a:t>
            </a:r>
          </a:p>
        </p:txBody>
      </p:sp>
      <p:sp>
        <p:nvSpPr>
          <p:cNvPr id="44035" name="Rectangle 3"/>
          <p:cNvSpPr>
            <a:spLocks noGrp="1" noChangeArrowheads="1"/>
          </p:cNvSpPr>
          <p:nvPr>
            <p:ph type="body" idx="1"/>
          </p:nvPr>
        </p:nvSpPr>
        <p:spPr/>
        <p:txBody>
          <a:bodyPr/>
          <a:lstStyle/>
          <a:p>
            <a:pPr marL="400050" indent="-400050">
              <a:lnSpc>
                <a:spcPct val="80000"/>
              </a:lnSpc>
            </a:pPr>
            <a:r>
              <a:rPr lang="en-US" smtClean="0"/>
              <a:t>When connection sessions are initiated between a client and server in a network, a very small space exists to handle the usually rapid "hand-shaking" exchange of messages that sets up a session. </a:t>
            </a:r>
          </a:p>
          <a:p>
            <a:pPr marL="400050" indent="-400050">
              <a:lnSpc>
                <a:spcPct val="80000"/>
              </a:lnSpc>
            </a:pPr>
            <a:r>
              <a:rPr lang="en-US" smtClean="0"/>
              <a:t>The session-establishing packets include a SYN field that identifies the sequence order. </a:t>
            </a:r>
          </a:p>
          <a:p>
            <a:pPr marL="400050" indent="-400050">
              <a:lnSpc>
                <a:spcPct val="80000"/>
              </a:lnSpc>
            </a:pPr>
            <a:r>
              <a:rPr lang="en-US" smtClean="0"/>
              <a:t>To cause this kind of attack, an attacker can send many packets, usually from a spoofed address, thus ensuring that no response is sent.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err="1" smtClean="0"/>
              <a:t>DoS</a:t>
            </a:r>
            <a:r>
              <a:rPr lang="en-US" dirty="0" smtClean="0"/>
              <a:t> - Teardrop Attack</a:t>
            </a:r>
          </a:p>
        </p:txBody>
      </p:sp>
      <p:sp>
        <p:nvSpPr>
          <p:cNvPr id="45059" name="Rectangle 3"/>
          <p:cNvSpPr>
            <a:spLocks noGrp="1" noChangeArrowheads="1"/>
          </p:cNvSpPr>
          <p:nvPr>
            <p:ph type="body" sz="half" idx="1"/>
          </p:nvPr>
        </p:nvSpPr>
        <p:spPr>
          <a:xfrm>
            <a:off x="455613" y="1690688"/>
            <a:ext cx="4573587" cy="4252912"/>
          </a:xfrm>
        </p:spPr>
        <p:txBody>
          <a:bodyPr>
            <a:normAutofit lnSpcReduction="10000"/>
          </a:bodyPr>
          <a:lstStyle/>
          <a:p>
            <a:pPr marL="225425" indent="-225425">
              <a:lnSpc>
                <a:spcPct val="90000"/>
              </a:lnSpc>
            </a:pPr>
            <a:r>
              <a:rPr lang="en-US" sz="2000" dirty="0" smtClean="0"/>
              <a:t>Exploits the way that the Internet Protocol (IP) requires a packet that is too large for the next router to handle be divided into fragments. </a:t>
            </a:r>
          </a:p>
          <a:p>
            <a:pPr marL="225425" indent="-225425">
              <a:lnSpc>
                <a:spcPct val="90000"/>
              </a:lnSpc>
            </a:pPr>
            <a:r>
              <a:rPr lang="en-US" sz="2000" dirty="0" smtClean="0"/>
              <a:t>The fragmented packet identifies an offset to the beginning of the first packet that enables the entire packet to be reassembled by the receiving system. </a:t>
            </a:r>
          </a:p>
          <a:p>
            <a:pPr marL="225425" indent="-225425">
              <a:lnSpc>
                <a:spcPct val="90000"/>
              </a:lnSpc>
            </a:pPr>
            <a:r>
              <a:rPr lang="en-US" sz="2000" dirty="0" smtClean="0"/>
              <a:t>In the teardrop attack, </a:t>
            </a:r>
            <a:r>
              <a:rPr lang="en-US" sz="2000" u="sng" dirty="0" smtClean="0"/>
              <a:t>an attacker's IP puts a confusing value in the second or later fragment. </a:t>
            </a:r>
            <a:r>
              <a:rPr lang="en-US" sz="2000" dirty="0" smtClean="0"/>
              <a:t>If the receiving operating system cannot cope with such fragmentation, then it can cause the system to crash.</a:t>
            </a:r>
          </a:p>
        </p:txBody>
      </p:sp>
      <p:pic>
        <p:nvPicPr>
          <p:cNvPr id="4506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425" y="1752600"/>
            <a:ext cx="353377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10"/>
          <p:cNvSpPr>
            <a:spLocks noChangeArrowheads="1"/>
          </p:cNvSpPr>
          <p:nvPr/>
        </p:nvSpPr>
        <p:spPr bwMode="auto">
          <a:xfrm>
            <a:off x="5153025" y="3048000"/>
            <a:ext cx="685800" cy="1828800"/>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nchor="ctr"/>
          <a:lstStyle/>
          <a:p>
            <a:endParaRPr lang="sk-SK"/>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DoS - Smurf Attack</a:t>
            </a:r>
          </a:p>
        </p:txBody>
      </p:sp>
      <p:sp>
        <p:nvSpPr>
          <p:cNvPr id="46083" name="Rectangle 3"/>
          <p:cNvSpPr>
            <a:spLocks noGrp="1" noChangeArrowheads="1"/>
          </p:cNvSpPr>
          <p:nvPr>
            <p:ph type="body" sz="half" idx="1"/>
          </p:nvPr>
        </p:nvSpPr>
        <p:spPr>
          <a:xfrm>
            <a:off x="455613" y="1690688"/>
            <a:ext cx="7545387" cy="4252912"/>
          </a:xfrm>
        </p:spPr>
        <p:txBody>
          <a:bodyPr/>
          <a:lstStyle/>
          <a:p>
            <a:pPr marL="0" indent="0">
              <a:lnSpc>
                <a:spcPct val="80000"/>
              </a:lnSpc>
              <a:buFontTx/>
              <a:buNone/>
            </a:pPr>
            <a:r>
              <a:rPr lang="en-US" sz="2000" smtClean="0"/>
              <a:t>The attacker sends an IP ping </a:t>
            </a:r>
            <a:br>
              <a:rPr lang="en-US" sz="2000" smtClean="0"/>
            </a:br>
            <a:r>
              <a:rPr lang="en-US" sz="2000" smtClean="0"/>
              <a:t>request to a network site. </a:t>
            </a:r>
          </a:p>
          <a:p>
            <a:pPr marL="0" indent="0">
              <a:lnSpc>
                <a:spcPct val="80000"/>
              </a:lnSpc>
              <a:buFontTx/>
              <a:buNone/>
            </a:pPr>
            <a:r>
              <a:rPr lang="en-US" sz="2000" smtClean="0"/>
              <a:t>The ping packet requests that it </a:t>
            </a:r>
            <a:br>
              <a:rPr lang="en-US" sz="2000" smtClean="0"/>
            </a:br>
            <a:r>
              <a:rPr lang="en-US" sz="2000" smtClean="0"/>
              <a:t>be broadcast to a number of hosts </a:t>
            </a:r>
            <a:br>
              <a:rPr lang="en-US" sz="2000" smtClean="0"/>
            </a:br>
            <a:r>
              <a:rPr lang="en-US" sz="2000" smtClean="0"/>
              <a:t>within that local network. </a:t>
            </a:r>
          </a:p>
          <a:p>
            <a:pPr marL="0" indent="0">
              <a:lnSpc>
                <a:spcPct val="80000"/>
              </a:lnSpc>
              <a:buFontTx/>
              <a:buNone/>
            </a:pPr>
            <a:r>
              <a:rPr lang="en-US" sz="2000" smtClean="0"/>
              <a:t>The packet also indicates that the </a:t>
            </a:r>
            <a:br>
              <a:rPr lang="en-US" sz="2000" smtClean="0"/>
            </a:br>
            <a:r>
              <a:rPr lang="en-US" sz="2000" smtClean="0"/>
              <a:t>request is from a different site, i.e. </a:t>
            </a:r>
            <a:br>
              <a:rPr lang="en-US" sz="2000" smtClean="0"/>
            </a:br>
            <a:r>
              <a:rPr lang="en-US" sz="2000" smtClean="0"/>
              <a:t>the victim site that is to receive the </a:t>
            </a:r>
            <a:br>
              <a:rPr lang="en-US" sz="2000" smtClean="0"/>
            </a:br>
            <a:r>
              <a:rPr lang="en-US" sz="2000" smtClean="0"/>
              <a:t>denial of service. </a:t>
            </a:r>
          </a:p>
          <a:p>
            <a:pPr marL="0" indent="0">
              <a:lnSpc>
                <a:spcPct val="80000"/>
              </a:lnSpc>
              <a:buFontTx/>
              <a:buNone/>
            </a:pPr>
            <a:r>
              <a:rPr lang="en-US" sz="2000" smtClean="0"/>
              <a:t>This is called IP Spoofing--the victim site becomes the address of the originating packet. </a:t>
            </a:r>
          </a:p>
          <a:p>
            <a:pPr marL="0" indent="0">
              <a:lnSpc>
                <a:spcPct val="80000"/>
              </a:lnSpc>
              <a:buFontTx/>
              <a:buNone/>
            </a:pPr>
            <a:r>
              <a:rPr lang="en-US" sz="2000" smtClean="0"/>
              <a:t>The result is that lots of ping replies flood back to the victim host. If the flood is big enough then the victim host will no longer be able to receive or process "real" traffic. </a:t>
            </a:r>
          </a:p>
        </p:txBody>
      </p:sp>
      <p:pic>
        <p:nvPicPr>
          <p:cNvPr id="46084" name="Picture 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l="9438" t="2213" b="16714"/>
          <a:stretch>
            <a:fillRect/>
          </a:stretch>
        </p:blipFill>
        <p:spPr>
          <a:xfrm>
            <a:off x="4495800" y="1447800"/>
            <a:ext cx="4495800" cy="2717800"/>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733800" y="1274763"/>
            <a:ext cx="5334000" cy="2992437"/>
          </a:xfrm>
        </p:spPr>
      </p:pic>
      <p:sp>
        <p:nvSpPr>
          <p:cNvPr id="47107" name="Rectangle 2"/>
          <p:cNvSpPr>
            <a:spLocks noGrp="1" noChangeArrowheads="1"/>
          </p:cNvSpPr>
          <p:nvPr>
            <p:ph type="title"/>
          </p:nvPr>
        </p:nvSpPr>
        <p:spPr/>
        <p:txBody>
          <a:bodyPr/>
          <a:lstStyle/>
          <a:p>
            <a:r>
              <a:rPr lang="en-US" dirty="0" err="1" smtClean="0"/>
              <a:t>DoS</a:t>
            </a:r>
            <a:r>
              <a:rPr lang="en-US" dirty="0" smtClean="0"/>
              <a:t> - DNS Attacks</a:t>
            </a:r>
          </a:p>
        </p:txBody>
      </p:sp>
      <p:sp>
        <p:nvSpPr>
          <p:cNvPr id="47108" name="Rectangle 3"/>
          <p:cNvSpPr>
            <a:spLocks noGrp="1" noChangeArrowheads="1"/>
          </p:cNvSpPr>
          <p:nvPr>
            <p:ph type="body" sz="half" idx="1"/>
          </p:nvPr>
        </p:nvSpPr>
        <p:spPr>
          <a:xfrm>
            <a:off x="304800" y="2224088"/>
            <a:ext cx="8305800" cy="4252912"/>
          </a:xfrm>
        </p:spPr>
        <p:txBody>
          <a:bodyPr/>
          <a:lstStyle/>
          <a:p>
            <a:pPr>
              <a:lnSpc>
                <a:spcPct val="80000"/>
              </a:lnSpc>
            </a:pPr>
            <a:r>
              <a:rPr lang="en-US" sz="2000" smtClean="0"/>
              <a:t>A famous DNS attack was </a:t>
            </a:r>
            <a:br>
              <a:rPr lang="en-US" sz="2000" smtClean="0"/>
            </a:br>
            <a:r>
              <a:rPr lang="en-US" sz="2000" smtClean="0"/>
              <a:t>a DDoS "ping" attack. The </a:t>
            </a:r>
            <a:br>
              <a:rPr lang="en-US" sz="2000" smtClean="0"/>
            </a:br>
            <a:r>
              <a:rPr lang="en-US" sz="2000" smtClean="0"/>
              <a:t>attackers broke into </a:t>
            </a:r>
            <a:br>
              <a:rPr lang="en-US" sz="2000" smtClean="0"/>
            </a:br>
            <a:r>
              <a:rPr lang="en-US" sz="2000" smtClean="0"/>
              <a:t>machines on the Internet </a:t>
            </a:r>
            <a:br>
              <a:rPr lang="en-US" sz="2000" smtClean="0"/>
            </a:br>
            <a:r>
              <a:rPr lang="en-US" sz="2000" smtClean="0"/>
              <a:t>(popularly called "zombies") </a:t>
            </a:r>
            <a:br>
              <a:rPr lang="en-US" sz="2000" smtClean="0"/>
            </a:br>
            <a:r>
              <a:rPr lang="en-US" sz="2000" smtClean="0"/>
              <a:t>and sent streams of forged </a:t>
            </a:r>
            <a:br>
              <a:rPr lang="en-US" sz="2000" smtClean="0"/>
            </a:br>
            <a:r>
              <a:rPr lang="en-US" sz="2000" smtClean="0"/>
              <a:t>packets at the 13 DNS </a:t>
            </a:r>
            <a:br>
              <a:rPr lang="en-US" sz="2000" smtClean="0"/>
            </a:br>
            <a:r>
              <a:rPr lang="en-US" sz="2000" smtClean="0"/>
              <a:t>root servers via intermediary </a:t>
            </a:r>
            <a:br>
              <a:rPr lang="en-US" sz="2000" smtClean="0"/>
            </a:br>
            <a:r>
              <a:rPr lang="en-US" sz="2000" smtClean="0"/>
              <a:t>legitimate machines. </a:t>
            </a:r>
          </a:p>
          <a:p>
            <a:pPr>
              <a:lnSpc>
                <a:spcPct val="80000"/>
              </a:lnSpc>
            </a:pPr>
            <a:r>
              <a:rPr lang="en-US" sz="2000" smtClean="0"/>
              <a:t>The goal was to clog the servers, and communication links on the way to the servers, so that useful traffic was gridlocked. The assault is not DNS-specific--the same attack has been used against several popular Web servers in the last few years.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DoS - Email Attacks</a:t>
            </a:r>
          </a:p>
        </p:txBody>
      </p:sp>
      <p:sp>
        <p:nvSpPr>
          <p:cNvPr id="48131" name="Rectangle 3"/>
          <p:cNvSpPr>
            <a:spLocks noGrp="1" noChangeArrowheads="1"/>
          </p:cNvSpPr>
          <p:nvPr>
            <p:ph type="body" idx="1"/>
          </p:nvPr>
        </p:nvSpPr>
        <p:spPr>
          <a:xfrm>
            <a:off x="455613" y="1690688"/>
            <a:ext cx="8224837" cy="2347912"/>
          </a:xfrm>
        </p:spPr>
        <p:txBody>
          <a:bodyPr/>
          <a:lstStyle/>
          <a:p>
            <a:r>
              <a:rPr lang="en-US" sz="2400" smtClean="0"/>
              <a:t>When using Microsoft Outlook, a script reads your address book and sends a copy of itself to everyone listed there, thus propagating itself around the Internet. </a:t>
            </a:r>
          </a:p>
          <a:p>
            <a:r>
              <a:rPr lang="en-US" sz="2400" smtClean="0"/>
              <a:t>The script then modifies the computer’s registry so that the script runs itself again when restarted.  </a:t>
            </a:r>
          </a:p>
        </p:txBody>
      </p:sp>
      <p:pic>
        <p:nvPicPr>
          <p:cNvPr id="48132" name="Picture 2" descr="http://news.cnet.com/i/ne/pg/fd_2005/051018_spam_184x1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26720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smtClean="0"/>
              <a:t>DoS</a:t>
            </a:r>
            <a:r>
              <a:rPr lang="en-US" dirty="0" smtClean="0"/>
              <a:t> - Physical Infrastructure Attacks</a:t>
            </a:r>
          </a:p>
        </p:txBody>
      </p:sp>
      <p:sp>
        <p:nvSpPr>
          <p:cNvPr id="49155" name="Rectangle 3"/>
          <p:cNvSpPr>
            <a:spLocks noGrp="1" noChangeArrowheads="1"/>
          </p:cNvSpPr>
          <p:nvPr>
            <p:ph type="body" sz="half" idx="1"/>
          </p:nvPr>
        </p:nvSpPr>
        <p:spPr>
          <a:xfrm>
            <a:off x="455613" y="1690688"/>
            <a:ext cx="8224837" cy="2049462"/>
          </a:xfrm>
        </p:spPr>
        <p:txBody>
          <a:bodyPr/>
          <a:lstStyle/>
          <a:p>
            <a:r>
              <a:rPr lang="en-US" sz="2400" smtClean="0"/>
              <a:t>Someone can just simply snip your cables! Fortunately this can be quickly noticed and dealt with. </a:t>
            </a:r>
          </a:p>
          <a:p>
            <a:r>
              <a:rPr lang="en-US" sz="2400" smtClean="0"/>
              <a:t>Other physical infrastructure attacks can include recycling systems, affecting power to systems and actual destruction of computers or storage devices.</a:t>
            </a:r>
          </a:p>
          <a:p>
            <a:endParaRPr lang="en-US" sz="2400" smtClean="0"/>
          </a:p>
        </p:txBody>
      </p:sp>
      <p:pic>
        <p:nvPicPr>
          <p:cNvPr id="49156" name="Picture 2" descr="http://hdbizblog.com/blog/wp-content/uploads/2007/06/911att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419600"/>
            <a:ext cx="2011363"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4" descr="Oklahoma 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19600"/>
            <a:ext cx="1447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DoS - Viruses/Worms</a:t>
            </a:r>
          </a:p>
        </p:txBody>
      </p:sp>
      <p:sp>
        <p:nvSpPr>
          <p:cNvPr id="50179" name="Rectangle 3"/>
          <p:cNvSpPr>
            <a:spLocks noGrp="1" noChangeArrowheads="1"/>
          </p:cNvSpPr>
          <p:nvPr>
            <p:ph type="body" idx="1"/>
          </p:nvPr>
        </p:nvSpPr>
        <p:spPr>
          <a:xfrm>
            <a:off x="455613" y="1690688"/>
            <a:ext cx="8224837" cy="2728912"/>
          </a:xfrm>
        </p:spPr>
        <p:txBody>
          <a:bodyPr/>
          <a:lstStyle/>
          <a:p>
            <a:pPr>
              <a:lnSpc>
                <a:spcPct val="90000"/>
              </a:lnSpc>
            </a:pPr>
            <a:r>
              <a:rPr lang="en-US" sz="2400" smtClean="0"/>
              <a:t>Viruses or worms, which replicate across a network in various ways, can be viewed as denial-of-service attacks where the victim is not usually specifically targeted but simply a host unlucky enough to get the virus. </a:t>
            </a:r>
          </a:p>
          <a:p>
            <a:pPr>
              <a:lnSpc>
                <a:spcPct val="90000"/>
              </a:lnSpc>
            </a:pPr>
            <a:r>
              <a:rPr lang="en-US" sz="2400" smtClean="0"/>
              <a:t>Available bandwidth can become saturated as the virus/worm attempts to replicate itself and find new victims. </a:t>
            </a:r>
          </a:p>
        </p:txBody>
      </p:sp>
      <p:pic>
        <p:nvPicPr>
          <p:cNvPr id="50180" name="Picture 2" descr="http://www.trainsignaltraining.com/wpnew/wp-content/uploads/2008/01/Trojan%20horses,%20viruses,%20worms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191000"/>
            <a:ext cx="2781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Malicious Code Attacks</a:t>
            </a:r>
          </a:p>
        </p:txBody>
      </p:sp>
      <p:sp>
        <p:nvSpPr>
          <p:cNvPr id="51203" name="Rectangle 3"/>
          <p:cNvSpPr>
            <a:spLocks noGrp="1" noChangeArrowheads="1"/>
          </p:cNvSpPr>
          <p:nvPr>
            <p:ph type="body" sz="half" idx="1"/>
          </p:nvPr>
        </p:nvSpPr>
        <p:spPr>
          <a:xfrm>
            <a:off x="455613" y="1690688"/>
            <a:ext cx="4035425" cy="4252912"/>
          </a:xfrm>
        </p:spPr>
        <p:txBody>
          <a:bodyPr/>
          <a:lstStyle/>
          <a:p>
            <a:pPr>
              <a:lnSpc>
                <a:spcPct val="80000"/>
              </a:lnSpc>
            </a:pPr>
            <a:r>
              <a:rPr lang="en-US" sz="2000" smtClean="0"/>
              <a:t>Malicious code attacks refers to viruses, worms, Trojan horses, logic bombs, and other uninvited software</a:t>
            </a:r>
          </a:p>
          <a:p>
            <a:pPr>
              <a:lnSpc>
                <a:spcPct val="80000"/>
              </a:lnSpc>
            </a:pPr>
            <a:r>
              <a:rPr lang="en-US" sz="2000" smtClean="0"/>
              <a:t>Damages personal computers, but also attacks systems that are more sophisticated</a:t>
            </a:r>
          </a:p>
          <a:p>
            <a:pPr>
              <a:lnSpc>
                <a:spcPct val="80000"/>
              </a:lnSpc>
            </a:pPr>
            <a:r>
              <a:rPr lang="en-US" sz="2000" smtClean="0"/>
              <a:t>Actual costs attributed to the presence of malicious code have resulted primarily from system outages and staff time involved in repairing the systems </a:t>
            </a:r>
          </a:p>
          <a:p>
            <a:pPr>
              <a:lnSpc>
                <a:spcPct val="80000"/>
              </a:lnSpc>
            </a:pPr>
            <a:r>
              <a:rPr lang="en-US" sz="2000" smtClean="0"/>
              <a:t>Costs can be significant</a:t>
            </a:r>
          </a:p>
        </p:txBody>
      </p:sp>
      <p:pic>
        <p:nvPicPr>
          <p:cNvPr id="51204" name="Picture 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956175" y="2540000"/>
            <a:ext cx="3409950" cy="2552700"/>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Packet Sniffing Attacks</a:t>
            </a:r>
          </a:p>
        </p:txBody>
      </p:sp>
      <p:pic>
        <p:nvPicPr>
          <p:cNvPr id="52227" name="Picture 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287588" y="1371600"/>
            <a:ext cx="5256212" cy="2955925"/>
          </a:xfrm>
        </p:spPr>
      </p:pic>
      <p:sp>
        <p:nvSpPr>
          <p:cNvPr id="52228" name="Rectangle 3"/>
          <p:cNvSpPr>
            <a:spLocks noGrp="1" noChangeArrowheads="1"/>
          </p:cNvSpPr>
          <p:nvPr>
            <p:ph type="body" sz="half" idx="1"/>
          </p:nvPr>
        </p:nvSpPr>
        <p:spPr>
          <a:xfrm>
            <a:off x="455613" y="4044950"/>
            <a:ext cx="8224837" cy="2051050"/>
          </a:xfrm>
        </p:spPr>
        <p:txBody>
          <a:bodyPr>
            <a:normAutofit lnSpcReduction="10000"/>
          </a:bodyPr>
          <a:lstStyle/>
          <a:p>
            <a:pPr>
              <a:lnSpc>
                <a:spcPct val="80000"/>
              </a:lnSpc>
            </a:pPr>
            <a:r>
              <a:rPr lang="en-US" sz="2000" dirty="0" smtClean="0"/>
              <a:t>Most organization LANs are Ethernet networks</a:t>
            </a:r>
          </a:p>
          <a:p>
            <a:pPr>
              <a:lnSpc>
                <a:spcPct val="80000"/>
              </a:lnSpc>
            </a:pPr>
            <a:r>
              <a:rPr lang="en-US" sz="2000" dirty="0" smtClean="0"/>
              <a:t>On Ethernet-based networks, any machine on the network can see the traffic for every machine on that network</a:t>
            </a:r>
          </a:p>
          <a:p>
            <a:pPr>
              <a:lnSpc>
                <a:spcPct val="80000"/>
              </a:lnSpc>
            </a:pPr>
            <a:r>
              <a:rPr lang="en-US" sz="2000" dirty="0" smtClean="0"/>
              <a:t>Sniffer programs exploit this characteristic, monitoring all traffic and capturing the first 128 bytes or so of every unencrypted FTP or Telnet session (the part that contains user passwords)</a:t>
            </a:r>
            <a:endParaRPr lang="sk-SK" sz="2000" dirty="0" smtClean="0"/>
          </a:p>
          <a:p>
            <a:pPr>
              <a:lnSpc>
                <a:spcPct val="80000"/>
              </a:lnSpc>
            </a:pPr>
            <a:r>
              <a:rPr lang="sk-SK" sz="2000" dirty="0" smtClean="0"/>
              <a:t>Trošku si pomôžeme - </a:t>
            </a:r>
            <a:r>
              <a:rPr lang="en-US" sz="2000" dirty="0" smtClean="0">
                <a:hlinkClick r:id="rId3" action="ppaction://hlinkfile"/>
              </a:rPr>
              <a:t>Catalyst Switched Port Analyzer (SPAN)</a:t>
            </a: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Information Leakage Attacks</a:t>
            </a:r>
          </a:p>
        </p:txBody>
      </p:sp>
      <p:sp>
        <p:nvSpPr>
          <p:cNvPr id="53251" name="Rectangle 3"/>
          <p:cNvSpPr>
            <a:spLocks noGrp="1" noChangeArrowheads="1"/>
          </p:cNvSpPr>
          <p:nvPr>
            <p:ph type="body" idx="1"/>
          </p:nvPr>
        </p:nvSpPr>
        <p:spPr>
          <a:xfrm>
            <a:off x="457200" y="1447800"/>
            <a:ext cx="8229600" cy="4525963"/>
          </a:xfrm>
        </p:spPr>
        <p:txBody>
          <a:bodyPr/>
          <a:lstStyle/>
          <a:p>
            <a:pPr>
              <a:lnSpc>
                <a:spcPct val="90000"/>
              </a:lnSpc>
            </a:pPr>
            <a:r>
              <a:rPr lang="en-US" sz="2400" smtClean="0"/>
              <a:t>Attackers can sometimes get data without having to directly use computers </a:t>
            </a:r>
          </a:p>
          <a:p>
            <a:pPr>
              <a:lnSpc>
                <a:spcPct val="90000"/>
              </a:lnSpc>
            </a:pPr>
            <a:r>
              <a:rPr lang="en-US" sz="2400" smtClean="0"/>
              <a:t>Exploit Internet services that are intended to give out information </a:t>
            </a:r>
          </a:p>
          <a:p>
            <a:pPr>
              <a:lnSpc>
                <a:spcPct val="90000"/>
              </a:lnSpc>
            </a:pPr>
            <a:r>
              <a:rPr lang="en-US" sz="2400" smtClean="0"/>
              <a:t>Induce these services to reveal extra information or to give it out to unauthorized people </a:t>
            </a:r>
          </a:p>
          <a:p>
            <a:pPr>
              <a:lnSpc>
                <a:spcPct val="90000"/>
              </a:lnSpc>
            </a:pPr>
            <a:r>
              <a:rPr lang="en-US" sz="2400" smtClean="0"/>
              <a:t>Many services designed for use on local area networks do not have the security needed for safe use across the Internet</a:t>
            </a:r>
          </a:p>
          <a:p>
            <a:pPr>
              <a:lnSpc>
                <a:spcPct val="90000"/>
              </a:lnSpc>
            </a:pPr>
            <a:r>
              <a:rPr lang="en-US" sz="2400" smtClean="0"/>
              <a:t>Thus these services become the means for important information leakage</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Lesson Objectives</a:t>
            </a:r>
          </a:p>
        </p:txBody>
      </p:sp>
      <p:sp>
        <p:nvSpPr>
          <p:cNvPr id="8195" name="Rectangle 5"/>
          <p:cNvSpPr>
            <a:spLocks noGrp="1" noChangeArrowheads="1"/>
          </p:cNvSpPr>
          <p:nvPr>
            <p:ph type="body" idx="4294967295"/>
          </p:nvPr>
        </p:nvSpPr>
        <p:spPr/>
        <p:txBody>
          <a:bodyPr/>
          <a:lstStyle/>
          <a:p>
            <a:pPr marL="533400" indent="-533400">
              <a:buFontTx/>
              <a:buAutoNum type="arabicPeriod" startAt="6"/>
            </a:pPr>
            <a:r>
              <a:rPr lang="en-US" sz="2400" smtClean="0"/>
              <a:t>Describe the difference between structured and unstructured network attacks</a:t>
            </a:r>
          </a:p>
          <a:p>
            <a:pPr marL="533400" indent="-533400">
              <a:buFontTx/>
              <a:buAutoNum type="arabicPeriod" startAt="6"/>
            </a:pPr>
            <a:r>
              <a:rPr lang="en-US" sz="2400" smtClean="0"/>
              <a:t>Describe the stages and tools used in a structured attack</a:t>
            </a:r>
          </a:p>
          <a:p>
            <a:pPr marL="533400" indent="-533400">
              <a:buFontTx/>
              <a:buAutoNum type="arabicPeriod" startAt="6"/>
            </a:pPr>
            <a:r>
              <a:rPr lang="en-US" sz="2400" smtClean="0"/>
              <a:t>Identify security organizations that influence and shape network security</a:t>
            </a:r>
          </a:p>
          <a:p>
            <a:pPr marL="533400" indent="-533400">
              <a:buFontTx/>
              <a:buAutoNum type="arabicPeriod" startAt="6"/>
            </a:pPr>
            <a:r>
              <a:rPr lang="en-US" sz="2400" smtClean="0"/>
              <a:t>Identify career specializations in network security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Social Engineering Attacks</a:t>
            </a:r>
          </a:p>
        </p:txBody>
      </p:sp>
      <p:sp>
        <p:nvSpPr>
          <p:cNvPr id="54275" name="Rectangle 3"/>
          <p:cNvSpPr>
            <a:spLocks noGrp="1" noChangeArrowheads="1"/>
          </p:cNvSpPr>
          <p:nvPr>
            <p:ph type="body" idx="1"/>
          </p:nvPr>
        </p:nvSpPr>
        <p:spPr>
          <a:xfrm>
            <a:off x="455613" y="1371600"/>
            <a:ext cx="8224837" cy="4252913"/>
          </a:xfrm>
        </p:spPr>
        <p:txBody>
          <a:bodyPr/>
          <a:lstStyle/>
          <a:p>
            <a:pPr>
              <a:lnSpc>
                <a:spcPct val="90000"/>
              </a:lnSpc>
            </a:pPr>
            <a:r>
              <a:rPr lang="en-US" sz="2400" smtClean="0"/>
              <a:t>Hacker-speak for tricking a person into revealing some confidential information</a:t>
            </a:r>
          </a:p>
          <a:p>
            <a:pPr>
              <a:lnSpc>
                <a:spcPct val="90000"/>
              </a:lnSpc>
            </a:pPr>
            <a:r>
              <a:rPr lang="en-US" sz="2400" smtClean="0"/>
              <a:t>Social Engineering is defined as an attack based on deceiving users or administrators at the target site </a:t>
            </a:r>
          </a:p>
          <a:p>
            <a:pPr>
              <a:lnSpc>
                <a:spcPct val="90000"/>
              </a:lnSpc>
            </a:pPr>
            <a:r>
              <a:rPr lang="en-US" sz="2400" smtClean="0"/>
              <a:t>Done to gain illicit access to systems or useful information </a:t>
            </a:r>
          </a:p>
          <a:p>
            <a:pPr>
              <a:lnSpc>
                <a:spcPct val="90000"/>
              </a:lnSpc>
            </a:pPr>
            <a:r>
              <a:rPr lang="en-US" sz="2400" smtClean="0"/>
              <a:t>The goals of social engineering are fraud, network intrusion, industrial espionage, identity theft, etc.</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Attack Methodology</a:t>
            </a:r>
          </a:p>
        </p:txBody>
      </p:sp>
      <p:sp>
        <p:nvSpPr>
          <p:cNvPr id="55299" name="Rectangle 3"/>
          <p:cNvSpPr>
            <a:spLocks noGrp="1" noChangeArrowheads="1"/>
          </p:cNvSpPr>
          <p:nvPr>
            <p:ph type="body" idx="1"/>
          </p:nvPr>
        </p:nvSpPr>
        <p:spPr>
          <a:xfrm>
            <a:off x="304800" y="1524000"/>
            <a:ext cx="8375650" cy="4724400"/>
          </a:xfrm>
        </p:spPr>
        <p:txBody>
          <a:bodyPr/>
          <a:lstStyle/>
          <a:p>
            <a:pPr marL="0" indent="0">
              <a:lnSpc>
                <a:spcPct val="100000"/>
              </a:lnSpc>
              <a:spcBef>
                <a:spcPts val="600"/>
              </a:spcBef>
              <a:buFontTx/>
              <a:buNone/>
            </a:pPr>
            <a:r>
              <a:rPr lang="en-US" sz="2400" b="1" smtClean="0"/>
              <a:t>Stages</a:t>
            </a:r>
            <a:r>
              <a:rPr lang="en-US" sz="2400" smtClean="0"/>
              <a:t> - the methodology of network attacks is well documented and researched. This research has led to greater understanding of network attacks and an entire specialization of engineers that test and protect networks against attacks (Certified Ethical Hackers/Penetration Testers)</a:t>
            </a:r>
          </a:p>
          <a:p>
            <a:pPr marL="0" indent="0">
              <a:lnSpc>
                <a:spcPct val="100000"/>
              </a:lnSpc>
              <a:spcBef>
                <a:spcPts val="600"/>
              </a:spcBef>
              <a:buFontTx/>
              <a:buNone/>
            </a:pPr>
            <a:r>
              <a:rPr lang="en-US" sz="2400" b="1" smtClean="0"/>
              <a:t>Tools</a:t>
            </a:r>
            <a:r>
              <a:rPr lang="en-US" sz="2400" smtClean="0"/>
              <a:t> - penetration testers have a variety of power tools that are now commercially available. They also have may open source free tools. This proliferation of powerful tools has increased the threat of attack due to the fact that even technical novices can now launch sophisticated attacks.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Stages of an Attack</a:t>
            </a:r>
          </a:p>
        </p:txBody>
      </p:sp>
      <p:sp>
        <p:nvSpPr>
          <p:cNvPr id="56323" name="Rectangle 3"/>
          <p:cNvSpPr>
            <a:spLocks noGrp="1" noChangeArrowheads="1"/>
          </p:cNvSpPr>
          <p:nvPr>
            <p:ph type="body" idx="1"/>
          </p:nvPr>
        </p:nvSpPr>
        <p:spPr>
          <a:xfrm>
            <a:off x="455613" y="1447800"/>
            <a:ext cx="8224837" cy="5029200"/>
          </a:xfrm>
        </p:spPr>
        <p:txBody>
          <a:bodyPr/>
          <a:lstStyle/>
          <a:p>
            <a:r>
              <a:rPr lang="en-US" sz="2400" smtClean="0"/>
              <a:t>Today’s attackers have a abundance of targets. In fact their greatest challenge is to select the most vulnerable victims.  This has resulted in very well- planned and structured attacks. These attacks have common logistical and strategic stages. These stages include;</a:t>
            </a:r>
          </a:p>
          <a:p>
            <a:pPr lvl="1"/>
            <a:r>
              <a:rPr lang="en-US" smtClean="0"/>
              <a:t>Reconnaissance</a:t>
            </a:r>
          </a:p>
          <a:p>
            <a:pPr lvl="1"/>
            <a:r>
              <a:rPr lang="en-US" smtClean="0"/>
              <a:t>Scanning (addresses, ports, vulnerabilities)</a:t>
            </a:r>
          </a:p>
          <a:p>
            <a:pPr lvl="1"/>
            <a:r>
              <a:rPr lang="en-US" smtClean="0"/>
              <a:t>Gaining access</a:t>
            </a:r>
          </a:p>
          <a:p>
            <a:pPr lvl="1"/>
            <a:r>
              <a:rPr lang="en-US" smtClean="0"/>
              <a:t>Maintaining Access</a:t>
            </a:r>
          </a:p>
          <a:p>
            <a:pPr lvl="1"/>
            <a:r>
              <a:rPr lang="en-US" smtClean="0"/>
              <a:t>Covering Tracks</a:t>
            </a:r>
          </a:p>
          <a:p>
            <a:pPr>
              <a:buFontTx/>
              <a:buNone/>
            </a:pPr>
            <a:endParaRPr lang="en-US" sz="2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Tools of the Attacker</a:t>
            </a:r>
          </a:p>
        </p:txBody>
      </p:sp>
      <p:sp>
        <p:nvSpPr>
          <p:cNvPr id="57347" name="Rectangle 3"/>
          <p:cNvSpPr>
            <a:spLocks noGrp="1" noChangeArrowheads="1"/>
          </p:cNvSpPr>
          <p:nvPr>
            <p:ph type="body" idx="1"/>
          </p:nvPr>
        </p:nvSpPr>
        <p:spPr/>
        <p:txBody>
          <a:bodyPr/>
          <a:lstStyle/>
          <a:p>
            <a:r>
              <a:rPr lang="en-US" sz="2400" smtClean="0"/>
              <a:t>The following are a few of the most popular tools used by network attackers:</a:t>
            </a:r>
          </a:p>
          <a:p>
            <a:pPr lvl="1"/>
            <a:r>
              <a:rPr lang="en-US" sz="2000" smtClean="0"/>
              <a:t>Enumeration tools (dumpreg, netview and netuser)</a:t>
            </a:r>
          </a:p>
          <a:p>
            <a:pPr lvl="1"/>
            <a:r>
              <a:rPr lang="en-US" sz="2000" smtClean="0">
                <a:hlinkClick r:id="rId2"/>
              </a:rPr>
              <a:t>Port/address scanners</a:t>
            </a:r>
            <a:r>
              <a:rPr lang="en-US" sz="2000" smtClean="0"/>
              <a:t> (AngryIP, </a:t>
            </a:r>
            <a:r>
              <a:rPr lang="en-US" sz="2000" smtClean="0">
                <a:hlinkClick r:id="rId3"/>
              </a:rPr>
              <a:t>nmap</a:t>
            </a:r>
            <a:r>
              <a:rPr lang="en-US" sz="2000" smtClean="0"/>
              <a:t>, Nessus)</a:t>
            </a:r>
          </a:p>
          <a:p>
            <a:pPr lvl="1"/>
            <a:r>
              <a:rPr lang="en-US" sz="2000" smtClean="0">
                <a:hlinkClick r:id="rId4"/>
              </a:rPr>
              <a:t>Vulnerability scanners</a:t>
            </a:r>
            <a:r>
              <a:rPr lang="en-US" sz="2000" smtClean="0"/>
              <a:t> (Meta Sploit, Core Impact, ISS)</a:t>
            </a:r>
          </a:p>
          <a:p>
            <a:pPr lvl="1"/>
            <a:r>
              <a:rPr lang="en-US" sz="2000" smtClean="0"/>
              <a:t>Packet Sniffers (Snort, Wire Shark, Air Magnet)</a:t>
            </a:r>
          </a:p>
          <a:p>
            <a:pPr lvl="1"/>
            <a:r>
              <a:rPr lang="en-US" sz="2000" smtClean="0">
                <a:hlinkClick r:id="rId5"/>
              </a:rPr>
              <a:t>Root kits</a:t>
            </a:r>
            <a:endParaRPr lang="en-US" sz="2000" smtClean="0"/>
          </a:p>
          <a:p>
            <a:pPr lvl="1"/>
            <a:r>
              <a:rPr lang="en-US" sz="2000" smtClean="0">
                <a:hlinkClick r:id="rId6"/>
              </a:rPr>
              <a:t>Cryptographic cracking tools</a:t>
            </a:r>
            <a:r>
              <a:rPr lang="en-US" sz="2000" smtClean="0"/>
              <a:t> (Cain, WepCrack)</a:t>
            </a:r>
          </a:p>
          <a:p>
            <a:pPr lvl="1"/>
            <a:r>
              <a:rPr lang="en-US" sz="2000" smtClean="0"/>
              <a:t>Malicious codes (worms, Trojan horse, time bombs)</a:t>
            </a:r>
          </a:p>
          <a:p>
            <a:pPr lvl="1"/>
            <a:r>
              <a:rPr lang="en-US" sz="2000" smtClean="0"/>
              <a:t>System hijack tools (netcat, MetaSploit, Core Impact)</a:t>
            </a: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err="1" smtClean="0"/>
              <a:t>Usefull</a:t>
            </a:r>
            <a:r>
              <a:rPr lang="sk-SK" dirty="0" smtClean="0"/>
              <a:t> </a:t>
            </a:r>
            <a:r>
              <a:rPr lang="sk-SK" dirty="0" err="1" smtClean="0"/>
              <a:t>stuff</a:t>
            </a:r>
            <a:endParaRPr lang="sk-SK" dirty="0"/>
          </a:p>
        </p:txBody>
      </p:sp>
      <p:sp>
        <p:nvSpPr>
          <p:cNvPr id="3" name="Content Placeholder 2"/>
          <p:cNvSpPr>
            <a:spLocks noGrp="1"/>
          </p:cNvSpPr>
          <p:nvPr>
            <p:ph idx="1"/>
          </p:nvPr>
        </p:nvSpPr>
        <p:spPr/>
        <p:txBody>
          <a:bodyPr/>
          <a:lstStyle/>
          <a:p>
            <a:r>
              <a:rPr lang="sk-SK" dirty="0" err="1" smtClean="0"/>
              <a:t>Penetration</a:t>
            </a:r>
            <a:r>
              <a:rPr lang="sk-SK" dirty="0" smtClean="0"/>
              <a:t> </a:t>
            </a:r>
            <a:r>
              <a:rPr lang="sk-SK" dirty="0" err="1" smtClean="0"/>
              <a:t>testers</a:t>
            </a:r>
            <a:endParaRPr lang="sk-SK" dirty="0" smtClean="0"/>
          </a:p>
          <a:p>
            <a:pPr lvl="1"/>
            <a:r>
              <a:rPr lang="sk-SK" dirty="0" err="1" smtClean="0"/>
              <a:t>Samurai</a:t>
            </a:r>
            <a:r>
              <a:rPr lang="sk-SK" dirty="0" smtClean="0"/>
              <a:t> web </a:t>
            </a:r>
            <a:r>
              <a:rPr lang="sk-SK" dirty="0" err="1" smtClean="0"/>
              <a:t>testing</a:t>
            </a:r>
            <a:r>
              <a:rPr lang="sk-SK" dirty="0" smtClean="0"/>
              <a:t>, </a:t>
            </a:r>
            <a:r>
              <a:rPr lang="sk-SK" dirty="0" err="1" smtClean="0"/>
              <a:t>framework</a:t>
            </a:r>
            <a:r>
              <a:rPr lang="sk-SK" dirty="0" smtClean="0"/>
              <a:t> </a:t>
            </a:r>
            <a:r>
              <a:rPr lang="sk-SK" dirty="0" err="1" smtClean="0"/>
              <a:t>walk</a:t>
            </a:r>
            <a:r>
              <a:rPr lang="sk-SK" dirty="0" smtClean="0"/>
              <a:t> </a:t>
            </a:r>
            <a:r>
              <a:rPr lang="sk-SK" dirty="0" err="1" smtClean="0"/>
              <a:t>through</a:t>
            </a:r>
            <a:r>
              <a:rPr lang="sk-SK" dirty="0" smtClean="0"/>
              <a:t>, </a:t>
            </a:r>
            <a:r>
              <a:rPr lang="sk-SK" dirty="0" err="1" smtClean="0"/>
              <a:t>inspect</a:t>
            </a:r>
            <a:r>
              <a:rPr lang="sk-SK" dirty="0" smtClean="0"/>
              <a:t> </a:t>
            </a:r>
            <a:r>
              <a:rPr lang="sk-SK" dirty="0" err="1" smtClean="0"/>
              <a:t>pro</a:t>
            </a:r>
            <a:r>
              <a:rPr lang="sk-SK" dirty="0" smtClean="0"/>
              <a:t>, </a:t>
            </a:r>
            <a:r>
              <a:rPr lang="sk-SK" dirty="0" err="1" smtClean="0"/>
              <a:t>lynis</a:t>
            </a:r>
            <a:r>
              <a:rPr lang="sk-SK" dirty="0" smtClean="0"/>
              <a:t>, </a:t>
            </a:r>
            <a:r>
              <a:rPr lang="sk-SK" dirty="0" err="1" smtClean="0"/>
              <a:t>metasploit</a:t>
            </a:r>
            <a:endParaRPr lang="sk-SK" dirty="0" smtClean="0"/>
          </a:p>
          <a:p>
            <a:r>
              <a:rPr lang="sk-SK" dirty="0" err="1" smtClean="0"/>
              <a:t>Password</a:t>
            </a:r>
            <a:r>
              <a:rPr lang="sk-SK" dirty="0" smtClean="0"/>
              <a:t> </a:t>
            </a:r>
            <a:r>
              <a:rPr lang="sk-SK" dirty="0" err="1" smtClean="0"/>
              <a:t>storage</a:t>
            </a:r>
            <a:endParaRPr lang="sk-SK" dirty="0" smtClean="0"/>
          </a:p>
          <a:p>
            <a:pPr lvl="1"/>
            <a:r>
              <a:rPr lang="sk-SK" dirty="0" err="1" smtClean="0"/>
              <a:t>Password</a:t>
            </a:r>
            <a:r>
              <a:rPr lang="sk-SK" dirty="0" smtClean="0"/>
              <a:t> </a:t>
            </a:r>
            <a:r>
              <a:rPr lang="sk-SK" dirty="0" err="1" smtClean="0"/>
              <a:t>safe</a:t>
            </a:r>
            <a:r>
              <a:rPr lang="sk-SK" dirty="0" smtClean="0"/>
              <a:t>, </a:t>
            </a:r>
            <a:r>
              <a:rPr lang="sk-SK" dirty="0" err="1" smtClean="0"/>
              <a:t>kepass</a:t>
            </a:r>
            <a:r>
              <a:rPr lang="sk-SK" dirty="0" smtClean="0"/>
              <a:t> </a:t>
            </a:r>
            <a:r>
              <a:rPr lang="sk-SK" dirty="0" err="1" smtClean="0"/>
              <a:t>password</a:t>
            </a:r>
            <a:r>
              <a:rPr lang="sk-SK" dirty="0" smtClean="0"/>
              <a:t> </a:t>
            </a:r>
            <a:r>
              <a:rPr lang="sk-SK" dirty="0" err="1" smtClean="0"/>
              <a:t>safe</a:t>
            </a:r>
            <a:r>
              <a:rPr lang="sk-SK" dirty="0" smtClean="0"/>
              <a:t>, </a:t>
            </a:r>
            <a:r>
              <a:rPr lang="sk-SK" dirty="0" err="1" smtClean="0"/>
              <a:t>sticky</a:t>
            </a:r>
            <a:r>
              <a:rPr lang="sk-SK" dirty="0" smtClean="0"/>
              <a:t> </a:t>
            </a:r>
            <a:r>
              <a:rPr lang="sk-SK" dirty="0" err="1" smtClean="0"/>
              <a:t>password</a:t>
            </a:r>
            <a:r>
              <a:rPr lang="sk-SK" dirty="0" smtClean="0"/>
              <a:t>, </a:t>
            </a:r>
            <a:r>
              <a:rPr lang="sk-SK" dirty="0" err="1" smtClean="0"/>
              <a:t>Easy</a:t>
            </a:r>
            <a:r>
              <a:rPr lang="sk-SK" dirty="0" smtClean="0"/>
              <a:t> </a:t>
            </a:r>
            <a:r>
              <a:rPr lang="sk-SK" dirty="0" err="1" smtClean="0"/>
              <a:t>Password</a:t>
            </a:r>
            <a:r>
              <a:rPr lang="sk-SK" dirty="0" smtClean="0"/>
              <a:t> </a:t>
            </a:r>
            <a:r>
              <a:rPr lang="sk-SK" dirty="0" err="1" smtClean="0"/>
              <a:t>keeper</a:t>
            </a:r>
            <a:endParaRPr lang="sk-SK" dirty="0" smtClean="0"/>
          </a:p>
          <a:p>
            <a:r>
              <a:rPr lang="sk-SK" dirty="0" err="1" smtClean="0"/>
              <a:t>Password</a:t>
            </a:r>
            <a:r>
              <a:rPr lang="sk-SK" dirty="0" smtClean="0"/>
              <a:t> </a:t>
            </a:r>
            <a:r>
              <a:rPr lang="sk-SK" dirty="0" err="1" smtClean="0"/>
              <a:t>cracker</a:t>
            </a:r>
            <a:endParaRPr lang="sk-SK" dirty="0" smtClean="0"/>
          </a:p>
          <a:p>
            <a:pPr lvl="1"/>
            <a:r>
              <a:rPr lang="sk-SK" dirty="0" err="1" smtClean="0"/>
              <a:t>Brutus</a:t>
            </a:r>
            <a:r>
              <a:rPr lang="sk-SK" dirty="0" smtClean="0"/>
              <a:t> AET2 </a:t>
            </a:r>
            <a:r>
              <a:rPr lang="sk-SK" dirty="0" err="1" smtClean="0"/>
              <a:t>password</a:t>
            </a:r>
            <a:r>
              <a:rPr lang="sk-SK" dirty="0" smtClean="0"/>
              <a:t> </a:t>
            </a:r>
            <a:r>
              <a:rPr lang="sk-SK" dirty="0" err="1" smtClean="0"/>
              <a:t>cracker</a:t>
            </a:r>
            <a:r>
              <a:rPr lang="sk-SK" dirty="0" smtClean="0"/>
              <a:t>, 0phCrack</a:t>
            </a:r>
          </a:p>
        </p:txBody>
      </p:sp>
    </p:spTree>
    <p:extLst>
      <p:ext uri="{BB962C8B-B14F-4D97-AF65-F5344CB8AC3E}">
        <p14:creationId xmlns:p14="http://schemas.microsoft.com/office/powerpoint/2010/main" val="1686887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defTabSz="914400"/>
            <a:r>
              <a:rPr lang="en-US" dirty="0" smtClean="0"/>
              <a:t>Countermeasures</a:t>
            </a:r>
          </a:p>
        </p:txBody>
      </p:sp>
      <p:sp>
        <p:nvSpPr>
          <p:cNvPr id="58371" name="Rectangle 3"/>
          <p:cNvSpPr>
            <a:spLocks noGrp="1" noChangeArrowheads="1"/>
          </p:cNvSpPr>
          <p:nvPr>
            <p:ph type="body" idx="1"/>
          </p:nvPr>
        </p:nvSpPr>
        <p:spPr>
          <a:xfrm>
            <a:off x="455613" y="1690688"/>
            <a:ext cx="8224837" cy="4252912"/>
          </a:xfrm>
        </p:spPr>
        <p:txBody>
          <a:bodyPr/>
          <a:lstStyle/>
          <a:p>
            <a:pPr marL="342900" indent="-342900" defTabSz="914400"/>
            <a:r>
              <a:rPr lang="en-US" sz="2400" dirty="0" smtClean="0"/>
              <a:t>DMZ/NAT</a:t>
            </a:r>
          </a:p>
          <a:p>
            <a:pPr marL="342900" indent="-342900" defTabSz="914400"/>
            <a:r>
              <a:rPr lang="en-US" sz="2400" dirty="0" smtClean="0"/>
              <a:t>IDS/IPS</a:t>
            </a:r>
          </a:p>
          <a:p>
            <a:pPr marL="342900" indent="-342900" defTabSz="914400"/>
            <a:r>
              <a:rPr lang="en-US" sz="2400" dirty="0" smtClean="0"/>
              <a:t>Content Filtering/NAC</a:t>
            </a:r>
          </a:p>
          <a:p>
            <a:pPr marL="342900" indent="-342900" defTabSz="914400"/>
            <a:r>
              <a:rPr lang="en-US" sz="2400" dirty="0" smtClean="0">
                <a:hlinkClick r:id="rId2"/>
              </a:rPr>
              <a:t>Firewalls</a:t>
            </a:r>
            <a:r>
              <a:rPr lang="en-US" sz="2400" dirty="0" smtClean="0"/>
              <a:t>/proxy services</a:t>
            </a:r>
          </a:p>
          <a:p>
            <a:pPr marL="342900" indent="-342900" defTabSz="914400"/>
            <a:r>
              <a:rPr lang="en-US" sz="2400" dirty="0" smtClean="0"/>
              <a:t>Authentication/Authorization/Accounting</a:t>
            </a:r>
          </a:p>
          <a:p>
            <a:pPr marL="342900" indent="-342900" defTabSz="914400"/>
            <a:r>
              <a:rPr lang="en-US" sz="2400" dirty="0" smtClean="0"/>
              <a:t>Self-defending networks</a:t>
            </a:r>
          </a:p>
          <a:p>
            <a:pPr marL="342900" indent="-342900" defTabSz="914400"/>
            <a:r>
              <a:rPr lang="en-US" sz="2400" dirty="0" smtClean="0"/>
              <a:t>Policies, procedures, standards guidelines</a:t>
            </a:r>
          </a:p>
          <a:p>
            <a:pPr marL="342900" indent="-342900" defTabSz="914400"/>
            <a:r>
              <a:rPr lang="en-US" sz="2400" u="sng" dirty="0" smtClean="0"/>
              <a:t>Training and awareness</a:t>
            </a:r>
          </a:p>
          <a:p>
            <a:pPr marL="342900" indent="-342900" defTabSz="914400"/>
            <a:endParaRPr lang="en-US" sz="2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defTabSz="914400"/>
            <a:r>
              <a:rPr lang="en-US" dirty="0" smtClean="0"/>
              <a:t>Countermeasure Selection</a:t>
            </a:r>
          </a:p>
        </p:txBody>
      </p:sp>
      <p:sp>
        <p:nvSpPr>
          <p:cNvPr id="59395" name="Rectangle 3"/>
          <p:cNvSpPr>
            <a:spLocks noGrp="1" noChangeArrowheads="1"/>
          </p:cNvSpPr>
          <p:nvPr>
            <p:ph type="body" sz="half" idx="1"/>
          </p:nvPr>
        </p:nvSpPr>
        <p:spPr>
          <a:xfrm>
            <a:off x="455613" y="1514475"/>
            <a:ext cx="8148637" cy="1933575"/>
          </a:xfrm>
        </p:spPr>
        <p:txBody>
          <a:bodyPr/>
          <a:lstStyle/>
          <a:p>
            <a:pPr marL="342900" indent="-342900" defTabSz="914400"/>
            <a:r>
              <a:rPr lang="en-US" sz="2400" dirty="0" smtClean="0"/>
              <a:t>Cost /benefit calculation</a:t>
            </a:r>
            <a:r>
              <a:rPr lang="en-US" sz="2400" dirty="0"/>
              <a:t> </a:t>
            </a:r>
            <a:r>
              <a:rPr lang="sk-SK" sz="1050" dirty="0" smtClean="0"/>
              <a:t>(ALE - </a:t>
            </a:r>
            <a:r>
              <a:rPr lang="en-US" sz="1050" dirty="0" smtClean="0"/>
              <a:t>Annualized </a:t>
            </a:r>
            <a:r>
              <a:rPr lang="en-US" sz="1050" dirty="0"/>
              <a:t>Loss </a:t>
            </a:r>
            <a:r>
              <a:rPr lang="en-US" sz="1050" dirty="0" smtClean="0"/>
              <a:t>Expectancy</a:t>
            </a:r>
            <a:r>
              <a:rPr lang="sk-SK" sz="1050" dirty="0" smtClean="0"/>
              <a:t>)</a:t>
            </a:r>
            <a:endParaRPr lang="en-US" sz="2400" dirty="0" smtClean="0"/>
          </a:p>
          <a:p>
            <a:pPr marL="465138" lvl="1" indent="-7938" defTabSz="914400">
              <a:buFontTx/>
              <a:buNone/>
            </a:pPr>
            <a:r>
              <a:rPr lang="en-US" sz="2000" dirty="0" smtClean="0"/>
              <a:t>(ALE before implementing safeguard) – (ALE after implementing safeguard) – (annual cost of safeguard) = value of safeguard to the company</a:t>
            </a:r>
          </a:p>
          <a:p>
            <a:pPr marL="342900" indent="-342900" defTabSz="914400"/>
            <a:r>
              <a:rPr lang="en-US" sz="2400" dirty="0" smtClean="0"/>
              <a:t>Evaluating cost of a countermeasure</a:t>
            </a:r>
          </a:p>
        </p:txBody>
      </p:sp>
      <p:sp>
        <p:nvSpPr>
          <p:cNvPr id="59396" name="Rectangle 4"/>
          <p:cNvSpPr>
            <a:spLocks noGrp="1" noChangeArrowheads="1"/>
          </p:cNvSpPr>
          <p:nvPr>
            <p:ph type="body" sz="half" idx="2"/>
          </p:nvPr>
        </p:nvSpPr>
        <p:spPr>
          <a:xfrm>
            <a:off x="608013" y="3571875"/>
            <a:ext cx="4035425" cy="2219325"/>
          </a:xfrm>
        </p:spPr>
        <p:txBody>
          <a:bodyPr>
            <a:normAutofit fontScale="92500" lnSpcReduction="20000"/>
          </a:bodyPr>
          <a:lstStyle/>
          <a:p>
            <a:pPr marL="742950" lvl="1" indent="-285750" defTabSz="914400"/>
            <a:r>
              <a:rPr lang="en-US" sz="2000" dirty="0" smtClean="0"/>
              <a:t>Product costs</a:t>
            </a:r>
          </a:p>
          <a:p>
            <a:pPr marL="742950" lvl="1" indent="-285750" defTabSz="914400"/>
            <a:r>
              <a:rPr lang="en-US" sz="2000" dirty="0" smtClean="0"/>
              <a:t>Design/planning costs</a:t>
            </a:r>
          </a:p>
          <a:p>
            <a:pPr marL="742950" lvl="1" indent="-285750" defTabSz="914400"/>
            <a:r>
              <a:rPr lang="en-US" sz="2000" dirty="0" smtClean="0"/>
              <a:t>Implementation costs</a:t>
            </a:r>
          </a:p>
          <a:p>
            <a:pPr marL="742950" lvl="1" indent="-285750" defTabSz="914400"/>
            <a:r>
              <a:rPr lang="en-US" sz="2000" dirty="0" smtClean="0"/>
              <a:t>Environment modifications</a:t>
            </a:r>
          </a:p>
          <a:p>
            <a:pPr marL="742950" lvl="1" indent="-285750" defTabSz="914400"/>
            <a:r>
              <a:rPr lang="en-US" sz="2000" dirty="0" smtClean="0"/>
              <a:t>Compatibility </a:t>
            </a:r>
          </a:p>
          <a:p>
            <a:pPr marL="742950" lvl="1" indent="-285750" defTabSz="914400"/>
            <a:r>
              <a:rPr lang="en-US" sz="2000" dirty="0" smtClean="0"/>
              <a:t>Maintenance requirements</a:t>
            </a:r>
          </a:p>
          <a:p>
            <a:pPr marL="342900" indent="-342900" defTabSz="914400"/>
            <a:endParaRPr lang="en-US" sz="2400" dirty="0" smtClean="0"/>
          </a:p>
        </p:txBody>
      </p:sp>
      <p:sp>
        <p:nvSpPr>
          <p:cNvPr id="59397" name="Rectangle 5"/>
          <p:cNvSpPr>
            <a:spLocks noChangeArrowheads="1"/>
          </p:cNvSpPr>
          <p:nvPr/>
        </p:nvSpPr>
        <p:spPr bwMode="auto">
          <a:xfrm>
            <a:off x="4876800" y="3541713"/>
            <a:ext cx="40386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nSpc>
                <a:spcPct val="95000"/>
              </a:lnSpc>
              <a:spcBef>
                <a:spcPct val="50000"/>
              </a:spcBef>
              <a:buClr>
                <a:srgbClr val="005569"/>
              </a:buClr>
              <a:buFontTx/>
              <a:buChar char="-"/>
            </a:pPr>
            <a:r>
              <a:rPr lang="en-US" sz="2000" b="0" dirty="0"/>
              <a:t>Testing requirements</a:t>
            </a:r>
          </a:p>
          <a:p>
            <a:pPr marL="742950" lvl="1" indent="-285750">
              <a:lnSpc>
                <a:spcPct val="95000"/>
              </a:lnSpc>
              <a:spcBef>
                <a:spcPct val="50000"/>
              </a:spcBef>
              <a:buClr>
                <a:srgbClr val="005569"/>
              </a:buClr>
              <a:buFontTx/>
              <a:buChar char="-"/>
            </a:pPr>
            <a:r>
              <a:rPr lang="en-US" sz="2000" b="0" dirty="0"/>
              <a:t>Repair, replacement, or update costs</a:t>
            </a:r>
          </a:p>
          <a:p>
            <a:pPr marL="742950" lvl="1" indent="-285750">
              <a:lnSpc>
                <a:spcPct val="95000"/>
              </a:lnSpc>
              <a:spcBef>
                <a:spcPct val="50000"/>
              </a:spcBef>
              <a:buClr>
                <a:srgbClr val="005569"/>
              </a:buClr>
              <a:buFontTx/>
              <a:buChar char="-"/>
            </a:pPr>
            <a:r>
              <a:rPr lang="en-US" sz="2000" b="0" dirty="0"/>
              <a:t>Operating and support costs </a:t>
            </a:r>
          </a:p>
          <a:p>
            <a:pPr marL="742950" lvl="1" indent="-285750">
              <a:lnSpc>
                <a:spcPct val="95000"/>
              </a:lnSpc>
              <a:spcBef>
                <a:spcPct val="50000"/>
              </a:spcBef>
              <a:buClr>
                <a:srgbClr val="005569"/>
              </a:buClr>
              <a:buFontTx/>
              <a:buChar char="-"/>
            </a:pPr>
            <a:r>
              <a:rPr lang="en-US" sz="2000" b="0" dirty="0"/>
              <a:t>Effects of productivity</a:t>
            </a:r>
          </a:p>
          <a:p>
            <a:pPr marL="342900" indent="-342900">
              <a:lnSpc>
                <a:spcPct val="95000"/>
              </a:lnSpc>
              <a:spcBef>
                <a:spcPct val="50000"/>
              </a:spcBef>
              <a:buClr>
                <a:srgbClr val="005569"/>
              </a:buClr>
              <a:buFontTx/>
              <a:buChar char="•"/>
            </a:pPr>
            <a:endParaRPr lang="en-US" sz="2400" b="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Security Administration</a:t>
            </a:r>
          </a:p>
        </p:txBody>
      </p:sp>
      <p:sp>
        <p:nvSpPr>
          <p:cNvPr id="60419" name="Rectangle 3"/>
          <p:cNvSpPr>
            <a:spLocks noGrp="1" noChangeArrowheads="1"/>
          </p:cNvSpPr>
          <p:nvPr>
            <p:ph type="body" sz="half" idx="1"/>
          </p:nvPr>
        </p:nvSpPr>
        <p:spPr>
          <a:xfrm>
            <a:off x="455613" y="1690688"/>
            <a:ext cx="4035425" cy="4252912"/>
          </a:xfrm>
        </p:spPr>
        <p:txBody>
          <a:bodyPr/>
          <a:lstStyle/>
          <a:p>
            <a:r>
              <a:rPr lang="en-US" sz="2400" smtClean="0">
                <a:hlinkClick r:id="rId2"/>
              </a:rPr>
              <a:t>Policies</a:t>
            </a:r>
            <a:endParaRPr lang="en-US" sz="2400" smtClean="0"/>
          </a:p>
          <a:p>
            <a:r>
              <a:rPr lang="en-US" sz="2400" smtClean="0"/>
              <a:t>Standards</a:t>
            </a:r>
          </a:p>
          <a:p>
            <a:r>
              <a:rPr lang="en-US" sz="2400" smtClean="0"/>
              <a:t>Guidelines</a:t>
            </a:r>
          </a:p>
          <a:p>
            <a:r>
              <a:rPr lang="en-US" sz="2400" smtClean="0"/>
              <a:t>Procedures</a:t>
            </a:r>
          </a:p>
          <a:p>
            <a:r>
              <a:rPr lang="en-US" sz="2400" smtClean="0"/>
              <a:t>Baselines</a:t>
            </a:r>
          </a:p>
        </p:txBody>
      </p:sp>
      <p:grpSp>
        <p:nvGrpSpPr>
          <p:cNvPr id="60420" name="Group 10"/>
          <p:cNvGrpSpPr>
            <a:grpSpLocks/>
          </p:cNvGrpSpPr>
          <p:nvPr/>
        </p:nvGrpSpPr>
        <p:grpSpPr bwMode="auto">
          <a:xfrm>
            <a:off x="3429000" y="1828800"/>
            <a:ext cx="4953000" cy="3505200"/>
            <a:chOff x="288" y="432"/>
            <a:chExt cx="3120" cy="2208"/>
          </a:xfrm>
        </p:grpSpPr>
        <p:sp>
          <p:nvSpPr>
            <p:cNvPr id="60421" name="Rectangle 11"/>
            <p:cNvSpPr>
              <a:spLocks noChangeArrowheads="1"/>
            </p:cNvSpPr>
            <p:nvPr/>
          </p:nvSpPr>
          <p:spPr bwMode="auto">
            <a:xfrm>
              <a:off x="288" y="710"/>
              <a:ext cx="2608" cy="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lvl="1" indent="-457200">
                <a:spcBef>
                  <a:spcPct val="50000"/>
                </a:spcBef>
                <a:buClr>
                  <a:srgbClr val="005569"/>
                </a:buClr>
                <a:buFontTx/>
                <a:buAutoNum type="arabicPeriod"/>
              </a:pPr>
              <a:r>
                <a:rPr lang="en-US" sz="1000">
                  <a:solidFill>
                    <a:srgbClr val="DDDDDD"/>
                  </a:solidFill>
                </a:rPr>
                <a:t>Risk Assessment</a:t>
              </a:r>
            </a:p>
            <a:p>
              <a:pPr marL="914400" lvl="1" indent="-457200">
                <a:spcBef>
                  <a:spcPct val="50000"/>
                </a:spcBef>
                <a:buClr>
                  <a:srgbClr val="005569"/>
                </a:buClr>
                <a:buFontTx/>
                <a:buAutoNum type="arabicPeriod"/>
              </a:pPr>
              <a:r>
                <a:rPr lang="en-US" sz="1400"/>
                <a:t>Security Policy</a:t>
              </a:r>
            </a:p>
            <a:p>
              <a:pPr marL="914400" lvl="1" indent="-457200">
                <a:spcBef>
                  <a:spcPct val="50000"/>
                </a:spcBef>
                <a:buClr>
                  <a:srgbClr val="005569"/>
                </a:buClr>
                <a:buFontTx/>
                <a:buAutoNum type="arabicPeriod"/>
              </a:pPr>
              <a:r>
                <a:rPr lang="en-US" sz="1000">
                  <a:solidFill>
                    <a:srgbClr val="DDDDDD"/>
                  </a:solidFill>
                </a:rPr>
                <a:t>Organization of Information Security</a:t>
              </a:r>
            </a:p>
            <a:p>
              <a:pPr marL="914400" lvl="1" indent="-457200">
                <a:spcBef>
                  <a:spcPct val="50000"/>
                </a:spcBef>
                <a:buClr>
                  <a:srgbClr val="005569"/>
                </a:buClr>
                <a:buFontTx/>
                <a:buAutoNum type="arabicPeriod"/>
              </a:pPr>
              <a:r>
                <a:rPr lang="en-US" sz="1000">
                  <a:solidFill>
                    <a:srgbClr val="DDDDDD"/>
                  </a:solidFill>
                </a:rPr>
                <a:t>Asset Management</a:t>
              </a:r>
            </a:p>
            <a:p>
              <a:pPr marL="914400" lvl="1" indent="-457200">
                <a:spcBef>
                  <a:spcPct val="50000"/>
                </a:spcBef>
                <a:buClr>
                  <a:srgbClr val="005569"/>
                </a:buClr>
                <a:buFontTx/>
                <a:buAutoNum type="arabicPeriod"/>
              </a:pPr>
              <a:r>
                <a:rPr lang="en-US" sz="1000">
                  <a:solidFill>
                    <a:srgbClr val="DDDDDD"/>
                  </a:solidFill>
                </a:rPr>
                <a:t>Human Resources Security</a:t>
              </a:r>
            </a:p>
            <a:p>
              <a:pPr marL="914400" lvl="1" indent="-457200">
                <a:spcBef>
                  <a:spcPct val="50000"/>
                </a:spcBef>
                <a:buClr>
                  <a:srgbClr val="005569"/>
                </a:buClr>
                <a:buFontTx/>
                <a:buAutoNum type="arabicPeriod"/>
              </a:pPr>
              <a:r>
                <a:rPr lang="en-US" sz="1000">
                  <a:solidFill>
                    <a:srgbClr val="DDDDDD"/>
                  </a:solidFill>
                </a:rPr>
                <a:t>Physical and Environmental Security</a:t>
              </a:r>
            </a:p>
            <a:p>
              <a:pPr marL="914400" lvl="1" indent="-457200">
                <a:spcBef>
                  <a:spcPct val="50000"/>
                </a:spcBef>
                <a:buClr>
                  <a:srgbClr val="005569"/>
                </a:buClr>
                <a:buFontTx/>
                <a:buAutoNum type="arabicPeriod"/>
              </a:pPr>
              <a:r>
                <a:rPr lang="en-US" sz="1000">
                  <a:solidFill>
                    <a:srgbClr val="DDDDDD"/>
                  </a:solidFill>
                </a:rPr>
                <a:t>Communications and Operations Management</a:t>
              </a:r>
            </a:p>
            <a:p>
              <a:pPr marL="914400" lvl="1" indent="-457200">
                <a:spcBef>
                  <a:spcPct val="50000"/>
                </a:spcBef>
                <a:buClr>
                  <a:srgbClr val="005569"/>
                </a:buClr>
                <a:buFontTx/>
                <a:buAutoNum type="arabicPeriod"/>
              </a:pPr>
              <a:r>
                <a:rPr lang="en-US" sz="1000">
                  <a:solidFill>
                    <a:srgbClr val="DDDDDD"/>
                  </a:solidFill>
                </a:rPr>
                <a:t>Access Control</a:t>
              </a:r>
            </a:p>
            <a:p>
              <a:pPr marL="914400" lvl="1" indent="-457200">
                <a:spcBef>
                  <a:spcPct val="50000"/>
                </a:spcBef>
                <a:buClr>
                  <a:srgbClr val="005569"/>
                </a:buClr>
                <a:buFontTx/>
                <a:buAutoNum type="arabicPeriod"/>
              </a:pPr>
              <a:r>
                <a:rPr lang="en-US" sz="1000">
                  <a:solidFill>
                    <a:srgbClr val="DDDDDD"/>
                  </a:solidFill>
                </a:rPr>
                <a:t>Information Systems Acquisition, Development and Maintenance</a:t>
              </a:r>
            </a:p>
            <a:p>
              <a:pPr marL="914400" lvl="1" indent="-457200">
                <a:spcBef>
                  <a:spcPct val="50000"/>
                </a:spcBef>
                <a:buClr>
                  <a:srgbClr val="005569"/>
                </a:buClr>
                <a:buFontTx/>
                <a:buAutoNum type="arabicPeriod"/>
              </a:pPr>
              <a:r>
                <a:rPr lang="en-US" sz="1000">
                  <a:solidFill>
                    <a:srgbClr val="DDDDDD"/>
                  </a:solidFill>
                </a:rPr>
                <a:t>Information Security Incident Management</a:t>
              </a:r>
            </a:p>
            <a:p>
              <a:pPr marL="914400" lvl="1" indent="-457200">
                <a:spcBef>
                  <a:spcPct val="50000"/>
                </a:spcBef>
                <a:buClr>
                  <a:srgbClr val="005569"/>
                </a:buClr>
                <a:buFontTx/>
                <a:buAutoNum type="arabicPeriod"/>
              </a:pPr>
              <a:r>
                <a:rPr lang="en-US" sz="1000">
                  <a:solidFill>
                    <a:srgbClr val="DDDDDD"/>
                  </a:solidFill>
                </a:rPr>
                <a:t>Business Continuity Management</a:t>
              </a:r>
            </a:p>
            <a:p>
              <a:pPr marL="914400" lvl="1" indent="-457200">
                <a:spcBef>
                  <a:spcPct val="50000"/>
                </a:spcBef>
                <a:buClr>
                  <a:srgbClr val="005569"/>
                </a:buClr>
                <a:buFontTx/>
                <a:buAutoNum type="arabicPeriod"/>
              </a:pPr>
              <a:r>
                <a:rPr lang="en-US" sz="1000">
                  <a:solidFill>
                    <a:srgbClr val="DDDDDD"/>
                  </a:solidFill>
                </a:rPr>
                <a:t>Compliance</a:t>
              </a:r>
            </a:p>
            <a:p>
              <a:pPr marL="533400" indent="-533400">
                <a:spcBef>
                  <a:spcPct val="50000"/>
                </a:spcBef>
                <a:buClr>
                  <a:srgbClr val="005569"/>
                </a:buClr>
              </a:pPr>
              <a:r>
                <a:rPr lang="en-US" sz="2000" b="0"/>
                <a:t>	</a:t>
              </a:r>
              <a:endParaRPr lang="en-US" sz="1800" b="0"/>
            </a:p>
          </p:txBody>
        </p:sp>
        <p:pic>
          <p:nvPicPr>
            <p:cNvPr id="6042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39630">
              <a:off x="1781" y="744"/>
              <a:ext cx="1627" cy="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13"/>
            <p:cNvSpPr txBox="1">
              <a:spLocks noChangeArrowheads="1"/>
            </p:cNvSpPr>
            <p:nvPr/>
          </p:nvSpPr>
          <p:spPr bwMode="auto">
            <a:xfrm>
              <a:off x="720" y="432"/>
              <a:ext cx="18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600" b="0"/>
                <a:t>Domains of Network Security</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defTabSz="914400"/>
            <a:r>
              <a:rPr lang="en-US" smtClean="0"/>
              <a:t>What Is a Security Policy?</a:t>
            </a:r>
          </a:p>
        </p:txBody>
      </p:sp>
      <p:sp>
        <p:nvSpPr>
          <p:cNvPr id="61443" name="Rectangle 3"/>
          <p:cNvSpPr>
            <a:spLocks noGrp="1" noChangeArrowheads="1"/>
          </p:cNvSpPr>
          <p:nvPr>
            <p:ph type="body" idx="1"/>
          </p:nvPr>
        </p:nvSpPr>
        <p:spPr>
          <a:xfrm>
            <a:off x="381000" y="1676400"/>
            <a:ext cx="8224838" cy="4252913"/>
          </a:xfrm>
        </p:spPr>
        <p:txBody>
          <a:bodyPr/>
          <a:lstStyle/>
          <a:p>
            <a:pPr marL="342900" indent="-342900" defTabSz="914400"/>
            <a:r>
              <a:rPr lang="en-US" sz="2400" smtClean="0"/>
              <a:t>A document that states how an organization plans to protect its tangible and intangible information assets</a:t>
            </a:r>
          </a:p>
          <a:p>
            <a:pPr marL="742950" lvl="1" indent="-285750" defTabSz="914400"/>
            <a:r>
              <a:rPr lang="en-US" sz="2000" smtClean="0"/>
              <a:t>Management instructions indicating a course of action, a guiding principle, or appropriate procedure</a:t>
            </a:r>
          </a:p>
          <a:p>
            <a:pPr marL="742950" lvl="1" indent="-285750" defTabSz="914400"/>
            <a:r>
              <a:rPr lang="en-US" sz="2000" smtClean="0"/>
              <a:t>High-level statements that provide guidance to workers who must make present and future decisions</a:t>
            </a:r>
          </a:p>
          <a:p>
            <a:pPr marL="742950" lvl="1" indent="-285750" defTabSz="914400"/>
            <a:r>
              <a:rPr lang="en-US" sz="2000" smtClean="0"/>
              <a:t>Generalized requirements that must be written down and communicated to others</a:t>
            </a:r>
          </a:p>
        </p:txBody>
      </p:sp>
      <p:grpSp>
        <p:nvGrpSpPr>
          <p:cNvPr id="61444" name="Group 11"/>
          <p:cNvGrpSpPr>
            <a:grpSpLocks/>
          </p:cNvGrpSpPr>
          <p:nvPr/>
        </p:nvGrpSpPr>
        <p:grpSpPr bwMode="auto">
          <a:xfrm>
            <a:off x="5257800" y="4648200"/>
            <a:ext cx="3063875" cy="1949450"/>
            <a:chOff x="3312" y="2928"/>
            <a:chExt cx="1930" cy="1228"/>
          </a:xfrm>
        </p:grpSpPr>
        <p:pic>
          <p:nvPicPr>
            <p:cNvPr id="61445" name="Picture 10" descr="Secured_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3072"/>
              <a:ext cx="63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4" descr="requirement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r="57744"/>
            <a:stretch>
              <a:fillRect/>
            </a:stretch>
          </p:blipFill>
          <p:spPr bwMode="auto">
            <a:xfrm>
              <a:off x="3312" y="3072"/>
              <a:ext cx="771"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descr="P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6" y="2928"/>
              <a:ext cx="44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8" descr="P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8" y="3552"/>
              <a:ext cx="44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Security_Management_Cisc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 y="3216"/>
              <a:ext cx="58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defTabSz="914400"/>
            <a:r>
              <a:rPr lang="en-US" smtClean="0"/>
              <a:t>Change Drivers</a:t>
            </a:r>
          </a:p>
        </p:txBody>
      </p:sp>
      <p:sp>
        <p:nvSpPr>
          <p:cNvPr id="62467" name="Rectangle 3"/>
          <p:cNvSpPr>
            <a:spLocks noGrp="1" noChangeArrowheads="1"/>
          </p:cNvSpPr>
          <p:nvPr>
            <p:ph type="body" idx="1"/>
          </p:nvPr>
        </p:nvSpPr>
        <p:spPr/>
        <p:txBody>
          <a:bodyPr/>
          <a:lstStyle/>
          <a:p>
            <a:pPr marL="342900" indent="-342900" defTabSz="914400"/>
            <a:r>
              <a:rPr lang="en-US" smtClean="0"/>
              <a:t>Built into the information security program</a:t>
            </a:r>
          </a:p>
          <a:p>
            <a:pPr marL="342900" indent="-342900" defTabSz="914400"/>
            <a:r>
              <a:rPr lang="en-US" smtClean="0"/>
              <a:t>Events that cause us to revisit policies, procedures, standards, and guidelines</a:t>
            </a:r>
          </a:p>
          <a:p>
            <a:pPr marL="742950" lvl="1" indent="-285750" defTabSz="914400"/>
            <a:r>
              <a:rPr lang="en-US" smtClean="0"/>
              <a:t>Changes in technology</a:t>
            </a:r>
          </a:p>
          <a:p>
            <a:pPr marL="742950" lvl="1" indent="-285750" defTabSz="914400"/>
            <a:r>
              <a:rPr lang="en-US" smtClean="0"/>
              <a:t>Changes in senior level personnel</a:t>
            </a:r>
          </a:p>
          <a:p>
            <a:pPr marL="742950" lvl="1" indent="-285750" defTabSz="914400"/>
            <a:r>
              <a:rPr lang="en-US" smtClean="0"/>
              <a:t>Acquisition of other companies</a:t>
            </a:r>
          </a:p>
          <a:p>
            <a:pPr marL="742950" lvl="1" indent="-285750" defTabSz="914400"/>
            <a:r>
              <a:rPr lang="en-US" smtClean="0"/>
              <a:t>New products, services, or business lines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457200" indent="-457200"/>
            <a:r>
              <a:rPr lang="en-US" smtClean="0"/>
              <a:t>What is Network Security?</a:t>
            </a:r>
          </a:p>
        </p:txBody>
      </p:sp>
      <p:sp>
        <p:nvSpPr>
          <p:cNvPr id="9219" name="TextBox 2"/>
          <p:cNvSpPr txBox="1">
            <a:spLocks noChangeArrowheads="1"/>
          </p:cNvSpPr>
          <p:nvPr/>
        </p:nvSpPr>
        <p:spPr bwMode="auto">
          <a:xfrm>
            <a:off x="533400" y="1803400"/>
            <a:ext cx="8001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r>
              <a:rPr lang="en-US" sz="2400"/>
              <a:t>National Security Telecommunications and Information Systems Security Committee (NSTISSC) </a:t>
            </a:r>
          </a:p>
          <a:p>
            <a:endParaRPr lang="en-US" sz="2400" b="0"/>
          </a:p>
          <a:p>
            <a:r>
              <a:rPr lang="en-US" sz="2400" b="0"/>
              <a:t>Network security is the protection of information and systems and hardware that use, store, and transmit that information. </a:t>
            </a:r>
            <a:br>
              <a:rPr lang="en-US" sz="2400" b="0"/>
            </a:br>
            <a:endParaRPr lang="en-US" sz="2400" b="0"/>
          </a:p>
          <a:p>
            <a:r>
              <a:rPr lang="en-US" sz="2400" b="0"/>
              <a:t>Network security encompasses those steps that are taken to ensure the confidentiality, integrity, and availability of data or resources. </a:t>
            </a:r>
          </a:p>
        </p:txBody>
      </p:sp>
      <p:pic>
        <p:nvPicPr>
          <p:cNvPr id="9220" name="Picture 5" descr="nstisscs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8768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10000"/>
            <a:ext cx="39624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p:cNvSpPr>
            <a:spLocks noGrp="1" noChangeArrowheads="1"/>
          </p:cNvSpPr>
          <p:nvPr>
            <p:ph type="title"/>
          </p:nvPr>
        </p:nvSpPr>
        <p:spPr/>
        <p:txBody>
          <a:bodyPr/>
          <a:lstStyle/>
          <a:p>
            <a:pPr defTabSz="914400"/>
            <a:r>
              <a:rPr lang="en-US" dirty="0" smtClean="0"/>
              <a:t>Documents Supporting Policies</a:t>
            </a:r>
          </a:p>
        </p:txBody>
      </p:sp>
      <p:sp>
        <p:nvSpPr>
          <p:cNvPr id="63492" name="Rectangle 3"/>
          <p:cNvSpPr>
            <a:spLocks noGrp="1" noChangeArrowheads="1"/>
          </p:cNvSpPr>
          <p:nvPr>
            <p:ph type="body" idx="1"/>
          </p:nvPr>
        </p:nvSpPr>
        <p:spPr>
          <a:xfrm>
            <a:off x="457200" y="1752600"/>
            <a:ext cx="8224838" cy="4252913"/>
          </a:xfrm>
        </p:spPr>
        <p:txBody>
          <a:bodyPr/>
          <a:lstStyle/>
          <a:p>
            <a:pPr marL="342900" indent="-342900" defTabSz="914400"/>
            <a:r>
              <a:rPr lang="en-US" sz="2400" smtClean="0"/>
              <a:t>Standards – dictate specific minimum requirements in our policies</a:t>
            </a:r>
          </a:p>
          <a:p>
            <a:pPr marL="342900" indent="-342900" defTabSz="914400"/>
            <a:r>
              <a:rPr lang="en-US" sz="2400" smtClean="0"/>
              <a:t>Guidelines – suggest the best way to accomplish certain tasks</a:t>
            </a:r>
          </a:p>
          <a:p>
            <a:pPr marL="342900" indent="-342900" defTabSz="914400"/>
            <a:r>
              <a:rPr lang="en-US" sz="2400" smtClean="0"/>
              <a:t>Procedures – provide a method by which a policy is accomplished (the instructions)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defTabSz="914400"/>
            <a:r>
              <a:rPr lang="en-US" smtClean="0"/>
              <a:t>Example: The Policy</a:t>
            </a:r>
          </a:p>
        </p:txBody>
      </p:sp>
      <p:sp>
        <p:nvSpPr>
          <p:cNvPr id="64515" name="Rectangle 3"/>
          <p:cNvSpPr>
            <a:spLocks noGrp="1" noChangeArrowheads="1"/>
          </p:cNvSpPr>
          <p:nvPr>
            <p:ph type="body" idx="1"/>
          </p:nvPr>
        </p:nvSpPr>
        <p:spPr/>
        <p:txBody>
          <a:bodyPr/>
          <a:lstStyle/>
          <a:p>
            <a:pPr marL="342900" indent="-342900" defTabSz="914400">
              <a:lnSpc>
                <a:spcPct val="90000"/>
              </a:lnSpc>
            </a:pPr>
            <a:r>
              <a:rPr lang="en-US" smtClean="0"/>
              <a:t>All users must have a unique user ID and password that conforms to the company password standard</a:t>
            </a:r>
          </a:p>
          <a:p>
            <a:pPr marL="342900" indent="-342900" defTabSz="914400">
              <a:lnSpc>
                <a:spcPct val="90000"/>
              </a:lnSpc>
            </a:pPr>
            <a:r>
              <a:rPr lang="en-US" smtClean="0"/>
              <a:t>Users must not share their password with anyone regardless of title or position</a:t>
            </a:r>
          </a:p>
          <a:p>
            <a:pPr marL="342900" indent="-342900" defTabSz="914400">
              <a:lnSpc>
                <a:spcPct val="90000"/>
              </a:lnSpc>
            </a:pPr>
            <a:r>
              <a:rPr lang="en-US" smtClean="0"/>
              <a:t>Passwords must not be stored in written or any readable form</a:t>
            </a:r>
          </a:p>
          <a:p>
            <a:pPr marL="342900" indent="-342900" defTabSz="914400">
              <a:lnSpc>
                <a:spcPct val="90000"/>
              </a:lnSpc>
            </a:pPr>
            <a:r>
              <a:rPr lang="en-US" smtClean="0"/>
              <a:t>If a compromise is suspected, it must be reported to the help desk and a new password must be requested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defTabSz="914400"/>
            <a:r>
              <a:rPr lang="en-US" smtClean="0"/>
              <a:t>Example: The Standards</a:t>
            </a:r>
          </a:p>
        </p:txBody>
      </p:sp>
      <p:sp>
        <p:nvSpPr>
          <p:cNvPr id="54275" name="Rectangle 3"/>
          <p:cNvSpPr>
            <a:spLocks noGrp="1" noChangeArrowheads="1"/>
          </p:cNvSpPr>
          <p:nvPr>
            <p:ph type="body" idx="1"/>
          </p:nvPr>
        </p:nvSpPr>
        <p:spPr/>
        <p:txBody>
          <a:bodyPr/>
          <a:lstStyle/>
          <a:p>
            <a:pPr marL="342900" indent="-342900" defTabSz="914400"/>
            <a:r>
              <a:rPr lang="en-US" smtClean="0"/>
              <a:t>Minimum of 8 upper- and lowercase alphanumeric characters</a:t>
            </a:r>
          </a:p>
          <a:p>
            <a:pPr marL="342900" indent="-342900" defTabSz="914400"/>
            <a:r>
              <a:rPr lang="en-US" smtClean="0"/>
              <a:t>Must include a special character</a:t>
            </a:r>
          </a:p>
          <a:p>
            <a:pPr marL="342900" indent="-342900" defTabSz="914400"/>
            <a:r>
              <a:rPr lang="en-US" smtClean="0"/>
              <a:t>Must be changed every 30 days</a:t>
            </a:r>
          </a:p>
          <a:p>
            <a:pPr marL="342900" indent="-342900" defTabSz="914400"/>
            <a:r>
              <a:rPr lang="en-US" smtClean="0"/>
              <a:t>Password history of 24 previous passwords will be used to ensure passwords aren’t reused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defTabSz="914400"/>
            <a:r>
              <a:rPr lang="en-US" dirty="0" smtClean="0"/>
              <a:t>Example: The Guideline</a:t>
            </a:r>
          </a:p>
        </p:txBody>
      </p:sp>
      <p:sp>
        <p:nvSpPr>
          <p:cNvPr id="55299" name="Rectangle 3"/>
          <p:cNvSpPr>
            <a:spLocks noGrp="1" noChangeArrowheads="1"/>
          </p:cNvSpPr>
          <p:nvPr>
            <p:ph type="body" sz="half" idx="1"/>
          </p:nvPr>
        </p:nvSpPr>
        <p:spPr>
          <a:xfrm>
            <a:off x="455613" y="1690688"/>
            <a:ext cx="8224837" cy="4252912"/>
          </a:xfrm>
        </p:spPr>
        <p:txBody>
          <a:bodyPr/>
          <a:lstStyle/>
          <a:p>
            <a:pPr marL="342900" indent="-342900" defTabSz="914400"/>
            <a:r>
              <a:rPr lang="en-US" dirty="0" smtClean="0"/>
              <a:t>Take a phrase</a:t>
            </a:r>
          </a:p>
          <a:p>
            <a:pPr marL="742950" lvl="1" indent="-285750" defTabSz="914400">
              <a:buFontTx/>
              <a:buNone/>
            </a:pPr>
            <a:r>
              <a:rPr lang="en-US" sz="2000" dirty="0" smtClean="0"/>
              <a:t>Up and At ‘</a:t>
            </a:r>
            <a:r>
              <a:rPr lang="en-US" sz="2000" dirty="0" err="1" smtClean="0"/>
              <a:t>em</a:t>
            </a:r>
            <a:r>
              <a:rPr lang="en-US" sz="2000" dirty="0" smtClean="0"/>
              <a:t> at 7!</a:t>
            </a:r>
          </a:p>
          <a:p>
            <a:pPr marL="342900" indent="-342900" defTabSz="914400"/>
            <a:r>
              <a:rPr lang="en-US" dirty="0" smtClean="0"/>
              <a:t>Convert to a strong password</a:t>
            </a:r>
          </a:p>
          <a:p>
            <a:pPr marL="742950" lvl="1" indent="-285750" defTabSz="914400">
              <a:buFontTx/>
              <a:buNone/>
            </a:pPr>
            <a:r>
              <a:rPr lang="en-US" sz="2000" dirty="0" smtClean="0"/>
              <a:t>Up&amp;atm@7!</a:t>
            </a:r>
          </a:p>
          <a:p>
            <a:pPr marL="342900" indent="-342900" defTabSz="914400"/>
            <a:r>
              <a:rPr lang="en-US" dirty="0" smtClean="0"/>
              <a:t>To create other passwords from this phrase, change the number, move the symbol, or change the punctuation mark</a:t>
            </a:r>
            <a:endParaRPr lang="sk-SK" dirty="0" smtClean="0"/>
          </a:p>
          <a:p>
            <a:pPr marL="342900" indent="-342900" defTabSz="914400"/>
            <a:r>
              <a:rPr lang="sk-SK" dirty="0" err="1" smtClean="0">
                <a:hlinkClick r:id="rId2"/>
              </a:rPr>
              <a:t>Password</a:t>
            </a:r>
            <a:r>
              <a:rPr lang="sk-SK" dirty="0" smtClean="0">
                <a:hlinkClick r:id="rId2"/>
              </a:rPr>
              <a:t> meter </a:t>
            </a:r>
            <a:endParaRPr lang="en-US" dirty="0" smtClean="0"/>
          </a:p>
        </p:txBody>
      </p:sp>
      <p:pic>
        <p:nvPicPr>
          <p:cNvPr id="66564"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477000" y="1752600"/>
            <a:ext cx="2133600" cy="1808163"/>
          </a:xfr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424113"/>
            <a:ext cx="38100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2"/>
          <p:cNvSpPr>
            <a:spLocks noGrp="1" noChangeArrowheads="1"/>
          </p:cNvSpPr>
          <p:nvPr>
            <p:ph type="title"/>
          </p:nvPr>
        </p:nvSpPr>
        <p:spPr/>
        <p:txBody>
          <a:bodyPr/>
          <a:lstStyle/>
          <a:p>
            <a:pPr defTabSz="914400"/>
            <a:r>
              <a:rPr lang="en-US" smtClean="0"/>
              <a:t>Example: The Procedure</a:t>
            </a:r>
          </a:p>
        </p:txBody>
      </p:sp>
      <p:sp>
        <p:nvSpPr>
          <p:cNvPr id="56323" name="Rectangle 3"/>
          <p:cNvSpPr>
            <a:spLocks noGrp="1" noChangeArrowheads="1"/>
          </p:cNvSpPr>
          <p:nvPr>
            <p:ph type="body" sz="half" idx="1"/>
          </p:nvPr>
        </p:nvSpPr>
        <p:spPr>
          <a:xfrm>
            <a:off x="455613" y="1690688"/>
            <a:ext cx="5335587" cy="4252912"/>
          </a:xfrm>
        </p:spPr>
        <p:txBody>
          <a:bodyPr/>
          <a:lstStyle/>
          <a:p>
            <a:pPr marL="533400" indent="-533400" defTabSz="914400">
              <a:buFontTx/>
              <a:buNone/>
            </a:pPr>
            <a:r>
              <a:rPr lang="en-US" sz="2400" smtClean="0"/>
              <a:t>Procedure for changing a password</a:t>
            </a:r>
          </a:p>
          <a:p>
            <a:pPr marL="533400" indent="-533400" defTabSz="914400">
              <a:buFontTx/>
              <a:buAutoNum type="arabicPeriod"/>
            </a:pPr>
            <a:r>
              <a:rPr lang="en-US" sz="2000" smtClean="0"/>
              <a:t>Press Control, Alt, Delete to bring up the log in dialog box</a:t>
            </a:r>
          </a:p>
          <a:p>
            <a:pPr marL="533400" indent="-533400" defTabSz="914400">
              <a:buFontTx/>
              <a:buAutoNum type="arabicPeriod"/>
            </a:pPr>
            <a:r>
              <a:rPr lang="en-US" sz="2000" smtClean="0"/>
              <a:t>Click the “change password” button</a:t>
            </a:r>
          </a:p>
          <a:p>
            <a:pPr marL="533400" indent="-533400" defTabSz="914400">
              <a:buFontTx/>
              <a:buAutoNum type="arabicPeriod"/>
            </a:pPr>
            <a:r>
              <a:rPr lang="en-US" sz="2000" smtClean="0"/>
              <a:t>Enter your current password in the top box</a:t>
            </a:r>
          </a:p>
          <a:p>
            <a:pPr marL="533400" indent="-533400" defTabSz="914400">
              <a:buFontTx/>
              <a:buAutoNum type="arabicPeriod"/>
            </a:pPr>
            <a:r>
              <a:rPr lang="en-US" sz="2000" smtClean="0"/>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defTabSz="914400"/>
            <a:r>
              <a:rPr lang="en-US" smtClean="0"/>
              <a:t>Policy Elements</a:t>
            </a:r>
          </a:p>
        </p:txBody>
      </p:sp>
      <p:sp>
        <p:nvSpPr>
          <p:cNvPr id="68611" name="Rectangle 3"/>
          <p:cNvSpPr>
            <a:spLocks noGrp="1" noChangeArrowheads="1"/>
          </p:cNvSpPr>
          <p:nvPr>
            <p:ph type="body" idx="1"/>
          </p:nvPr>
        </p:nvSpPr>
        <p:spPr/>
        <p:txBody>
          <a:bodyPr/>
          <a:lstStyle/>
          <a:p>
            <a:pPr marL="342900" indent="-342900" defTabSz="914400"/>
            <a:r>
              <a:rPr lang="en-US" sz="2400" dirty="0" smtClean="0"/>
              <a:t>Statement of Authority – an introduction to the information security policies </a:t>
            </a:r>
          </a:p>
          <a:p>
            <a:pPr marL="342900" indent="-342900" defTabSz="914400"/>
            <a:r>
              <a:rPr lang="en-US" sz="2400" dirty="0" smtClean="0"/>
              <a:t>Policy Headings – logistical information (security domain, policy number, name of organization, effective date, author, change control documentation or number)</a:t>
            </a:r>
          </a:p>
          <a:p>
            <a:pPr marL="342900" indent="-342900" defTabSz="914400"/>
            <a:r>
              <a:rPr lang="en-US" sz="2400" smtClean="0"/>
              <a:t>Policy Objectives – states </a:t>
            </a:r>
            <a:r>
              <a:rPr lang="en-US" sz="2400" i="1" smtClean="0"/>
              <a:t>what</a:t>
            </a:r>
            <a:r>
              <a:rPr lang="en-US" sz="2400" smtClean="0"/>
              <a:t> we are trying to achieve by implementing the policy </a:t>
            </a:r>
          </a:p>
          <a:p>
            <a:pPr marL="342900" indent="-342900" defTabSz="914400"/>
            <a:r>
              <a:rPr lang="en-US" sz="2400" dirty="0" smtClean="0"/>
              <a:t>Policy Statement of Purpose – </a:t>
            </a:r>
            <a:r>
              <a:rPr lang="en-US" sz="2400" i="1" dirty="0" smtClean="0"/>
              <a:t>wh</a:t>
            </a:r>
            <a:r>
              <a:rPr lang="en-US" sz="2400" dirty="0" smtClean="0"/>
              <a:t>y the policy was adopted, and </a:t>
            </a:r>
            <a:r>
              <a:rPr lang="en-US" sz="2400" i="1" dirty="0" smtClean="0"/>
              <a:t>how</a:t>
            </a:r>
            <a:r>
              <a:rPr lang="en-US" sz="2400" dirty="0" smtClean="0"/>
              <a:t> it will be implemented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defTabSz="914400"/>
            <a:r>
              <a:rPr lang="en-US" smtClean="0"/>
              <a:t>Policy Elements, 2</a:t>
            </a:r>
          </a:p>
        </p:txBody>
      </p:sp>
      <p:sp>
        <p:nvSpPr>
          <p:cNvPr id="69635" name="Rectangle 3"/>
          <p:cNvSpPr>
            <a:spLocks noGrp="1" noChangeArrowheads="1"/>
          </p:cNvSpPr>
          <p:nvPr>
            <p:ph type="body" idx="1"/>
          </p:nvPr>
        </p:nvSpPr>
        <p:spPr/>
        <p:txBody>
          <a:bodyPr/>
          <a:lstStyle/>
          <a:p>
            <a:pPr marL="342900" indent="-342900" defTabSz="914400">
              <a:lnSpc>
                <a:spcPct val="90000"/>
              </a:lnSpc>
            </a:pPr>
            <a:r>
              <a:rPr lang="en-US" sz="2400" smtClean="0"/>
              <a:t>Policy Audience – states </a:t>
            </a:r>
            <a:r>
              <a:rPr lang="en-US" sz="2400" i="1" smtClean="0"/>
              <a:t>who</a:t>
            </a:r>
            <a:r>
              <a:rPr lang="en-US" sz="2400" smtClean="0"/>
              <a:t> the policy is intended for</a:t>
            </a:r>
          </a:p>
          <a:p>
            <a:pPr marL="342900" indent="-342900" defTabSz="914400">
              <a:lnSpc>
                <a:spcPct val="90000"/>
              </a:lnSpc>
            </a:pPr>
            <a:r>
              <a:rPr lang="en-US" sz="2400" smtClean="0"/>
              <a:t>Policy Statement – </a:t>
            </a:r>
            <a:r>
              <a:rPr lang="en-US" sz="2400" i="1" smtClean="0"/>
              <a:t>how</a:t>
            </a:r>
            <a:r>
              <a:rPr lang="en-US" sz="2400" smtClean="0"/>
              <a:t> the policy will be implemented (the rules)</a:t>
            </a:r>
          </a:p>
          <a:p>
            <a:pPr marL="342900" indent="-342900" defTabSz="914400">
              <a:lnSpc>
                <a:spcPct val="90000"/>
              </a:lnSpc>
            </a:pPr>
            <a:r>
              <a:rPr lang="en-US" sz="2400" smtClean="0"/>
              <a:t>Policy Exceptions – special situations calling for exception to the normal, accepted rules</a:t>
            </a:r>
          </a:p>
          <a:p>
            <a:pPr marL="342900" indent="-342900" defTabSz="914400">
              <a:lnSpc>
                <a:spcPct val="90000"/>
              </a:lnSpc>
            </a:pPr>
            <a:r>
              <a:rPr lang="en-US" sz="2400" smtClean="0"/>
              <a:t>Policy Enforcement Clause – consequences for violation</a:t>
            </a:r>
          </a:p>
          <a:p>
            <a:pPr marL="342900" indent="-342900" defTabSz="914400">
              <a:lnSpc>
                <a:spcPct val="90000"/>
              </a:lnSpc>
            </a:pPr>
            <a:r>
              <a:rPr lang="en-US" sz="2400" smtClean="0"/>
              <a:t>Policy Definitions – a “glossary” to ensure that the target audience understands the policy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914400"/>
            <a:r>
              <a:rPr lang="en-US" smtClean="0"/>
              <a:t>Policy Example</a:t>
            </a:r>
          </a:p>
        </p:txBody>
      </p:sp>
      <p:graphicFrame>
        <p:nvGraphicFramePr>
          <p:cNvPr id="60419" name="Group 3"/>
          <p:cNvGraphicFramePr>
            <a:graphicFrameLocks noGrp="1"/>
          </p:cNvGraphicFramePr>
          <p:nvPr>
            <p:ph idx="1"/>
          </p:nvPr>
        </p:nvGraphicFramePr>
        <p:xfrm>
          <a:off x="455613" y="1762125"/>
          <a:ext cx="8224837" cy="4114802"/>
        </p:xfrm>
        <a:graphic>
          <a:graphicData uri="http://schemas.openxmlformats.org/drawingml/2006/table">
            <a:tbl>
              <a:tblPr/>
              <a:tblGrid>
                <a:gridCol w="1436687"/>
                <a:gridCol w="6788150"/>
              </a:tblGrid>
              <a:tr h="290513">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Subsection</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6.1 PERSONNEL SECURITY                  Change Control #: 1.0</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0513">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Policy</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6.1.3 Confidentiality Agreements              Approved by: SMH</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638175">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Objectives</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Confidentiality of organizational data is a key tenet of our information security program. In support of this goal, ABC Co will require signed confidentiality agreements of all authorized users of information systems. This agreement shall conform to all federal, state, regulatory, and union requirements.</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Purpose</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The purpose of this policy is to protect the assets of the organization by clearly informing staff of their roles and responsibilities for keeping the organization’s information confidential.</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Audience</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ABC Co confidentiality agreement policy applies equally to all individuals granted access privileges to an ABC Co Information resources</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3125">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Policy</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This policy requires that staff sign a confidentiality policy agreement prior to being granted access to any sensitive information or systems.</a:t>
                      </a:r>
                      <a:endParaRPr kumimoji="0" lang="en-US" sz="10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Agreements will be reviewed with the staff member when there is any change to the employment or contract, or prior to leaving the organization.</a:t>
                      </a:r>
                      <a:endParaRPr kumimoji="0" lang="en-US" sz="10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rPr>
                        <a:t>The agreements will be provided to the employees by the Human Resource Dept.</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Exceptions</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At the discretion of the Information Security Officer, third parties whose contracts include a confidentiality clause may be exempted from signing individual confidentiality agreements.</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SimSun" pitchFamily="2" charset="-122"/>
                          <a:cs typeface="Arial" charset="0"/>
                        </a:rPr>
                        <a:t>Disciplinary Actions</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SimSun" pitchFamily="2" charset="-122"/>
                          <a:cs typeface="Arial" charset="0"/>
                        </a:rPr>
                        <a:t>Violation of this policy may result in disciplinary actions, which may include termination for employees and temporaries; a termination of employment relations in the case of contractors or consultants; or dismissal for interns and volunteers. Additionally, individuals are subject to civil and criminal prosecution.</a:t>
                      </a:r>
                      <a:endParaRPr kumimoji="0" lang="en-US" sz="2400" b="1" i="0" u="none" strike="noStrike" cap="none" normalizeH="0" baseline="0" smtClean="0">
                        <a:ln>
                          <a:noFill/>
                        </a:ln>
                        <a:solidFill>
                          <a:schemeClr val="tx1"/>
                        </a:solidFill>
                        <a:effectLst/>
                        <a:latin typeface="Times New Roman" pitchFamily="18" charset="0"/>
                        <a:ea typeface="SimSun"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381000" y="1371600"/>
            <a:ext cx="40386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1800" b="0">
                <a:hlinkClick r:id="rId3"/>
              </a:rPr>
              <a:t>www.infosyssec.com</a:t>
            </a:r>
            <a:endParaRPr lang="en-US" sz="1800" b="0"/>
          </a:p>
          <a:p>
            <a:pPr eaLnBrk="1" hangingPunct="1">
              <a:lnSpc>
                <a:spcPct val="100000"/>
              </a:lnSpc>
            </a:pPr>
            <a:endParaRPr lang="en-US" sz="1800" b="0"/>
          </a:p>
          <a:p>
            <a:pPr eaLnBrk="1" hangingPunct="1">
              <a:lnSpc>
                <a:spcPct val="100000"/>
              </a:lnSpc>
            </a:pPr>
            <a:r>
              <a:rPr lang="en-US" sz="1800" b="0">
                <a:hlinkClick r:id="rId4"/>
              </a:rPr>
              <a:t>www.sans.org</a:t>
            </a:r>
            <a:endParaRPr lang="en-US" sz="1800" b="0"/>
          </a:p>
          <a:p>
            <a:pPr eaLnBrk="1" hangingPunct="1">
              <a:lnSpc>
                <a:spcPct val="100000"/>
              </a:lnSpc>
            </a:pPr>
            <a:endParaRPr lang="en-US" sz="1800" b="0"/>
          </a:p>
          <a:p>
            <a:pPr eaLnBrk="1" hangingPunct="1">
              <a:lnSpc>
                <a:spcPct val="100000"/>
              </a:lnSpc>
            </a:pPr>
            <a:r>
              <a:rPr lang="en-US" sz="1800" b="0">
                <a:hlinkClick r:id="rId5"/>
              </a:rPr>
              <a:t>www.cisecurity.org</a:t>
            </a:r>
            <a:endParaRPr lang="en-US" sz="1800" b="0"/>
          </a:p>
          <a:p>
            <a:pPr eaLnBrk="1" hangingPunct="1">
              <a:lnSpc>
                <a:spcPct val="100000"/>
              </a:lnSpc>
            </a:pPr>
            <a:endParaRPr lang="en-US" sz="1800" b="0"/>
          </a:p>
          <a:p>
            <a:pPr eaLnBrk="1" hangingPunct="1">
              <a:lnSpc>
                <a:spcPct val="100000"/>
              </a:lnSpc>
            </a:pPr>
            <a:r>
              <a:rPr lang="en-US" sz="1800" b="0">
                <a:hlinkClick r:id="rId6"/>
              </a:rPr>
              <a:t>www.cert.org</a:t>
            </a:r>
            <a:endParaRPr lang="en-US" sz="1800" b="0"/>
          </a:p>
          <a:p>
            <a:pPr eaLnBrk="1" hangingPunct="1">
              <a:lnSpc>
                <a:spcPct val="100000"/>
              </a:lnSpc>
            </a:pPr>
            <a:endParaRPr lang="en-US" sz="1800" b="0"/>
          </a:p>
          <a:p>
            <a:pPr eaLnBrk="1" hangingPunct="1">
              <a:lnSpc>
                <a:spcPct val="100000"/>
              </a:lnSpc>
            </a:pPr>
            <a:r>
              <a:rPr lang="en-US" sz="1800" b="0">
                <a:hlinkClick r:id="rId7"/>
              </a:rPr>
              <a:t>www.isc2.org</a:t>
            </a:r>
            <a:r>
              <a:rPr lang="en-US" sz="1800" b="0"/>
              <a:t> </a:t>
            </a:r>
          </a:p>
          <a:p>
            <a:pPr eaLnBrk="1" hangingPunct="1">
              <a:lnSpc>
                <a:spcPct val="100000"/>
              </a:lnSpc>
            </a:pPr>
            <a:endParaRPr lang="en-US" sz="1800" b="0"/>
          </a:p>
          <a:p>
            <a:pPr eaLnBrk="1" hangingPunct="1">
              <a:lnSpc>
                <a:spcPct val="100000"/>
              </a:lnSpc>
            </a:pPr>
            <a:r>
              <a:rPr lang="en-US" sz="1800" b="0">
                <a:hlinkClick r:id="rId8"/>
              </a:rPr>
              <a:t>www.first.org</a:t>
            </a:r>
            <a:endParaRPr lang="en-US" sz="1800" b="0"/>
          </a:p>
          <a:p>
            <a:pPr eaLnBrk="1" hangingPunct="1">
              <a:lnSpc>
                <a:spcPct val="100000"/>
              </a:lnSpc>
            </a:pPr>
            <a:endParaRPr lang="en-US" sz="1800" b="0"/>
          </a:p>
          <a:p>
            <a:pPr eaLnBrk="1" hangingPunct="1">
              <a:lnSpc>
                <a:spcPct val="100000"/>
              </a:lnSpc>
            </a:pPr>
            <a:r>
              <a:rPr lang="en-US" sz="1800" b="0">
                <a:hlinkClick r:id="rId9"/>
              </a:rPr>
              <a:t>www.infragard.net</a:t>
            </a:r>
            <a:endParaRPr lang="en-US" sz="1800" b="0"/>
          </a:p>
          <a:p>
            <a:pPr eaLnBrk="1" hangingPunct="1">
              <a:lnSpc>
                <a:spcPct val="100000"/>
              </a:lnSpc>
            </a:pPr>
            <a:endParaRPr lang="en-US" sz="1800" b="0"/>
          </a:p>
          <a:p>
            <a:pPr eaLnBrk="1" hangingPunct="1">
              <a:lnSpc>
                <a:spcPct val="100000"/>
              </a:lnSpc>
            </a:pPr>
            <a:r>
              <a:rPr lang="en-US" sz="1800" b="0">
                <a:hlinkClick r:id="rId10"/>
              </a:rPr>
              <a:t>www.mitre.org</a:t>
            </a:r>
            <a:endParaRPr lang="en-US" sz="1800" b="0"/>
          </a:p>
          <a:p>
            <a:pPr eaLnBrk="1" hangingPunct="1">
              <a:lnSpc>
                <a:spcPct val="100000"/>
              </a:lnSpc>
            </a:pPr>
            <a:endParaRPr lang="en-US" sz="1800" b="0"/>
          </a:p>
          <a:p>
            <a:pPr eaLnBrk="1" hangingPunct="1">
              <a:lnSpc>
                <a:spcPct val="100000"/>
              </a:lnSpc>
            </a:pPr>
            <a:r>
              <a:rPr lang="en-US" sz="1800" b="0">
                <a:hlinkClick r:id="rId11"/>
              </a:rPr>
              <a:t>www.cnss.gov</a:t>
            </a:r>
            <a:endParaRPr lang="en-US" sz="1800" b="0"/>
          </a:p>
          <a:p>
            <a:pPr eaLnBrk="1" hangingPunct="1">
              <a:lnSpc>
                <a:spcPct val="100000"/>
              </a:lnSpc>
            </a:pPr>
            <a:endParaRPr lang="en-US" sz="1800" b="0"/>
          </a:p>
        </p:txBody>
      </p:sp>
      <p:pic>
        <p:nvPicPr>
          <p:cNvPr id="71683"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5346700"/>
            <a:ext cx="33337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2908300"/>
            <a:ext cx="10858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9800" y="4889500"/>
            <a:ext cx="24955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1800" y="2451100"/>
            <a:ext cx="10858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1765300"/>
            <a:ext cx="3200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91000" y="4127500"/>
            <a:ext cx="45434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9" name="Rectangle 11"/>
          <p:cNvSpPr>
            <a:spLocks noGrp="1" noChangeArrowheads="1"/>
          </p:cNvSpPr>
          <p:nvPr>
            <p:ph type="title"/>
          </p:nvPr>
        </p:nvSpPr>
        <p:spPr/>
        <p:txBody>
          <a:bodyPr/>
          <a:lstStyle/>
          <a:p>
            <a:r>
              <a:rPr lang="en-US" smtClean="0"/>
              <a:t>Network Security Organizations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247775"/>
            <a:ext cx="8372475"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4"/>
          <p:cNvSpPr>
            <a:spLocks noGrp="1" noChangeArrowheads="1"/>
          </p:cNvSpPr>
          <p:nvPr>
            <p:ph type="title"/>
          </p:nvPr>
        </p:nvSpPr>
        <p:spPr/>
        <p:txBody>
          <a:bodyPr/>
          <a:lstStyle/>
          <a:p>
            <a:r>
              <a:rPr lang="en-US" smtClean="0"/>
              <a:t>SANS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Rationale for Network Security</a:t>
            </a:r>
          </a:p>
        </p:txBody>
      </p:sp>
      <p:sp>
        <p:nvSpPr>
          <p:cNvPr id="10243" name="Rectangle 6"/>
          <p:cNvSpPr>
            <a:spLocks noGrp="1" noChangeArrowheads="1"/>
          </p:cNvSpPr>
          <p:nvPr>
            <p:ph type="body" idx="4294967295"/>
          </p:nvPr>
        </p:nvSpPr>
        <p:spPr>
          <a:xfrm>
            <a:off x="455613" y="1524000"/>
            <a:ext cx="8224837" cy="4252913"/>
          </a:xfrm>
        </p:spPr>
        <p:txBody>
          <a:bodyPr/>
          <a:lstStyle/>
          <a:p>
            <a:pPr marL="112713" indent="-112713">
              <a:buFontTx/>
              <a:buNone/>
            </a:pPr>
            <a:r>
              <a:rPr lang="en-US" sz="2400" smtClean="0"/>
              <a:t>	Network security initiatives and network security specialists can be found in private and public, large and small companies and organizations. The need for network security and its growth are driven by many factors: </a:t>
            </a:r>
          </a:p>
          <a:p>
            <a:pPr marL="857250" lvl="1" indent="-461963">
              <a:buFontTx/>
              <a:buAutoNum type="arabicPeriod"/>
            </a:pPr>
            <a:r>
              <a:rPr lang="en-US" sz="2000" smtClean="0"/>
              <a:t>Internet connectivity is 24/7 and is worldwide</a:t>
            </a:r>
          </a:p>
          <a:p>
            <a:pPr marL="857250" lvl="1" indent="-461963">
              <a:buFontTx/>
              <a:buAutoNum type="arabicPeriod"/>
            </a:pPr>
            <a:r>
              <a:rPr lang="en-US" sz="2000" smtClean="0"/>
              <a:t>Increase in cyber crime</a:t>
            </a:r>
          </a:p>
          <a:p>
            <a:pPr marL="857250" lvl="1" indent="-461963">
              <a:buFontTx/>
              <a:buAutoNum type="arabicPeriod"/>
            </a:pPr>
            <a:r>
              <a:rPr lang="en-US" sz="2000" smtClean="0"/>
              <a:t>Impact on business and individuals</a:t>
            </a:r>
          </a:p>
          <a:p>
            <a:pPr marL="857250" lvl="1" indent="-461963">
              <a:buFontTx/>
              <a:buAutoNum type="arabicPeriod"/>
            </a:pPr>
            <a:r>
              <a:rPr lang="en-US" sz="2000" smtClean="0"/>
              <a:t>Legislation &amp; liabilities</a:t>
            </a:r>
          </a:p>
          <a:p>
            <a:pPr marL="857250" lvl="1" indent="-461963">
              <a:buFontTx/>
              <a:buAutoNum type="arabicPeriod"/>
            </a:pPr>
            <a:r>
              <a:rPr lang="en-US" sz="2000" smtClean="0"/>
              <a:t>Proliferation of threats</a:t>
            </a:r>
          </a:p>
          <a:p>
            <a:pPr marL="857250" lvl="1" indent="-461963">
              <a:buFontTx/>
              <a:buAutoNum type="arabicPeriod"/>
            </a:pPr>
            <a:r>
              <a:rPr lang="en-US" sz="2000" smtClean="0"/>
              <a:t>Sophistication of threats</a:t>
            </a:r>
          </a:p>
        </p:txBody>
      </p:sp>
      <p:pic>
        <p:nvPicPr>
          <p:cNvPr id="10244" name="Picture 5" descr="http://www.dmacc.edu/programs/networksecurity/images/finger_print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8100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4125"/>
            <a:ext cx="86106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4"/>
          <p:cNvSpPr>
            <a:spLocks noGrp="1" noChangeArrowheads="1"/>
          </p:cNvSpPr>
          <p:nvPr>
            <p:ph type="title"/>
          </p:nvPr>
        </p:nvSpPr>
        <p:spPr/>
        <p:txBody>
          <a:bodyPr/>
          <a:lstStyle/>
          <a:p>
            <a:r>
              <a:rPr lang="en-US" smtClean="0"/>
              <a:t>CERT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441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4"/>
          <p:cNvSpPr>
            <a:spLocks noChangeArrowheads="1"/>
          </p:cNvSpPr>
          <p:nvPr/>
        </p:nvSpPr>
        <p:spPr bwMode="auto">
          <a:xfrm>
            <a:off x="558800" y="3489325"/>
            <a:ext cx="546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30000"/>
              </a:spcBef>
            </a:pPr>
            <a:r>
              <a:rPr lang="en-US" sz="2000" b="0">
                <a:hlinkClick r:id="rId4"/>
              </a:rPr>
              <a:t>Systems Security Certified Practitioner (SCCP)</a:t>
            </a:r>
            <a:endParaRPr lang="en-US" sz="2000" b="0"/>
          </a:p>
        </p:txBody>
      </p:sp>
      <p:sp>
        <p:nvSpPr>
          <p:cNvPr id="74756" name="Rectangle 5"/>
          <p:cNvSpPr>
            <a:spLocks noChangeArrowheads="1"/>
          </p:cNvSpPr>
          <p:nvPr/>
        </p:nvSpPr>
        <p:spPr bwMode="auto">
          <a:xfrm>
            <a:off x="993775" y="4098925"/>
            <a:ext cx="578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30000"/>
              </a:spcBef>
            </a:pPr>
            <a:r>
              <a:rPr lang="en-US" sz="2000" b="0">
                <a:hlinkClick r:id="rId5"/>
              </a:rPr>
              <a:t>Certification and Accreditation Professional (CAP)</a:t>
            </a:r>
            <a:endParaRPr lang="en-US" sz="2000" b="0"/>
          </a:p>
        </p:txBody>
      </p:sp>
      <p:sp>
        <p:nvSpPr>
          <p:cNvPr id="74757" name="Rectangle 6"/>
          <p:cNvSpPr>
            <a:spLocks noChangeArrowheads="1"/>
          </p:cNvSpPr>
          <p:nvPr/>
        </p:nvSpPr>
        <p:spPr bwMode="auto">
          <a:xfrm>
            <a:off x="1524000" y="4708525"/>
            <a:ext cx="667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30000"/>
              </a:spcBef>
            </a:pPr>
            <a:r>
              <a:rPr lang="en-US" sz="2000" b="0">
                <a:hlinkClick r:id="rId6"/>
              </a:rPr>
              <a:t>Certified Secure Software Lifecycle Professional (CSSLP)</a:t>
            </a:r>
            <a:endParaRPr lang="en-US" sz="2000" b="0"/>
          </a:p>
        </p:txBody>
      </p:sp>
      <p:sp>
        <p:nvSpPr>
          <p:cNvPr id="74758" name="Rectangle 7"/>
          <p:cNvSpPr>
            <a:spLocks noChangeArrowheads="1"/>
          </p:cNvSpPr>
          <p:nvPr/>
        </p:nvSpPr>
        <p:spPr bwMode="auto">
          <a:xfrm>
            <a:off x="1981200" y="5318125"/>
            <a:ext cx="6969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spcBef>
                <a:spcPct val="30000"/>
              </a:spcBef>
            </a:pPr>
            <a:r>
              <a:rPr lang="en-US" sz="2000" b="0">
                <a:hlinkClick r:id="rId7"/>
              </a:rPr>
              <a:t>Certified Information Systems Security Professional (CISSP)</a:t>
            </a:r>
            <a:endParaRPr lang="en-US" sz="2000" b="0"/>
          </a:p>
        </p:txBody>
      </p:sp>
      <p:sp>
        <p:nvSpPr>
          <p:cNvPr id="74759" name="Text Box 8"/>
          <p:cNvSpPr txBox="1">
            <a:spLocks noChangeArrowheads="1"/>
          </p:cNvSpPr>
          <p:nvPr/>
        </p:nvSpPr>
        <p:spPr bwMode="auto">
          <a:xfrm>
            <a:off x="1295400" y="2905125"/>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a:t>Information security certifications Offered by (ISC)2</a:t>
            </a:r>
          </a:p>
        </p:txBody>
      </p:sp>
      <p:sp>
        <p:nvSpPr>
          <p:cNvPr id="74760" name="Rectangle 10"/>
          <p:cNvSpPr>
            <a:spLocks noGrp="1" noChangeArrowheads="1"/>
          </p:cNvSpPr>
          <p:nvPr>
            <p:ph type="title"/>
          </p:nvPr>
        </p:nvSpPr>
        <p:spPr/>
        <p:txBody>
          <a:bodyPr/>
          <a:lstStyle/>
          <a:p>
            <a:r>
              <a:rPr lang="en-US" smtClean="0"/>
              <a:t>ISC2</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Network Security Jobs </a:t>
            </a:r>
          </a:p>
        </p:txBody>
      </p:sp>
      <p:sp>
        <p:nvSpPr>
          <p:cNvPr id="75779" name="Rectangle 3"/>
          <p:cNvSpPr>
            <a:spLocks noGrp="1" noChangeArrowheads="1"/>
          </p:cNvSpPr>
          <p:nvPr>
            <p:ph type="body" idx="1"/>
          </p:nvPr>
        </p:nvSpPr>
        <p:spPr/>
        <p:txBody>
          <a:bodyPr/>
          <a:lstStyle/>
          <a:p>
            <a:r>
              <a:rPr lang="en-US" smtClean="0">
                <a:hlinkClick r:id="rId2"/>
              </a:rPr>
              <a:t>Network Security Administrator</a:t>
            </a:r>
            <a:endParaRPr lang="en-US" smtClean="0"/>
          </a:p>
          <a:p>
            <a:r>
              <a:rPr lang="en-US" smtClean="0"/>
              <a:t>Risk Analyst</a:t>
            </a:r>
          </a:p>
          <a:p>
            <a:r>
              <a:rPr lang="en-US" smtClean="0"/>
              <a:t>VPN Specialist</a:t>
            </a:r>
          </a:p>
          <a:p>
            <a:r>
              <a:rPr lang="en-US" smtClean="0">
                <a:hlinkClick r:id="rId3"/>
              </a:rPr>
              <a:t>Penetration Tester</a:t>
            </a:r>
            <a:endParaRPr lang="en-US" smtClean="0"/>
          </a:p>
          <a:p>
            <a:r>
              <a:rPr lang="en-US" smtClean="0"/>
              <a:t>Network Perimeter/Firewall Specialist</a:t>
            </a:r>
          </a:p>
          <a:p>
            <a:r>
              <a:rPr lang="en-US" smtClean="0">
                <a:hlinkClick r:id="rId4"/>
              </a:rPr>
              <a:t>Security Response IDS/IPS Engineer</a:t>
            </a:r>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Network Security Jobs</a:t>
            </a:r>
          </a:p>
        </p:txBody>
      </p:sp>
      <p:sp>
        <p:nvSpPr>
          <p:cNvPr id="76803" name="Rectangle 3"/>
          <p:cNvSpPr>
            <a:spLocks noGrp="1" noChangeArrowheads="1"/>
          </p:cNvSpPr>
          <p:nvPr>
            <p:ph type="body" idx="1"/>
          </p:nvPr>
        </p:nvSpPr>
        <p:spPr>
          <a:xfrm>
            <a:off x="455613" y="1447800"/>
            <a:ext cx="8224837" cy="4252913"/>
          </a:xfrm>
        </p:spPr>
        <p:txBody>
          <a:bodyPr/>
          <a:lstStyle/>
          <a:p>
            <a:pPr marL="225425" indent="-225425">
              <a:lnSpc>
                <a:spcPct val="75000"/>
              </a:lnSpc>
              <a:buFontTx/>
              <a:buNone/>
            </a:pPr>
            <a:r>
              <a:rPr lang="en-US" sz="2400" smtClean="0"/>
              <a:t>Examples from Salary.com:</a:t>
            </a:r>
          </a:p>
          <a:p>
            <a:pPr marL="225425" indent="-225425">
              <a:lnSpc>
                <a:spcPct val="75000"/>
              </a:lnSpc>
            </a:pPr>
            <a:r>
              <a:rPr lang="en-US" sz="2000" smtClean="0"/>
              <a:t>Network Security Administrator</a:t>
            </a:r>
          </a:p>
          <a:p>
            <a:pPr marL="400050" lvl="1" indent="-6350">
              <a:lnSpc>
                <a:spcPct val="75000"/>
              </a:lnSpc>
              <a:buFontTx/>
              <a:buNone/>
            </a:pPr>
            <a:r>
              <a:rPr lang="en-US" sz="1800" smtClean="0"/>
              <a:t>Troubleshoots network access problems and implements network security policies and procedures. Ensures network security access and protects against unauthorized access, modification, or destruction. Requires a bachelor's degree with at least 5 years of experience in the field. Familiar with a variety of the field's concepts, practices, and procedures. Relies on extensive experience and judgment to plan and accomplish goals. Performs a variety of tasks. May lead and direct the work of others. A wide degree of creativity and latitude is expected.  </a:t>
            </a:r>
          </a:p>
          <a:p>
            <a:pPr marL="225425" indent="-225425">
              <a:lnSpc>
                <a:spcPct val="75000"/>
              </a:lnSpc>
            </a:pPr>
            <a:r>
              <a:rPr lang="en-US" sz="2000" smtClean="0"/>
              <a:t>Risk Analyst</a:t>
            </a:r>
          </a:p>
          <a:p>
            <a:pPr marL="400050" lvl="1" indent="-6350">
              <a:lnSpc>
                <a:spcPct val="75000"/>
              </a:lnSpc>
              <a:buFontTx/>
              <a:buNone/>
            </a:pPr>
            <a:r>
              <a:rPr lang="en-US" sz="1800" smtClean="0"/>
              <a:t>Performs risk analysis studies in order to maintain maximum protection of an organization's assets. Investigates any incidences that may result in asset loss and compiles findings in reports for further review. Requires a bachelor's degree and 0-2 years of experience in the field or in a related area. Has knowledge of commonly-used concepts, practices, and procedures within a particular field. Relies on instructions and pre-established guidelines to perform the functions of the job. Works under immediate supervision. Primary job functions do not typically require exercising independent judgment.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r>
              <a:rPr lang="en-US" smtClean="0"/>
              <a:t>Network Security Jobs, 2 </a:t>
            </a:r>
          </a:p>
        </p:txBody>
      </p:sp>
      <p:sp>
        <p:nvSpPr>
          <p:cNvPr id="77827" name="Rectangle 3"/>
          <p:cNvSpPr>
            <a:spLocks noGrp="1" noChangeArrowheads="1"/>
          </p:cNvSpPr>
          <p:nvPr>
            <p:ph type="body" idx="4294967295"/>
          </p:nvPr>
        </p:nvSpPr>
        <p:spPr/>
        <p:txBody>
          <a:bodyPr/>
          <a:lstStyle/>
          <a:p>
            <a:pPr>
              <a:lnSpc>
                <a:spcPct val="75000"/>
              </a:lnSpc>
            </a:pPr>
            <a:r>
              <a:rPr lang="en-US" sz="2000" smtClean="0"/>
              <a:t>Chief Information Security Officer</a:t>
            </a:r>
          </a:p>
          <a:p>
            <a:pPr marL="463550" lvl="1" indent="-6350">
              <a:lnSpc>
                <a:spcPct val="75000"/>
              </a:lnSpc>
              <a:buFontTx/>
              <a:buNone/>
            </a:pPr>
            <a:r>
              <a:rPr lang="en-US" sz="1800" smtClean="0"/>
              <a:t>Responsible for determining enterprise information security standards. Develops and implements information security standards and procedures. Ensures that all information systems are functional and secure. Requires a bachelor's degree with at least 12 years of experience in the field. Familiar with a variety of the field's concepts, practices, and procedures. Relies on extensive experience and judgment to plan and accomplish goals. Performs a variety of tasks. Leads and directs the work of others. A wide degree of creativity and latitude is expected. Typically reports to top management. </a:t>
            </a:r>
          </a:p>
          <a:p>
            <a:pPr>
              <a:lnSpc>
                <a:spcPct val="75000"/>
              </a:lnSpc>
            </a:pPr>
            <a:r>
              <a:rPr lang="en-US" sz="2000" smtClean="0"/>
              <a:t>Network Perimeter/Firewall Specialist</a:t>
            </a:r>
          </a:p>
          <a:p>
            <a:pPr marL="463550" lvl="1" indent="-6350">
              <a:lnSpc>
                <a:spcPct val="75000"/>
              </a:lnSpc>
              <a:buFontTx/>
              <a:buNone/>
            </a:pPr>
            <a:r>
              <a:rPr lang="en-US" sz="1800" smtClean="0"/>
              <a:t>This position requires Experience and Skills working with perimeter protection devices and network firewalls. The candidate must have experience with PIX Firewalls and MPLS Network experience. Cisco Switch and Router experience is a plus. Experience with Network Transformation and Server Re-IP projects is a definite plus. Other Firewall experience is a definite plus.</a:t>
            </a:r>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r>
              <a:rPr lang="en-US" smtClean="0"/>
              <a:t>Network Security Jobs, 3 </a:t>
            </a:r>
          </a:p>
        </p:txBody>
      </p:sp>
      <p:sp>
        <p:nvSpPr>
          <p:cNvPr id="78851" name="Rectangle 3"/>
          <p:cNvSpPr>
            <a:spLocks noGrp="1" noChangeArrowheads="1"/>
          </p:cNvSpPr>
          <p:nvPr>
            <p:ph type="body" idx="4294967295"/>
          </p:nvPr>
        </p:nvSpPr>
        <p:spPr>
          <a:xfrm>
            <a:off x="455613" y="1447800"/>
            <a:ext cx="8224837" cy="4252913"/>
          </a:xfrm>
        </p:spPr>
        <p:txBody>
          <a:bodyPr/>
          <a:lstStyle/>
          <a:p>
            <a:pPr>
              <a:lnSpc>
                <a:spcPct val="75000"/>
              </a:lnSpc>
            </a:pPr>
            <a:r>
              <a:rPr lang="en-US" sz="2000" smtClean="0">
                <a:hlinkClick r:id="rId2"/>
              </a:rPr>
              <a:t>Ethical hacker/Penetration Tester</a:t>
            </a:r>
            <a:endParaRPr lang="en-US" sz="2000" smtClean="0"/>
          </a:p>
          <a:p>
            <a:pPr marL="463550" lvl="1" indent="0">
              <a:lnSpc>
                <a:spcPct val="75000"/>
              </a:lnSpc>
              <a:buFontTx/>
              <a:buNone/>
            </a:pPr>
            <a:r>
              <a:rPr lang="en-US" sz="1800" smtClean="0"/>
              <a:t>Responsible for testing and improving network and information system security systems. This is a very sensitive hands-on front line position. This person will be working in a team environment. This individual will be performing mostly network and web application ethical hacking assessments on multi-protocol enterprise network and application systems. Duties may include: Requirements analysis and design, scoping of testing activity, vulnerability assessment, assessing tools/script testing, troubleshooting and physical security audits, logical security audits, logical protocol and traffic audits.</a:t>
            </a:r>
            <a:r>
              <a:rPr lang="en-US" sz="1600" smtClean="0"/>
              <a:t> </a:t>
            </a:r>
          </a:p>
          <a:p>
            <a:pPr>
              <a:lnSpc>
                <a:spcPct val="75000"/>
              </a:lnSpc>
            </a:pPr>
            <a:r>
              <a:rPr lang="en-US" sz="2000" smtClean="0"/>
              <a:t>Security Response IDS/IPS Engineer</a:t>
            </a:r>
          </a:p>
          <a:p>
            <a:pPr marL="463550" lvl="1" indent="0">
              <a:lnSpc>
                <a:spcPct val="75000"/>
              </a:lnSpc>
              <a:buFontTx/>
              <a:buNone/>
            </a:pPr>
            <a:r>
              <a:rPr lang="en-US" sz="1800" smtClean="0"/>
              <a:t>Provides support for the Intrusion Detection/Prevention Service, Host Log Monitoring Service, and Wireless IPS Service associated with Managed Security Services. Must have a well-rounded security background and are responsible for performing extensive troubleshooting of customer issues via Customer Support escalations from the Security Operations Center (SOC) Analysts. This individual performs both infrastructure engineering and customer focused projects to resolve all incidents in timely manner. These needs may involve performing device upgrades, investigating and responding to advanced security threats, and making changes to the security policy of a customer's device.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p:cNvPicPr>
            <a:picLocks noChangeAspect="1" noChangeArrowheads="1"/>
          </p:cNvPicPr>
          <p:nvPr/>
        </p:nvPicPr>
        <p:blipFill>
          <a:blip r:embed="rId3">
            <a:extLst>
              <a:ext uri="{28A0092B-C50C-407E-A947-70E740481C1C}">
                <a14:useLocalDpi xmlns:a14="http://schemas.microsoft.com/office/drawing/2010/main" val="0"/>
              </a:ext>
            </a:extLst>
          </a:blip>
          <a:srcRect l="19261" t="21538" r="24879" b="26154"/>
          <a:stretch>
            <a:fillRect/>
          </a:stretch>
        </p:blipFill>
        <p:spPr bwMode="auto">
          <a:xfrm>
            <a:off x="2082800" y="1752600"/>
            <a:ext cx="495300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Cyber Crime</a:t>
            </a:r>
          </a:p>
        </p:txBody>
      </p:sp>
      <p:sp>
        <p:nvSpPr>
          <p:cNvPr id="11267" name="Rectangle 9"/>
          <p:cNvSpPr>
            <a:spLocks noGrp="1" noChangeArrowheads="1"/>
          </p:cNvSpPr>
          <p:nvPr>
            <p:ph type="body" sz="half" idx="4294967295"/>
          </p:nvPr>
        </p:nvSpPr>
        <p:spPr>
          <a:xfrm>
            <a:off x="457200" y="1524000"/>
            <a:ext cx="8224838" cy="2049463"/>
          </a:xfrm>
        </p:spPr>
        <p:txBody>
          <a:bodyPr/>
          <a:lstStyle/>
          <a:p>
            <a:pPr>
              <a:lnSpc>
                <a:spcPct val="75000"/>
              </a:lnSpc>
            </a:pPr>
            <a:r>
              <a:rPr lang="en-US" sz="2000" smtClean="0"/>
              <a:t>Fraud/</a:t>
            </a:r>
            <a:r>
              <a:rPr lang="en-US" sz="2000" smtClean="0">
                <a:hlinkClick r:id="rId3"/>
              </a:rPr>
              <a:t>Scams</a:t>
            </a:r>
            <a:endParaRPr lang="en-US" sz="2000" smtClean="0"/>
          </a:p>
          <a:p>
            <a:pPr>
              <a:lnSpc>
                <a:spcPct val="75000"/>
              </a:lnSpc>
            </a:pPr>
            <a:r>
              <a:rPr lang="en-US" sz="2000" smtClean="0"/>
              <a:t>Identity Theft</a:t>
            </a:r>
          </a:p>
          <a:p>
            <a:pPr>
              <a:lnSpc>
                <a:spcPct val="75000"/>
              </a:lnSpc>
            </a:pPr>
            <a:r>
              <a:rPr lang="en-US" sz="2000" smtClean="0">
                <a:hlinkClick r:id="rId4"/>
              </a:rPr>
              <a:t>Child Pornography</a:t>
            </a:r>
            <a:endParaRPr lang="en-US" sz="2000" smtClean="0"/>
          </a:p>
          <a:p>
            <a:pPr>
              <a:lnSpc>
                <a:spcPct val="75000"/>
              </a:lnSpc>
            </a:pPr>
            <a:r>
              <a:rPr lang="en-US" sz="2000" smtClean="0"/>
              <a:t>Theft of Telecommunications Services</a:t>
            </a:r>
          </a:p>
          <a:p>
            <a:pPr>
              <a:lnSpc>
                <a:spcPct val="75000"/>
              </a:lnSpc>
            </a:pPr>
            <a:r>
              <a:rPr lang="en-US" sz="2000" smtClean="0"/>
              <a:t>Electronic Vandalism, Terrorism and </a:t>
            </a:r>
            <a:r>
              <a:rPr lang="en-US" sz="2000" smtClean="0">
                <a:hlinkClick r:id="rId5"/>
              </a:rPr>
              <a:t>Extortion</a:t>
            </a:r>
            <a:endParaRPr lang="en-US" sz="2000" smtClean="0"/>
          </a:p>
        </p:txBody>
      </p:sp>
      <p:pic>
        <p:nvPicPr>
          <p:cNvPr id="11268" name="Picture 2" descr="http://ethernet.industrial-networking.com/images/art_images/ieb22cyber-fig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073525"/>
            <a:ext cx="297973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4503738" y="4038600"/>
            <a:ext cx="41910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r>
              <a:rPr lang="en-US" sz="1800" b="0"/>
              <a:t>WASHINGTON, D.C. –– An estimated 3.6 million households, or about 3 percent of all households in the nation, learned that they had been the victim of at least one type of identity theft during a six-month period in 2004, according to the Justice Department’s Bureau of Justice Statistics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Business Impact</a:t>
            </a:r>
          </a:p>
        </p:txBody>
      </p:sp>
      <p:sp>
        <p:nvSpPr>
          <p:cNvPr id="12291" name="Rectangle 8"/>
          <p:cNvSpPr>
            <a:spLocks noGrp="1" noChangeArrowheads="1"/>
          </p:cNvSpPr>
          <p:nvPr>
            <p:ph type="body" idx="4294967295"/>
          </p:nvPr>
        </p:nvSpPr>
        <p:spPr/>
        <p:txBody>
          <a:bodyPr/>
          <a:lstStyle/>
          <a:p>
            <a:pPr marL="457200" indent="-457200">
              <a:lnSpc>
                <a:spcPct val="75000"/>
              </a:lnSpc>
              <a:buFontTx/>
              <a:buAutoNum type="arabicPeriod"/>
            </a:pPr>
            <a:r>
              <a:rPr lang="en-US" sz="2400" smtClean="0">
                <a:hlinkClick r:id="rId3"/>
              </a:rPr>
              <a:t>Decrease in productivity</a:t>
            </a:r>
            <a:endParaRPr lang="en-US" sz="2400" smtClean="0"/>
          </a:p>
          <a:p>
            <a:pPr marL="457200" indent="-457200">
              <a:lnSpc>
                <a:spcPct val="75000"/>
              </a:lnSpc>
              <a:buFontTx/>
              <a:buAutoNum type="arabicPeriod"/>
            </a:pPr>
            <a:r>
              <a:rPr lang="en-US" sz="2400" smtClean="0">
                <a:hlinkClick r:id="rId4"/>
              </a:rPr>
              <a:t>Loss of sales revenue</a:t>
            </a:r>
            <a:endParaRPr lang="en-US" sz="2400" smtClean="0"/>
          </a:p>
          <a:p>
            <a:pPr marL="457200" indent="-457200">
              <a:lnSpc>
                <a:spcPct val="75000"/>
              </a:lnSpc>
              <a:buFontTx/>
              <a:buAutoNum type="arabicPeriod"/>
            </a:pPr>
            <a:r>
              <a:rPr lang="en-US" sz="2400" smtClean="0"/>
              <a:t>Release of unauthorized sensitive data</a:t>
            </a:r>
          </a:p>
          <a:p>
            <a:pPr marL="457200" indent="-457200">
              <a:lnSpc>
                <a:spcPct val="75000"/>
              </a:lnSpc>
              <a:buFontTx/>
              <a:buAutoNum type="arabicPeriod"/>
            </a:pPr>
            <a:r>
              <a:rPr lang="en-US" sz="2400" smtClean="0"/>
              <a:t>Threat of trade secrets or formulas</a:t>
            </a:r>
          </a:p>
          <a:p>
            <a:pPr marL="457200" indent="-457200">
              <a:lnSpc>
                <a:spcPct val="75000"/>
              </a:lnSpc>
              <a:buFontTx/>
              <a:buAutoNum type="arabicPeriod"/>
            </a:pPr>
            <a:r>
              <a:rPr lang="en-US" sz="2400" smtClean="0"/>
              <a:t>Compromise of reputation and trust</a:t>
            </a:r>
          </a:p>
          <a:p>
            <a:pPr marL="457200" indent="-457200">
              <a:lnSpc>
                <a:spcPct val="75000"/>
              </a:lnSpc>
              <a:buFontTx/>
              <a:buAutoNum type="arabicPeriod"/>
            </a:pPr>
            <a:r>
              <a:rPr lang="en-US" sz="2400" smtClean="0"/>
              <a:t>Loss of communications</a:t>
            </a:r>
          </a:p>
          <a:p>
            <a:pPr marL="457200" indent="-457200">
              <a:lnSpc>
                <a:spcPct val="75000"/>
              </a:lnSpc>
              <a:buFontTx/>
              <a:buAutoNum type="arabicPeriod"/>
            </a:pPr>
            <a:r>
              <a:rPr lang="en-US" sz="2400" smtClean="0"/>
              <a:t>Threat to environmental and safety systems</a:t>
            </a:r>
          </a:p>
          <a:p>
            <a:pPr marL="457200" indent="-457200">
              <a:lnSpc>
                <a:spcPct val="75000"/>
              </a:lnSpc>
              <a:buFontTx/>
              <a:buAutoNum type="arabicPeriod"/>
            </a:pPr>
            <a:r>
              <a:rPr lang="en-US" sz="2400" smtClean="0"/>
              <a:t>Loss of time</a:t>
            </a:r>
          </a:p>
          <a:p>
            <a:pPr marL="457200" indent="-457200">
              <a:lnSpc>
                <a:spcPct val="75000"/>
              </a:lnSpc>
            </a:pPr>
            <a:endParaRPr lang="en-US" sz="2400" smtClean="0"/>
          </a:p>
        </p:txBody>
      </p:sp>
      <p:sp>
        <p:nvSpPr>
          <p:cNvPr id="12292" name="TextBox 4"/>
          <p:cNvSpPr txBox="1">
            <a:spLocks noChangeArrowheads="1"/>
          </p:cNvSpPr>
          <p:nvPr/>
        </p:nvSpPr>
        <p:spPr bwMode="auto">
          <a:xfrm>
            <a:off x="3792538" y="5380038"/>
            <a:ext cx="397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r>
              <a:rPr lang="en-US" sz="2000" i="1">
                <a:hlinkClick r:id="rId5"/>
              </a:rPr>
              <a:t>Current Computer Crime Cases</a:t>
            </a:r>
            <a:endParaRPr lang="en-US" sz="2000" i="1"/>
          </a:p>
        </p:txBody>
      </p:sp>
      <p:sp>
        <p:nvSpPr>
          <p:cNvPr id="6" name="Rectangle 5"/>
          <p:cNvSpPr/>
          <p:nvPr/>
        </p:nvSpPr>
        <p:spPr>
          <a:xfrm>
            <a:off x="4249738" y="5684838"/>
            <a:ext cx="2750627" cy="341631"/>
          </a:xfrm>
          <a:prstGeom prst="rect">
            <a:avLst/>
          </a:prstGeom>
          <a:noFill/>
        </p:spPr>
        <p:txBody>
          <a:bodyPr>
            <a:spAutoFit/>
          </a:bodyPr>
          <a:lstStyle/>
          <a:p>
            <a:pPr algn="ctr">
              <a:defRPr/>
            </a:pPr>
            <a:r>
              <a:rPr lang="en-US" sz="1800"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Link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FF"/>
      </a:lt1>
      <a:dk2>
        <a:srgbClr val="FFFFFF"/>
      </a:dk2>
      <a:lt2>
        <a:srgbClr val="000000"/>
      </a:lt2>
      <a:accent1>
        <a:srgbClr val="A9A9FF"/>
      </a:accent1>
      <a:accent2>
        <a:srgbClr val="800000"/>
      </a:accent2>
      <a:accent3>
        <a:srgbClr val="FFFFFF"/>
      </a:accent3>
      <a:accent4>
        <a:srgbClr val="000000"/>
      </a:accent4>
      <a:accent5>
        <a:srgbClr val="D1D1FF"/>
      </a:accent5>
      <a:accent6>
        <a:srgbClr val="730000"/>
      </a:accent6>
      <a:hlink>
        <a:srgbClr val="336699"/>
      </a:hlink>
      <a:folHlink>
        <a:srgbClr val="336699"/>
      </a:folHlink>
    </a:clrScheme>
    <a:fontScheme name="1_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FFFFFF"/>
    </a:dk2>
    <a:lt2>
      <a:srgbClr val="000000"/>
    </a:lt2>
    <a:accent1>
      <a:srgbClr val="005569"/>
    </a:accent1>
    <a:accent2>
      <a:srgbClr val="B92B38"/>
    </a:accent2>
    <a:accent3>
      <a:srgbClr val="FFFFFF"/>
    </a:accent3>
    <a:accent4>
      <a:srgbClr val="000000"/>
    </a:accent4>
    <a:accent5>
      <a:srgbClr val="AAB4B9"/>
    </a:accent5>
    <a:accent6>
      <a:srgbClr val="A72632"/>
    </a:accent6>
    <a:hlink>
      <a:srgbClr val="027FBB"/>
    </a:hlink>
    <a:folHlink>
      <a:srgbClr val="00806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90812CE42A6494DA8D4FF0C5DF9797F" ma:contentTypeVersion="0" ma:contentTypeDescription="Vytvořit nový dokument" ma:contentTypeScope="" ma:versionID="a1340762c263460c78a8d86f6dc923ed">
  <xsd:schema xmlns:xsd="http://www.w3.org/2001/XMLSchema" xmlns:p="http://schemas.microsoft.com/office/2006/metadata/properties" targetNamespace="http://schemas.microsoft.com/office/2006/metadata/properties" ma:root="true" ma:fieldsID="6e09d84638f9847586fe3e45fca2917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ma:readOnly="true"/>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A967B5-BC77-4D7C-9296-423A69A18E31}">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8F7A40DE-ABE5-4B03-B2FD-671A8959FF5E}">
  <ds:schemaRefs>
    <ds:schemaRef ds:uri="http://schemas.microsoft.com/sharepoint/v3/contenttype/forms"/>
  </ds:schemaRefs>
</ds:datastoreItem>
</file>

<file path=customXml/itemProps3.xml><?xml version="1.0" encoding="utf-8"?>
<ds:datastoreItem xmlns:ds="http://schemas.openxmlformats.org/officeDocument/2006/customXml" ds:itemID="{2DFDC6F7-BABA-4427-8DF6-BC01679EFD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13007</TotalTime>
  <Words>4263</Words>
  <Application>Microsoft Office PowerPoint</Application>
  <PresentationFormat>On-screen Show (4:3)</PresentationFormat>
  <Paragraphs>559</Paragraphs>
  <Slides>76</Slides>
  <Notes>38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1_Default Design</vt:lpstr>
      <vt:lpstr>Image</vt:lpstr>
      <vt:lpstr>CCNA Security</vt:lpstr>
      <vt:lpstr>Lesson Planning</vt:lpstr>
      <vt:lpstr>Major Concepts</vt:lpstr>
      <vt:lpstr>Lesson Objectives</vt:lpstr>
      <vt:lpstr>Lesson Objectives</vt:lpstr>
      <vt:lpstr>What is Network Security?</vt:lpstr>
      <vt:lpstr>Rationale for Network Security</vt:lpstr>
      <vt:lpstr>Cyber Crime</vt:lpstr>
      <vt:lpstr>Business Impact</vt:lpstr>
      <vt:lpstr>Proliferation of Threats</vt:lpstr>
      <vt:lpstr>Sophistication of Threats</vt:lpstr>
      <vt:lpstr>Legislation</vt:lpstr>
      <vt:lpstr>Goals of an Information  Security Program</vt:lpstr>
      <vt:lpstr>Information Security Model</vt:lpstr>
      <vt:lpstr>Information Security Properties</vt:lpstr>
      <vt:lpstr>Information States</vt:lpstr>
      <vt:lpstr>Security Measures</vt:lpstr>
      <vt:lpstr>Information Security Model</vt:lpstr>
      <vt:lpstr>Risk Management </vt:lpstr>
      <vt:lpstr>Risk Management</vt:lpstr>
      <vt:lpstr>Risk Assessment</vt:lpstr>
      <vt:lpstr>Asset Identification</vt:lpstr>
      <vt:lpstr>Network Security “Threat”</vt:lpstr>
      <vt:lpstr>Types of Network Threats</vt:lpstr>
      <vt:lpstr>Vulnerability</vt:lpstr>
      <vt:lpstr>Vulnerability Appraisal</vt:lpstr>
      <vt:lpstr>Risk Management Terms</vt:lpstr>
      <vt:lpstr>Understanding Risk</vt:lpstr>
      <vt:lpstr>Qualitative Risk Analysis</vt:lpstr>
      <vt:lpstr>Quantitative Risk Analysis</vt:lpstr>
      <vt:lpstr>Managing Risks</vt:lpstr>
      <vt:lpstr>Types of Attacks</vt:lpstr>
      <vt:lpstr>Types of Attacks</vt:lpstr>
      <vt:lpstr>Types of Attacks</vt:lpstr>
      <vt:lpstr>Specific Network Attacks</vt:lpstr>
      <vt:lpstr>Denial-of-Service Facts</vt:lpstr>
      <vt:lpstr>Denial-of-Service Example</vt:lpstr>
      <vt:lpstr>Types of Denial-of-Service Attacks</vt:lpstr>
      <vt:lpstr>DoS - Buffer Overflow Attacks</vt:lpstr>
      <vt:lpstr>DoS - SYN Flood Attack</vt:lpstr>
      <vt:lpstr>DoS - Teardrop Attack</vt:lpstr>
      <vt:lpstr>DoS - Smurf Attack</vt:lpstr>
      <vt:lpstr>DoS - DNS Attacks</vt:lpstr>
      <vt:lpstr>DoS - Email Attacks</vt:lpstr>
      <vt:lpstr>DoS - Physical Infrastructure Attacks</vt:lpstr>
      <vt:lpstr>DoS - Viruses/Worms</vt:lpstr>
      <vt:lpstr>Malicious Code Attacks</vt:lpstr>
      <vt:lpstr>Packet Sniffing Attacks</vt:lpstr>
      <vt:lpstr>Information Leakage Attacks</vt:lpstr>
      <vt:lpstr>Social Engineering Attacks</vt:lpstr>
      <vt:lpstr>Attack Methodology</vt:lpstr>
      <vt:lpstr>Stages of an Attack</vt:lpstr>
      <vt:lpstr>Tools of the Attacker</vt:lpstr>
      <vt:lpstr>Usefull stuff</vt:lpstr>
      <vt:lpstr>Countermeasures</vt:lpstr>
      <vt:lpstr>Countermeasure Selection</vt:lpstr>
      <vt:lpstr>Security Administration</vt:lpstr>
      <vt:lpstr>What Is a Security Policy?</vt:lpstr>
      <vt:lpstr>Change Drivers</vt:lpstr>
      <vt:lpstr>Documents Supporting Policies</vt:lpstr>
      <vt:lpstr>Example: The Policy</vt:lpstr>
      <vt:lpstr>Example: The Standards</vt:lpstr>
      <vt:lpstr>Example: The Guideline</vt:lpstr>
      <vt:lpstr>Example: The Procedure</vt:lpstr>
      <vt:lpstr>Policy Elements</vt:lpstr>
      <vt:lpstr>Policy Elements, 2</vt:lpstr>
      <vt:lpstr>Policy Example</vt:lpstr>
      <vt:lpstr>Network Security Organizations</vt:lpstr>
      <vt:lpstr>SANS</vt:lpstr>
      <vt:lpstr>CERT</vt:lpstr>
      <vt:lpstr>ISC2</vt:lpstr>
      <vt:lpstr>Network Security Jobs </vt:lpstr>
      <vt:lpstr>Network Security Jobs</vt:lpstr>
      <vt:lpstr>Network Security Jobs, 2 </vt:lpstr>
      <vt:lpstr>Network Security Jobs, 3 </vt:lpstr>
      <vt:lpstr>PowerPoint Presentation</vt:lpstr>
    </vt:vector>
  </TitlesOfParts>
  <Company>CLI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Sands</dc:creator>
  <cp:lastModifiedBy>Julius Barath</cp:lastModifiedBy>
  <cp:revision>215</cp:revision>
  <dcterms:created xsi:type="dcterms:W3CDTF">2003-08-28T14:03:38Z</dcterms:created>
  <dcterms:modified xsi:type="dcterms:W3CDTF">2011-09-20T09:08:24Z</dcterms:modified>
</cp:coreProperties>
</file>