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</p:sldMasterIdLst>
  <p:notesMasterIdLst>
    <p:notesMasterId r:id="rId70"/>
  </p:notesMasterIdLst>
  <p:handoutMasterIdLst>
    <p:handoutMasterId r:id="rId71"/>
  </p:handoutMasterIdLst>
  <p:sldIdLst>
    <p:sldId id="396" r:id="rId5"/>
    <p:sldId id="474" r:id="rId6"/>
    <p:sldId id="399" r:id="rId7"/>
    <p:sldId id="471" r:id="rId8"/>
    <p:sldId id="553" r:id="rId9"/>
    <p:sldId id="510" r:id="rId10"/>
    <p:sldId id="509" r:id="rId11"/>
    <p:sldId id="579" r:id="rId12"/>
    <p:sldId id="586" r:id="rId13"/>
    <p:sldId id="589" r:id="rId14"/>
    <p:sldId id="587" r:id="rId15"/>
    <p:sldId id="588" r:id="rId16"/>
    <p:sldId id="590" r:id="rId17"/>
    <p:sldId id="592" r:id="rId18"/>
    <p:sldId id="593" r:id="rId19"/>
    <p:sldId id="594" r:id="rId20"/>
    <p:sldId id="581" r:id="rId21"/>
    <p:sldId id="580" r:id="rId22"/>
    <p:sldId id="512" r:id="rId23"/>
    <p:sldId id="513" r:id="rId24"/>
    <p:sldId id="514" r:id="rId25"/>
    <p:sldId id="517" r:id="rId26"/>
    <p:sldId id="582" r:id="rId27"/>
    <p:sldId id="518" r:id="rId28"/>
    <p:sldId id="519" r:id="rId29"/>
    <p:sldId id="574" r:id="rId30"/>
    <p:sldId id="520" r:id="rId31"/>
    <p:sldId id="522" r:id="rId32"/>
    <p:sldId id="523" r:id="rId33"/>
    <p:sldId id="524" r:id="rId34"/>
    <p:sldId id="525" r:id="rId35"/>
    <p:sldId id="526" r:id="rId36"/>
    <p:sldId id="527" r:id="rId37"/>
    <p:sldId id="532" r:id="rId38"/>
    <p:sldId id="528" r:id="rId39"/>
    <p:sldId id="535" r:id="rId40"/>
    <p:sldId id="575" r:id="rId41"/>
    <p:sldId id="576" r:id="rId42"/>
    <p:sldId id="539" r:id="rId43"/>
    <p:sldId id="538" r:id="rId44"/>
    <p:sldId id="542" r:id="rId45"/>
    <p:sldId id="583" r:id="rId46"/>
    <p:sldId id="545" r:id="rId47"/>
    <p:sldId id="546" r:id="rId48"/>
    <p:sldId id="577" r:id="rId49"/>
    <p:sldId id="547" r:id="rId50"/>
    <p:sldId id="578" r:id="rId51"/>
    <p:sldId id="549" r:id="rId52"/>
    <p:sldId id="550" r:id="rId53"/>
    <p:sldId id="551" r:id="rId54"/>
    <p:sldId id="584" r:id="rId55"/>
    <p:sldId id="556" r:id="rId56"/>
    <p:sldId id="557" r:id="rId57"/>
    <p:sldId id="559" r:id="rId58"/>
    <p:sldId id="560" r:id="rId59"/>
    <p:sldId id="561" r:id="rId60"/>
    <p:sldId id="563" r:id="rId61"/>
    <p:sldId id="564" r:id="rId62"/>
    <p:sldId id="567" r:id="rId63"/>
    <p:sldId id="568" r:id="rId64"/>
    <p:sldId id="569" r:id="rId65"/>
    <p:sldId id="570" r:id="rId66"/>
    <p:sldId id="572" r:id="rId67"/>
    <p:sldId id="573" r:id="rId68"/>
    <p:sldId id="585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69"/>
    <a:srgbClr val="34C7C4"/>
    <a:srgbClr val="BBEDED"/>
    <a:srgbClr val="DDDDDD"/>
    <a:srgbClr val="00FF00"/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89294" autoAdjust="0"/>
  </p:normalViewPr>
  <p:slideViewPr>
    <p:cSldViewPr>
      <p:cViewPr varScale="1">
        <p:scale>
          <a:sx n="76" d="100"/>
          <a:sy n="76" d="100"/>
        </p:scale>
        <p:origin x="-58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sk-SK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E0A56F80-B534-45F4-AFF8-5E6BF9CE2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  <a:defRPr sz="1200" b="1"/>
            </a:lvl1pPr>
          </a:lstStyle>
          <a:p>
            <a:endParaRPr lang="sk-SK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  <a:defRPr sz="1200" b="1"/>
            </a:lvl1pPr>
          </a:lstStyle>
          <a:p>
            <a:endParaRPr lang="sk-SK"/>
          </a:p>
        </p:txBody>
      </p:sp>
      <p:sp>
        <p:nvSpPr>
          <p:cNvPr id="706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  <a:defRPr sz="1200" b="1"/>
            </a:lvl1pPr>
          </a:lstStyle>
          <a:p>
            <a:endParaRPr lang="sk-SK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  <a:defRPr sz="1200" b="1"/>
            </a:lvl1pPr>
          </a:lstStyle>
          <a:p>
            <a:fld id="{D16E6899-959C-47F7-B9EA-DC400517E5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12F283-78C1-4235-8695-04099963A15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B9D6B105-A602-4269-B1F9-F8683F863433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14</a:t>
            </a:fld>
            <a:endParaRPr lang="en-US" sz="1200" b="1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9077460D-F08F-432A-A5CC-125C5741561F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16</a:t>
            </a:fld>
            <a:endParaRPr lang="en-US" sz="1200" b="1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there are user properties that you do not see, you may have to modify the interface configuration. Choose Interface Configuration &gt; User Data Configuration to modify the user interface.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3B4A2E-321D-46AE-A444-3D4878BC1CD0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86F0CE-56D4-458C-859A-D288B846110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57EB67-EE78-4BE7-87CA-E951EC63E66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B51AC1DD-311E-4B1D-B68F-E4CF4AA9FBC7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5</a:t>
            </a:fld>
            <a:endParaRPr lang="en-US" sz="1200" b="1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CA378A6C-EAEF-4371-93AF-89EB243EDA2F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9</a:t>
            </a:fld>
            <a:endParaRPr lang="en-US" sz="1200" b="1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69754246-1306-4DC3-B605-5E3A7477F0B8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10</a:t>
            </a:fld>
            <a:endParaRPr lang="en-US" sz="1200" b="1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2E4C5295-5AAF-42CA-811F-F6DA52841BC9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11</a:t>
            </a:fld>
            <a:endParaRPr lang="en-US" sz="1200" b="1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77E9DF5B-0C12-489D-817E-4CB0E12BD225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12</a:t>
            </a:fld>
            <a:endParaRPr lang="en-US" sz="1200" b="1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50000"/>
              </a:spcBef>
              <a:buClr>
                <a:schemeClr val="folHlink"/>
              </a:buClr>
              <a:buFont typeface="Arial" charset="0"/>
              <a:buChar char="•"/>
            </a:pPr>
            <a:fld id="{74AA0472-B918-495C-B524-45DFDE7760E2}" type="slidenum">
              <a:rPr lang="en-US" sz="1200" b="1"/>
              <a:pPr algn="r">
                <a:lnSpc>
                  <a:spcPct val="95000"/>
                </a:lnSpc>
                <a:spcBef>
                  <a:spcPct val="50000"/>
                </a:spcBef>
                <a:buClr>
                  <a:schemeClr val="folHlink"/>
                </a:buClr>
                <a:buFont typeface="Arial" charset="0"/>
                <a:buChar char="•"/>
              </a:pPr>
              <a:t>13</a:t>
            </a:fld>
            <a:endParaRPr lang="en-US" sz="1200" b="1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73025" tIns="36512" rIns="73025" bIns="36512" anchor="ctr"/>
          <a:lstStyle/>
          <a:p>
            <a:endParaRPr lang="sk-SK" sz="3000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09013" y="6604000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fld id="{328FCC9C-F911-43F0-8DC0-EF18431C5A8C}" type="slidenum">
              <a:rPr lang="en-US" sz="900">
                <a:solidFill>
                  <a:srgbClr val="808080"/>
                </a:solidFill>
              </a:rPr>
              <a:pPr defTabSz="814388">
                <a:lnSpc>
                  <a:spcPct val="100000"/>
                </a:lnSpc>
              </a:pPr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7338" y="6634163"/>
            <a:ext cx="15176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  <a:defRPr/>
            </a:pPr>
            <a:r>
              <a:rPr lang="en-US" sz="700" b="1" dirty="0">
                <a:solidFill>
                  <a:srgbClr val="808080"/>
                </a:solidFill>
              </a:rPr>
              <a:t>© 2009 Cisco Learning Institute.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7543800" cy="2971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73025" tIns="36512" rIns="73025" bIns="36512" anchor="ctr"/>
          <a:lstStyle/>
          <a:p>
            <a:endParaRPr lang="sk-SK" sz="3000" b="1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314700" y="6651625"/>
          <a:ext cx="2857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Image" r:id="rId4" imgW="2857143" imgH="139683" progId="Photoshop.Image.7">
                  <p:embed/>
                </p:oleObj>
              </mc:Choice>
              <mc:Fallback>
                <p:oleObj name="Image" r:id="rId4" imgW="2857143" imgH="13968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6651625"/>
                        <a:ext cx="28575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 descr="header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eader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header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website_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0"/>
            <a:ext cx="1790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0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4068763"/>
            <a:ext cx="8340725" cy="1798637"/>
          </a:xfrm>
        </p:spPr>
        <p:txBody>
          <a:bodyPr/>
          <a:lstStyle>
            <a:lvl1pPr marL="0" indent="0" algn="ctr">
              <a:lnSpc>
                <a:spcPct val="90000"/>
              </a:lnSpc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06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68338" y="2162175"/>
            <a:ext cx="7799387" cy="1114425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7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8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90688"/>
            <a:ext cx="4035425" cy="425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90688"/>
            <a:ext cx="4037012" cy="425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690688"/>
            <a:ext cx="4035425" cy="204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90688"/>
            <a:ext cx="4037012" cy="204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5613" y="3892550"/>
            <a:ext cx="4035425" cy="205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892550"/>
            <a:ext cx="4037012" cy="205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90688"/>
            <a:ext cx="8224837" cy="204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3892550"/>
            <a:ext cx="8224837" cy="205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90688"/>
            <a:ext cx="8224837" cy="204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3" y="3892550"/>
            <a:ext cx="8224837" cy="205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90688"/>
            <a:ext cx="4035425" cy="425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690688"/>
            <a:ext cx="4037012" cy="425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690688"/>
            <a:ext cx="8224837" cy="425291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95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1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90688"/>
            <a:ext cx="4035425" cy="4252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90688"/>
            <a:ext cx="4037012" cy="4252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09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93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1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73025" tIns="36512" rIns="73025" bIns="36512" anchor="ctr"/>
          <a:lstStyle/>
          <a:p>
            <a:endParaRPr lang="sk-SK" sz="3000" b="1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90688"/>
            <a:ext cx="8224837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>
            <a:off x="8609013" y="6604000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fld id="{28C388A5-6520-46EE-A344-CF3311ED9F1E}" type="slidenum">
              <a:rPr lang="en-US" sz="900">
                <a:solidFill>
                  <a:srgbClr val="808080"/>
                </a:solidFill>
              </a:rPr>
              <a:pPr defTabSz="814388">
                <a:lnSpc>
                  <a:spcPct val="100000"/>
                </a:lnSpc>
              </a:pPr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8609013" y="6604000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fld id="{DFA63A5B-B33D-44B5-8708-5B57F53D74BB}" type="slidenum">
              <a:rPr lang="en-US" sz="900">
                <a:solidFill>
                  <a:srgbClr val="808080"/>
                </a:solidFill>
              </a:rPr>
              <a:pPr defTabSz="814388">
                <a:lnSpc>
                  <a:spcPct val="100000"/>
                </a:lnSpc>
              </a:pPr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8609013" y="6604000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fld id="{7E92EB41-C782-44F6-A8F4-1E624333DAC8}" type="slidenum">
              <a:rPr lang="en-US" sz="900">
                <a:solidFill>
                  <a:srgbClr val="808080"/>
                </a:solidFill>
              </a:rPr>
              <a:pPr defTabSz="814388">
                <a:lnSpc>
                  <a:spcPct val="100000"/>
                </a:lnSpc>
              </a:pPr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236538" y="6634163"/>
            <a:ext cx="15176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  <a:defRPr/>
            </a:pPr>
            <a:r>
              <a:rPr lang="en-US" sz="700" b="1" dirty="0">
                <a:solidFill>
                  <a:srgbClr val="808080"/>
                </a:solidFill>
              </a:rPr>
              <a:t>© 2009 Cisco Learning Institute.</a:t>
            </a:r>
          </a:p>
        </p:txBody>
      </p:sp>
      <p:sp>
        <p:nvSpPr>
          <p:cNvPr id="579593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rgbClr val="35C3EE"/>
            </a:solidFill>
            <a:round/>
            <a:headEnd type="none" w="sm" len="sm"/>
            <a:tailEnd type="none" w="sm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en-US" sz="3000" b="1"/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>
            <a:off x="390048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endParaRPr lang="sk-SK" sz="3000" b="1"/>
          </a:p>
        </p:txBody>
      </p:sp>
      <p:sp>
        <p:nvSpPr>
          <p:cNvPr id="579595" name="Rectangle 11"/>
          <p:cNvSpPr>
            <a:spLocks noChangeArrowheads="1"/>
          </p:cNvSpPr>
          <p:nvPr/>
        </p:nvSpPr>
        <p:spPr bwMode="auto">
          <a:xfrm>
            <a:off x="390048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endParaRPr lang="sk-SK" sz="3000" b="1"/>
          </a:p>
        </p:txBody>
      </p:sp>
      <p:sp>
        <p:nvSpPr>
          <p:cNvPr id="579596" name="Rectangle 12"/>
          <p:cNvSpPr>
            <a:spLocks noChangeArrowheads="1"/>
          </p:cNvSpPr>
          <p:nvPr/>
        </p:nvSpPr>
        <p:spPr bwMode="auto">
          <a:xfrm>
            <a:off x="390048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endParaRPr lang="sk-SK" sz="3000" b="1"/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3314700" y="6651625"/>
          <a:ext cx="2857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20" imgW="2857143" imgH="139683" progId="Photoshop.Image.7">
                  <p:embed/>
                </p:oleObj>
              </mc:Choice>
              <mc:Fallback>
                <p:oleObj name="Image" r:id="rId20" imgW="2857143" imgH="139683" progId="Photoshop.Image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6651625"/>
                        <a:ext cx="28575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9" name="Picture 14" descr="header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5" descr="website_logo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0"/>
            <a:ext cx="1790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charset="0"/>
        </a:defRPr>
      </a:lvl9pPr>
    </p:titleStyle>
    <p:bodyStyle>
      <a:lvl1pPr marL="288925" indent="-28892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1682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400">
          <a:solidFill>
            <a:schemeClr val="tx1"/>
          </a:solidFill>
          <a:latin typeface="+mn-lt"/>
        </a:defRPr>
      </a:lvl2pPr>
      <a:lvl3pPr marL="1081088" indent="-158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o"/>
        <a:defRPr sz="2000">
          <a:solidFill>
            <a:schemeClr val="tx1"/>
          </a:solidFill>
          <a:latin typeface="+mn-lt"/>
        </a:defRPr>
      </a:lvl3pPr>
      <a:lvl4pPr marL="1360488" indent="1111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•"/>
        <a:defRPr sz="2000">
          <a:solidFill>
            <a:schemeClr val="tx1"/>
          </a:solidFill>
          <a:latin typeface="+mn-lt"/>
        </a:defRPr>
      </a:lvl4pPr>
      <a:lvl5pPr marL="1662113" indent="16668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000">
          <a:solidFill>
            <a:schemeClr val="tx1"/>
          </a:solidFill>
          <a:latin typeface="+mn-lt"/>
        </a:defRPr>
      </a:lvl5pPr>
      <a:lvl6pPr marL="2119313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600" b="1">
          <a:solidFill>
            <a:schemeClr val="tx1"/>
          </a:solidFill>
          <a:latin typeface="+mn-lt"/>
        </a:defRPr>
      </a:lvl6pPr>
      <a:lvl7pPr marL="2576513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600" b="1">
          <a:solidFill>
            <a:schemeClr val="tx1"/>
          </a:solidFill>
          <a:latin typeface="+mn-lt"/>
        </a:defRPr>
      </a:lvl7pPr>
      <a:lvl8pPr marL="3033713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600" b="1">
          <a:solidFill>
            <a:schemeClr val="tx1"/>
          </a:solidFill>
          <a:latin typeface="+mn-lt"/>
        </a:defRPr>
      </a:lvl8pPr>
      <a:lvl9pPr marL="3490913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5569"/>
        </a:buClr>
        <a:buChar char="-"/>
        <a:defRPr sz="2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CCNA Security</a:t>
            </a:r>
          </a:p>
        </p:txBody>
      </p:sp>
      <p:sp>
        <p:nvSpPr>
          <p:cNvPr id="4099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2060"/>
                </a:solidFill>
              </a:rPr>
              <a:t>Chapter Three</a:t>
            </a:r>
          </a:p>
          <a:p>
            <a:pPr eaLnBrk="1" hangingPunct="1"/>
            <a:r>
              <a:rPr lang="en-US" sz="2800" smtClean="0">
                <a:solidFill>
                  <a:srgbClr val="002060"/>
                </a:solidFill>
              </a:rPr>
              <a:t>Authentication, Authorization, </a:t>
            </a:r>
            <a:br>
              <a:rPr lang="en-US" sz="2800" smtClean="0">
                <a:solidFill>
                  <a:srgbClr val="002060"/>
                </a:solidFill>
              </a:rPr>
            </a:br>
            <a:r>
              <a:rPr lang="en-US" sz="2800" smtClean="0">
                <a:solidFill>
                  <a:srgbClr val="002060"/>
                </a:solidFill>
              </a:rPr>
              <a:t>and Accounting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Password Security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90688"/>
            <a:ext cx="8224837" cy="2043112"/>
          </a:xfrm>
        </p:spPr>
        <p:txBody>
          <a:bodyPr/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sz="2400" smtClean="0"/>
              <a:t>To increase the security of passwords, use  additional configuration parameters: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Minimum password lengths should be enforced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Unattended connections should be disabled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All passwords in the configuration file should be encrypted 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001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endParaRPr lang="sk-SK" sz="24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62000" y="3884613"/>
            <a:ext cx="3962400" cy="2363787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l-SI" sz="1200">
                <a:latin typeface="Courier New" pitchFamily="49" charset="0"/>
              </a:rPr>
              <a:t>R1(config)#</a:t>
            </a:r>
            <a:r>
              <a:rPr lang="en-US" sz="1200">
                <a:latin typeface="Courier New" pitchFamily="49" charset="0"/>
              </a:rPr>
              <a:t> </a:t>
            </a:r>
            <a:r>
              <a:rPr lang="sl-SI" sz="1200" b="1">
                <a:latin typeface="Courier New" pitchFamily="49" charset="0"/>
              </a:rPr>
              <a:t>service password-encryption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l-SI" sz="1200">
                <a:latin typeface="Courier New" pitchFamily="49" charset="0"/>
              </a:rPr>
              <a:t>R1(config)#</a:t>
            </a:r>
            <a:r>
              <a:rPr lang="en-US" sz="1200">
                <a:latin typeface="Courier New" pitchFamily="49" charset="0"/>
              </a:rPr>
              <a:t> </a:t>
            </a:r>
            <a:r>
              <a:rPr lang="sl-SI" sz="1200" b="1">
                <a:latin typeface="Courier New" pitchFamily="49" charset="0"/>
              </a:rPr>
              <a:t>exit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200">
                <a:latin typeface="Courier New" pitchFamily="49" charset="0"/>
              </a:rPr>
              <a:t>R1# </a:t>
            </a:r>
            <a:r>
              <a:rPr lang="en-US" sz="1200" b="1">
                <a:latin typeface="Courier New" pitchFamily="49" charset="0"/>
                <a:cs typeface="Times New Roman" pitchFamily="18" charset="0"/>
              </a:rPr>
              <a:t>show running-config</a:t>
            </a:r>
            <a:br>
              <a:rPr lang="en-US" sz="1200" b="1">
                <a:latin typeface="Courier New" pitchFamily="49" charset="0"/>
                <a:cs typeface="Times New Roman" pitchFamily="18" charset="0"/>
              </a:rPr>
            </a:br>
            <a:r>
              <a:rPr lang="en-US" sz="1200">
                <a:latin typeface="Courier New" pitchFamily="49" charset="0"/>
                <a:cs typeface="Times New Roman" pitchFamily="18" charset="0"/>
              </a:rPr>
              <a:t>line con 0</a:t>
            </a:r>
            <a:br>
              <a:rPr lang="en-US" sz="1200">
                <a:latin typeface="Courier New" pitchFamily="49" charset="0"/>
                <a:cs typeface="Times New Roman" pitchFamily="18" charset="0"/>
              </a:rPr>
            </a:br>
            <a:r>
              <a:rPr lang="en-US" sz="12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CN" sz="1200">
                <a:latin typeface="Courier New" pitchFamily="49" charset="0"/>
                <a:ea typeface="SimSun" pitchFamily="2" charset="-122"/>
              </a:rPr>
              <a:t>exec-timeout 3 30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password 7</a:t>
            </a:r>
            <a:r>
              <a:rPr lang="en-US" sz="1200" b="1">
                <a:latin typeface="Courier New" pitchFamily="49" charset="0"/>
                <a:cs typeface="Times New Roman" pitchFamily="18" charset="0"/>
              </a:rPr>
              <a:t> 094F471A1A0A</a:t>
            </a:r>
            <a:r>
              <a:rPr lang="en-US" sz="120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sz="1200">
                <a:latin typeface="Courier New" pitchFamily="49" charset="0"/>
                <a:cs typeface="Times New Roman" pitchFamily="18" charset="0"/>
              </a:rPr>
            </a:br>
            <a:r>
              <a:rPr lang="en-US" sz="1200">
                <a:latin typeface="Courier New" pitchFamily="49" charset="0"/>
                <a:cs typeface="Times New Roman" pitchFamily="18" charset="0"/>
              </a:rPr>
              <a:t> login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line aux 0</a:t>
            </a:r>
            <a:br>
              <a:rPr lang="en-US" sz="1200">
                <a:latin typeface="Courier New" pitchFamily="49" charset="0"/>
                <a:cs typeface="Times New Roman" pitchFamily="18" charset="0"/>
              </a:rPr>
            </a:br>
            <a:r>
              <a:rPr lang="en-US" altLang="zh-CN" sz="1600">
                <a:ea typeface="SimSun" pitchFamily="2" charset="-122"/>
              </a:rPr>
              <a:t> </a:t>
            </a:r>
            <a:r>
              <a:rPr lang="en-US" altLang="zh-CN" sz="1200">
                <a:latin typeface="Courier New" pitchFamily="49" charset="0"/>
                <a:ea typeface="SimSun" pitchFamily="2" charset="-122"/>
              </a:rPr>
              <a:t>exec-timeout 3 30</a:t>
            </a:r>
            <a:endParaRPr lang="en-US" sz="120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password 7 094F471A1A0A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login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4037013"/>
            <a:ext cx="34639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992313" y="4951413"/>
            <a:ext cx="1231900" cy="228600"/>
          </a:xfrm>
          <a:prstGeom prst="rect">
            <a:avLst/>
          </a:prstGeom>
          <a:solidFill>
            <a:srgbClr val="FFFF66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 sz="3000" b="1"/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 rot="5400000">
            <a:off x="3048000" y="4114800"/>
            <a:ext cx="1981200" cy="1828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594 w 21600"/>
              <a:gd name="T13" fmla="*/ 6594 h 21600"/>
              <a:gd name="T14" fmla="*/ 15006 w 21600"/>
              <a:gd name="T15" fmla="*/ 150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588" y="21600"/>
                </a:lnTo>
                <a:lnTo>
                  <a:pt x="1201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screenshot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6318250" cy="4551363"/>
          </a:xfrm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Passwords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417763" y="1395413"/>
            <a:ext cx="6497637" cy="3571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An acceptable password length is 10 or more characters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800600" y="1981200"/>
            <a:ext cx="4114800" cy="906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Complex passwords include a mix</a:t>
            </a:r>
          </a:p>
          <a:p>
            <a:r>
              <a:rPr lang="en-US"/>
              <a:t>of upper and lowercase letters,</a:t>
            </a:r>
          </a:p>
          <a:p>
            <a:r>
              <a:rPr lang="en-US"/>
              <a:t>numbers, symbols and spaces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114800" y="3124200"/>
            <a:ext cx="4800600" cy="11811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Avoid any password based on repetition, dictionary words, letter or number sequences, usernames, relative or pet names, or biographical information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5029200" y="4445000"/>
            <a:ext cx="3892550" cy="660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Deliberately misspell a password (Security = 5ecur1ty)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5943600" y="5257800"/>
            <a:ext cx="297338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Change passwords often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4876800" y="5791200"/>
            <a:ext cx="4114800" cy="660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Do not write passwords down and leave them in obvious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animBg="1"/>
      <p:bldP spid="159754" grpId="0" animBg="1"/>
      <p:bldP spid="159756" grpId="0" animBg="1"/>
      <p:bldP spid="159758" grpId="0" animBg="1"/>
      <p:bldP spid="159759" grpId="0" animBg="1"/>
      <p:bldP spid="1597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Port Passwords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001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endParaRPr lang="sk-SK" sz="2400"/>
          </a:p>
        </p:txBody>
      </p:sp>
      <p:pic>
        <p:nvPicPr>
          <p:cNvPr id="15364" name="Picture 5" descr="getfile?item=Nzg1OTUzN2c1cmEwN2RhcmkvcC8vOXN0MWNnOGVtdC5nZmlwXzVpL2VjczIzMGxoNWMwYQ-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2296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4213225" y="3392488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R1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1598613"/>
            <a:ext cx="3581400" cy="33337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enable secret cisco</a:t>
            </a:r>
            <a:endParaRPr lang="en-US" altLang="zh-CN" sz="140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581400" y="44196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sz="3000" b="1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257800" y="4803775"/>
            <a:ext cx="3581400" cy="75882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line con 0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password</a:t>
            </a:r>
            <a:r>
              <a:rPr lang="en-US" altLang="zh-CN" sz="140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cisco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login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5029200" y="2974975"/>
            <a:ext cx="3581400" cy="75882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line aux 0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password cisco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login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838200" y="2974975"/>
            <a:ext cx="3581400" cy="75882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line vty 0 4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password cisco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4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400" b="1">
                <a:latin typeface="Courier New" pitchFamily="49" charset="0"/>
                <a:ea typeface="SimSun" pitchFamily="2" charset="-122"/>
              </a:rPr>
              <a:t>login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489450" y="1447800"/>
            <a:ext cx="3659188" cy="539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Command to restrict access to </a:t>
            </a:r>
            <a:br>
              <a:rPr lang="en-US"/>
            </a:br>
            <a:r>
              <a:rPr lang="en-US"/>
              <a:t>privileged EXEC mode</a:t>
            </a:r>
            <a:endParaRPr lang="en-US" b="1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5632450" y="5638800"/>
            <a:ext cx="3098800" cy="768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Commands to establish a </a:t>
            </a:r>
            <a:br>
              <a:rPr lang="en-US"/>
            </a:br>
            <a:r>
              <a:rPr lang="en-US"/>
              <a:t>login password on the </a:t>
            </a:r>
            <a:br>
              <a:rPr lang="en-US"/>
            </a:br>
            <a:r>
              <a:rPr lang="en-US"/>
              <a:t>console line</a:t>
            </a:r>
            <a:endParaRPr lang="en-US" b="1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304800" y="2263775"/>
            <a:ext cx="4527550" cy="631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Commands to establish a login </a:t>
            </a:r>
            <a:br>
              <a:rPr lang="en-US"/>
            </a:br>
            <a:r>
              <a:rPr lang="en-US"/>
              <a:t>password on incoming Telnet sessions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5257800" y="2133600"/>
            <a:ext cx="3128963" cy="768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Commands to establish a </a:t>
            </a:r>
            <a:br>
              <a:rPr lang="en-US"/>
            </a:br>
            <a:r>
              <a:rPr lang="en-US"/>
              <a:t>login password for dial-up </a:t>
            </a:r>
            <a:br>
              <a:rPr lang="en-US"/>
            </a:br>
            <a:r>
              <a:rPr lang="en-US"/>
              <a:t>modem connections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4" grpId="0" animBg="1"/>
      <p:bldP spid="161805" grpId="0" animBg="1"/>
      <p:bldP spid="161807" grpId="0" animBg="1"/>
      <p:bldP spid="1618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Users</a:t>
            </a:r>
          </a:p>
        </p:txBody>
      </p:sp>
      <p:graphicFrame>
        <p:nvGraphicFramePr>
          <p:cNvPr id="165926" name="Group 38"/>
          <p:cNvGraphicFramePr>
            <a:graphicFrameLocks noGrp="1"/>
          </p:cNvGraphicFramePr>
          <p:nvPr/>
        </p:nvGraphicFramePr>
        <p:xfrm>
          <a:off x="533400" y="2438400"/>
          <a:ext cx="8305800" cy="3932238"/>
        </p:xfrm>
        <a:graphic>
          <a:graphicData uri="http://schemas.openxmlformats.org/drawingml/2006/table">
            <a:tbl>
              <a:tblPr/>
              <a:tblGrid>
                <a:gridCol w="2209800"/>
                <a:gridCol w="6096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Parameter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 parameter specifies the username.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(Optional) This option indicates that the plaintext password is to be hashed by the router using MD5.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password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 parameter is the plaintext password to be hashed using MD5.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 parameter indicates that the encrypted-secret password was hashed using MD5.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encrypted-secret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This parameter is the MD5 encrypted-secret password that is stored as the encrypted user password.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0" name="Rectangle 28"/>
          <p:cNvSpPr>
            <a:spLocks noChangeArrowheads="1"/>
          </p:cNvSpPr>
          <p:nvPr/>
        </p:nvSpPr>
        <p:spPr bwMode="auto">
          <a:xfrm>
            <a:off x="609600" y="1635125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username 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secret {[0]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>
                <a:latin typeface="Courier New" pitchFamily="49" charset="0"/>
                <a:cs typeface="Courier New" pitchFamily="49" charset="0"/>
              </a:rPr>
              <a:t>|5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encrypted-secret</a:t>
            </a: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Enhanced Login Features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224838" cy="4252913"/>
          </a:xfrm>
        </p:spPr>
        <p:txBody>
          <a:bodyPr/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sz="2400" smtClean="0"/>
              <a:t>The following commands are available to configure a Cisco IOS device to support the enhanced login features: </a:t>
            </a:r>
          </a:p>
          <a:p>
            <a:pPr marL="573088" lvl="1" indent="-231775">
              <a:lnSpc>
                <a:spcPct val="85000"/>
              </a:lnSpc>
              <a:buFontTx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001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endParaRPr lang="sk-SK" sz="2400"/>
          </a:p>
        </p:txBody>
      </p:sp>
      <p:pic>
        <p:nvPicPr>
          <p:cNvPr id="17413" name="Picture 5" descr="Logon secur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91425" cy="4752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login block-for Command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524000"/>
            <a:ext cx="8224837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All login enhancement features are disabled by default.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login block-for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command enables configuration of the login enhancement features. </a:t>
            </a:r>
          </a:p>
          <a:p>
            <a:pPr marL="627063" lvl="1" indent="-285750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login block-for </a:t>
            </a:r>
            <a:r>
              <a:rPr lang="en-US" smtClean="0"/>
              <a:t>feature monitors login device activity and operates in two modes:</a:t>
            </a:r>
          </a:p>
          <a:p>
            <a:pPr marL="1093788" lvl="2" indent="-230188"/>
            <a:r>
              <a:rPr lang="en-US" smtClean="0"/>
              <a:t>Normal-Mode (Watch-Mode) —The router keeps count of the number of failed login attempts within an identified amount of time. </a:t>
            </a:r>
          </a:p>
          <a:p>
            <a:pPr marL="1093788" lvl="2" indent="-230188"/>
            <a:r>
              <a:rPr lang="en-US" smtClean="0"/>
              <a:t>Quiet-Mode (Quiet Period) — If the number of failed logins exceeds the configured threshold, all login attempts made using Telnet, SSH, and HTTP are denied.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114" y="3165455"/>
            <a:ext cx="82296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quite mode is implemented by applying an </a:t>
            </a:r>
            <a:r>
              <a:rPr lang="en-US" b="1" dirty="0" smtClean="0">
                <a:effectLst/>
              </a:rPr>
              <a:t>access-list</a:t>
            </a:r>
            <a:r>
              <a:rPr lang="en-US" dirty="0" smtClean="0"/>
              <a:t> to the VTY lines. </a:t>
            </a:r>
            <a:r>
              <a:rPr lang="en-US" dirty="0" smtClean="0">
                <a:solidFill>
                  <a:srgbClr val="FF0000"/>
                </a:solidFill>
              </a:rPr>
              <a:t>You can specify</a:t>
            </a:r>
            <a:r>
              <a:rPr lang="en-US" dirty="0" smtClean="0"/>
              <a:t> the </a:t>
            </a:r>
            <a:r>
              <a:rPr lang="en-US" b="1" dirty="0" smtClean="0">
                <a:effectLst/>
              </a:rPr>
              <a:t>access-list</a:t>
            </a:r>
            <a:r>
              <a:rPr lang="en-US" dirty="0" smtClean="0"/>
              <a:t> yourself with the </a:t>
            </a:r>
            <a:r>
              <a:rPr lang="en-US" b="1" dirty="0" smtClean="0">
                <a:effectLst/>
              </a:rPr>
              <a:t>login quiet-mode access-class { </a:t>
            </a:r>
            <a:r>
              <a:rPr lang="en-US" b="1" i="1" dirty="0" err="1" smtClean="0">
                <a:effectLst/>
              </a:rPr>
              <a:t>acl</a:t>
            </a:r>
            <a:r>
              <a:rPr lang="en-US" b="1" i="1" dirty="0" smtClean="0">
                <a:effectLst/>
              </a:rPr>
              <a:t>-name-or-number</a:t>
            </a:r>
            <a:r>
              <a:rPr lang="en-US" b="1" dirty="0" smtClean="0">
                <a:effectLst/>
              </a:rPr>
              <a:t> }</a:t>
            </a:r>
            <a:r>
              <a:rPr lang="en-US" dirty="0" smtClean="0"/>
              <a:t> command, </a:t>
            </a:r>
            <a:r>
              <a:rPr lang="en-US" dirty="0" smtClean="0">
                <a:solidFill>
                  <a:srgbClr val="FF0000"/>
                </a:solidFill>
              </a:rPr>
              <a:t>otherwise</a:t>
            </a:r>
            <a:r>
              <a:rPr lang="en-US" dirty="0" smtClean="0"/>
              <a:t> the router generates an access-list named </a:t>
            </a:r>
            <a:r>
              <a:rPr lang="en-US" b="1" dirty="0" err="1" smtClean="0">
                <a:effectLst/>
              </a:rPr>
              <a:t>sl_def_acl</a:t>
            </a:r>
            <a:r>
              <a:rPr lang="en-US" dirty="0" smtClean="0"/>
              <a:t> ... </a:t>
            </a:r>
            <a:endParaRPr lang="sk-SK" dirty="0" smtClean="0"/>
          </a:p>
          <a:p>
            <a:endParaRPr lang="sk-SK" dirty="0"/>
          </a:p>
          <a:p>
            <a:r>
              <a:rPr lang="en-US" dirty="0" smtClean="0"/>
              <a:t>Extended IP access list </a:t>
            </a:r>
            <a:r>
              <a:rPr lang="en-US" dirty="0" err="1" smtClean="0"/>
              <a:t>sl_def_acl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 deny </a:t>
            </a:r>
            <a:r>
              <a:rPr lang="en-US" dirty="0" err="1" smtClean="0"/>
              <a:t>tcp</a:t>
            </a:r>
            <a:r>
              <a:rPr lang="en-US" dirty="0" smtClean="0"/>
              <a:t> any </a:t>
            </a:r>
            <a:r>
              <a:rPr lang="en-US" dirty="0" err="1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telnet log</a:t>
            </a:r>
            <a:br>
              <a:rPr lang="en-US" dirty="0" smtClean="0"/>
            </a:br>
            <a:r>
              <a:rPr lang="en-US" dirty="0" smtClean="0"/>
              <a:t>20 deny </a:t>
            </a:r>
            <a:r>
              <a:rPr lang="en-US" dirty="0" err="1" smtClean="0"/>
              <a:t>tcp</a:t>
            </a:r>
            <a:r>
              <a:rPr lang="en-US" dirty="0" smtClean="0"/>
              <a:t> any </a:t>
            </a:r>
            <a:r>
              <a:rPr lang="en-US" dirty="0" err="1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www log</a:t>
            </a:r>
            <a:br>
              <a:rPr lang="en-US" dirty="0" smtClean="0"/>
            </a:br>
            <a:r>
              <a:rPr lang="en-US" dirty="0" smtClean="0"/>
              <a:t>30 deny </a:t>
            </a:r>
            <a:r>
              <a:rPr lang="en-US" dirty="0" err="1" smtClean="0"/>
              <a:t>tcp</a:t>
            </a:r>
            <a:r>
              <a:rPr lang="en-US" dirty="0" smtClean="0"/>
              <a:t> any </a:t>
            </a:r>
            <a:r>
              <a:rPr lang="en-US" dirty="0" err="1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22 log</a:t>
            </a:r>
            <a:br>
              <a:rPr lang="en-US" dirty="0" smtClean="0"/>
            </a:br>
            <a:r>
              <a:rPr lang="en-US" dirty="0" smtClean="0"/>
              <a:t>40 permit </a:t>
            </a:r>
            <a:r>
              <a:rPr lang="en-US" dirty="0" err="1" smtClean="0"/>
              <a:t>tcp</a:t>
            </a:r>
            <a:r>
              <a:rPr lang="en-US" dirty="0" smtClean="0"/>
              <a:t> any </a:t>
            </a:r>
            <a:r>
              <a:rPr lang="en-US" dirty="0" err="1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22 log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smtClean="0"/>
              <a:t>and applies it with the </a:t>
            </a:r>
            <a:r>
              <a:rPr lang="en-US" b="1" dirty="0" smtClean="0">
                <a:effectLst/>
              </a:rPr>
              <a:t>access-class in</a:t>
            </a:r>
            <a:r>
              <a:rPr lang="en-US" dirty="0" smtClean="0"/>
              <a:t> command to the VTY lines.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Logging Messages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447800"/>
            <a:ext cx="8224837" cy="4495800"/>
          </a:xfrm>
        </p:spPr>
        <p:txBody>
          <a:bodyPr/>
          <a:lstStyle/>
          <a:p>
            <a:pPr marL="233363" indent="-233363">
              <a:lnSpc>
                <a:spcPct val="85000"/>
              </a:lnSpc>
            </a:pPr>
            <a:r>
              <a:rPr lang="en-US" sz="2400" smtClean="0"/>
              <a:t>To generate log messages for successful/failed logins:</a:t>
            </a:r>
            <a:endParaRPr lang="en-US" sz="2400" b="1" smtClean="0"/>
          </a:p>
          <a:p>
            <a:pPr marL="579438" lvl="1" indent="-231775">
              <a:lnSpc>
                <a:spcPct val="85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login on-failure log </a:t>
            </a:r>
          </a:p>
          <a:p>
            <a:pPr marL="579438" lvl="1" indent="-231775">
              <a:lnSpc>
                <a:spcPct val="85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login on-success log 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233363" indent="-233363">
              <a:lnSpc>
                <a:spcPct val="85000"/>
              </a:lnSpc>
            </a:pPr>
            <a:r>
              <a:rPr lang="en-US" sz="2400" smtClean="0"/>
              <a:t>To generate a message when failure rate is exceeded:</a:t>
            </a:r>
          </a:p>
          <a:p>
            <a:pPr marL="579438" lvl="1" indent="-231775">
              <a:lnSpc>
                <a:spcPct val="85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security authentication failure rate threshold-rate log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33363" indent="-233363">
              <a:lnSpc>
                <a:spcPct val="85000"/>
              </a:lnSpc>
            </a:pPr>
            <a:r>
              <a:rPr lang="en-US" sz="2400" smtClean="0"/>
              <a:t>To verify that the </a:t>
            </a:r>
            <a:r>
              <a:rPr lang="en-US" sz="2400" b="1" smtClean="0"/>
              <a:t>login block-for</a:t>
            </a:r>
            <a:r>
              <a:rPr lang="en-US" sz="2400" smtClean="0"/>
              <a:t> command is configured and which mode the router is currently in:</a:t>
            </a:r>
          </a:p>
          <a:p>
            <a:pPr marL="579438" lvl="1" indent="-231775">
              <a:lnSpc>
                <a:spcPct val="85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show login</a:t>
            </a:r>
            <a:r>
              <a:rPr lang="en-US" sz="2000" smtClean="0"/>
              <a:t>  </a:t>
            </a:r>
          </a:p>
          <a:p>
            <a:pPr marL="233363" indent="-233363">
              <a:lnSpc>
                <a:spcPct val="85000"/>
              </a:lnSpc>
            </a:pPr>
            <a:r>
              <a:rPr lang="en-US" sz="2400" smtClean="0"/>
              <a:t>To display more information regarding the failed attempts: </a:t>
            </a:r>
          </a:p>
          <a:p>
            <a:pPr marL="579438" lvl="1" indent="-231775">
              <a:lnSpc>
                <a:spcPct val="85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show login failures</a:t>
            </a:r>
            <a:r>
              <a:rPr lang="en-US" sz="2000" smtClean="0"/>
              <a:t> 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8001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endParaRPr lang="sk-SK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953000" cy="4114800"/>
          </a:xfrm>
        </p:spPr>
        <p:txBody>
          <a:bodyPr/>
          <a:lstStyle/>
          <a:p>
            <a:r>
              <a:rPr lang="en-US" smtClean="0"/>
              <a:t>Character Mode</a:t>
            </a:r>
          </a:p>
          <a:p>
            <a:pPr marL="628650" lvl="1" indent="-1588">
              <a:buFontTx/>
              <a:buNone/>
            </a:pPr>
            <a:r>
              <a:rPr lang="en-US" smtClean="0"/>
              <a:t>A user sends a request to establish an EXEC mode process with the router for administrative purposes</a:t>
            </a:r>
          </a:p>
          <a:p>
            <a:pPr marL="628650" lvl="1" indent="-1588">
              <a:buFontTx/>
              <a:buNone/>
            </a:pPr>
            <a:endParaRPr lang="en-US" smtClean="0"/>
          </a:p>
          <a:p>
            <a:r>
              <a:rPr lang="en-US" smtClean="0"/>
              <a:t>Packet Mode</a:t>
            </a:r>
          </a:p>
          <a:p>
            <a:pPr marL="628650" lvl="1" indent="-1588">
              <a:buFontTx/>
              <a:buNone/>
            </a:pPr>
            <a:r>
              <a:rPr lang="en-US" smtClean="0"/>
              <a:t>A user sends a request to establish a connection through the router with a device on the network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6847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19588"/>
            <a:ext cx="3438525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Self-Contained AAA Authentication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5800" y="2743200"/>
            <a:ext cx="7543800" cy="10429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>
            <a:spAutoFit/>
          </a:bodyPr>
          <a:lstStyle/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 sz="1000"/>
              <a:t>Self-Contained AAA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client establishes a connection with the router.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AAA router prompts the user for a username and password.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router authenticates the username and password using the local database and the user is authorized to access the network based on information in the local database.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981200" y="1219200"/>
            <a:ext cx="4868863" cy="1447800"/>
            <a:chOff x="715" y="648"/>
            <a:chExt cx="3749" cy="1128"/>
          </a:xfrm>
        </p:grpSpPr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rot="-5400000">
              <a:off x="3936" y="1248"/>
              <a:ext cx="105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1511" name="Group 6"/>
            <p:cNvGrpSpPr>
              <a:grpSpLocks/>
            </p:cNvGrpSpPr>
            <p:nvPr/>
          </p:nvGrpSpPr>
          <p:grpSpPr bwMode="auto">
            <a:xfrm>
              <a:off x="715" y="648"/>
              <a:ext cx="3749" cy="1065"/>
              <a:chOff x="715" y="648"/>
              <a:chExt cx="3749" cy="1065"/>
            </a:xfrm>
          </p:grpSpPr>
          <p:sp>
            <p:nvSpPr>
              <p:cNvPr id="21512" name="Line 7"/>
              <p:cNvSpPr>
                <a:spLocks noChangeShapeType="1"/>
              </p:cNvSpPr>
              <p:nvPr/>
            </p:nvSpPr>
            <p:spPr bwMode="auto">
              <a:xfrm>
                <a:off x="1942" y="1123"/>
                <a:ext cx="9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13" name="Line 8"/>
              <p:cNvSpPr>
                <a:spLocks noChangeShapeType="1"/>
              </p:cNvSpPr>
              <p:nvPr/>
            </p:nvSpPr>
            <p:spPr bwMode="auto">
              <a:xfrm>
                <a:off x="1888" y="1339"/>
                <a:ext cx="9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14" name="Rectangle 9"/>
              <p:cNvSpPr>
                <a:spLocks noChangeArrowheads="1"/>
              </p:cNvSpPr>
              <p:nvPr/>
            </p:nvSpPr>
            <p:spPr bwMode="auto">
              <a:xfrm>
                <a:off x="3062" y="648"/>
                <a:ext cx="56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188" tIns="52388" rIns="103188" bIns="52388">
                <a:spAutoFit/>
              </a:bodyPr>
              <a:lstStyle/>
              <a:p>
                <a:pPr algn="ctr" defTabSz="1157288">
                  <a:lnSpc>
                    <a:spcPct val="85000"/>
                  </a:lnSpc>
                </a:pPr>
                <a:r>
                  <a:rPr lang="en-US" sz="1400"/>
                  <a:t>AAA</a:t>
                </a:r>
                <a:br>
                  <a:rPr lang="en-US" sz="1400"/>
                </a:br>
                <a:r>
                  <a:rPr lang="en-US" sz="1400"/>
                  <a:t>Router</a:t>
                </a:r>
              </a:p>
            </p:txBody>
          </p:sp>
          <p:sp>
            <p:nvSpPr>
              <p:cNvPr id="21515" name="Rectangle 10"/>
              <p:cNvSpPr>
                <a:spLocks noChangeArrowheads="1"/>
              </p:cNvSpPr>
              <p:nvPr/>
            </p:nvSpPr>
            <p:spPr bwMode="auto">
              <a:xfrm>
                <a:off x="715" y="699"/>
                <a:ext cx="114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188" tIns="52388" rIns="103188" bIns="52388">
                <a:spAutoFit/>
              </a:bodyPr>
              <a:lstStyle/>
              <a:p>
                <a:pPr algn="ctr" defTabSz="1157288">
                  <a:lnSpc>
                    <a:spcPct val="85000"/>
                  </a:lnSpc>
                </a:pPr>
                <a:r>
                  <a:rPr lang="en-US" sz="1600"/>
                  <a:t>Remote Client</a:t>
                </a:r>
              </a:p>
            </p:txBody>
          </p:sp>
          <p:sp>
            <p:nvSpPr>
              <p:cNvPr id="21516" name="Line 11"/>
              <p:cNvSpPr>
                <a:spLocks noChangeShapeType="1"/>
              </p:cNvSpPr>
              <p:nvPr/>
            </p:nvSpPr>
            <p:spPr bwMode="auto">
              <a:xfrm>
                <a:off x="3552" y="1232"/>
                <a:ext cx="91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17" name="Rectangle 12"/>
              <p:cNvSpPr>
                <a:spLocks noChangeArrowheads="1"/>
              </p:cNvSpPr>
              <p:nvPr/>
            </p:nvSpPr>
            <p:spPr bwMode="auto">
              <a:xfrm>
                <a:off x="2300" y="85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/>
                <a:r>
                  <a:rPr lang="en-CA" sz="1800" b="1"/>
                  <a:t>1</a:t>
                </a:r>
                <a:endParaRPr lang="en-US" sz="1800" b="1"/>
              </a:p>
            </p:txBody>
          </p:sp>
          <p:sp>
            <p:nvSpPr>
              <p:cNvPr id="21518" name="Rectangle 13"/>
              <p:cNvSpPr>
                <a:spLocks noChangeArrowheads="1"/>
              </p:cNvSpPr>
              <p:nvPr/>
            </p:nvSpPr>
            <p:spPr bwMode="auto">
              <a:xfrm>
                <a:off x="2303" y="14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/>
                <a:r>
                  <a:rPr lang="en-CA" sz="1800" b="1"/>
                  <a:t>2</a:t>
                </a:r>
                <a:endParaRPr lang="en-US" sz="1800" b="1"/>
              </a:p>
            </p:txBody>
          </p:sp>
          <p:sp>
            <p:nvSpPr>
              <p:cNvPr id="21519" name="Rectangle 14"/>
              <p:cNvSpPr>
                <a:spLocks noChangeArrowheads="1"/>
              </p:cNvSpPr>
              <p:nvPr/>
            </p:nvSpPr>
            <p:spPr bwMode="auto">
              <a:xfrm>
                <a:off x="3222" y="1521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/>
                <a:r>
                  <a:rPr lang="en-CA" sz="1800" b="1"/>
                  <a:t>3</a:t>
                </a:r>
                <a:endParaRPr lang="en-US" sz="1800" b="1"/>
              </a:p>
            </p:txBody>
          </p:sp>
          <p:pic>
            <p:nvPicPr>
              <p:cNvPr id="21520" name="Picture 15" descr="Rout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" y="978"/>
                <a:ext cx="720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1" name="Picture 16" descr="EndUser_Female_Lef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" y="912"/>
                <a:ext cx="536" cy="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1509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55613" y="4044950"/>
            <a:ext cx="8224837" cy="2051050"/>
          </a:xfrm>
        </p:spPr>
        <p:txBody>
          <a:bodyPr/>
          <a:lstStyle/>
          <a:p>
            <a:r>
              <a:rPr lang="en-US" sz="2400" smtClean="0"/>
              <a:t>Used for small networks</a:t>
            </a:r>
          </a:p>
          <a:p>
            <a:r>
              <a:rPr lang="en-US" sz="2400" smtClean="0"/>
              <a:t>Stores usernames and passwords locally in the Cisco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Server-Based AAA Authentication</a:t>
            </a:r>
          </a:p>
        </p:txBody>
      </p:sp>
      <p:sp>
        <p:nvSpPr>
          <p:cNvPr id="22531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371600"/>
            <a:ext cx="8224837" cy="2368550"/>
          </a:xfrm>
        </p:spPr>
        <p:txBody>
          <a:bodyPr/>
          <a:lstStyle/>
          <a:p>
            <a:r>
              <a:rPr lang="en-US" sz="2400" dirty="0" smtClean="0"/>
              <a:t>Uses an external database server</a:t>
            </a:r>
          </a:p>
          <a:p>
            <a:pPr lvl="1"/>
            <a:r>
              <a:rPr lang="en-US" sz="2000" dirty="0" smtClean="0"/>
              <a:t>Cisco Secure Access Control Server (ACS) for Windows Server</a:t>
            </a:r>
          </a:p>
          <a:p>
            <a:pPr lvl="1"/>
            <a:r>
              <a:rPr lang="en-US" sz="2000" dirty="0" smtClean="0"/>
              <a:t>Cisco Secure ACS Solution Engine</a:t>
            </a:r>
          </a:p>
          <a:p>
            <a:pPr lvl="1"/>
            <a:r>
              <a:rPr lang="en-US" sz="2000" dirty="0" smtClean="0"/>
              <a:t>Cisco Secure ACS Express</a:t>
            </a:r>
          </a:p>
          <a:p>
            <a:r>
              <a:rPr lang="en-US" sz="2400" dirty="0" smtClean="0"/>
              <a:t>More appropriate if there are multiple routers</a:t>
            </a:r>
          </a:p>
          <a:p>
            <a:endParaRPr lang="en-US" sz="2400" dirty="0" smtClean="0"/>
          </a:p>
        </p:txBody>
      </p:sp>
      <p:sp>
        <p:nvSpPr>
          <p:cNvPr id="22532" name="Rectangle 19"/>
          <p:cNvSpPr>
            <a:spLocks noChangeArrowheads="1"/>
          </p:cNvSpPr>
          <p:nvPr/>
        </p:nvSpPr>
        <p:spPr bwMode="auto">
          <a:xfrm>
            <a:off x="685800" y="5334000"/>
            <a:ext cx="7543800" cy="11191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>
            <a:spAutoFit/>
          </a:bodyPr>
          <a:lstStyle/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 sz="1000"/>
              <a:t>Server-Based AAA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client establishes a connection with the router.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AAA router prompts the user for a username and password.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router authenticates the username and password using a remote AAA server. </a:t>
            </a:r>
          </a:p>
          <a:p>
            <a:pPr marL="231775" indent="-231775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user is authorized to access the network based on information on the remote AAA Server.</a:t>
            </a:r>
          </a:p>
        </p:txBody>
      </p:sp>
      <p:grpSp>
        <p:nvGrpSpPr>
          <p:cNvPr id="22533" name="Group 37"/>
          <p:cNvGrpSpPr>
            <a:grpSpLocks/>
          </p:cNvGrpSpPr>
          <p:nvPr/>
        </p:nvGrpSpPr>
        <p:grpSpPr bwMode="auto">
          <a:xfrm>
            <a:off x="1524000" y="3962400"/>
            <a:ext cx="5838825" cy="1266825"/>
            <a:chOff x="978" y="2586"/>
            <a:chExt cx="3678" cy="798"/>
          </a:xfrm>
        </p:grpSpPr>
        <p:pic>
          <p:nvPicPr>
            <p:cNvPr id="22534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73" b="59607"/>
            <a:stretch>
              <a:fillRect/>
            </a:stretch>
          </p:blipFill>
          <p:spPr bwMode="auto">
            <a:xfrm>
              <a:off x="4096" y="2781"/>
              <a:ext cx="32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Line 20"/>
            <p:cNvSpPr>
              <a:spLocks noChangeShapeType="1"/>
            </p:cNvSpPr>
            <p:nvPr/>
          </p:nvSpPr>
          <p:spPr bwMode="auto">
            <a:xfrm>
              <a:off x="2000" y="2945"/>
              <a:ext cx="8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536" name="Line 21"/>
            <p:cNvSpPr>
              <a:spLocks noChangeShapeType="1"/>
            </p:cNvSpPr>
            <p:nvPr/>
          </p:nvSpPr>
          <p:spPr bwMode="auto">
            <a:xfrm>
              <a:off x="1954" y="3096"/>
              <a:ext cx="8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537" name="Rectangle 22"/>
            <p:cNvSpPr>
              <a:spLocks noChangeArrowheads="1"/>
            </p:cNvSpPr>
            <p:nvPr/>
          </p:nvSpPr>
          <p:spPr bwMode="auto">
            <a:xfrm>
              <a:off x="2928" y="2586"/>
              <a:ext cx="46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188" tIns="52388" rIns="103188" bIns="52388">
              <a:spAutoFit/>
            </a:bodyPr>
            <a:lstStyle/>
            <a:p>
              <a:pPr algn="ctr" defTabSz="1157288">
                <a:lnSpc>
                  <a:spcPct val="85000"/>
                </a:lnSpc>
              </a:pPr>
              <a:r>
                <a:rPr lang="en-US" sz="1400"/>
                <a:t>AAA</a:t>
              </a:r>
              <a:br>
                <a:rPr lang="en-US" sz="1400"/>
              </a:br>
              <a:r>
                <a:rPr lang="en-US" sz="1400"/>
                <a:t>Router</a:t>
              </a:r>
            </a:p>
          </p:txBody>
        </p:sp>
        <p:sp>
          <p:nvSpPr>
            <p:cNvPr id="22538" name="Rectangle 23"/>
            <p:cNvSpPr>
              <a:spLocks noChangeArrowheads="1"/>
            </p:cNvSpPr>
            <p:nvPr/>
          </p:nvSpPr>
          <p:spPr bwMode="auto">
            <a:xfrm>
              <a:off x="978" y="2635"/>
              <a:ext cx="94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188" tIns="52388" rIns="103188" bIns="52388">
              <a:spAutoFit/>
            </a:bodyPr>
            <a:lstStyle/>
            <a:p>
              <a:pPr algn="ctr" defTabSz="1157288">
                <a:lnSpc>
                  <a:spcPct val="85000"/>
                </a:lnSpc>
              </a:pPr>
              <a:r>
                <a:rPr lang="en-US" sz="1600"/>
                <a:t>Remote Client</a:t>
              </a:r>
            </a:p>
          </p:txBody>
        </p:sp>
        <p:sp>
          <p:nvSpPr>
            <p:cNvPr id="22539" name="Line 24"/>
            <p:cNvSpPr>
              <a:spLocks noChangeShapeType="1"/>
            </p:cNvSpPr>
            <p:nvPr/>
          </p:nvSpPr>
          <p:spPr bwMode="auto">
            <a:xfrm>
              <a:off x="3359" y="3021"/>
              <a:ext cx="77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540" name="Rectangle 25"/>
            <p:cNvSpPr>
              <a:spLocks noChangeArrowheads="1"/>
            </p:cNvSpPr>
            <p:nvPr/>
          </p:nvSpPr>
          <p:spPr bwMode="auto">
            <a:xfrm>
              <a:off x="2302" y="2754"/>
              <a:ext cx="162" cy="134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/>
              <a:r>
                <a:rPr lang="en-CA" sz="1800" b="1"/>
                <a:t>1</a:t>
              </a:r>
              <a:endParaRPr lang="en-US" sz="1800" b="1"/>
            </a:p>
          </p:txBody>
        </p:sp>
        <p:sp>
          <p:nvSpPr>
            <p:cNvPr id="22541" name="Rectangle 26"/>
            <p:cNvSpPr>
              <a:spLocks noChangeArrowheads="1"/>
            </p:cNvSpPr>
            <p:nvPr/>
          </p:nvSpPr>
          <p:spPr bwMode="auto">
            <a:xfrm>
              <a:off x="2304" y="3155"/>
              <a:ext cx="163" cy="134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/>
              <a:r>
                <a:rPr lang="en-CA" sz="1800" b="1"/>
                <a:t>2</a:t>
              </a:r>
              <a:endParaRPr lang="en-US" sz="1800" b="1"/>
            </a:p>
          </p:txBody>
        </p:sp>
        <p:sp>
          <p:nvSpPr>
            <p:cNvPr id="22542" name="Rectangle 27"/>
            <p:cNvSpPr>
              <a:spLocks noChangeArrowheads="1"/>
            </p:cNvSpPr>
            <p:nvPr/>
          </p:nvSpPr>
          <p:spPr bwMode="auto">
            <a:xfrm>
              <a:off x="3116" y="3250"/>
              <a:ext cx="162" cy="134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/>
              <a:r>
                <a:rPr lang="en-CA" sz="1800" b="1"/>
                <a:t>4</a:t>
              </a:r>
              <a:endParaRPr lang="en-US" sz="1800" b="1"/>
            </a:p>
          </p:txBody>
        </p:sp>
        <p:pic>
          <p:nvPicPr>
            <p:cNvPr id="22543" name="Picture 28" descr="Ro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" y="2843"/>
              <a:ext cx="60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29" descr="EndUser_Female_Lef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" y="2797"/>
              <a:ext cx="45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Line 30"/>
            <p:cNvSpPr>
              <a:spLocks noChangeShapeType="1"/>
            </p:cNvSpPr>
            <p:nvPr/>
          </p:nvSpPr>
          <p:spPr bwMode="auto">
            <a:xfrm>
              <a:off x="3521" y="3116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3984" y="2592"/>
              <a:ext cx="6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900" b="1"/>
                <a:t>Cisco Secure ACS Server</a:t>
              </a:r>
            </a:p>
          </p:txBody>
        </p:sp>
        <p:sp>
          <p:nvSpPr>
            <p:cNvPr id="22547" name="Rectangle 32"/>
            <p:cNvSpPr>
              <a:spLocks noChangeArrowheads="1"/>
            </p:cNvSpPr>
            <p:nvPr/>
          </p:nvSpPr>
          <p:spPr bwMode="auto">
            <a:xfrm>
              <a:off x="4089" y="3174"/>
              <a:ext cx="567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548" name="Rectangle 33"/>
            <p:cNvSpPr>
              <a:spLocks noChangeArrowheads="1"/>
            </p:cNvSpPr>
            <p:nvPr/>
          </p:nvSpPr>
          <p:spPr bwMode="auto">
            <a:xfrm>
              <a:off x="3693" y="3191"/>
              <a:ext cx="163" cy="134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/>
              <a:r>
                <a:rPr lang="en-CA" sz="1800" b="1"/>
                <a:t>3</a:t>
              </a:r>
              <a:endParaRPr 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Planning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39725" indent="-339725"/>
            <a:r>
              <a:rPr lang="en-US" smtClean="0"/>
              <a:t>This lesson should take 3-6 hours to present</a:t>
            </a:r>
          </a:p>
          <a:p>
            <a:pPr marL="339725" indent="-339725"/>
            <a:r>
              <a:rPr lang="en-US" smtClean="0"/>
              <a:t>The lesson should include lecture, demonstrations, discussion and assessment</a:t>
            </a:r>
          </a:p>
          <a:p>
            <a:pPr marL="339725" indent="-339725"/>
            <a:r>
              <a:rPr lang="en-US" smtClean="0"/>
              <a:t>The lesson can be taught in person or using remote instruction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Authorization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Typically implemented using an AAA server-based solution</a:t>
            </a:r>
          </a:p>
          <a:p>
            <a:r>
              <a:rPr lang="en-US" sz="2400" smtClean="0"/>
              <a:t>Uses a set of attributes that describes user access to the network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4097338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752600" y="5006975"/>
            <a:ext cx="5867400" cy="1241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>
            <a:spAutoFit/>
          </a:bodyPr>
          <a:lstStyle/>
          <a:p>
            <a:pPr marL="231775" indent="-231775" defTabSz="814388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sz="1400"/>
              <a:t>When a user has been authenticated, a session is established with an AAA server.</a:t>
            </a:r>
          </a:p>
          <a:p>
            <a:pPr marL="231775" indent="-231775" defTabSz="814388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sz="1400"/>
              <a:t>The router requests authorization for the requested service from the AAA server.</a:t>
            </a:r>
          </a:p>
          <a:p>
            <a:pPr marL="231775" indent="-231775" defTabSz="814388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sz="1400"/>
              <a:t>The AAA server returns a PASS/FAIL for authorization.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Accounting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Implemented using an AAA server-based solution</a:t>
            </a:r>
          </a:p>
          <a:p>
            <a:r>
              <a:rPr lang="en-US" sz="2400" smtClean="0"/>
              <a:t>Keeps a detailed log of what an authenticated user does on a device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676400" y="5334000"/>
            <a:ext cx="5867400" cy="985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>
            <a:spAutoFit/>
          </a:bodyPr>
          <a:lstStyle/>
          <a:p>
            <a:pPr marL="231775" indent="-231775" defTabSz="814388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sz="1400"/>
              <a:t>When a user has been authenticated, the AAA accounting process generates a start message to begin the accounting process.</a:t>
            </a:r>
          </a:p>
          <a:p>
            <a:pPr marL="231775" indent="-231775" defTabSz="814388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sz="1400"/>
              <a:t>When the user finishes, a stop message is recorded ending the accounting process.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7912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AAA Authentication Commands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3276600"/>
            <a:ext cx="5251450" cy="2667000"/>
          </a:xfrm>
        </p:spPr>
        <p:txBody>
          <a:bodyPr/>
          <a:lstStyle/>
          <a:p>
            <a:pPr marL="0" indent="0">
              <a:lnSpc>
                <a:spcPct val="85000"/>
              </a:lnSpc>
              <a:buFontTx/>
              <a:buNone/>
              <a:defRPr/>
            </a:pPr>
            <a:r>
              <a:rPr lang="en-US" sz="2000" dirty="0" smtClean="0"/>
              <a:t>To authenticate administrator access (character mode access)</a:t>
            </a:r>
          </a:p>
          <a:p>
            <a:pPr marL="339725" indent="-339725">
              <a:lnSpc>
                <a:spcPct val="85000"/>
              </a:lnSpc>
              <a:buFontTx/>
              <a:buAutoNum type="arabicPeriod"/>
              <a:defRPr/>
            </a:pPr>
            <a:r>
              <a:rPr lang="en-US" sz="2000" dirty="0" smtClean="0"/>
              <a:t>Add usernames and passwords to the local router database</a:t>
            </a:r>
          </a:p>
          <a:p>
            <a:pPr marL="339725" indent="-339725">
              <a:lnSpc>
                <a:spcPct val="85000"/>
              </a:lnSpc>
              <a:buFontTx/>
              <a:buAutoNum type="arabicPeriod"/>
              <a:defRPr/>
            </a:pPr>
            <a:r>
              <a:rPr lang="en-US" sz="2000" dirty="0" smtClean="0"/>
              <a:t>Enable AAA globally </a:t>
            </a:r>
          </a:p>
          <a:p>
            <a:pPr marL="339725" indent="-339725">
              <a:lnSpc>
                <a:spcPct val="85000"/>
              </a:lnSpc>
              <a:buFontTx/>
              <a:buAutoNum type="arabicPeriod"/>
              <a:defRPr/>
            </a:pPr>
            <a:r>
              <a:rPr lang="en-US" sz="2000" dirty="0" smtClean="0"/>
              <a:t>Configure AAA parameters on the router</a:t>
            </a:r>
          </a:p>
          <a:p>
            <a:pPr marL="339725" indent="-339725">
              <a:lnSpc>
                <a:spcPct val="85000"/>
              </a:lnSpc>
              <a:buFontTx/>
              <a:buAutoNum type="arabicPeriod"/>
              <a:defRPr/>
            </a:pPr>
            <a:r>
              <a:rPr lang="en-US" sz="2000" dirty="0" smtClean="0"/>
              <a:t>Confirm and troubleshoot the AAA configuration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57200" y="1524000"/>
            <a:ext cx="6019800" cy="1219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R1#</a:t>
            </a:r>
            <a:r>
              <a:rPr lang="en-US" sz="1200" b="1">
                <a:latin typeface="Courier New" pitchFamily="49" charset="0"/>
              </a:rPr>
              <a:t> conf t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JR-ADMIN secret Str0ngPa55w0rd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ADMIN secret Str0ng5rPa55w0rd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new-model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default local-case</a:t>
            </a:r>
          </a:p>
          <a:p>
            <a:pPr eaLnBrk="1" hangingPunct="1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local authentication attempts max-fail 10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2536825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504825" y="3265488"/>
            <a:ext cx="533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 flipH="1" flipV="1">
            <a:off x="838200" y="2819400"/>
            <a:ext cx="4572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Commands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aaa authentication enable</a:t>
            </a:r>
          </a:p>
          <a:p>
            <a:pPr lvl="1">
              <a:buFontTx/>
              <a:buNone/>
            </a:pPr>
            <a:r>
              <a:rPr lang="en-US" smtClean="0"/>
              <a:t>Enables AAA for EXEC mode access</a:t>
            </a:r>
          </a:p>
          <a:p>
            <a:r>
              <a:rPr lang="en-US" smtClean="0"/>
              <a:t>aaa authentication ppp</a:t>
            </a:r>
          </a:p>
          <a:p>
            <a:pPr lvl="1">
              <a:buFontTx/>
              <a:buNone/>
            </a:pPr>
            <a:r>
              <a:rPr lang="en-US" smtClean="0"/>
              <a:t>Enables AAA for PPP network access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AAA Authentication </a:t>
            </a:r>
            <a:br>
              <a:rPr lang="en-US" sz="2800" smtClean="0"/>
            </a:br>
            <a:r>
              <a:rPr lang="en-US" sz="2800" smtClean="0"/>
              <a:t>Command Elements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533400" y="1524000"/>
            <a:ext cx="563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router(config)#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33400" y="1905000"/>
            <a:ext cx="7924800" cy="623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marL="238125" indent="-23812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aaa authentication 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login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{default | list-name} method1…[method4]</a:t>
            </a:r>
          </a:p>
        </p:txBody>
      </p:sp>
      <p:graphicFrame>
        <p:nvGraphicFramePr>
          <p:cNvPr id="144419" name="Group 35"/>
          <p:cNvGraphicFramePr>
            <a:graphicFrameLocks noGrp="1"/>
          </p:cNvGraphicFramePr>
          <p:nvPr/>
        </p:nvGraphicFramePr>
        <p:xfrm>
          <a:off x="609600" y="2667000"/>
          <a:ext cx="8229600" cy="3930015"/>
        </p:xfrm>
        <a:graphic>
          <a:graphicData uri="http://schemas.openxmlformats.org/drawingml/2006/table">
            <a:tbl>
              <a:tblPr/>
              <a:tblGrid>
                <a:gridCol w="1474788"/>
                <a:gridCol w="67548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listed authentication methods that follow this keyword as the default list of methods when a user logs in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list-name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 string used to name the list of authentication methods activated when a user logs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password-expiry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Enables password aging on a local authentication list.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method2...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list of methods that the authentication algorithm tries in the given sequence. You must enter at least one method; you may enter up to four methods.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Type Keywords</a:t>
            </a:r>
          </a:p>
        </p:txBody>
      </p:sp>
      <p:graphicFrame>
        <p:nvGraphicFramePr>
          <p:cNvPr id="145464" name="Group 56"/>
          <p:cNvGraphicFramePr>
            <a:graphicFrameLocks noGrp="1"/>
          </p:cNvGraphicFramePr>
          <p:nvPr>
            <p:ph idx="1"/>
          </p:nvPr>
        </p:nvGraphicFramePr>
        <p:xfrm>
          <a:off x="455613" y="1690688"/>
          <a:ext cx="8224837" cy="4346322"/>
        </p:xfrm>
        <a:graphic>
          <a:graphicData uri="http://schemas.openxmlformats.org/drawingml/2006/table">
            <a:tbl>
              <a:tblPr/>
              <a:tblGrid>
                <a:gridCol w="1982787"/>
                <a:gridCol w="624205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Keywords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enable password for authentication. This keyword cannot be used.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krb5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Kerberos 5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krb5-telnet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Kerberos 5 telnet authentication protocol when using Telnet to connect to the router.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line password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local username database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local-case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case-sensitive local username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no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group-name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a cache server group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radius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list of all RADIUS servers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tacacs+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the list of all TACACS+ servers for authentication.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group-name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 a subset of RADIUS or TACACS+ servers for authentication as defined by the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aaa group server radius or aaa group server tacacs+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command.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Security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85800" y="2895600"/>
            <a:ext cx="7724775" cy="9620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Courier New" pitchFamily="49" charset="0"/>
              </a:rPr>
              <a:t>R1#</a:t>
            </a:r>
            <a:r>
              <a:rPr lang="en-US" sz="1400" b="1" dirty="0">
                <a:latin typeface="Courier New" pitchFamily="49" charset="0"/>
              </a:rPr>
              <a:t> show </a:t>
            </a:r>
            <a:r>
              <a:rPr lang="en-US" sz="1400" b="1" dirty="0" err="1">
                <a:latin typeface="Courier New" pitchFamily="49" charset="0"/>
              </a:rPr>
              <a:t>aaa</a:t>
            </a:r>
            <a:r>
              <a:rPr lang="en-US" sz="1400" b="1" dirty="0">
                <a:latin typeface="Courier New" pitchFamily="49" charset="0"/>
              </a:rPr>
              <a:t> local user lockout</a:t>
            </a:r>
          </a:p>
          <a:p>
            <a:pPr>
              <a:lnSpc>
                <a:spcPct val="110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</a:rPr>
              <a:t>Local-user          Lock time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ourier New" pitchFamily="49" charset="0"/>
              </a:rPr>
              <a:t>                JR-ADMIN            04:28:49 UTC Sat Dec 27 2008</a:t>
            </a:r>
          </a:p>
        </p:txBody>
      </p:sp>
      <p:sp>
        <p:nvSpPr>
          <p:cNvPr id="29700" name="Text Box 16"/>
          <p:cNvSpPr txBox="1">
            <a:spLocks noChangeArrowheads="1"/>
          </p:cNvSpPr>
          <p:nvPr/>
        </p:nvSpPr>
        <p:spPr bwMode="auto">
          <a:xfrm>
            <a:off x="533400" y="1447800"/>
            <a:ext cx="563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router(config)#</a:t>
            </a:r>
          </a:p>
        </p:txBody>
      </p:sp>
      <p:sp>
        <p:nvSpPr>
          <p:cNvPr id="29701" name="Text Box 17"/>
          <p:cNvSpPr txBox="1">
            <a:spLocks noChangeArrowheads="1"/>
          </p:cNvSpPr>
          <p:nvPr/>
        </p:nvSpPr>
        <p:spPr bwMode="auto">
          <a:xfrm>
            <a:off x="533400" y="1825625"/>
            <a:ext cx="7924800" cy="563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marL="238125" indent="-23812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aaa local authentication attempts max-fail [</a:t>
            </a:r>
            <a:r>
              <a:rPr lang="en-US" sz="1600" i="1">
                <a:solidFill>
                  <a:srgbClr val="000000"/>
                </a:solidFill>
                <a:latin typeface="Courier New" pitchFamily="49" charset="0"/>
              </a:rPr>
              <a:t>number-of-unsuccessful-attempts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685800" y="4419600"/>
            <a:ext cx="7724775" cy="189547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R1#</a:t>
            </a:r>
            <a:r>
              <a:rPr lang="en-US" sz="1400" b="1">
                <a:latin typeface="Courier New" pitchFamily="49" charset="0"/>
              </a:rPr>
              <a:t> show aaa sessions 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Total sessions since last reload: 4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Session Id: 1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   Unique Id: 175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   User Name: ADMIN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   IP Address: 192.168.1.10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   Idle Time: 0</a:t>
            </a:r>
          </a:p>
          <a:p>
            <a:pPr>
              <a:lnSpc>
                <a:spcPct val="110000"/>
              </a:lnSpc>
            </a:pPr>
            <a:r>
              <a:rPr lang="en-US" sz="1400">
                <a:latin typeface="Courier New" pitchFamily="49" charset="0"/>
              </a:rPr>
              <a:t>   CT Call Handle: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038600"/>
            <a:ext cx="7010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err="1" smtClean="0">
                <a:effectLst/>
              </a:rPr>
              <a:t>clear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aaa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local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user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lockout</a:t>
            </a:r>
            <a:r>
              <a:rPr lang="sk-SK" b="1" dirty="0" smtClean="0">
                <a:effectLst/>
              </a:rPr>
              <a:t> </a:t>
            </a:r>
            <a:r>
              <a:rPr lang="sk-SK" dirty="0"/>
              <a:t>{</a:t>
            </a:r>
            <a:r>
              <a:rPr lang="sk-SK" b="1" dirty="0" err="1" smtClean="0">
                <a:effectLst/>
              </a:rPr>
              <a:t>username</a:t>
            </a:r>
            <a:r>
              <a:rPr lang="sk-SK" b="1" dirty="0" smtClean="0">
                <a:effectLst/>
              </a:rPr>
              <a:t> </a:t>
            </a:r>
            <a:r>
              <a:rPr lang="sk-SK" i="1" dirty="0" err="1"/>
              <a:t>username</a:t>
            </a:r>
            <a:r>
              <a:rPr lang="sk-SK" dirty="0"/>
              <a:t> |</a:t>
            </a:r>
            <a:r>
              <a:rPr lang="sk-SK" b="1" dirty="0" smtClean="0">
                <a:effectLst/>
              </a:rPr>
              <a:t> </a:t>
            </a:r>
            <a:r>
              <a:rPr lang="sk-SK" b="1" dirty="0" err="1" smtClean="0">
                <a:effectLst/>
              </a:rPr>
              <a:t>all</a:t>
            </a:r>
            <a:r>
              <a:rPr lang="sk-SK" dirty="0"/>
              <a:t>}</a:t>
            </a:r>
            <a:endParaRPr lang="sk-SK" dirty="0" smtClean="0"/>
          </a:p>
          <a:p>
            <a:r>
              <a:rPr lang="sk-SK" dirty="0" err="1" smtClean="0"/>
              <a:t>Unlocks</a:t>
            </a:r>
            <a:r>
              <a:rPr lang="sk-SK" dirty="0" smtClean="0"/>
              <a:t> a </a:t>
            </a:r>
            <a:r>
              <a:rPr lang="sk-SK" dirty="0" err="1" smtClean="0"/>
              <a:t>locked-out</a:t>
            </a:r>
            <a:r>
              <a:rPr lang="sk-SK" dirty="0" smtClean="0"/>
              <a:t> </a:t>
            </a:r>
            <a:r>
              <a:rPr lang="sk-SK" dirty="0" err="1" smtClean="0"/>
              <a:t>user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Example</a:t>
            </a:r>
            <a:r>
              <a:rPr lang="sk-SK" dirty="0" smtClean="0"/>
              <a:t>:</a:t>
            </a:r>
          </a:p>
          <a:p>
            <a:r>
              <a:rPr lang="sk-SK" dirty="0" err="1" smtClean="0"/>
              <a:t>Router</a:t>
            </a:r>
            <a:r>
              <a:rPr lang="sk-SK" dirty="0" smtClean="0"/>
              <a:t># </a:t>
            </a:r>
            <a:r>
              <a:rPr lang="sk-SK" dirty="0" err="1" smtClean="0"/>
              <a:t>clear</a:t>
            </a:r>
            <a:r>
              <a:rPr lang="sk-SK" dirty="0" smtClean="0"/>
              <a:t> </a:t>
            </a:r>
            <a:r>
              <a:rPr lang="sk-SK" dirty="0" err="1" smtClean="0"/>
              <a:t>aaa</a:t>
            </a:r>
            <a:r>
              <a:rPr lang="sk-SK" dirty="0" smtClean="0"/>
              <a:t> </a:t>
            </a:r>
            <a:r>
              <a:rPr lang="sk-SK" dirty="0" err="1" smtClean="0"/>
              <a:t>local</a:t>
            </a:r>
            <a:r>
              <a:rPr lang="sk-SK" dirty="0" smtClean="0"/>
              <a:t> </a:t>
            </a:r>
            <a:r>
              <a:rPr lang="sk-SK" dirty="0" err="1" smtClean="0"/>
              <a:t>user</a:t>
            </a:r>
            <a:r>
              <a:rPr lang="sk-SK" dirty="0" smtClean="0"/>
              <a:t> </a:t>
            </a:r>
            <a:r>
              <a:rPr lang="sk-SK" dirty="0" err="1" smtClean="0"/>
              <a:t>lockout</a:t>
            </a:r>
            <a:r>
              <a:rPr lang="sk-SK" dirty="0" smtClean="0"/>
              <a:t> </a:t>
            </a:r>
            <a:r>
              <a:rPr lang="sk-SK" dirty="0" err="1" smtClean="0"/>
              <a:t>username</a:t>
            </a:r>
            <a:r>
              <a:rPr lang="sk-SK" dirty="0" smtClean="0"/>
              <a:t> user1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Configuration</a:t>
            </a:r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695450"/>
            <a:ext cx="25368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3683000" y="2949575"/>
            <a:ext cx="533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1676400" y="4017963"/>
            <a:ext cx="6019800" cy="164147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R1#</a:t>
            </a:r>
            <a:r>
              <a:rPr lang="en-US" sz="1200" b="1">
                <a:latin typeface="Courier New" pitchFamily="49" charset="0"/>
              </a:rPr>
              <a:t> conf t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JR-ADMIN secret Str0ngPa55w0rd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ADMIN secret Str0ng5rPa55w0rd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new-model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default local-case enable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TELNET-LOGIN local-case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line vty 0 4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R1(config-line)#</a:t>
            </a:r>
            <a:r>
              <a:rPr lang="en-US" sz="1200" b="1">
                <a:latin typeface="Courier New" pitchFamily="49" charset="0"/>
              </a:rPr>
              <a:t> login authentication TELNET-LOGIN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Verifying AAA Authentication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24000"/>
            <a:ext cx="8224837" cy="2049463"/>
          </a:xfrm>
        </p:spPr>
        <p:txBody>
          <a:bodyPr/>
          <a:lstStyle/>
          <a:p>
            <a:r>
              <a:rPr lang="en-US" sz="2400" smtClean="0"/>
              <a:t>AAA is enabled by default in SDM</a:t>
            </a:r>
          </a:p>
          <a:p>
            <a:r>
              <a:rPr lang="en-US" sz="2400" smtClean="0"/>
              <a:t>To verify or enable/disable AAA, choose Configure &gt; Additional Tasks &gt; AAA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" b="6383"/>
          <a:stretch>
            <a:fillRect/>
          </a:stretch>
        </p:blipFill>
        <p:spPr>
          <a:xfrm>
            <a:off x="2438400" y="3038475"/>
            <a:ext cx="4876800" cy="3438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SDM</a:t>
            </a:r>
          </a:p>
        </p:txBody>
      </p:sp>
      <p:pic>
        <p:nvPicPr>
          <p:cNvPr id="32771" name="Picture 6" descr="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239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7" descr="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334803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03250" y="1296988"/>
            <a:ext cx="6764338" cy="539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/>
              <a:t>Select Configure &gt; Additional Tasks &gt; Router Access &gt; </a:t>
            </a:r>
            <a:br>
              <a:rPr lang="en-US"/>
            </a:br>
            <a:r>
              <a:rPr lang="en-US"/>
              <a:t>User Accounts/View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172200" y="2895600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571500" indent="-5715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6172200" y="3698875"/>
            <a:ext cx="2251075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Enter username</a:t>
            </a:r>
            <a:br>
              <a:rPr lang="en-US"/>
            </a:br>
            <a:r>
              <a:rPr lang="en-US"/>
              <a:t>    and password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6172200" y="4824413"/>
            <a:ext cx="1674813" cy="3571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Choose 15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6172200" y="5181600"/>
            <a:ext cx="2632075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2857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Check the box and </a:t>
            </a:r>
            <a:br>
              <a:rPr lang="en-US"/>
            </a:br>
            <a:r>
              <a:rPr lang="en-US"/>
              <a:t>select a view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6184900" y="6061075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Click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7" grpId="0" animBg="1"/>
      <p:bldP spid="149519" grpId="0" animBg="1"/>
      <p:bldP spid="149520" grpId="0" animBg="1"/>
      <p:bldP spid="149521" grpId="0" animBg="1"/>
      <p:bldP spid="149522" grpId="0" animBg="1"/>
      <p:bldP spid="1495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Concepts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mtClean="0"/>
              <a:t>Local Authentication</a:t>
            </a:r>
          </a:p>
          <a:p>
            <a:pPr>
              <a:lnSpc>
                <a:spcPct val="85000"/>
              </a:lnSpc>
            </a:pPr>
            <a:r>
              <a:rPr lang="en-US" smtClean="0"/>
              <a:t>Enhancements to Local Authentication</a:t>
            </a:r>
          </a:p>
          <a:p>
            <a:pPr>
              <a:lnSpc>
                <a:spcPct val="85000"/>
              </a:lnSpc>
            </a:pPr>
            <a:r>
              <a:rPr lang="en-US" smtClean="0"/>
              <a:t>Describe the purpose of AAA and the various implementation techniques</a:t>
            </a:r>
          </a:p>
          <a:p>
            <a:pPr>
              <a:lnSpc>
                <a:spcPct val="85000"/>
              </a:lnSpc>
            </a:pPr>
            <a:r>
              <a:rPr lang="en-US" smtClean="0"/>
              <a:t>Implement AAA using the local database</a:t>
            </a:r>
          </a:p>
          <a:p>
            <a:pPr>
              <a:lnSpc>
                <a:spcPct val="85000"/>
              </a:lnSpc>
            </a:pPr>
            <a:r>
              <a:rPr lang="en-US" smtClean="0"/>
              <a:t>Implement AAA using TACACS+ and RADIUS protocols</a:t>
            </a:r>
          </a:p>
          <a:p>
            <a:pPr>
              <a:lnSpc>
                <a:spcPct val="85000"/>
              </a:lnSpc>
            </a:pPr>
            <a:r>
              <a:rPr lang="en-US" smtClean="0"/>
              <a:t>Implement AAA Authorization and Accounting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Login Authentication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762000" y="2057400"/>
            <a:ext cx="7620000" cy="4191000"/>
            <a:chOff x="336" y="520"/>
            <a:chExt cx="5184" cy="2941"/>
          </a:xfrm>
        </p:grpSpPr>
        <p:pic>
          <p:nvPicPr>
            <p:cNvPr id="33802" name="Picture 5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520"/>
              <a:ext cx="4080" cy="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336"/>
              <a:ext cx="1696" cy="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768"/>
              <a:ext cx="1776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AutoShape 8"/>
            <p:cNvSpPr>
              <a:spLocks noChangeArrowheads="1"/>
            </p:cNvSpPr>
            <p:nvPr/>
          </p:nvSpPr>
          <p:spPr bwMode="auto">
            <a:xfrm>
              <a:off x="3408" y="2244"/>
              <a:ext cx="304" cy="172"/>
            </a:xfrm>
            <a:prstGeom prst="rightArrow">
              <a:avLst>
                <a:gd name="adj1" fmla="val 45352"/>
                <a:gd name="adj2" fmla="val 48834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025" tIns="36512" rIns="73025" bIns="36512" anchor="ctr">
              <a:spAutoFit/>
            </a:bodyPr>
            <a:lstStyle/>
            <a:p>
              <a:endParaRPr lang="sk-SK"/>
            </a:p>
          </p:txBody>
        </p:sp>
        <p:sp>
          <p:nvSpPr>
            <p:cNvPr id="33806" name="AutoShape 9"/>
            <p:cNvSpPr>
              <a:spLocks noChangeArrowheads="1"/>
            </p:cNvSpPr>
            <p:nvPr/>
          </p:nvSpPr>
          <p:spPr bwMode="auto">
            <a:xfrm rot="8555679">
              <a:off x="3408" y="1144"/>
              <a:ext cx="304" cy="172"/>
            </a:xfrm>
            <a:prstGeom prst="rightArrow">
              <a:avLst>
                <a:gd name="adj1" fmla="val 45352"/>
                <a:gd name="adj2" fmla="val 48834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025" tIns="36512" rIns="73025" bIns="36512" anchor="ctr">
              <a:spAutoFit/>
            </a:bodyPr>
            <a:lstStyle/>
            <a:p>
              <a:endParaRPr lang="sk-SK"/>
            </a:p>
          </p:txBody>
        </p:sp>
      </p:grp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79450" y="1412875"/>
            <a:ext cx="7854950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Select Configure &gt; Additional Tasks &gt; AAA &gt; Authentication</a:t>
            </a:r>
            <a:br>
              <a:rPr lang="en-US"/>
            </a:br>
            <a:r>
              <a:rPr lang="en-US"/>
              <a:t>Policies &gt; Login and click </a:t>
            </a:r>
            <a:r>
              <a:rPr lang="en-US" b="1"/>
              <a:t>Add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4724400" y="3276600"/>
            <a:ext cx="373221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Verify that Default is selected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114800" y="4062413"/>
            <a:ext cx="1520825" cy="3571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Click Add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5791200" y="5029200"/>
            <a:ext cx="191611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Choose local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6699250" y="5680075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Click OK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124200" y="5867400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342900" indent="-34290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Click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9" grpId="0" animBg="1"/>
      <p:bldP spid="150540" grpId="0" animBg="1"/>
      <p:bldP spid="150541" grpId="0" animBg="1"/>
      <p:bldP spid="150542" grpId="0" animBg="1"/>
      <p:bldP spid="150543" grpId="0" animBg="1"/>
      <p:bldP spid="1505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Troubleshooting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debug aaa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Command</a:t>
            </a:r>
          </a:p>
          <a:p>
            <a:r>
              <a:rPr lang="en-US" smtClean="0"/>
              <a:t>Sample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debug aaa Command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33400" y="1346200"/>
            <a:ext cx="7924800" cy="5283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36576" rIns="92075" bIns="36576"/>
          <a:lstStyle/>
          <a:p>
            <a:pPr marL="230188" indent="-230188">
              <a:lnSpc>
                <a:spcPct val="110000"/>
              </a:lnSpc>
            </a:pPr>
            <a:endParaRPr lang="sk-SK" sz="1200">
              <a:latin typeface="Courier New" pitchFamily="49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066800" y="2438400"/>
            <a:ext cx="1390650" cy="177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838200" y="1371600"/>
            <a:ext cx="7924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36576" rIns="92075" bIns="36576"/>
          <a:lstStyle/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R1# </a:t>
            </a:r>
            <a:r>
              <a:rPr lang="en-US" sz="1200" b="1">
                <a:latin typeface="Courier New" pitchFamily="49" charset="0"/>
                <a:cs typeface="Times New Roman" pitchFamily="18" charset="0"/>
              </a:rPr>
              <a:t>debug aaa ?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accounting           Accounting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administrative       Administrative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api                  AAA api events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attr                 AAA Attr Manager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authentication       Authentication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authorization        Authorization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cache                Cache activities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coa                  AAA CoA processing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db                   AAA DB Manager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dead-criteria        AAA Dead-Criteria Info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id                   AAA Unique Id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ipc                  AAA IPC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mlist-ref-count      Method list reference counts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mlist-state          Information about AAA method list state change and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                     notification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per-user             Per-user attributes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pod                  AAA POD processing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protocol             AAA protocol processing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server-ref-count     Server handle reference counts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sg-ref-count         Server group handle reference counts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sg-server-selection  Server Group Server Selection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subsys               AAA Subsystem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testing              Info. about AAA generated test packets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          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R1# debug aaa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Output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57200" y="1908175"/>
            <a:ext cx="8255000" cy="37306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36576" rIns="92075" bIns="36576"/>
          <a:lstStyle/>
          <a:p>
            <a:pPr marL="230188" indent="-230188">
              <a:lnSpc>
                <a:spcPct val="110000"/>
              </a:lnSpc>
            </a:pPr>
            <a:endParaRPr lang="sk-SK" sz="1200">
              <a:latin typeface="Courier New" pitchFamily="49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805488" y="5008563"/>
            <a:ext cx="15240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110288" y="5189538"/>
            <a:ext cx="1295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805488" y="5418138"/>
            <a:ext cx="1219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457200" y="1936750"/>
            <a:ext cx="82550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36576" rIns="92075" bIns="36576"/>
          <a:lstStyle/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R1# </a:t>
            </a:r>
            <a:r>
              <a:rPr lang="en-US" sz="1200" b="1">
                <a:latin typeface="Courier New" pitchFamily="49" charset="0"/>
              </a:rPr>
              <a:t>debug aaa authentication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113123: Feb 4 10:11:19.305 CST: AAA/MEMORY: create_user (0x619C4940) user=''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ruser='' port='tty1' rem_addr='async/81560' authen_type=ASCII service=LOGIN priv=1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113124: Feb 4 10:11:19.305 CST: AAA/AUTHEN/START (2784097690): port='tty1' list=''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action=LOGIN service=LOGIN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113125: Feb 4 10:11:19.305 CST: AAA/AUTHEN/START (2784097690): using "default" list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113126: Feb 4 10:11:19.305 CST: AAA/AUTHEN/START (2784097690): Method=LOCAL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113127: Feb 4 10:11:19.305 CST: AAA/AUTHEN (2784097690): status = GETUSER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113128: Feb 4 10:11:26.305 CST: AAA/AUTHEN/CONT (2784097690): continue_login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(user='(undef)')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113129: Feb 4 10:11:26.305 CST: AAA/AUTHEN (2784097690): status = GETUSER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113130: Feb 4 10:11:26.305 CST: AAA/AUTHEN/CONT (2784097690): Method=LOCAL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113131: Feb 4 10:11:26.305 CST: AAA/AUTHEN (2784097690): status = GETPASS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113132: Feb 4 10:11:28.145 CST: AAA/AUTHEN/CONT (2784097690): continue_login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(user='diallocal')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113133: Feb 4 10:11:28.145 CST: AAA/AUTHEN (2784097690): status = GETPASS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113134: Feb 4 10:11:28.145 CST: AAA/AUTHEN/CONT (2784097690): Method=LOCAL</a:t>
            </a:r>
          </a:p>
          <a:p>
            <a:pPr marL="230188" indent="-230188">
              <a:lnSpc>
                <a:spcPct val="110000"/>
              </a:lnSpc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113135: Feb 4 10:11:28.145 CST: AAA/AUTHEN (2784097690): status = PASS</a:t>
            </a:r>
            <a:endParaRPr lang="en-US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Local Versus Server-Based </a:t>
            </a:r>
            <a:br>
              <a:rPr lang="en-US" sz="2800" smtClean="0"/>
            </a:br>
            <a:r>
              <a:rPr lang="en-US" sz="2800" smtClean="0"/>
              <a:t>Authentication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889000" y="5046663"/>
            <a:ext cx="75041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user establishes a connection with the router.</a:t>
            </a:r>
          </a:p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router prompts the user for a username and password. </a:t>
            </a:r>
          </a:p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router passes the username and password to the Cisco Secure ACS (server or engine).</a:t>
            </a:r>
          </a:p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Cisco Secure ACS authenticates the user. The user is authorized to access the router (administrative access) or the network based on information found in the Cisco Secure ACS database.</a:t>
            </a:r>
          </a:p>
        </p:txBody>
      </p:sp>
      <p:sp>
        <p:nvSpPr>
          <p:cNvPr id="37892" name="Line 34"/>
          <p:cNvSpPr>
            <a:spLocks noChangeShapeType="1"/>
          </p:cNvSpPr>
          <p:nvPr/>
        </p:nvSpPr>
        <p:spPr bwMode="auto">
          <a:xfrm>
            <a:off x="1914525" y="3097213"/>
            <a:ext cx="1406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893" name="Line 35"/>
          <p:cNvSpPr>
            <a:spLocks noChangeShapeType="1"/>
          </p:cNvSpPr>
          <p:nvPr/>
        </p:nvSpPr>
        <p:spPr bwMode="auto">
          <a:xfrm>
            <a:off x="1863725" y="3703638"/>
            <a:ext cx="409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894" name="Rectangle 36"/>
          <p:cNvSpPr>
            <a:spLocks noChangeArrowheads="1"/>
          </p:cNvSpPr>
          <p:nvPr/>
        </p:nvSpPr>
        <p:spPr bwMode="auto">
          <a:xfrm>
            <a:off x="3497263" y="2578100"/>
            <a:ext cx="906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Perimeter</a:t>
            </a:r>
            <a:br>
              <a:rPr lang="en-US" sz="1200" b="1"/>
            </a:br>
            <a:r>
              <a:rPr lang="en-US" sz="1200" b="1"/>
              <a:t>Router</a:t>
            </a:r>
          </a:p>
        </p:txBody>
      </p:sp>
      <p:sp>
        <p:nvSpPr>
          <p:cNvPr id="37895" name="Rectangle 37"/>
          <p:cNvSpPr>
            <a:spLocks noChangeArrowheads="1"/>
          </p:cNvSpPr>
          <p:nvPr/>
        </p:nvSpPr>
        <p:spPr bwMode="auto">
          <a:xfrm>
            <a:off x="673100" y="4008438"/>
            <a:ext cx="1143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Remote User</a:t>
            </a:r>
          </a:p>
        </p:txBody>
      </p:sp>
      <p:sp>
        <p:nvSpPr>
          <p:cNvPr id="37896" name="Line 38"/>
          <p:cNvSpPr>
            <a:spLocks noChangeShapeType="1"/>
          </p:cNvSpPr>
          <p:nvPr/>
        </p:nvSpPr>
        <p:spPr bwMode="auto">
          <a:xfrm>
            <a:off x="4244975" y="3317875"/>
            <a:ext cx="13192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897" name="Line 39"/>
          <p:cNvSpPr>
            <a:spLocks noChangeShapeType="1"/>
          </p:cNvSpPr>
          <p:nvPr/>
        </p:nvSpPr>
        <p:spPr bwMode="auto">
          <a:xfrm rot="-5400000">
            <a:off x="4710906" y="3459957"/>
            <a:ext cx="17065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898" name="Rectangle 40"/>
          <p:cNvSpPr>
            <a:spLocks noChangeArrowheads="1"/>
          </p:cNvSpPr>
          <p:nvPr/>
        </p:nvSpPr>
        <p:spPr bwMode="auto">
          <a:xfrm>
            <a:off x="6834188" y="2301875"/>
            <a:ext cx="17176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Cisco Secure ACS for Windows Server</a:t>
            </a:r>
          </a:p>
        </p:txBody>
      </p:sp>
      <p:sp>
        <p:nvSpPr>
          <p:cNvPr id="37899" name="Line 41"/>
          <p:cNvSpPr>
            <a:spLocks noChangeShapeType="1"/>
          </p:cNvSpPr>
          <p:nvPr/>
        </p:nvSpPr>
        <p:spPr bwMode="auto">
          <a:xfrm>
            <a:off x="5543550" y="2606675"/>
            <a:ext cx="973138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900" name="Line 42"/>
          <p:cNvSpPr>
            <a:spLocks noChangeShapeType="1"/>
          </p:cNvSpPr>
          <p:nvPr/>
        </p:nvSpPr>
        <p:spPr bwMode="auto">
          <a:xfrm flipH="1">
            <a:off x="5575300" y="3530600"/>
            <a:ext cx="6651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901" name="Line 43"/>
          <p:cNvSpPr>
            <a:spLocks noChangeShapeType="1"/>
          </p:cNvSpPr>
          <p:nvPr/>
        </p:nvSpPr>
        <p:spPr bwMode="auto">
          <a:xfrm>
            <a:off x="4556125" y="3175000"/>
            <a:ext cx="1406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902" name="Line 44"/>
          <p:cNvSpPr>
            <a:spLocks noChangeShapeType="1"/>
          </p:cNvSpPr>
          <p:nvPr/>
        </p:nvSpPr>
        <p:spPr bwMode="auto">
          <a:xfrm rot="10800000">
            <a:off x="1863725" y="3459163"/>
            <a:ext cx="1457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903" name="Rectangle 45"/>
          <p:cNvSpPr>
            <a:spLocks noChangeArrowheads="1"/>
          </p:cNvSpPr>
          <p:nvPr/>
        </p:nvSpPr>
        <p:spPr bwMode="auto">
          <a:xfrm>
            <a:off x="2087563" y="2778125"/>
            <a:ext cx="277812" cy="242888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/>
            <a:r>
              <a:rPr lang="en-CA" sz="1800" b="1"/>
              <a:t>1</a:t>
            </a:r>
            <a:endParaRPr lang="en-US" sz="1800" b="1"/>
          </a:p>
        </p:txBody>
      </p:sp>
      <p:sp>
        <p:nvSpPr>
          <p:cNvPr id="37904" name="Rectangle 46"/>
          <p:cNvSpPr>
            <a:spLocks noChangeArrowheads="1"/>
          </p:cNvSpPr>
          <p:nvPr/>
        </p:nvSpPr>
        <p:spPr bwMode="auto">
          <a:xfrm>
            <a:off x="2860675" y="3160713"/>
            <a:ext cx="277813" cy="244475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/>
            <a:r>
              <a:rPr lang="en-CA" sz="1800" b="1"/>
              <a:t>2</a:t>
            </a:r>
            <a:endParaRPr lang="en-US" sz="1800" b="1"/>
          </a:p>
        </p:txBody>
      </p:sp>
      <p:sp>
        <p:nvSpPr>
          <p:cNvPr id="37905" name="Rectangle 47"/>
          <p:cNvSpPr>
            <a:spLocks noChangeArrowheads="1"/>
          </p:cNvSpPr>
          <p:nvPr/>
        </p:nvSpPr>
        <p:spPr bwMode="auto">
          <a:xfrm>
            <a:off x="4686300" y="2843213"/>
            <a:ext cx="277813" cy="244475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/>
            <a:r>
              <a:rPr lang="en-CA" sz="1800" b="1"/>
              <a:t>3</a:t>
            </a:r>
            <a:endParaRPr lang="en-US" sz="1800" b="1"/>
          </a:p>
        </p:txBody>
      </p:sp>
      <p:sp>
        <p:nvSpPr>
          <p:cNvPr id="37906" name="Rectangle 48"/>
          <p:cNvSpPr>
            <a:spLocks noChangeArrowheads="1"/>
          </p:cNvSpPr>
          <p:nvPr/>
        </p:nvSpPr>
        <p:spPr bwMode="auto">
          <a:xfrm>
            <a:off x="5181600" y="3416300"/>
            <a:ext cx="277813" cy="244475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/>
            <a:r>
              <a:rPr lang="en-CA" sz="1800" b="1"/>
              <a:t>4</a:t>
            </a:r>
            <a:endParaRPr lang="en-US" sz="1800" b="1"/>
          </a:p>
        </p:txBody>
      </p:sp>
      <p:pic>
        <p:nvPicPr>
          <p:cNvPr id="37907" name="Picture 49" descr="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009900"/>
            <a:ext cx="9032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50" descr="EndUser_Female_Le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857500"/>
            <a:ext cx="8794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51" descr="Secured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179638"/>
            <a:ext cx="723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Line 52"/>
          <p:cNvSpPr>
            <a:spLocks noChangeShapeType="1"/>
          </p:cNvSpPr>
          <p:nvPr/>
        </p:nvSpPr>
        <p:spPr bwMode="auto">
          <a:xfrm flipH="1">
            <a:off x="5543550" y="4291013"/>
            <a:ext cx="6651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37911" name="Picture 53" descr="Bo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216275"/>
            <a:ext cx="83343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54" descr="Bo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967163"/>
            <a:ext cx="8334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3" name="Rectangle 55"/>
          <p:cNvSpPr>
            <a:spLocks noChangeArrowheads="1"/>
          </p:cNvSpPr>
          <p:nvPr/>
        </p:nvSpPr>
        <p:spPr bwMode="auto">
          <a:xfrm>
            <a:off x="714375" y="4748213"/>
            <a:ext cx="27908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600"/>
              <a:t>Server-Based Authentication</a:t>
            </a:r>
          </a:p>
        </p:txBody>
      </p:sp>
      <p:sp>
        <p:nvSpPr>
          <p:cNvPr id="37914" name="Rectangle 56"/>
          <p:cNvSpPr>
            <a:spLocks noChangeArrowheads="1"/>
          </p:cNvSpPr>
          <p:nvPr/>
        </p:nvSpPr>
        <p:spPr bwMode="auto">
          <a:xfrm>
            <a:off x="749300" y="1752600"/>
            <a:ext cx="45862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user establishes a connection with the router.</a:t>
            </a:r>
          </a:p>
          <a:p>
            <a:pPr marL="171450" indent="-171450" defTabSz="814388"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  <a:buFontTx/>
              <a:buAutoNum type="arabicPeriod"/>
            </a:pPr>
            <a:r>
              <a:rPr lang="en-US" sz="1000"/>
              <a:t>The router prompts the user for a username and password authenticating the user using a local database.</a:t>
            </a:r>
          </a:p>
        </p:txBody>
      </p:sp>
      <p:sp>
        <p:nvSpPr>
          <p:cNvPr id="37915" name="Rectangle 57"/>
          <p:cNvSpPr>
            <a:spLocks noChangeArrowheads="1"/>
          </p:cNvSpPr>
          <p:nvPr/>
        </p:nvSpPr>
        <p:spPr bwMode="auto">
          <a:xfrm>
            <a:off x="633413" y="1447800"/>
            <a:ext cx="20335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600"/>
              <a:t>Local Authentication</a:t>
            </a:r>
          </a:p>
        </p:txBody>
      </p:sp>
      <p:sp>
        <p:nvSpPr>
          <p:cNvPr id="37916" name="Rectangle 58"/>
          <p:cNvSpPr>
            <a:spLocks noChangeArrowheads="1"/>
          </p:cNvSpPr>
          <p:nvPr/>
        </p:nvSpPr>
        <p:spPr bwMode="auto">
          <a:xfrm>
            <a:off x="685800" y="1447800"/>
            <a:ext cx="4572000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7917" name="Rectangle 59"/>
          <p:cNvSpPr>
            <a:spLocks noChangeArrowheads="1"/>
          </p:cNvSpPr>
          <p:nvPr/>
        </p:nvSpPr>
        <p:spPr bwMode="auto">
          <a:xfrm>
            <a:off x="762000" y="4648200"/>
            <a:ext cx="7573963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TACACS+ and RADIUS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3436938" y="3470275"/>
            <a:ext cx="906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Perimeter</a:t>
            </a:r>
            <a:br>
              <a:rPr lang="en-US" sz="1200" b="1"/>
            </a:br>
            <a:r>
              <a:rPr lang="en-US" sz="1200" b="1"/>
              <a:t>Router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350838" y="5257800"/>
            <a:ext cx="1143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Remote User</a:t>
            </a:r>
          </a:p>
        </p:txBody>
      </p:sp>
      <p:sp>
        <p:nvSpPr>
          <p:cNvPr id="38917" name="Line 8"/>
          <p:cNvSpPr>
            <a:spLocks noChangeShapeType="1"/>
          </p:cNvSpPr>
          <p:nvPr/>
        </p:nvSpPr>
        <p:spPr bwMode="auto">
          <a:xfrm>
            <a:off x="4213225" y="4394200"/>
            <a:ext cx="1447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8918" name="Line 9"/>
          <p:cNvSpPr>
            <a:spLocks noChangeShapeType="1"/>
          </p:cNvSpPr>
          <p:nvPr/>
        </p:nvSpPr>
        <p:spPr bwMode="auto">
          <a:xfrm rot="-5400000">
            <a:off x="4594225" y="4572000"/>
            <a:ext cx="2133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7053263" y="3124200"/>
            <a:ext cx="18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Cisco Secure ACS for Windows Server</a:t>
            </a:r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5638800" y="3505200"/>
            <a:ext cx="1066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H="1">
            <a:off x="5673725" y="4660900"/>
            <a:ext cx="7286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38922" name="Picture 13" descr="EndUser_Female_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9525"/>
            <a:ext cx="965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4" descr="Secured_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71800"/>
            <a:ext cx="793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Line 15"/>
          <p:cNvSpPr>
            <a:spLocks noChangeShapeType="1"/>
          </p:cNvSpPr>
          <p:nvPr/>
        </p:nvSpPr>
        <p:spPr bwMode="auto">
          <a:xfrm flipH="1">
            <a:off x="5638800" y="5610225"/>
            <a:ext cx="7286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6899275" y="52101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200" b="1"/>
              <a:t>Cisco Secure </a:t>
            </a:r>
            <a:br>
              <a:rPr lang="en-US" sz="1200" b="1"/>
            </a:br>
            <a:r>
              <a:rPr lang="en-US" sz="1200" b="1"/>
              <a:t>ACS Express</a:t>
            </a:r>
          </a:p>
        </p:txBody>
      </p:sp>
      <p:pic>
        <p:nvPicPr>
          <p:cNvPr id="38926" name="Picture 17" descr="B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914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18" descr="B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07000"/>
            <a:ext cx="914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8" name="Line 19"/>
          <p:cNvSpPr>
            <a:spLocks noChangeShapeType="1"/>
          </p:cNvSpPr>
          <p:nvPr/>
        </p:nvSpPr>
        <p:spPr bwMode="auto">
          <a:xfrm flipH="1">
            <a:off x="1476375" y="435292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38929" name="Picture 20" descr="Ro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010025"/>
            <a:ext cx="990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0" name="Oval 21"/>
          <p:cNvSpPr>
            <a:spLocks noChangeArrowheads="1"/>
          </p:cNvSpPr>
          <p:nvPr/>
        </p:nvSpPr>
        <p:spPr bwMode="auto">
          <a:xfrm>
            <a:off x="4267200" y="2895600"/>
            <a:ext cx="2286000" cy="3352800"/>
          </a:xfrm>
          <a:prstGeom prst="ellipse">
            <a:avLst/>
          </a:prstGeom>
          <a:solidFill>
            <a:srgbClr val="99CC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31" name="Line 22"/>
          <p:cNvSpPr>
            <a:spLocks noChangeShapeType="1"/>
          </p:cNvSpPr>
          <p:nvPr/>
        </p:nvSpPr>
        <p:spPr bwMode="auto">
          <a:xfrm>
            <a:off x="5362575" y="2209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8932" name="Rectangle 23"/>
          <p:cNvSpPr>
            <a:spLocks noChangeArrowheads="1"/>
          </p:cNvSpPr>
          <p:nvPr/>
        </p:nvSpPr>
        <p:spPr bwMode="auto">
          <a:xfrm>
            <a:off x="3552825" y="1371600"/>
            <a:ext cx="3581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defTabSz="1041400">
              <a:lnSpc>
                <a:spcPct val="80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 sz="1200"/>
              <a:t>TACACS+ or RADIUS protocols are used to communicate between the clients and AAA security servers.</a:t>
            </a:r>
            <a:endParaRPr lang="en-US" sz="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TACACS+/RADIUS Comparison</a:t>
            </a:r>
          </a:p>
        </p:txBody>
      </p:sp>
      <p:graphicFrame>
        <p:nvGraphicFramePr>
          <p:cNvPr id="167070" name="Group 158"/>
          <p:cNvGraphicFramePr>
            <a:graphicFrameLocks noGrp="1"/>
          </p:cNvGraphicFramePr>
          <p:nvPr>
            <p:ph type="tbl" idx="1"/>
          </p:nvPr>
        </p:nvGraphicFramePr>
        <p:xfrm>
          <a:off x="455613" y="1506538"/>
          <a:ext cx="8224837" cy="4676572"/>
        </p:xfrm>
        <a:graphic>
          <a:graphicData uri="http://schemas.openxmlformats.org/drawingml/2006/table">
            <a:tbl>
              <a:tblPr/>
              <a:tblGrid>
                <a:gridCol w="1906587"/>
                <a:gridCol w="3124200"/>
                <a:gridCol w="3194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TACACS+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Functionality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Separates AAA according to the AAA architecture, allowing modularity of the security server implementation 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Combines authentication and authorization but separates accounting, allowing less flexibility in implementation than TACACS+.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Mostly Cisco supported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Open/RFC standard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Transport Protocol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UDP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Bidirectional challenge and response as used in Challenge Handshake Authentication Protocol (CHAP)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Unidirectional challenge and response from the RADIUS security server to the RADIUS client.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 Support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Multiprotocol support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ARA, no NetBEUI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Entire packet encrypted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Password encrypted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Customization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Provides authorization of router commands on a per-user or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per-group basis.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 no option to authorize router commands on a per-user or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per-group basis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Extensive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1925"/>
            <a:ext cx="86836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mtClean="0"/>
              <a:t>TACACS+ Authentication Process</a:t>
            </a:r>
          </a:p>
        </p:txBody>
      </p:sp>
      <p:sp>
        <p:nvSpPr>
          <p:cNvPr id="40964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95800"/>
            <a:ext cx="8224838" cy="1441450"/>
          </a:xfrm>
        </p:spPr>
        <p:txBody>
          <a:bodyPr/>
          <a:lstStyle/>
          <a:p>
            <a:r>
              <a:rPr lang="en-US" sz="2400" smtClean="0"/>
              <a:t>Provides separate AAA services</a:t>
            </a:r>
          </a:p>
          <a:p>
            <a:r>
              <a:rPr lang="en-US" sz="2400" smtClean="0"/>
              <a:t>Utilizes TCP port 49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905000" y="1812925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</a:rPr>
              <a:t>Connect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5715000" y="17843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Username prompt?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905000" y="21844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</a:rPr>
              <a:t>Username</a:t>
            </a:r>
            <a:r>
              <a:rPr lang="en-US" sz="1400" b="1"/>
              <a:t>?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5715000" y="21463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Use “Username”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1924050" y="25654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</a:rPr>
              <a:t>JR-ADMIN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715000" y="25082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JR-ADMIN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1905000" y="32512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</a:rPr>
              <a:t>Password</a:t>
            </a:r>
            <a:r>
              <a:rPr lang="en-US" sz="1400" b="1"/>
              <a:t>?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715000" y="2879725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Password prompt?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1914525" y="3603625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“</a:t>
            </a:r>
            <a:r>
              <a:rPr lang="en-US" sz="1400" b="1">
                <a:solidFill>
                  <a:schemeClr val="accent2"/>
                </a:solidFill>
              </a:rPr>
              <a:t>Str0ngPa55w0rd</a:t>
            </a:r>
            <a:r>
              <a:rPr lang="en-US" sz="1400" b="1"/>
              <a:t>”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5715000" y="32702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Use “Password”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5791200" y="3946525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Accept/Reject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715000" y="35750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“Str0ngPa55w0rd”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  <p:bldP spid="227333" grpId="0"/>
      <p:bldP spid="227334" grpId="0"/>
      <p:bldP spid="227335" grpId="0"/>
      <p:bldP spid="227336" grpId="0"/>
      <p:bldP spid="227337" grpId="0"/>
      <p:bldP spid="227338" grpId="0"/>
      <p:bldP spid="227339" grpId="0"/>
      <p:bldP spid="227340" grpId="0"/>
      <p:bldP spid="227341" grpId="0"/>
      <p:bldP spid="227342" grpId="0"/>
      <p:bldP spid="2273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smtClean="0"/>
              <a:t>RADIUS Authentication Process</a:t>
            </a:r>
          </a:p>
        </p:txBody>
      </p:sp>
      <p:sp>
        <p:nvSpPr>
          <p:cNvPr id="41987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Works in both local and roaming situations</a:t>
            </a:r>
          </a:p>
          <a:p>
            <a:r>
              <a:rPr lang="en-US" sz="2400" smtClean="0"/>
              <a:t>Uses UDP ports 1645 or 1812 for authentication and UDP ports 1646 or 1813 for accounting</a:t>
            </a:r>
          </a:p>
          <a:p>
            <a:endParaRPr lang="en-US" sz="2400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75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057400" y="19431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</a:rPr>
              <a:t>Username?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047875" y="23050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000099"/>
                </a:solidFill>
              </a:rPr>
              <a:t>JR-ADMIN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2047875" y="26098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</a:rPr>
              <a:t>Password?</a:t>
            </a: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2047875" y="29908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rgbClr val="000099"/>
                </a:solidFill>
              </a:rPr>
              <a:t>Str0ngPa55w0rd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5334000" y="177165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b="1"/>
              <a:t>Access-Request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000" b="1"/>
              <a:t>(JR_ADMIN, “Str0ngPa55w0rd”)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5334000" y="2238375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b="1"/>
              <a:t>Access-Accept</a:t>
            </a:r>
            <a:endParaRPr 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  <p:bldP spid="229381" grpId="0"/>
      <p:bldP spid="229382" grpId="0"/>
      <p:bldP spid="229383" grpId="0"/>
      <p:bldP spid="229384" grpId="0"/>
      <p:bldP spid="2293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Cisco Secure ACS Benefits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Extends access security by combining authentication, user access, and administrator access with policy control</a:t>
            </a:r>
          </a:p>
          <a:p>
            <a:r>
              <a:rPr lang="en-US" smtClean="0"/>
              <a:t>Allows greater flexibility and mobility, increased security, and user-productivity gains</a:t>
            </a:r>
          </a:p>
          <a:p>
            <a:r>
              <a:rPr lang="en-US" smtClean="0"/>
              <a:t>Enforces a uniform security policy for all users</a:t>
            </a:r>
          </a:p>
          <a:p>
            <a:r>
              <a:rPr lang="en-US" smtClean="0"/>
              <a:t>Reduces the administrative and management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Objectives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4838" cy="42529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smtClean="0"/>
              <a:t>Upon completion of this lesson, the successful participant will be able to:</a:t>
            </a:r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Describe the importance of AAA as it relates to authentication, authorization, and accounting</a:t>
            </a:r>
            <a:endParaRPr lang="en-US" sz="2000" b="1" smtClean="0"/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Configure AAA authentication using a local database </a:t>
            </a:r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Configure AAA using a local database in SDM </a:t>
            </a:r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Troubleshoot AAA using a local database </a:t>
            </a:r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Explain server-based AAA</a:t>
            </a:r>
          </a:p>
          <a:p>
            <a:pPr marL="804863" lvl="1" indent="-457200">
              <a:buFontTx/>
              <a:buAutoNum type="arabicPeriod"/>
            </a:pPr>
            <a:r>
              <a:rPr lang="en-US" sz="2000" smtClean="0"/>
              <a:t>Describe and compare the TACACS+ and RADIUS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Features</a:t>
            </a:r>
          </a:p>
        </p:txBody>
      </p:sp>
      <p:sp>
        <p:nvSpPr>
          <p:cNvPr id="440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400" smtClean="0"/>
              <a:t>Automatic service monitoring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Database synchronization and importing of tools for large-scale deployments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Lightweight Directory Access Protocol (LDAP) user authentication support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User and administrative access reporting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Restrictions to network access based on criteria 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User and device group profiles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Options</a:t>
            </a:r>
          </a:p>
        </p:txBody>
      </p:sp>
      <p:graphicFrame>
        <p:nvGraphicFramePr>
          <p:cNvPr id="174109" name="Group 29"/>
          <p:cNvGraphicFramePr>
            <a:graphicFrameLocks noGrp="1"/>
          </p:cNvGraphicFramePr>
          <p:nvPr/>
        </p:nvGraphicFramePr>
        <p:xfrm>
          <a:off x="381000" y="1219200"/>
          <a:ext cx="8382000" cy="5380546"/>
        </p:xfrm>
        <a:graphic>
          <a:graphicData uri="http://schemas.openxmlformats.org/drawingml/2006/table">
            <a:tbl>
              <a:tblPr/>
              <a:tblGrid>
                <a:gridCol w="2406650"/>
                <a:gridCol w="597535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Cisco Secure ACS for Windows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can be installed on:</a:t>
                      </a:r>
                    </a:p>
                    <a:p>
                      <a:pPr marL="290513" marR="0" lvl="1" indent="-176213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 2000 Server with Service Pack 4</a:t>
                      </a:r>
                    </a:p>
                    <a:p>
                      <a:pPr marL="290513" marR="0" lvl="1" indent="-176213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 2000 Advanced Server with Service Pack 4</a:t>
                      </a:r>
                    </a:p>
                    <a:p>
                      <a:pPr marL="290513" marR="0" lvl="1" indent="-176213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 Server 2003 Standard Edition</a:t>
                      </a:r>
                    </a:p>
                    <a:p>
                      <a:pPr marL="290513" marR="0" lvl="1" indent="-176213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 Server 2003 Enterprise Edition</a:t>
                      </a:r>
                    </a:p>
                    <a:p>
                      <a:pPr marL="290513" marR="0" lvl="1" indent="-176213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Cisco Secure ACS Solution Engine </a:t>
                      </a:r>
                    </a:p>
                    <a:p>
                      <a:pPr marL="280988" marR="0" lvl="1" indent="-16668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highly scalable dedicated platform that serves as a high-performance ACS</a:t>
                      </a:r>
                    </a:p>
                    <a:p>
                      <a:pPr marL="280988" marR="0" lvl="1" indent="-16668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1RU, rack-mountable</a:t>
                      </a:r>
                    </a:p>
                    <a:p>
                      <a:pPr marL="280988" marR="0" lvl="1" indent="-16668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Preinstalled with a security-hardened Windows software, Cisco Secure ACS software</a:t>
                      </a:r>
                    </a:p>
                    <a:p>
                      <a:pPr marL="280988" marR="0" lvl="1" indent="-16668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for more than 350 users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Cisco Secure ACS Express 5.0</a:t>
                      </a:r>
                    </a:p>
                    <a:p>
                      <a:pPr marL="231775" marR="0" lvl="1" indent="-117475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Entry-level ACS with simplified feature set</a:t>
                      </a:r>
                    </a:p>
                    <a:p>
                      <a:pPr marL="231775" marR="0" lvl="1" indent="-117475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5569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for up to 50 AAA device and up to 350 unique user ID logins in a 24-hour period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07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7" b="13220"/>
          <a:stretch>
            <a:fillRect/>
          </a:stretch>
        </p:blipFill>
        <p:spPr bwMode="auto">
          <a:xfrm>
            <a:off x="533400" y="1676400"/>
            <a:ext cx="21336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19" descr="Cisco ACS Expr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62550"/>
            <a:ext cx="1676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2" b="9113"/>
          <a:stretch>
            <a:fillRect/>
          </a:stretch>
        </p:blipFill>
        <p:spPr bwMode="auto">
          <a:xfrm>
            <a:off x="609600" y="3429000"/>
            <a:ext cx="18288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Deploying ACS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000" smtClean="0"/>
              <a:t>Consider Third-Party Software Requirements</a:t>
            </a:r>
          </a:p>
          <a:p>
            <a:pPr>
              <a:lnSpc>
                <a:spcPct val="75000"/>
              </a:lnSpc>
            </a:pPr>
            <a:r>
              <a:rPr lang="en-US" sz="2000" smtClean="0"/>
              <a:t>Verify Network and Port Prerequisites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AAA clients must run Cisco IOS Release 11.2 or later.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Cisco devices that are not Cisco IOS AAA clients must be configured with TACACS+, RADIUS, or both.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Dial-in, VPN, or wireless clients must be able to connect to  AAA clients.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The computer running  ACS must be able to reach all AAA clients using ping.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Gateway devices must permit communication over the ports that are needed to support the applicable feature or protocol.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A supported web browser must be installed on the computer running ACS. </a:t>
            </a:r>
          </a:p>
          <a:p>
            <a:pPr marL="628650" lvl="1">
              <a:lnSpc>
                <a:spcPct val="75000"/>
              </a:lnSpc>
            </a:pPr>
            <a:r>
              <a:rPr lang="en-US" sz="1800" smtClean="0"/>
              <a:t>All NICs in the computer running Cisco Secure ACS must be enabled. </a:t>
            </a:r>
          </a:p>
          <a:p>
            <a:pPr>
              <a:lnSpc>
                <a:spcPct val="75000"/>
              </a:lnSpc>
            </a:pPr>
            <a:r>
              <a:rPr lang="en-US" sz="2000" smtClean="0"/>
              <a:t>Configure Secure ACS via the HTML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Cisco Secure ACS Homepage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79600"/>
            <a:ext cx="5410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473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Freeform 6"/>
          <p:cNvSpPr>
            <a:spLocks/>
          </p:cNvSpPr>
          <p:nvPr/>
        </p:nvSpPr>
        <p:spPr bwMode="auto">
          <a:xfrm>
            <a:off x="2133600" y="1295400"/>
            <a:ext cx="1016000" cy="5181600"/>
          </a:xfrm>
          <a:custGeom>
            <a:avLst/>
            <a:gdLst>
              <a:gd name="T0" fmla="*/ 0 w 640"/>
              <a:gd name="T1" fmla="*/ 0 h 3264"/>
              <a:gd name="T2" fmla="*/ 2147483647 w 640"/>
              <a:gd name="T3" fmla="*/ 2147483647 h 3264"/>
              <a:gd name="T4" fmla="*/ 2147483647 w 640"/>
              <a:gd name="T5" fmla="*/ 2147483647 h 3264"/>
              <a:gd name="T6" fmla="*/ 0 w 640"/>
              <a:gd name="T7" fmla="*/ 2147483647 h 3264"/>
              <a:gd name="T8" fmla="*/ 0 w 640"/>
              <a:gd name="T9" fmla="*/ 0 h 3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"/>
              <a:gd name="T16" fmla="*/ 0 h 3264"/>
              <a:gd name="T17" fmla="*/ 640 w 640"/>
              <a:gd name="T18" fmla="*/ 3264 h 3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" h="3264">
                <a:moveTo>
                  <a:pt x="0" y="0"/>
                </a:moveTo>
                <a:lnTo>
                  <a:pt x="640" y="944"/>
                </a:lnTo>
                <a:lnTo>
                  <a:pt x="640" y="2840"/>
                </a:lnTo>
                <a:lnTo>
                  <a:pt x="0" y="326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ADD4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2051050" y="2632075"/>
            <a:ext cx="601503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add, delete, modify settings for AAA clients (routers)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051050" y="3394075"/>
            <a:ext cx="59531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set menu display options for TACACS and RADIUS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2051050" y="4219575"/>
            <a:ext cx="3338513" cy="3714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configure database settings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0" grpId="0" animBg="1"/>
      <p:bldP spid="1771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Configuration</a:t>
            </a:r>
          </a:p>
        </p:txBody>
      </p:sp>
      <p:pic>
        <p:nvPicPr>
          <p:cNvPr id="48131" name="Picture 4" descr="networ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/>
          <a:stretch>
            <a:fillRect/>
          </a:stretch>
        </p:blipFill>
        <p:spPr bwMode="auto">
          <a:xfrm>
            <a:off x="304800" y="1752600"/>
            <a:ext cx="57531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04800" y="2895600"/>
            <a:ext cx="6858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pic>
        <p:nvPicPr>
          <p:cNvPr id="48133" name="Picture 6" descr="networ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4"/>
          <a:stretch>
            <a:fillRect/>
          </a:stretch>
        </p:blipFill>
        <p:spPr bwMode="auto">
          <a:xfrm>
            <a:off x="3352800" y="2819400"/>
            <a:ext cx="54864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AutoShape 7"/>
          <p:cNvSpPr>
            <a:spLocks noChangeArrowheads="1"/>
          </p:cNvSpPr>
          <p:nvPr/>
        </p:nvSpPr>
        <p:spPr bwMode="auto">
          <a:xfrm rot="5400000">
            <a:off x="2169319" y="2556669"/>
            <a:ext cx="733425" cy="376237"/>
          </a:xfrm>
          <a:prstGeom prst="rightArrow">
            <a:avLst>
              <a:gd name="adj1" fmla="val 45352"/>
              <a:gd name="adj2" fmla="val 5386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81000" y="1336675"/>
            <a:ext cx="62452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Click </a:t>
            </a:r>
            <a:r>
              <a:rPr lang="en-US" b="1"/>
              <a:t>Network Configuration </a:t>
            </a:r>
            <a:r>
              <a:rPr lang="en-US"/>
              <a:t>on the navigation bar</a:t>
            </a:r>
            <a:endParaRPr lang="en-US" b="1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2660650" y="2327275"/>
            <a:ext cx="218281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 Entry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5861050" y="3622675"/>
            <a:ext cx="26590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Enter the hostname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3450" y="4003675"/>
            <a:ext cx="275748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Enter the IP address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5403850" y="4460875"/>
            <a:ext cx="270033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Enter the secret key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5083175"/>
            <a:ext cx="3098800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Choose the appropriate</a:t>
            </a:r>
          </a:p>
          <a:p>
            <a:r>
              <a:rPr lang="en-US"/>
              <a:t>    protocols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222250" y="5603875"/>
            <a:ext cx="3563938" cy="906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7.</a:t>
            </a:r>
            <a:r>
              <a:rPr lang="en-US"/>
              <a:t> Make any other necessary</a:t>
            </a:r>
          </a:p>
          <a:p>
            <a:r>
              <a:rPr lang="en-US"/>
              <a:t>    selections and click </a:t>
            </a:r>
            <a:r>
              <a:rPr lang="en-US" b="1"/>
              <a:t>Submit</a:t>
            </a:r>
          </a:p>
          <a:p>
            <a:r>
              <a:rPr lang="en-US" b="1"/>
              <a:t>    and Apply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animBg="1"/>
      <p:bldP spid="178185" grpId="0" animBg="1"/>
      <p:bldP spid="178186" grpId="0" animBg="1"/>
      <p:bldP spid="178187" grpId="0" animBg="1"/>
      <p:bldP spid="178188" grpId="0" animBg="1"/>
      <p:bldP spid="178189" grpId="0" animBg="1"/>
      <p:bldP spid="1781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Configuration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600200"/>
            <a:ext cx="8224837" cy="20494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smtClean="0"/>
              <a:t>The selection made in the Interface Configuration window controls the display of options in the user interface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/>
          <a:stretch>
            <a:fillRect/>
          </a:stretch>
        </p:blipFill>
        <p:spPr bwMode="auto">
          <a:xfrm>
            <a:off x="304800" y="2435225"/>
            <a:ext cx="5867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 rot="9287648">
            <a:off x="2133600" y="2967038"/>
            <a:ext cx="1001713" cy="257175"/>
          </a:xfrm>
          <a:prstGeom prst="rightArrow">
            <a:avLst>
              <a:gd name="adj1" fmla="val 45352"/>
              <a:gd name="adj2" fmla="val 1076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"/>
          <a:stretch>
            <a:fillRect/>
          </a:stretch>
        </p:blipFill>
        <p:spPr bwMode="auto">
          <a:xfrm>
            <a:off x="2743200" y="2665413"/>
            <a:ext cx="6096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4033838"/>
            <a:ext cx="6858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User Database</a:t>
            </a:r>
          </a:p>
        </p:txBody>
      </p:sp>
      <p:pic>
        <p:nvPicPr>
          <p:cNvPr id="50179" name="Picture 4" descr="extern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/>
          <a:stretch>
            <a:fillRect/>
          </a:stretch>
        </p:blipFill>
        <p:spPr bwMode="auto">
          <a:xfrm>
            <a:off x="609600" y="1893888"/>
            <a:ext cx="51816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 descr="extern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7"/>
          <a:stretch>
            <a:fillRect/>
          </a:stretch>
        </p:blipFill>
        <p:spPr bwMode="auto">
          <a:xfrm>
            <a:off x="3009900" y="2579688"/>
            <a:ext cx="582930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71500" y="3702050"/>
            <a:ext cx="6858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sp>
        <p:nvSpPr>
          <p:cNvPr id="50182" name="AutoShape 7"/>
          <p:cNvSpPr>
            <a:spLocks noChangeArrowheads="1"/>
          </p:cNvSpPr>
          <p:nvPr/>
        </p:nvSpPr>
        <p:spPr bwMode="auto">
          <a:xfrm>
            <a:off x="2247900" y="2747963"/>
            <a:ext cx="533400" cy="273050"/>
          </a:xfrm>
          <a:prstGeom prst="rightArrow">
            <a:avLst>
              <a:gd name="adj1" fmla="val 45352"/>
              <a:gd name="adj2" fmla="val 539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50183" name="AutoShape 8"/>
          <p:cNvSpPr>
            <a:spLocks noChangeArrowheads="1"/>
          </p:cNvSpPr>
          <p:nvPr/>
        </p:nvSpPr>
        <p:spPr bwMode="auto">
          <a:xfrm rot="10800000">
            <a:off x="5257800" y="4114800"/>
            <a:ext cx="533400" cy="273050"/>
          </a:xfrm>
          <a:prstGeom prst="rightArrow">
            <a:avLst>
              <a:gd name="adj1" fmla="val 45352"/>
              <a:gd name="adj2" fmla="val 539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27050" y="1336675"/>
            <a:ext cx="75279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Click the External User Databases button on the navigation bar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1289050" y="3165475"/>
            <a:ext cx="37369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Database Configuration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5791200" y="4114800"/>
            <a:ext cx="325755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Click Windows 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 animBg="1"/>
      <p:bldP spid="1792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User Database Configuration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6388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25713"/>
            <a:ext cx="560070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 rot="1754457">
            <a:off x="2209800" y="3200400"/>
            <a:ext cx="762000" cy="304800"/>
          </a:xfrm>
          <a:prstGeom prst="rightArrow">
            <a:avLst>
              <a:gd name="adj1" fmla="val 45352"/>
              <a:gd name="adj2" fmla="val 690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457200" y="3657600"/>
            <a:ext cx="685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1593850" y="2251075"/>
            <a:ext cx="21129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Click configure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3810000" y="3775075"/>
            <a:ext cx="243681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Configure options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 animBg="1"/>
      <p:bldP spid="2365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Unknown User Policy</a:t>
            </a:r>
          </a:p>
        </p:txBody>
      </p:sp>
      <p:pic>
        <p:nvPicPr>
          <p:cNvPr id="52227" name="Picture 4" descr="extern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/>
          <a:stretch>
            <a:fillRect/>
          </a:stretch>
        </p:blipFill>
        <p:spPr bwMode="auto">
          <a:xfrm>
            <a:off x="457200" y="1752600"/>
            <a:ext cx="51816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AutoShape 5"/>
          <p:cNvSpPr>
            <a:spLocks noChangeArrowheads="1"/>
          </p:cNvSpPr>
          <p:nvPr/>
        </p:nvSpPr>
        <p:spPr bwMode="auto">
          <a:xfrm>
            <a:off x="2046288" y="2333625"/>
            <a:ext cx="1001712" cy="257175"/>
          </a:xfrm>
          <a:prstGeom prst="rightArrow">
            <a:avLst>
              <a:gd name="adj1" fmla="val 45352"/>
              <a:gd name="adj2" fmla="val 1076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"/>
          <a:stretch>
            <a:fillRect/>
          </a:stretch>
        </p:blipFill>
        <p:spPr bwMode="auto">
          <a:xfrm>
            <a:off x="3048000" y="2286000"/>
            <a:ext cx="5638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57200" y="3581400"/>
            <a:ext cx="6858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679450" y="1260475"/>
            <a:ext cx="633095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Click External User Databases on the navigation bar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660650" y="1870075"/>
            <a:ext cx="34845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Unknown User Policy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175250" y="2403475"/>
            <a:ext cx="31972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Place a check in the box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374650" y="5222875"/>
            <a:ext cx="5565775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Choose the database in from the list and click</a:t>
            </a:r>
            <a:br>
              <a:rPr lang="en-US"/>
            </a:br>
            <a:r>
              <a:rPr lang="en-US"/>
              <a:t>    the right arrow to move it to the Selected list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6599238" y="5943600"/>
            <a:ext cx="1858962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Click Submit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381000" y="5867400"/>
            <a:ext cx="547846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Manipulate the databases to reflect the order</a:t>
            </a:r>
          </a:p>
          <a:p>
            <a:r>
              <a:rPr lang="en-US"/>
              <a:t>    in which each will be checked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58" grpId="0" animBg="1"/>
      <p:bldP spid="181259" grpId="0" animBg="1"/>
      <p:bldP spid="181260" grpId="0" animBg="1"/>
      <p:bldP spid="1812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Setup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295400"/>
            <a:ext cx="8224837" cy="20494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smtClean="0"/>
              <a:t>Database group mappings - Control authorizations for users authenticated by the Windows server in one group and those authenticated by the LDAP server in another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>
            <a:fillRect/>
          </a:stretch>
        </p:blipFill>
        <p:spPr bwMode="auto">
          <a:xfrm>
            <a:off x="457200" y="2408238"/>
            <a:ext cx="49530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57200" y="3117850"/>
            <a:ext cx="609600" cy="1524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2895600" y="2971800"/>
            <a:ext cx="57912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AutoShape 7"/>
          <p:cNvSpPr>
            <a:spLocks noChangeArrowheads="1"/>
          </p:cNvSpPr>
          <p:nvPr/>
        </p:nvSpPr>
        <p:spPr bwMode="auto">
          <a:xfrm rot="-5400000">
            <a:off x="2209800" y="3651250"/>
            <a:ext cx="762000" cy="304800"/>
          </a:xfrm>
          <a:prstGeom prst="rightArrow">
            <a:avLst>
              <a:gd name="adj1" fmla="val 45352"/>
              <a:gd name="adj2" fmla="val 690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990600" y="2843213"/>
            <a:ext cx="4946650" cy="3571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Click Group Setup on the navigation bar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1025525" y="4079875"/>
            <a:ext cx="1870075" cy="11811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Choose the </a:t>
            </a:r>
            <a:br>
              <a:rPr lang="en-US"/>
            </a:br>
            <a:r>
              <a:rPr lang="en-US"/>
              <a:t>    group to edit</a:t>
            </a:r>
            <a:br>
              <a:rPr lang="en-US"/>
            </a:br>
            <a:r>
              <a:rPr lang="en-US"/>
              <a:t>    and click</a:t>
            </a:r>
          </a:p>
          <a:p>
            <a:r>
              <a:rPr lang="en-US"/>
              <a:t>    Edit Settings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175250" y="4079875"/>
            <a:ext cx="3860800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Click Permit in the Unmatched</a:t>
            </a:r>
          </a:p>
          <a:p>
            <a:r>
              <a:rPr lang="en-US"/>
              <a:t>    Cisco IOS commands option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4641850" y="4765675"/>
            <a:ext cx="411321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Check the Command check box </a:t>
            </a:r>
            <a:br>
              <a:rPr lang="en-US"/>
            </a:br>
            <a:r>
              <a:rPr lang="en-US"/>
              <a:t>    and select an argument</a:t>
            </a: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4641850" y="5680075"/>
            <a:ext cx="436721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For the Unlisted Arguments option,</a:t>
            </a:r>
          </a:p>
          <a:p>
            <a:r>
              <a:rPr lang="en-US"/>
              <a:t>    click Permit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animBg="1"/>
      <p:bldP spid="182283" grpId="0" animBg="1"/>
      <p:bldP spid="182284" grpId="0" animBg="1"/>
      <p:bldP spid="182285" grpId="0" animBg="1"/>
      <p:bldP spid="1822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4838" cy="4252913"/>
          </a:xfrm>
        </p:spPr>
        <p:txBody>
          <a:bodyPr/>
          <a:lstStyle/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Describe the Cisco Secure ACS for Windows software 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Describe how to configure Cisco Secure ACS for Windows as a TACACS+ server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Configure server-based AAA authentication on Cisco Routers using CLI 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Configure server-based AAA authentication on Cisco Routers using SDM 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Troubleshoot server-based AAA authentication using Cisco Secure ACS 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Configure server-based AAA Authorization using Cisco Secure ACS </a:t>
            </a:r>
          </a:p>
          <a:p>
            <a:pPr marL="457200" indent="-457200">
              <a:lnSpc>
                <a:spcPct val="85000"/>
              </a:lnSpc>
              <a:buFontTx/>
              <a:buAutoNum type="arabicPeriod" startAt="7"/>
            </a:pPr>
            <a:r>
              <a:rPr lang="en-US" sz="2000" smtClean="0"/>
              <a:t>Configure server-based AAA Accounting using Cisco Secure ACS  </a:t>
            </a:r>
          </a:p>
          <a:p>
            <a:pPr marL="457200" indent="-457200">
              <a:lnSpc>
                <a:spcPct val="85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Setup</a:t>
            </a:r>
          </a:p>
        </p:txBody>
      </p:sp>
      <p:pic>
        <p:nvPicPr>
          <p:cNvPr id="54275" name="Picture 4" descr="us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"/>
          <a:stretch>
            <a:fillRect/>
          </a:stretch>
        </p:blipFill>
        <p:spPr bwMode="auto">
          <a:xfrm>
            <a:off x="381000" y="1676400"/>
            <a:ext cx="51054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"/>
          <a:stretch>
            <a:fillRect/>
          </a:stretch>
        </p:blipFill>
        <p:spPr bwMode="auto">
          <a:xfrm>
            <a:off x="2971800" y="2514600"/>
            <a:ext cx="58674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81000" y="2209800"/>
            <a:ext cx="6858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sk-SK"/>
          </a:p>
        </p:txBody>
      </p:sp>
      <p:sp>
        <p:nvSpPr>
          <p:cNvPr id="54278" name="AutoShape 7"/>
          <p:cNvSpPr>
            <a:spLocks noChangeArrowheads="1"/>
          </p:cNvSpPr>
          <p:nvPr/>
        </p:nvSpPr>
        <p:spPr bwMode="auto">
          <a:xfrm>
            <a:off x="2514600" y="2514600"/>
            <a:ext cx="457200" cy="273050"/>
          </a:xfrm>
          <a:prstGeom prst="rightArrow">
            <a:avLst>
              <a:gd name="adj1" fmla="val 45352"/>
              <a:gd name="adj2" fmla="val 62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374650" y="1260475"/>
            <a:ext cx="47783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Click User Setup on the navigation bar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1365250" y="2098675"/>
            <a:ext cx="45513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Enter a username and click Add/Edit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3727450" y="4308475"/>
            <a:ext cx="50260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Enter the data to define the user account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4489450" y="6213475"/>
            <a:ext cx="18589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Click Submit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 animBg="1"/>
      <p:bldP spid="183305" grpId="0" animBg="1"/>
      <p:bldP spid="183306" grpId="0" animBg="1"/>
      <p:bldP spid="18330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Configuring Server-Based AAA </a:t>
            </a:r>
            <a:br>
              <a:rPr lang="en-US" sz="2800" smtClean="0"/>
            </a:br>
            <a:r>
              <a:rPr lang="en-US" sz="2800" smtClean="0"/>
              <a:t>Authentication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5000"/>
              </a:lnSpc>
              <a:buFontTx/>
              <a:buAutoNum type="arabicPeriod"/>
            </a:pPr>
            <a:r>
              <a:rPr lang="en-US" sz="2400" smtClean="0"/>
              <a:t>Globally enable AAA to allow the user of all AAA elements (a prerequisite)</a:t>
            </a:r>
          </a:p>
          <a:p>
            <a:pPr marL="533400" indent="-533400">
              <a:lnSpc>
                <a:spcPct val="85000"/>
              </a:lnSpc>
              <a:buFontTx/>
              <a:buAutoNum type="arabicPeriod"/>
            </a:pPr>
            <a:r>
              <a:rPr lang="en-US" sz="2400" smtClean="0"/>
              <a:t>Specify the Cisco Secure ACS that will provide AAA services for the network access server</a:t>
            </a:r>
          </a:p>
          <a:p>
            <a:pPr marL="533400" indent="-533400">
              <a:lnSpc>
                <a:spcPct val="85000"/>
              </a:lnSpc>
              <a:buFontTx/>
              <a:buAutoNum type="arabicPeriod"/>
            </a:pPr>
            <a:r>
              <a:rPr lang="en-US" sz="2400" smtClean="0"/>
              <a:t>Configure the encryption key that will be used to encrypt the data transfer between the network access server and the Cisco Secure ACS</a:t>
            </a:r>
          </a:p>
          <a:p>
            <a:pPr marL="533400" indent="-533400">
              <a:lnSpc>
                <a:spcPct val="85000"/>
              </a:lnSpc>
              <a:buFontTx/>
              <a:buAutoNum type="arabicPeriod"/>
            </a:pPr>
            <a:r>
              <a:rPr lang="en-US" sz="2400" smtClean="0"/>
              <a:t>Configure the AAA authentication method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authentication Command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838200" y="2362200"/>
            <a:ext cx="7543800" cy="3733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/>
          <a:lstStyle/>
          <a:p>
            <a:pPr>
              <a:lnSpc>
                <a:spcPct val="110000"/>
              </a:lnSpc>
            </a:pPr>
            <a:endParaRPr lang="sk-SK" sz="1200" b="1">
              <a:latin typeface="Courier New" pitchFamily="49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1028700" y="2847975"/>
            <a:ext cx="647700" cy="152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762000" y="1628775"/>
            <a:ext cx="7696200" cy="4222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</a:t>
            </a:r>
            <a:r>
              <a:rPr lang="en-US" sz="1200" i="1">
                <a:latin typeface="Courier New" pitchFamily="49" charset="0"/>
              </a:rPr>
              <a:t>type</a:t>
            </a:r>
            <a:r>
              <a:rPr lang="en-US" sz="1200" b="1" i="1">
                <a:latin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</a:rPr>
              <a:t>{</a:t>
            </a:r>
            <a:r>
              <a:rPr lang="en-US" sz="1200" b="1">
                <a:latin typeface="Courier New" pitchFamily="49" charset="0"/>
              </a:rPr>
              <a:t> default | </a:t>
            </a:r>
            <a:r>
              <a:rPr lang="en-US" sz="1200" i="1">
                <a:latin typeface="Courier New" pitchFamily="49" charset="0"/>
              </a:rPr>
              <a:t>list-name </a:t>
            </a:r>
            <a:r>
              <a:rPr lang="en-US" sz="1200">
                <a:latin typeface="Courier New" pitchFamily="49" charset="0"/>
              </a:rPr>
              <a:t>} </a:t>
            </a:r>
            <a:r>
              <a:rPr lang="en-US" sz="1200" i="1">
                <a:latin typeface="Courier New" pitchFamily="49" charset="0"/>
              </a:rPr>
              <a:t>method1</a:t>
            </a:r>
            <a:r>
              <a:rPr lang="en-US" sz="1200">
                <a:latin typeface="Courier New" pitchFamily="49" charset="0"/>
              </a:rPr>
              <a:t> … [</a:t>
            </a:r>
            <a:r>
              <a:rPr lang="en-US" sz="1200" i="1">
                <a:latin typeface="Courier New" pitchFamily="49" charset="0"/>
              </a:rPr>
              <a:t>method4</a:t>
            </a:r>
            <a:r>
              <a:rPr lang="en-US" sz="1200">
                <a:latin typeface="Courier New" pitchFamily="49" charset="0"/>
              </a:rPr>
              <a:t>]</a:t>
            </a:r>
            <a:endParaRPr lang="en-US" sz="1200" b="1">
              <a:latin typeface="Courier New" pitchFamily="49" charset="0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1028700" y="5210175"/>
            <a:ext cx="8001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6400800" y="1695450"/>
            <a:ext cx="1838325" cy="2921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 sz="2400" b="1"/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762000" y="2400300"/>
            <a:ext cx="76962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default ?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enable         Use enable password for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group          Use Server-group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krb5           Use Kerberos 5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krb5-telnet    Allow logins only if already authenticated via Kerberos V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               Telnet.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line           Use line password for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local          Use local username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local-case     Use case-sensitive local username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none           NO authentication.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passwd-expiry  enable the login list to provide password aging support</a:t>
            </a:r>
          </a:p>
          <a:p>
            <a:pPr>
              <a:lnSpc>
                <a:spcPct val="110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 </a:t>
            </a:r>
            <a:r>
              <a:rPr lang="en-US" sz="1200" b="1">
                <a:latin typeface="Courier New" pitchFamily="49" charset="0"/>
              </a:rPr>
              <a:t>aaa authentication login default group ?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WORD     Server-group name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radius   Use list of all Radius hosts.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  tacacs+  Use list of all Tacacs+ hosts.</a:t>
            </a:r>
          </a:p>
          <a:p>
            <a:pPr>
              <a:lnSpc>
                <a:spcPct val="110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 </a:t>
            </a:r>
            <a:r>
              <a:rPr lang="en-US" sz="1200" b="1">
                <a:latin typeface="Courier New" pitchFamily="49" charset="0"/>
              </a:rPr>
              <a:t>aaa authentication login default group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Configuration</a:t>
            </a:r>
          </a:p>
        </p:txBody>
      </p:sp>
      <p:sp>
        <p:nvSpPr>
          <p:cNvPr id="57347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447800"/>
            <a:ext cx="4802187" cy="2043113"/>
          </a:xfrm>
        </p:spPr>
        <p:txBody>
          <a:bodyPr/>
          <a:lstStyle/>
          <a:p>
            <a:r>
              <a:rPr lang="en-US" sz="2000" smtClean="0"/>
              <a:t>Multiple RADIUS servers can be identified by entering a radius-server command for each</a:t>
            </a:r>
          </a:p>
          <a:p>
            <a:r>
              <a:rPr lang="en-US" sz="2000" smtClean="0"/>
              <a:t>For TACACS+, the single-connection command maintains a single TCP connection for the life of the session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876800" y="3248025"/>
            <a:ext cx="633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</a:pPr>
            <a:r>
              <a:rPr lang="en-US" sz="1200" b="1"/>
              <a:t>R1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5508625" y="3908425"/>
            <a:ext cx="1447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rot="-5400000">
            <a:off x="5889625" y="4086225"/>
            <a:ext cx="2133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6934200" y="3019425"/>
            <a:ext cx="1066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>
            <a:off x="6969125" y="4175125"/>
            <a:ext cx="7286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57353" name="Picture 9" descr="EndUser_Female_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965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0" descr="Secured_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86025"/>
            <a:ext cx="793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6934200" y="5124450"/>
            <a:ext cx="7286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57356" name="Picture 12" descr="B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81425"/>
            <a:ext cx="914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3" descr="B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21225"/>
            <a:ext cx="914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3352800" y="3810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>
            <a:off x="6705600" y="1905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7360" name="Rectangle 17"/>
          <p:cNvSpPr>
            <a:spLocks noChangeArrowheads="1"/>
          </p:cNvSpPr>
          <p:nvPr/>
        </p:nvSpPr>
        <p:spPr bwMode="auto">
          <a:xfrm>
            <a:off x="5562600" y="1628775"/>
            <a:ext cx="228600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182880" bIns="0" anchor="ctr"/>
          <a:lstStyle/>
          <a:p>
            <a:pPr defTabSz="1041400">
              <a:lnSpc>
                <a:spcPct val="80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 sz="900"/>
              <a:t>TACACS+ or RADIUS protocols are used to communicate between the clients and AAA security servers.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6991350" y="3295650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sk-SK" sz="1800" b="1"/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6553200" y="2790825"/>
            <a:ext cx="841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800" b="1"/>
              <a:t>192.168.1.100</a:t>
            </a:r>
          </a:p>
        </p:txBody>
      </p:sp>
      <p:sp>
        <p:nvSpPr>
          <p:cNvPr id="57363" name="Text Box 20"/>
          <p:cNvSpPr txBox="1">
            <a:spLocks noChangeArrowheads="1"/>
          </p:cNvSpPr>
          <p:nvPr/>
        </p:nvSpPr>
        <p:spPr bwMode="auto">
          <a:xfrm>
            <a:off x="6581775" y="5153025"/>
            <a:ext cx="841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800" b="1"/>
              <a:t>192.168.1.101</a:t>
            </a:r>
          </a:p>
        </p:txBody>
      </p:sp>
      <p:sp>
        <p:nvSpPr>
          <p:cNvPr id="57364" name="Rectangle 22"/>
          <p:cNvSpPr>
            <a:spLocks noChangeArrowheads="1"/>
          </p:cNvSpPr>
          <p:nvPr/>
        </p:nvSpPr>
        <p:spPr bwMode="auto">
          <a:xfrm>
            <a:off x="563563" y="3940175"/>
            <a:ext cx="5761037" cy="192722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/>
          <a:lstStyle/>
          <a:p>
            <a:pPr>
              <a:lnSpc>
                <a:spcPct val="100000"/>
              </a:lnSpc>
            </a:pPr>
            <a:endParaRPr lang="sk-SK" sz="1200" b="1">
              <a:latin typeface="Courier New" pitchFamily="49" charset="0"/>
            </a:endParaRPr>
          </a:p>
        </p:txBody>
      </p:sp>
      <p:sp>
        <p:nvSpPr>
          <p:cNvPr id="57365" name="Rectangle 23"/>
          <p:cNvSpPr>
            <a:spLocks noChangeArrowheads="1"/>
          </p:cNvSpPr>
          <p:nvPr/>
        </p:nvSpPr>
        <p:spPr bwMode="auto">
          <a:xfrm>
            <a:off x="7315200" y="5353050"/>
            <a:ext cx="13938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900" b="1"/>
              <a:t>Cisco Secure ACS </a:t>
            </a:r>
            <a:br>
              <a:rPr lang="en-US" sz="900" b="1"/>
            </a:br>
            <a:r>
              <a:rPr lang="en-US" sz="900" b="1"/>
              <a:t>Solution Engine </a:t>
            </a:r>
          </a:p>
          <a:p>
            <a:pPr algn="ctr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900" b="1"/>
              <a:t>using TACACS+</a:t>
            </a:r>
          </a:p>
        </p:txBody>
      </p:sp>
      <p:sp>
        <p:nvSpPr>
          <p:cNvPr id="57366" name="Rectangle 24"/>
          <p:cNvSpPr>
            <a:spLocks noChangeArrowheads="1"/>
          </p:cNvSpPr>
          <p:nvPr/>
        </p:nvSpPr>
        <p:spPr bwMode="auto">
          <a:xfrm>
            <a:off x="7581900" y="3590925"/>
            <a:ext cx="12319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2388" rIns="103188" bIns="52388">
            <a:spAutoFit/>
          </a:bodyPr>
          <a:lstStyle/>
          <a:p>
            <a:pPr algn="ctr" defTabSz="1157288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900" b="1"/>
              <a:t>Cisco Secure ACS for Windows</a:t>
            </a:r>
          </a:p>
          <a:p>
            <a:pPr algn="ctr" defTabSz="1157288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900" b="1"/>
              <a:t>using RADIUS</a:t>
            </a:r>
          </a:p>
        </p:txBody>
      </p:sp>
      <p:sp>
        <p:nvSpPr>
          <p:cNvPr id="57367" name="Oval 25"/>
          <p:cNvSpPr>
            <a:spLocks noChangeArrowheads="1"/>
          </p:cNvSpPr>
          <p:nvPr/>
        </p:nvSpPr>
        <p:spPr bwMode="auto">
          <a:xfrm>
            <a:off x="5715000" y="2590800"/>
            <a:ext cx="1981200" cy="2819400"/>
          </a:xfrm>
          <a:prstGeom prst="ellipse">
            <a:avLst/>
          </a:prstGeom>
          <a:solidFill>
            <a:srgbClr val="99CC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7368" name="Rectangle 26"/>
          <p:cNvSpPr>
            <a:spLocks noChangeArrowheads="1"/>
          </p:cNvSpPr>
          <p:nvPr/>
        </p:nvSpPr>
        <p:spPr bwMode="auto">
          <a:xfrm>
            <a:off x="1419225" y="4343400"/>
            <a:ext cx="2514600" cy="381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69" name="Rectangle 27"/>
          <p:cNvSpPr>
            <a:spLocks noChangeArrowheads="1"/>
          </p:cNvSpPr>
          <p:nvPr/>
        </p:nvSpPr>
        <p:spPr bwMode="auto">
          <a:xfrm>
            <a:off x="1419225" y="4810125"/>
            <a:ext cx="3609975" cy="381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70" name="Rectangle 28"/>
          <p:cNvSpPr>
            <a:spLocks noChangeArrowheads="1"/>
          </p:cNvSpPr>
          <p:nvPr/>
        </p:nvSpPr>
        <p:spPr bwMode="auto">
          <a:xfrm>
            <a:off x="1438275" y="5343525"/>
            <a:ext cx="4810125" cy="228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7371" name="Rectangle 29"/>
          <p:cNvSpPr>
            <a:spLocks noChangeArrowheads="1"/>
          </p:cNvSpPr>
          <p:nvPr/>
        </p:nvSpPr>
        <p:spPr bwMode="auto">
          <a:xfrm>
            <a:off x="457200" y="4025900"/>
            <a:ext cx="5867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aaa new-model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radius-server host 192.168.1.100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radius-server key RADIUS-Pa55w0rd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</a:t>
            </a:r>
            <a:endParaRPr lang="en-US" sz="900" b="1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tacacs-server host 192.168.1.101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tacacs-server key TACACS+Pa55w0rd single-connection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  <a:r>
              <a:rPr lang="en-US" sz="900" b="1">
                <a:latin typeface="Courier New" pitchFamily="49" charset="0"/>
              </a:rPr>
              <a:t>aaa authentication login default group tacacs+ group radius local-case</a:t>
            </a:r>
          </a:p>
          <a:p>
            <a:pPr>
              <a:lnSpc>
                <a:spcPct val="10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sz="900">
                <a:latin typeface="Courier New" pitchFamily="49" charset="0"/>
              </a:rPr>
              <a:t>R1(config)# </a:t>
            </a:r>
          </a:p>
        </p:txBody>
      </p:sp>
      <p:pic>
        <p:nvPicPr>
          <p:cNvPr id="57372" name="Picture 15" descr="Ro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990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TACACS Support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60198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800"/>
            <a:ext cx="3098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AutoShape 6"/>
          <p:cNvSpPr>
            <a:spLocks noChangeArrowheads="1"/>
          </p:cNvSpPr>
          <p:nvPr/>
        </p:nvSpPr>
        <p:spPr bwMode="auto">
          <a:xfrm rot="8419734">
            <a:off x="4267200" y="2743200"/>
            <a:ext cx="533400" cy="273050"/>
          </a:xfrm>
          <a:prstGeom prst="rightArrow">
            <a:avLst>
              <a:gd name="adj1" fmla="val 45352"/>
              <a:gd name="adj2" fmla="val 539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4648200" y="3656013"/>
            <a:ext cx="885825" cy="153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900" b="1"/>
              <a:t>192.168.1.101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450850" y="1295400"/>
            <a:ext cx="7678738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marL="2857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Choose Configure &gt; Additional Tasks &gt; AAA &gt; AAA Servers and</a:t>
            </a:r>
            <a:br>
              <a:rPr lang="en-US"/>
            </a:br>
            <a:r>
              <a:rPr lang="en-US"/>
              <a:t>Groups &gt; AAA Servers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4641850" y="20986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4876800" y="3124200"/>
            <a:ext cx="257333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Choose TACACS+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5784850" y="3546475"/>
            <a:ext cx="2827338" cy="906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Enter the IP address </a:t>
            </a:r>
            <a:br>
              <a:rPr lang="en-US"/>
            </a:br>
            <a:r>
              <a:rPr lang="en-US"/>
              <a:t>    (or hostname) of the</a:t>
            </a:r>
            <a:br>
              <a:rPr lang="en-US"/>
            </a:br>
            <a:r>
              <a:rPr lang="en-US"/>
              <a:t>    AAA server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5784850" y="4537075"/>
            <a:ext cx="3224213" cy="11811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Check the Single</a:t>
            </a:r>
            <a:br>
              <a:rPr lang="en-US"/>
            </a:br>
            <a:r>
              <a:rPr lang="en-US"/>
              <a:t>    Connection check box to</a:t>
            </a:r>
            <a:br>
              <a:rPr lang="en-US"/>
            </a:br>
            <a:r>
              <a:rPr lang="en-US"/>
              <a:t>    maintain a single</a:t>
            </a:r>
            <a:br>
              <a:rPr lang="en-US"/>
            </a:br>
            <a:r>
              <a:rPr lang="en-US"/>
              <a:t>    connection</a:t>
            </a:r>
          </a:p>
        </p:txBody>
      </p:sp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5791200" y="5984875"/>
            <a:ext cx="326866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Check the Configure Key</a:t>
            </a:r>
            <a:br>
              <a:rPr lang="en-US"/>
            </a:br>
            <a:r>
              <a:rPr lang="en-US"/>
              <a:t>    to encrypt traffic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1612900" y="6213475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7.</a:t>
            </a:r>
            <a:r>
              <a:rPr lang="en-US"/>
              <a:t> Click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nimBg="1"/>
      <p:bldP spid="192521" grpId="0" animBg="1"/>
      <p:bldP spid="192522" grpId="0" animBg="1"/>
      <p:bldP spid="192523" grpId="0" animBg="1"/>
      <p:bldP spid="192524" grpId="0" animBg="1"/>
      <p:bldP spid="192525" grpId="0" animBg="1"/>
      <p:bldP spid="1925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AAA Login Method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57912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649538"/>
            <a:ext cx="453390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962400" y="3792538"/>
            <a:ext cx="482600" cy="273050"/>
          </a:xfrm>
          <a:prstGeom prst="rightArrow">
            <a:avLst>
              <a:gd name="adj1" fmla="val 45352"/>
              <a:gd name="adj2" fmla="val 4883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23825" y="1260475"/>
            <a:ext cx="86391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Choose Configure&gt;Additional Tasks&gt;AAA&gt;Authentication Policies&gt;Login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6013450" y="21748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2057400" y="2590800"/>
            <a:ext cx="2874963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Choose User Defined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1974850" y="3581400"/>
            <a:ext cx="217963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Enter the name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3194050" y="42322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Click Add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413250" y="4841875"/>
            <a:ext cx="43719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Choose group tacacs+ from the list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5334000" y="5257800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7.</a:t>
            </a:r>
            <a:r>
              <a:rPr lang="en-US"/>
              <a:t> Click OK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04800" y="6019800"/>
            <a:ext cx="431165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8.</a:t>
            </a:r>
            <a:r>
              <a:rPr lang="en-US"/>
              <a:t> Click Add to add a backup method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5175250" y="5984875"/>
            <a:ext cx="353536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9.</a:t>
            </a:r>
            <a:r>
              <a:rPr lang="en-US"/>
              <a:t> Choose enable from the list</a:t>
            </a:r>
            <a:br>
              <a:rPr lang="en-US"/>
            </a:br>
            <a:r>
              <a:rPr lang="en-US"/>
              <a:t>    Click OK twice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  <p:bldP spid="193544" grpId="0" animBg="1"/>
      <p:bldP spid="193545" grpId="0" animBg="1"/>
      <p:bldP spid="193546" grpId="0" animBg="1"/>
      <p:bldP spid="193547" grpId="0" animBg="1"/>
      <p:bldP spid="193548" grpId="0" animBg="1"/>
      <p:bldP spid="193549" grpId="0" animBg="1"/>
      <p:bldP spid="193550" grpId="0" animBg="1"/>
      <p:bldP spid="19355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Authentication Policy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8199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AutoShape 5"/>
          <p:cNvSpPr>
            <a:spLocks noChangeArrowheads="1"/>
          </p:cNvSpPr>
          <p:nvPr/>
        </p:nvSpPr>
        <p:spPr bwMode="auto">
          <a:xfrm>
            <a:off x="6934200" y="2438400"/>
            <a:ext cx="762000" cy="304800"/>
          </a:xfrm>
          <a:prstGeom prst="rightArrow">
            <a:avLst>
              <a:gd name="adj1" fmla="val 45352"/>
              <a:gd name="adj2" fmla="val 6907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1143000" y="1260475"/>
            <a:ext cx="694848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Choose Configure&gt;Additional Tasks&gt;Router Access&gt;VTY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6851650" y="2860675"/>
            <a:ext cx="1506538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Edit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410200" y="4495800"/>
            <a:ext cx="3395663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Choose the authentication</a:t>
            </a:r>
          </a:p>
          <a:p>
            <a:r>
              <a:rPr lang="en-US"/>
              <a:t>    policy to 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7" grpId="0" animBg="1"/>
      <p:bldP spid="19456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Commands</a:t>
            </a:r>
          </a:p>
        </p:txBody>
      </p:sp>
      <p:sp>
        <p:nvSpPr>
          <p:cNvPr id="61443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The debug aaa authentication command provides a view of login activity</a:t>
            </a:r>
          </a:p>
          <a:p>
            <a:r>
              <a:rPr lang="en-US" sz="2400" smtClean="0"/>
              <a:t>For successful TACACS+ login attempts, a status message of PASS results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066800" y="1836738"/>
            <a:ext cx="7262813" cy="1516062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91440" rIns="92075" bIns="91440"/>
          <a:lstStyle/>
          <a:p>
            <a:pPr>
              <a:lnSpc>
                <a:spcPct val="100000"/>
              </a:lnSpc>
            </a:pPr>
            <a:endParaRPr lang="sk-SK" sz="1200">
              <a:latin typeface="Courier New" pitchFamily="49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133475" y="2647950"/>
            <a:ext cx="6400800" cy="381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071563" y="1847850"/>
            <a:ext cx="7262812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91440" rIns="92075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R1# </a:t>
            </a:r>
            <a:r>
              <a:rPr lang="en-US" sz="1200" b="1">
                <a:latin typeface="Courier New" pitchFamily="49" charset="0"/>
              </a:rPr>
              <a:t>debug aaa authentication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AAA Authentication debugging is on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R1#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14:01:17: AAA/AUTHEN (567936829): Method=TACACS+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14:01:17: TAC+: send AUTHEN/CONT packet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14:01:17: TAC+ (567936829): received authen response status = PASS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14:01:17: AAA/AUTHEN (567936829): status =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Commands</a:t>
            </a:r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1447800" y="1447800"/>
            <a:ext cx="6577013" cy="2403475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91440" rIns="92075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R1# </a:t>
            </a:r>
            <a:r>
              <a:rPr lang="en-US" sz="1200" b="1">
                <a:latin typeface="Courier New" pitchFamily="49" charset="0"/>
              </a:rPr>
              <a:t>debug radius ?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accounting      RADIUS accounting packets only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authentication  RADIUS authentication packets only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brief           Only I/O transactions are recorded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elog            RADIUS event logging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failover        Packets sent upon fail-over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local-server    Local RADIUS server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retransmit      Retransmission of packets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verbose         Include non essential RADIUS debugs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&lt;cr&gt;</a:t>
            </a:r>
          </a:p>
          <a:p>
            <a:pPr>
              <a:lnSpc>
                <a:spcPct val="100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R1# debug radius </a:t>
            </a:r>
          </a:p>
        </p:txBody>
      </p:sp>
      <p:sp>
        <p:nvSpPr>
          <p:cNvPr id="62468" name="Rectangle 13"/>
          <p:cNvSpPr>
            <a:spLocks noChangeArrowheads="1"/>
          </p:cNvSpPr>
          <p:nvPr/>
        </p:nvSpPr>
        <p:spPr bwMode="auto">
          <a:xfrm>
            <a:off x="1219200" y="4287838"/>
            <a:ext cx="7262813" cy="1516062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91440" rIns="92075" bIns="91440"/>
          <a:lstStyle/>
          <a:p>
            <a:pPr>
              <a:lnSpc>
                <a:spcPct val="100000"/>
              </a:lnSpc>
            </a:pPr>
            <a:endParaRPr lang="sk-SK" sz="1200">
              <a:latin typeface="Courier New" pitchFamily="49" charset="0"/>
            </a:endParaRPr>
          </a:p>
        </p:txBody>
      </p:sp>
      <p:sp>
        <p:nvSpPr>
          <p:cNvPr id="62469" name="Rectangle 14"/>
          <p:cNvSpPr>
            <a:spLocks noChangeArrowheads="1"/>
          </p:cNvSpPr>
          <p:nvPr/>
        </p:nvSpPr>
        <p:spPr bwMode="auto">
          <a:xfrm>
            <a:off x="1223963" y="4298950"/>
            <a:ext cx="726281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91440" rIns="92075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R1# </a:t>
            </a:r>
            <a:r>
              <a:rPr lang="en-US" sz="1200" b="1">
                <a:latin typeface="Courier New" pitchFamily="49" charset="0"/>
              </a:rPr>
              <a:t>debug tacacs ?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accounting      TACACS+ protocol accounting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authentication  TACACS+ protocol authentication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authorization   TACACS+ protocol authorization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events          TACACS+ protocol events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packet          TACACS+ packets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  &lt;cr&gt;</a:t>
            </a:r>
          </a:p>
          <a:p>
            <a:pPr>
              <a:lnSpc>
                <a:spcPct val="100000"/>
              </a:lnSpc>
            </a:pPr>
            <a:endParaRPr lang="en-US" sz="1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Authorization Overview</a:t>
            </a:r>
          </a:p>
        </p:txBody>
      </p:sp>
      <p:sp>
        <p:nvSpPr>
          <p:cNvPr id="63491" name="Rectangle 19"/>
          <p:cNvSpPr>
            <a:spLocks noGrp="1" noChangeArrowheads="1"/>
          </p:cNvSpPr>
          <p:nvPr>
            <p:ph sz="half" idx="1"/>
          </p:nvPr>
        </p:nvSpPr>
        <p:spPr>
          <a:xfrm>
            <a:off x="455613" y="1614488"/>
            <a:ext cx="8224837" cy="2049462"/>
          </a:xfrm>
        </p:spPr>
        <p:txBody>
          <a:bodyPr/>
          <a:lstStyle/>
          <a:p>
            <a:endParaRPr lang="sk-SK" sz="2400" smtClean="0"/>
          </a:p>
        </p:txBody>
      </p:sp>
      <p:sp>
        <p:nvSpPr>
          <p:cNvPr id="63492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4838" cy="205105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1600" smtClean="0"/>
              <a:t>The TACACS+ protocol allows the separation of authentication from authorization. </a:t>
            </a:r>
          </a:p>
          <a:p>
            <a:pPr>
              <a:lnSpc>
                <a:spcPct val="75000"/>
              </a:lnSpc>
            </a:pPr>
            <a:r>
              <a:rPr lang="en-US" sz="1600" smtClean="0"/>
              <a:t>Can be configured to restrict the user to performing only certain functions after successful authentication. </a:t>
            </a:r>
          </a:p>
          <a:p>
            <a:pPr>
              <a:lnSpc>
                <a:spcPct val="75000"/>
              </a:lnSpc>
            </a:pPr>
            <a:r>
              <a:rPr lang="en-US" sz="1600" smtClean="0"/>
              <a:t>Authorization can be configured for </a:t>
            </a:r>
          </a:p>
          <a:p>
            <a:pPr lvl="1">
              <a:lnSpc>
                <a:spcPct val="75000"/>
              </a:lnSpc>
            </a:pPr>
            <a:r>
              <a:rPr lang="en-US" sz="1400" smtClean="0"/>
              <a:t>character mode (exec authorization) </a:t>
            </a:r>
          </a:p>
          <a:p>
            <a:pPr lvl="1">
              <a:lnSpc>
                <a:spcPct val="75000"/>
              </a:lnSpc>
            </a:pPr>
            <a:r>
              <a:rPr lang="en-US" sz="1400" smtClean="0"/>
              <a:t>packet mode (network authorization)</a:t>
            </a:r>
          </a:p>
          <a:p>
            <a:pPr>
              <a:lnSpc>
                <a:spcPct val="75000"/>
              </a:lnSpc>
            </a:pPr>
            <a:r>
              <a:rPr lang="en-US" sz="1600" smtClean="0"/>
              <a:t>RADIUS does not separate the authentication from the authorization process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4582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371600" y="15240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</a:rPr>
              <a:t>show version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4419600" y="123825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/>
              <a:t>Command authorization for user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/>
              <a:t>JR-ADMIN, command “</a:t>
            </a:r>
            <a:r>
              <a:rPr lang="en-US" sz="1400" b="1"/>
              <a:t>show version</a:t>
            </a:r>
            <a:r>
              <a:rPr lang="en-US" sz="1400"/>
              <a:t>”?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5334000" y="20574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Accept</a:t>
            </a:r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1219200" y="2209800"/>
            <a:ext cx="2209800" cy="314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sk-SK" sz="1600" b="1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1295400" y="237172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133475" y="3543300"/>
            <a:ext cx="2209800" cy="314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1209675" y="370522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Display “</a:t>
            </a:r>
            <a:r>
              <a:rPr lang="en-US" sz="1400" b="1"/>
              <a:t>show version</a:t>
            </a:r>
            <a:r>
              <a:rPr lang="en-US" sz="1400"/>
              <a:t>” output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1371600" y="28384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</a:rPr>
              <a:t>configure terminal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4419600" y="25527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/>
              <a:t>Command authorization for user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/>
              <a:t>JR-ADMIN, command “</a:t>
            </a:r>
            <a:r>
              <a:rPr lang="en-US" sz="1400" b="1"/>
              <a:t>config terminal</a:t>
            </a:r>
            <a:r>
              <a:rPr lang="en-US" sz="1400"/>
              <a:t>”?</a:t>
            </a:r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5334000" y="33718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1"/>
              <a:t>Reject</a:t>
            </a: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1447800" y="3371850"/>
            <a:ext cx="1676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/>
              <a:t>Do not permit “configure terminal”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  <p:bldP spid="200711" grpId="0"/>
      <p:bldP spid="200712" grpId="0"/>
      <p:bldP spid="200718" grpId="0"/>
      <p:bldP spid="200719" grpId="0"/>
      <p:bldP spid="200720" grpId="0"/>
      <p:bldP spid="200721" grpId="0"/>
      <p:bldP spid="2007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Access Security</a:t>
            </a:r>
          </a:p>
        </p:txBody>
      </p:sp>
      <p:pic>
        <p:nvPicPr>
          <p:cNvPr id="9219" name="Picture 6" descr="Credit-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lum bright="-14000" contrast="-3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1676400"/>
            <a:ext cx="3632200" cy="442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Oval 8"/>
          <p:cNvSpPr>
            <a:spLocks noChangeArrowheads="1"/>
          </p:cNvSpPr>
          <p:nvPr/>
        </p:nvSpPr>
        <p:spPr bwMode="auto">
          <a:xfrm rot="-1241727">
            <a:off x="1328738" y="2746375"/>
            <a:ext cx="1690687" cy="504825"/>
          </a:xfrm>
          <a:prstGeom prst="ellipse">
            <a:avLst/>
          </a:prstGeom>
          <a:solidFill>
            <a:schemeClr val="bg1">
              <a:alpha val="3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4267200" y="4495800"/>
            <a:ext cx="3886200" cy="1981200"/>
          </a:xfrm>
          <a:prstGeom prst="ellipse">
            <a:avLst/>
          </a:prstGeom>
          <a:solidFill>
            <a:schemeClr val="bg1">
              <a:alpha val="3294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4343400" y="1981200"/>
            <a:ext cx="3657600" cy="533400"/>
          </a:xfrm>
          <a:prstGeom prst="ellipse">
            <a:avLst/>
          </a:prstGeom>
          <a:solidFill>
            <a:schemeClr val="bg1">
              <a:alpha val="4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2971800" y="542448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1209675" y="5119688"/>
            <a:ext cx="1970088" cy="6143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800"/>
              <a:t>Accounting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/>
              <a:t>What did you spend it on?</a:t>
            </a:r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2133600" y="213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301750" y="1600200"/>
            <a:ext cx="1660525" cy="614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800"/>
              <a:t>Authentication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/>
              <a:t>Who are you?</a:t>
            </a:r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5791200" y="11430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4114800" y="1066800"/>
            <a:ext cx="4073525" cy="812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800" dirty="0"/>
              <a:t>Authorization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/>
              <a:t>which resources the user is allowed to access and which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/>
              <a:t>operations the user is allowed to perform?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Authorization Commands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1600" smtClean="0"/>
              <a:t>To configure command authorization, use: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1600" b="1" smtClean="0"/>
              <a:t>aaa authorization </a:t>
            </a:r>
            <a:r>
              <a:rPr lang="en-US" sz="1600" i="1" smtClean="0"/>
              <a:t>service-type</a:t>
            </a:r>
            <a:r>
              <a:rPr lang="en-US" sz="1600" b="1" smtClean="0"/>
              <a:t> {default | </a:t>
            </a:r>
            <a:r>
              <a:rPr lang="en-US" sz="1600" i="1" smtClean="0"/>
              <a:t>list-name</a:t>
            </a:r>
            <a:r>
              <a:rPr lang="en-US" sz="1600" b="1" smtClean="0"/>
              <a:t>} </a:t>
            </a:r>
            <a:r>
              <a:rPr lang="en-US" sz="1600" i="1" smtClean="0"/>
              <a:t>method1</a:t>
            </a:r>
            <a:r>
              <a:rPr lang="en-US" sz="1600" b="1" smtClean="0"/>
              <a:t> [</a:t>
            </a:r>
            <a:r>
              <a:rPr lang="en-US" sz="1600" i="1" smtClean="0"/>
              <a:t>method2</a:t>
            </a:r>
            <a:r>
              <a:rPr lang="en-US" sz="1600" b="1" smtClean="0"/>
              <a:t>] [</a:t>
            </a:r>
            <a:r>
              <a:rPr lang="en-US" sz="1600" i="1" smtClean="0"/>
              <a:t>method3</a:t>
            </a:r>
            <a:r>
              <a:rPr lang="en-US" sz="1600" b="1" smtClean="0"/>
              <a:t>] [</a:t>
            </a:r>
            <a:r>
              <a:rPr lang="en-US" sz="1600" i="1" smtClean="0"/>
              <a:t>method4</a:t>
            </a:r>
            <a:r>
              <a:rPr lang="en-US" sz="1600" b="1" smtClean="0"/>
              <a:t>]</a:t>
            </a:r>
            <a:endParaRPr lang="en-US" sz="1600" smtClean="0"/>
          </a:p>
          <a:p>
            <a:pPr>
              <a:lnSpc>
                <a:spcPct val="75000"/>
              </a:lnSpc>
            </a:pPr>
            <a:r>
              <a:rPr lang="en-US" sz="1600" smtClean="0"/>
              <a:t>Service types of interest include:</a:t>
            </a:r>
            <a:endParaRPr lang="en-US" sz="1600" b="1" smtClean="0"/>
          </a:p>
          <a:p>
            <a:pPr lvl="1">
              <a:lnSpc>
                <a:spcPct val="75000"/>
              </a:lnSpc>
            </a:pPr>
            <a:r>
              <a:rPr lang="en-US" sz="1400" b="1" smtClean="0"/>
              <a:t>commands </a:t>
            </a:r>
            <a:r>
              <a:rPr lang="en-US" sz="1400" i="1" smtClean="0"/>
              <a:t>level</a:t>
            </a:r>
            <a:r>
              <a:rPr lang="en-US" sz="1400" smtClean="0"/>
              <a:t> 	For exec (shell) commands</a:t>
            </a:r>
            <a:endParaRPr lang="en-US" sz="1400" b="1" smtClean="0"/>
          </a:p>
          <a:p>
            <a:pPr lvl="1">
              <a:lnSpc>
                <a:spcPct val="75000"/>
              </a:lnSpc>
            </a:pPr>
            <a:r>
              <a:rPr lang="en-US" sz="1400" b="1" smtClean="0"/>
              <a:t>exec</a:t>
            </a:r>
            <a:r>
              <a:rPr lang="en-US" sz="1400" smtClean="0"/>
              <a:t>             	For starting an exec (shell)</a:t>
            </a:r>
            <a:endParaRPr lang="en-US" sz="1400" b="1" smtClean="0"/>
          </a:p>
          <a:p>
            <a:pPr lvl="1">
              <a:lnSpc>
                <a:spcPct val="75000"/>
              </a:lnSpc>
            </a:pPr>
            <a:r>
              <a:rPr lang="en-US" sz="1400" b="1" smtClean="0"/>
              <a:t>network</a:t>
            </a:r>
            <a:r>
              <a:rPr lang="en-US" sz="1400" smtClean="0"/>
              <a:t>          	For network services. (PPP, SLIP, ARAP)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371600" y="1487488"/>
            <a:ext cx="6019800" cy="22463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/>
          <a:lstStyle/>
          <a:p>
            <a:pPr>
              <a:lnSpc>
                <a:spcPct val="110000"/>
              </a:lnSpc>
            </a:pPr>
            <a:endParaRPr lang="sk-SK" sz="1200" b="1">
              <a:latin typeface="Courier New" pitchFamily="49" charset="0"/>
            </a:endParaRP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2514600" y="2743200"/>
            <a:ext cx="4419600" cy="381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1266825" y="1504950"/>
            <a:ext cx="601980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R1#</a:t>
            </a:r>
            <a:r>
              <a:rPr lang="en-US" sz="1200" b="1">
                <a:latin typeface="Courier New" pitchFamily="49" charset="0"/>
              </a:rPr>
              <a:t> conf t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JR-ADMIN secret Str0ngPa55w0rd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ADMIN secret Str0ng5rPa55w0rd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new-model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default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TELNET-LOGIN local-case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authorization exec default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authorization network default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line vty 0 4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R1(config-line)#</a:t>
            </a:r>
            <a:r>
              <a:rPr lang="en-US" sz="1200" b="1">
                <a:latin typeface="Courier New" pitchFamily="49" charset="0"/>
              </a:rPr>
              <a:t> login authentication TELNET-LOGIN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R1(config-line)#</a:t>
            </a:r>
            <a:r>
              <a:rPr lang="en-US" sz="1200" b="1">
                <a:latin typeface="Courier New" pitchFamily="49" charset="0"/>
              </a:rPr>
              <a:t> ^Z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8"/>
          <p:cNvSpPr>
            <a:spLocks noChangeArrowheads="1"/>
          </p:cNvSpPr>
          <p:nvPr/>
        </p:nvSpPr>
        <p:spPr bwMode="auto">
          <a:xfrm rot="5400000">
            <a:off x="3857625" y="3381375"/>
            <a:ext cx="482600" cy="273050"/>
          </a:xfrm>
          <a:prstGeom prst="rightArrow">
            <a:avLst>
              <a:gd name="adj1" fmla="val 45352"/>
              <a:gd name="adj2" fmla="val 4883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6553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SDM to Configure Authorization</a:t>
            </a:r>
            <a:br>
              <a:rPr lang="en-US" sz="2800" smtClean="0"/>
            </a:br>
            <a:r>
              <a:rPr lang="en-US" sz="2800" smtClean="0"/>
              <a:t>Character Mode</a:t>
            </a:r>
          </a:p>
        </p:txBody>
      </p:sp>
      <p:pic>
        <p:nvPicPr>
          <p:cNvPr id="6554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705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1"/>
          <a:stretch>
            <a:fillRect/>
          </a:stretch>
        </p:blipFill>
        <p:spPr bwMode="auto">
          <a:xfrm>
            <a:off x="2971800" y="3810000"/>
            <a:ext cx="4470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AutoShape 15"/>
          <p:cNvSpPr>
            <a:spLocks noChangeArrowheads="1"/>
          </p:cNvSpPr>
          <p:nvPr/>
        </p:nvSpPr>
        <p:spPr bwMode="auto">
          <a:xfrm rot="5400000">
            <a:off x="4798219" y="3496469"/>
            <a:ext cx="360362" cy="285750"/>
          </a:xfrm>
          <a:prstGeom prst="rightArrow">
            <a:avLst>
              <a:gd name="adj1" fmla="val 45352"/>
              <a:gd name="adj2" fmla="val 3484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457200" y="1184275"/>
            <a:ext cx="84550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Choose Configure&gt;Additional Tasks&gt;AAA&gt;Authorization Policies&gt;Exec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5638800" y="1752600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</a:t>
            </a: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5486400" y="2479675"/>
            <a:ext cx="2197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Choose Default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5480050" y="32416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Click Add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041650" y="5146675"/>
            <a:ext cx="43719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Choose group tacacs+ from the list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6400800" y="5638800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Click OK</a:t>
            </a: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609600" y="6248400"/>
            <a:ext cx="62579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7.</a:t>
            </a:r>
            <a:r>
              <a:rPr lang="en-US"/>
              <a:t> Click OK to return to the Exec Authorization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SDM to Configure Authorization</a:t>
            </a:r>
            <a:br>
              <a:rPr lang="en-US" sz="2800" smtClean="0"/>
            </a:br>
            <a:r>
              <a:rPr lang="en-US" sz="2800" smtClean="0"/>
              <a:t>Packet Mode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5715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5"/>
          <a:stretch>
            <a:fillRect/>
          </a:stretch>
        </p:blipFill>
        <p:spPr bwMode="auto">
          <a:xfrm>
            <a:off x="2895600" y="4267200"/>
            <a:ext cx="3429000" cy="22098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AutoShape 7"/>
          <p:cNvSpPr>
            <a:spLocks noChangeArrowheads="1"/>
          </p:cNvSpPr>
          <p:nvPr/>
        </p:nvSpPr>
        <p:spPr bwMode="auto">
          <a:xfrm rot="5400000">
            <a:off x="4406900" y="3870326"/>
            <a:ext cx="363537" cy="277812"/>
          </a:xfrm>
          <a:prstGeom prst="rightArrow">
            <a:avLst>
              <a:gd name="adj1" fmla="val 45352"/>
              <a:gd name="adj2" fmla="val 3615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/>
          <a:p>
            <a:endParaRPr lang="sk-SK"/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152400" y="1319213"/>
            <a:ext cx="8821738" cy="3571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1.</a:t>
            </a:r>
            <a:r>
              <a:rPr lang="en-US"/>
              <a:t> Choose Configure&gt;Additional Tasks&gt;AAA&gt;Authorization Policies&gt;Network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861050" y="20224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2.</a:t>
            </a:r>
            <a:r>
              <a:rPr lang="en-US"/>
              <a:t> Click Add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5099050" y="2708275"/>
            <a:ext cx="2197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3.</a:t>
            </a:r>
            <a:r>
              <a:rPr lang="en-US"/>
              <a:t> Choose Default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5099050" y="3546475"/>
            <a:ext cx="152082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4.</a:t>
            </a:r>
            <a:r>
              <a:rPr lang="en-US"/>
              <a:t> Click Add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3248025" y="5451475"/>
            <a:ext cx="4371975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5.</a:t>
            </a:r>
            <a:r>
              <a:rPr lang="en-US"/>
              <a:t> Choose group tacacs+ from the list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5556250" y="6061075"/>
            <a:ext cx="1435100" cy="357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6.</a:t>
            </a:r>
            <a:r>
              <a:rPr lang="en-US"/>
              <a:t> Click OK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222250" y="5451475"/>
            <a:ext cx="2984500" cy="906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5569"/>
                </a:solidFill>
              </a:rPr>
              <a:t>7.</a:t>
            </a:r>
            <a:r>
              <a:rPr lang="en-US"/>
              <a:t> Click OK to return to </a:t>
            </a:r>
          </a:p>
          <a:p>
            <a:r>
              <a:rPr lang="en-US"/>
              <a:t>    the Exec Authorization</a:t>
            </a:r>
          </a:p>
          <a:p>
            <a:r>
              <a:rPr lang="en-US"/>
              <a:t>    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8" grpId="0" animBg="1"/>
      <p:bldP spid="203789" grpId="0" animBg="1"/>
      <p:bldP spid="203790" grpId="0" animBg="1"/>
      <p:bldP spid="203791" grpId="0" animBg="1"/>
      <p:bldP spid="203792" grpId="0" animBg="1"/>
      <p:bldP spid="203793" grpId="0" animBg="1"/>
      <p:bldP spid="20379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Accounting Overview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Provides the ability to track usage, such as dial-in access; the ability to log the data gathered to a database; and the ability to produce reports on the data gathered </a:t>
            </a:r>
          </a:p>
          <a:p>
            <a:r>
              <a:rPr lang="en-US" sz="2400" smtClean="0"/>
              <a:t>To configure AAA accounting using named method lists: 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aaa accounting</a:t>
            </a:r>
            <a:r>
              <a:rPr lang="en-US" sz="2400" smtClean="0"/>
              <a:t> {</a:t>
            </a:r>
            <a:r>
              <a:rPr lang="en-US" sz="2400" b="1" smtClean="0"/>
              <a:t>system</a:t>
            </a:r>
            <a:r>
              <a:rPr lang="en-US" sz="2400" smtClean="0"/>
              <a:t> | </a:t>
            </a:r>
            <a:r>
              <a:rPr lang="en-US" sz="2400" b="1" smtClean="0"/>
              <a:t>network</a:t>
            </a:r>
            <a:r>
              <a:rPr lang="en-US" sz="2400" smtClean="0"/>
              <a:t> | </a:t>
            </a:r>
            <a:r>
              <a:rPr lang="en-US" sz="2400" b="1" smtClean="0"/>
              <a:t>exec</a:t>
            </a:r>
            <a:r>
              <a:rPr lang="en-US" sz="2400" smtClean="0"/>
              <a:t> | </a:t>
            </a:r>
            <a:r>
              <a:rPr lang="en-US" sz="2400" b="1" smtClean="0"/>
              <a:t>connection</a:t>
            </a:r>
            <a:r>
              <a:rPr lang="en-US" sz="2400" smtClean="0"/>
              <a:t> | </a:t>
            </a:r>
            <a:r>
              <a:rPr lang="en-US" sz="2400" b="1" smtClean="0"/>
              <a:t>commands</a:t>
            </a:r>
            <a:r>
              <a:rPr lang="en-US" sz="2400" smtClean="0"/>
              <a:t> </a:t>
            </a:r>
            <a:r>
              <a:rPr lang="en-US" sz="2400" i="1" smtClean="0"/>
              <a:t>level</a:t>
            </a:r>
            <a:r>
              <a:rPr lang="en-US" sz="2400" smtClean="0"/>
              <a:t>} {</a:t>
            </a:r>
            <a:r>
              <a:rPr lang="en-US" sz="2400" b="1" smtClean="0"/>
              <a:t>default</a:t>
            </a:r>
            <a:r>
              <a:rPr lang="en-US" sz="2400" smtClean="0"/>
              <a:t> | </a:t>
            </a:r>
            <a:r>
              <a:rPr lang="en-US" sz="2400" i="1" smtClean="0"/>
              <a:t>list-name</a:t>
            </a:r>
            <a:r>
              <a:rPr lang="en-US" sz="2400" smtClean="0"/>
              <a:t>} {</a:t>
            </a:r>
            <a:r>
              <a:rPr lang="en-US" sz="2400" b="1" smtClean="0"/>
              <a:t>start-stop</a:t>
            </a:r>
            <a:r>
              <a:rPr lang="en-US" sz="2400" smtClean="0"/>
              <a:t> | </a:t>
            </a:r>
            <a:r>
              <a:rPr lang="en-US" sz="2400" b="1" smtClean="0"/>
              <a:t>wait-start</a:t>
            </a:r>
            <a:r>
              <a:rPr lang="en-US" sz="2400" smtClean="0"/>
              <a:t> | </a:t>
            </a:r>
            <a:r>
              <a:rPr lang="en-US" sz="2400" b="1" smtClean="0"/>
              <a:t>stop-only</a:t>
            </a:r>
            <a:r>
              <a:rPr lang="en-US" sz="2400" smtClean="0"/>
              <a:t> | </a:t>
            </a:r>
            <a:r>
              <a:rPr lang="en-US" sz="2400" b="1" smtClean="0"/>
              <a:t>none</a:t>
            </a:r>
            <a:r>
              <a:rPr lang="en-US" sz="2400" smtClean="0"/>
              <a:t>} [</a:t>
            </a:r>
            <a:r>
              <a:rPr lang="en-US" sz="2400" i="1" smtClean="0"/>
              <a:t>method1</a:t>
            </a:r>
            <a:r>
              <a:rPr lang="en-US" sz="2400" smtClean="0"/>
              <a:t> [</a:t>
            </a:r>
            <a:r>
              <a:rPr lang="en-US" sz="2400" i="1" smtClean="0"/>
              <a:t>method2</a:t>
            </a:r>
            <a:r>
              <a:rPr lang="en-US" sz="2400" smtClean="0"/>
              <a:t>]] </a:t>
            </a:r>
          </a:p>
          <a:p>
            <a:r>
              <a:rPr lang="en-US" sz="2400" smtClean="0"/>
              <a:t>Supports six different types of accounting: </a:t>
            </a:r>
            <a:r>
              <a:rPr lang="en-US" sz="2400" b="1" smtClean="0"/>
              <a:t>network</a:t>
            </a:r>
            <a:r>
              <a:rPr lang="en-US" sz="2400" smtClean="0"/>
              <a:t>, </a:t>
            </a:r>
            <a:r>
              <a:rPr lang="en-US" sz="2400" b="1" smtClean="0"/>
              <a:t>connection</a:t>
            </a:r>
            <a:r>
              <a:rPr lang="en-US" sz="2400" smtClean="0"/>
              <a:t>, </a:t>
            </a:r>
            <a:r>
              <a:rPr lang="en-US" sz="2400" b="1" smtClean="0"/>
              <a:t>exec</a:t>
            </a:r>
            <a:r>
              <a:rPr lang="en-US" sz="2400" smtClean="0"/>
              <a:t>, </a:t>
            </a:r>
            <a:r>
              <a:rPr lang="en-US" sz="2400" b="1" smtClean="0"/>
              <a:t>system</a:t>
            </a:r>
            <a:r>
              <a:rPr lang="en-US" sz="2400" smtClean="0"/>
              <a:t>, </a:t>
            </a:r>
            <a:r>
              <a:rPr lang="en-US" sz="2400" b="1" smtClean="0"/>
              <a:t>commands </a:t>
            </a:r>
            <a:r>
              <a:rPr lang="en-US" sz="2400" i="1" smtClean="0"/>
              <a:t>level</a:t>
            </a:r>
            <a:r>
              <a:rPr lang="en-US" sz="2400" smtClean="0"/>
              <a:t>, and </a:t>
            </a:r>
            <a:r>
              <a:rPr lang="en-US" sz="2400" b="1" smtClean="0"/>
              <a:t>resource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AAA Accounting Commands</a:t>
            </a:r>
          </a:p>
        </p:txBody>
      </p:sp>
      <p:sp>
        <p:nvSpPr>
          <p:cNvPr id="6861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5613" y="4197350"/>
            <a:ext cx="8224837" cy="2051050"/>
          </a:xfrm>
        </p:spPr>
        <p:txBody>
          <a:bodyPr/>
          <a:lstStyle/>
          <a:p>
            <a:r>
              <a:rPr lang="en-US" sz="2000" b="1" smtClean="0"/>
              <a:t>aaa accounting exec default start-stop group tacacs+</a:t>
            </a:r>
            <a:br>
              <a:rPr lang="en-US" sz="2000" b="1" smtClean="0"/>
            </a:br>
            <a:r>
              <a:rPr lang="en-US" sz="2000" smtClean="0"/>
              <a:t>Defines a AAA accounting policy that uses TACACS+ for logging both start and stop records for user EXEC terminal sessions.</a:t>
            </a:r>
            <a:endParaRPr lang="en-US" sz="2000" b="1" smtClean="0"/>
          </a:p>
          <a:p>
            <a:r>
              <a:rPr lang="en-US" sz="2000" b="1" smtClean="0"/>
              <a:t>aaa accounting network default start-stop group tacacs+</a:t>
            </a:r>
            <a:br>
              <a:rPr lang="en-US" sz="2000" b="1" smtClean="0"/>
            </a:br>
            <a:r>
              <a:rPr lang="en-US" sz="2000" smtClean="0"/>
              <a:t>Defines a AAA accounting policy that uses TACACS+ for logging both start and stop records for all network-related service requests.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524000" y="1447800"/>
            <a:ext cx="6019800" cy="2649538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2880" tIns="0" rIns="0" bIns="0"/>
          <a:lstStyle/>
          <a:p>
            <a:pPr>
              <a:lnSpc>
                <a:spcPct val="110000"/>
              </a:lnSpc>
            </a:pPr>
            <a:endParaRPr lang="sk-SK" sz="1200" b="1">
              <a:latin typeface="Courier New" pitchFamily="49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705100" y="3106738"/>
            <a:ext cx="4572000" cy="381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24000" y="1506538"/>
            <a:ext cx="6019800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R1#</a:t>
            </a:r>
            <a:r>
              <a:rPr lang="en-US" sz="1200" b="1">
                <a:latin typeface="Courier New" pitchFamily="49" charset="0"/>
              </a:rPr>
              <a:t> conf t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JR-ADMIN secret Str0ngPa55w0rd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username ADMIN secret Str0ng5rPa55w0rd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new-model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default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authentication login TELNET-LOGIN local-case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authorization exec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authorization network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accounting exec start-stop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aaa accounting network start-stop group tacacs+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R1(config)#</a:t>
            </a:r>
            <a:r>
              <a:rPr lang="en-US" sz="1200" b="1">
                <a:latin typeface="Courier New" pitchFamily="49" charset="0"/>
              </a:rPr>
              <a:t> line vty 0 4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R1(config-line)#</a:t>
            </a:r>
            <a:r>
              <a:rPr lang="en-US" sz="1200" b="1">
                <a:latin typeface="Courier New" pitchFamily="49" charset="0"/>
              </a:rPr>
              <a:t> login authentication TELNET-LOGIN</a:t>
            </a:r>
          </a:p>
          <a:p>
            <a:pPr>
              <a:lnSpc>
                <a:spcPct val="110000"/>
              </a:lnSpc>
            </a:pPr>
            <a:r>
              <a:rPr lang="en-US" sz="1200">
                <a:latin typeface="Courier New" pitchFamily="49" charset="0"/>
              </a:rPr>
              <a:t>R1(config-line)#</a:t>
            </a:r>
            <a:r>
              <a:rPr lang="en-US" sz="1200" b="1">
                <a:latin typeface="Courier New" pitchFamily="49" charset="0"/>
              </a:rPr>
              <a:t> ^Z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21538" r="24879" b="26154"/>
          <a:stretch>
            <a:fillRect/>
          </a:stretch>
        </p:blipFill>
        <p:spPr bwMode="auto">
          <a:xfrm>
            <a:off x="2082800" y="1752600"/>
            <a:ext cx="49530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– Password-Only</a:t>
            </a:r>
          </a:p>
        </p:txBody>
      </p:sp>
      <p:sp>
        <p:nvSpPr>
          <p:cNvPr id="10243" name="Rectangle 41"/>
          <p:cNvSpPr>
            <a:spLocks noGrp="1" noChangeArrowheads="1"/>
          </p:cNvSpPr>
          <p:nvPr>
            <p:ph type="body" sz="half" idx="2"/>
          </p:nvPr>
        </p:nvSpPr>
        <p:spPr>
          <a:xfrm>
            <a:off x="455613" y="3810000"/>
            <a:ext cx="8224837" cy="2133600"/>
          </a:xfrm>
        </p:spPr>
        <p:txBody>
          <a:bodyPr/>
          <a:lstStyle/>
          <a:p>
            <a:r>
              <a:rPr lang="en-US" sz="2400" smtClean="0"/>
              <a:t>Uses a login and password combination on access lines</a:t>
            </a:r>
          </a:p>
          <a:p>
            <a:r>
              <a:rPr lang="en-US" sz="2400" smtClean="0"/>
              <a:t>Easiest to implement, but most unsecure method</a:t>
            </a:r>
          </a:p>
          <a:p>
            <a:r>
              <a:rPr lang="en-US" sz="2400" smtClean="0"/>
              <a:t>Vulnerable to brute-force attacks</a:t>
            </a:r>
          </a:p>
          <a:p>
            <a:r>
              <a:rPr lang="en-US" sz="2400" smtClean="0"/>
              <a:t>Provides no accountability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1905000" y="2362200"/>
            <a:ext cx="10874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0245" name="Picture 7" descr="hacker_i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242887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985963"/>
            <a:ext cx="9207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139382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5181600" y="2743200"/>
            <a:ext cx="3429000" cy="668338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line vty 0 4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password cisco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login</a:t>
            </a:r>
          </a:p>
        </p:txBody>
      </p:sp>
      <p:pic>
        <p:nvPicPr>
          <p:cNvPr id="10249" name="Picture 11" descr="clo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9207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74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200" b="1"/>
              <a:t>Internet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838200" y="2889250"/>
            <a:ext cx="293688" cy="82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0252" name="Rectangle 33"/>
          <p:cNvSpPr>
            <a:spLocks noChangeArrowheads="1"/>
          </p:cNvSpPr>
          <p:nvPr/>
        </p:nvSpPr>
        <p:spPr bwMode="auto">
          <a:xfrm>
            <a:off x="5105400" y="1308100"/>
            <a:ext cx="1828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defTabSz="814388"/>
            <a:r>
              <a:rPr lang="en-US" sz="1000" b="1"/>
              <a:t>User Access Verification</a:t>
            </a:r>
          </a:p>
          <a:p>
            <a:pPr defTabSz="814388"/>
            <a:endParaRPr lang="en-US" sz="1000" b="1"/>
          </a:p>
          <a:p>
            <a:pPr defTabSz="814388"/>
            <a:r>
              <a:rPr lang="en-US" sz="1000" b="1"/>
              <a:t>Password: </a:t>
            </a:r>
            <a:r>
              <a:rPr lang="en-US" sz="1000" i="1"/>
              <a:t>cisco</a:t>
            </a:r>
            <a:endParaRPr lang="en-US" sz="1000"/>
          </a:p>
          <a:p>
            <a:pPr defTabSz="814388"/>
            <a:r>
              <a:rPr lang="en-US" sz="1000" b="1"/>
              <a:t>Password: </a:t>
            </a:r>
            <a:r>
              <a:rPr lang="en-US" sz="1000" i="1"/>
              <a:t>cisco1</a:t>
            </a:r>
          </a:p>
          <a:p>
            <a:pPr defTabSz="814388"/>
            <a:r>
              <a:rPr lang="en-US" sz="1000" b="1"/>
              <a:t>Password: </a:t>
            </a:r>
            <a:r>
              <a:rPr lang="en-US" sz="1000" i="1"/>
              <a:t>cisco12</a:t>
            </a:r>
          </a:p>
          <a:p>
            <a:pPr defTabSz="814388"/>
            <a:r>
              <a:rPr lang="en-US" sz="1000"/>
              <a:t>% Bad passwords</a:t>
            </a:r>
          </a:p>
        </p:txBody>
      </p:sp>
      <p:sp>
        <p:nvSpPr>
          <p:cNvPr id="10253" name="Line 36"/>
          <p:cNvSpPr>
            <a:spLocks noChangeShapeType="1"/>
          </p:cNvSpPr>
          <p:nvPr/>
        </p:nvSpPr>
        <p:spPr bwMode="auto">
          <a:xfrm flipV="1">
            <a:off x="3429000" y="1371600"/>
            <a:ext cx="1676400" cy="914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  <p:sp>
        <p:nvSpPr>
          <p:cNvPr id="10254" name="Line 37"/>
          <p:cNvSpPr>
            <a:spLocks noChangeShapeType="1"/>
          </p:cNvSpPr>
          <p:nvPr/>
        </p:nvSpPr>
        <p:spPr bwMode="auto">
          <a:xfrm flipV="1">
            <a:off x="3429000" y="2209800"/>
            <a:ext cx="16764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  <p:sp>
        <p:nvSpPr>
          <p:cNvPr id="10255" name="Text Box 38"/>
          <p:cNvSpPr txBox="1">
            <a:spLocks noChangeArrowheads="1"/>
          </p:cNvSpPr>
          <p:nvPr/>
        </p:nvSpPr>
        <p:spPr bwMode="auto">
          <a:xfrm>
            <a:off x="79375" y="1392238"/>
            <a:ext cx="24241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/>
              <a:t>Password-Only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– Local Database</a:t>
            </a:r>
          </a:p>
        </p:txBody>
      </p:sp>
      <p:sp>
        <p:nvSpPr>
          <p:cNvPr id="11267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24000"/>
            <a:ext cx="8224837" cy="2362200"/>
          </a:xfrm>
        </p:spPr>
        <p:txBody>
          <a:bodyPr/>
          <a:lstStyle/>
          <a:p>
            <a:r>
              <a:rPr lang="en-US" sz="2400" smtClean="0"/>
              <a:t>Creates individual user account/password on each device</a:t>
            </a:r>
          </a:p>
          <a:p>
            <a:r>
              <a:rPr lang="en-US" sz="2400" smtClean="0"/>
              <a:t>Provides accountability</a:t>
            </a:r>
          </a:p>
          <a:p>
            <a:r>
              <a:rPr lang="en-US" sz="2400" smtClean="0"/>
              <a:t>User accounts must be configured locally on each device</a:t>
            </a:r>
          </a:p>
          <a:p>
            <a:r>
              <a:rPr lang="en-US" sz="2400" smtClean="0"/>
              <a:t>Provides no fallback authentication method </a:t>
            </a:r>
          </a:p>
        </p:txBody>
      </p:sp>
      <p:sp>
        <p:nvSpPr>
          <p:cNvPr id="11268" name="Line 11"/>
          <p:cNvSpPr>
            <a:spLocks noChangeShapeType="1"/>
          </p:cNvSpPr>
          <p:nvPr/>
        </p:nvSpPr>
        <p:spPr bwMode="auto">
          <a:xfrm>
            <a:off x="4114800" y="5259388"/>
            <a:ext cx="13922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grpSp>
        <p:nvGrpSpPr>
          <p:cNvPr id="11269" name="Group 12"/>
          <p:cNvGrpSpPr>
            <a:grpSpLocks/>
          </p:cNvGrpSpPr>
          <p:nvPr/>
        </p:nvGrpSpPr>
        <p:grpSpPr bwMode="auto">
          <a:xfrm>
            <a:off x="5105400" y="4381500"/>
            <a:ext cx="2133600" cy="1635125"/>
            <a:chOff x="960" y="96"/>
            <a:chExt cx="3552" cy="3146"/>
          </a:xfrm>
        </p:grpSpPr>
        <p:pic>
          <p:nvPicPr>
            <p:cNvPr id="11279" name="Picture 13" descr="hacker_ii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6"/>
              <a:ext cx="3552" cy="3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1962" y="945"/>
              <a:ext cx="1390" cy="96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sz="700"/>
                <a:t>   </a:t>
              </a:r>
              <a:endParaRPr lang="en-US" sz="400" b="1"/>
            </a:p>
          </p:txBody>
        </p:sp>
      </p:grpSp>
      <p:pic>
        <p:nvPicPr>
          <p:cNvPr id="1127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67300"/>
            <a:ext cx="1782763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457200" y="4040188"/>
            <a:ext cx="3276600" cy="850900"/>
          </a:xfrm>
          <a:prstGeom prst="rect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username Admin secret Str0ng5rPa55w0rd</a:t>
            </a:r>
            <a:endParaRPr lang="en-US" altLang="zh-CN" sz="1200">
              <a:latin typeface="Courier New" pitchFamily="49" charset="0"/>
              <a:ea typeface="SimSun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line vty 0 4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200">
                <a:latin typeface="Courier New" pitchFamily="49" charset="0"/>
                <a:ea typeface="SimSun" pitchFamily="2" charset="-122"/>
              </a:rPr>
              <a:t>R1(config-line)# </a:t>
            </a:r>
            <a:r>
              <a:rPr lang="en-US" altLang="zh-CN" sz="1200" b="1">
                <a:latin typeface="Courier New" pitchFamily="49" charset="0"/>
                <a:ea typeface="SimSun" pitchFamily="2" charset="-122"/>
              </a:rPr>
              <a:t>login local</a:t>
            </a:r>
          </a:p>
        </p:txBody>
      </p:sp>
      <p:pic>
        <p:nvPicPr>
          <p:cNvPr id="11272" name="Picture 17" descr="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4914900"/>
            <a:ext cx="11779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3810000" y="5143500"/>
            <a:ext cx="74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200" b="1"/>
              <a:t>Internet</a:t>
            </a:r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2778125" y="5802313"/>
            <a:ext cx="374650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7239000" y="4100513"/>
            <a:ext cx="175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defTabSz="814388"/>
            <a:r>
              <a:rPr lang="en-US" sz="1000" b="1"/>
              <a:t>User Access Verification</a:t>
            </a:r>
          </a:p>
          <a:p>
            <a:pPr defTabSz="814388"/>
            <a:endParaRPr lang="en-US" sz="1000" b="1"/>
          </a:p>
          <a:p>
            <a:pPr defTabSz="814388"/>
            <a:r>
              <a:rPr lang="en-US" sz="1000" b="1"/>
              <a:t>Username: </a:t>
            </a:r>
            <a:r>
              <a:rPr lang="en-US" sz="1000" i="1"/>
              <a:t>Admin</a:t>
            </a:r>
            <a:endParaRPr lang="en-US" sz="1000"/>
          </a:p>
          <a:p>
            <a:pPr defTabSz="814388"/>
            <a:r>
              <a:rPr lang="en-US" sz="1000" b="1"/>
              <a:t>Password: </a:t>
            </a:r>
            <a:r>
              <a:rPr lang="en-US" sz="1000" i="1"/>
              <a:t>cisco1</a:t>
            </a:r>
          </a:p>
          <a:p>
            <a:pPr defTabSz="814388"/>
            <a:r>
              <a:rPr lang="en-US" sz="1000"/>
              <a:t>% Login invalid</a:t>
            </a:r>
          </a:p>
          <a:p>
            <a:pPr defTabSz="814388"/>
            <a:endParaRPr lang="en-US" sz="1000"/>
          </a:p>
          <a:p>
            <a:pPr defTabSz="814388"/>
            <a:r>
              <a:rPr lang="en-US" sz="1000" b="1"/>
              <a:t>Username: </a:t>
            </a:r>
            <a:r>
              <a:rPr lang="en-US" sz="1000" i="1"/>
              <a:t>Admin</a:t>
            </a:r>
            <a:endParaRPr lang="en-US" sz="1000"/>
          </a:p>
          <a:p>
            <a:pPr defTabSz="814388"/>
            <a:r>
              <a:rPr lang="en-US" sz="1000" b="1"/>
              <a:t>Password: </a:t>
            </a:r>
            <a:r>
              <a:rPr lang="en-US" sz="1000" i="1"/>
              <a:t>cisco12</a:t>
            </a:r>
          </a:p>
          <a:p>
            <a:pPr defTabSz="814388"/>
            <a:r>
              <a:rPr lang="en-US" sz="1000"/>
              <a:t>% Login invalid</a:t>
            </a:r>
          </a:p>
        </p:txBody>
      </p:sp>
      <p:sp>
        <p:nvSpPr>
          <p:cNvPr id="11276" name="Line 21"/>
          <p:cNvSpPr>
            <a:spLocks noChangeShapeType="1"/>
          </p:cNvSpPr>
          <p:nvPr/>
        </p:nvSpPr>
        <p:spPr bwMode="auto">
          <a:xfrm flipV="1">
            <a:off x="5943600" y="4114800"/>
            <a:ext cx="121920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  <p:sp>
        <p:nvSpPr>
          <p:cNvPr id="11277" name="Line 22"/>
          <p:cNvSpPr>
            <a:spLocks noChangeShapeType="1"/>
          </p:cNvSpPr>
          <p:nvPr/>
        </p:nvSpPr>
        <p:spPr bwMode="auto">
          <a:xfrm>
            <a:off x="5943600" y="4953000"/>
            <a:ext cx="1447800" cy="609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sk-SK"/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6477000" y="6173788"/>
            <a:ext cx="243363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/>
              <a:t>Local Database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Versus Remote Access</a:t>
            </a:r>
          </a:p>
        </p:txBody>
      </p:sp>
      <p:grpSp>
        <p:nvGrpSpPr>
          <p:cNvPr id="12291" name="Group 8"/>
          <p:cNvGrpSpPr>
            <a:grpSpLocks/>
          </p:cNvGrpSpPr>
          <p:nvPr/>
        </p:nvGrpSpPr>
        <p:grpSpPr bwMode="auto">
          <a:xfrm>
            <a:off x="381000" y="1295400"/>
            <a:ext cx="4113213" cy="2881313"/>
            <a:chOff x="176" y="481"/>
            <a:chExt cx="2591" cy="1815"/>
          </a:xfrm>
        </p:grpSpPr>
        <p:sp>
          <p:nvSpPr>
            <p:cNvPr id="12321" name="Rectangle 9"/>
            <p:cNvSpPr>
              <a:spLocks noChangeArrowheads="1"/>
            </p:cNvSpPr>
            <p:nvPr/>
          </p:nvSpPr>
          <p:spPr bwMode="auto">
            <a:xfrm>
              <a:off x="176" y="481"/>
              <a:ext cx="2591" cy="1815"/>
            </a:xfrm>
            <a:prstGeom prst="rect">
              <a:avLst/>
            </a:prstGeom>
            <a:solidFill>
              <a:srgbClr val="F0C5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sk-SK" sz="3000" b="1"/>
            </a:p>
          </p:txBody>
        </p:sp>
        <p:sp>
          <p:nvSpPr>
            <p:cNvPr id="12322" name="Line 10"/>
            <p:cNvSpPr>
              <a:spLocks noChangeShapeType="1"/>
            </p:cNvSpPr>
            <p:nvPr/>
          </p:nvSpPr>
          <p:spPr bwMode="auto">
            <a:xfrm>
              <a:off x="744" y="1309"/>
              <a:ext cx="1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pic>
          <p:nvPicPr>
            <p:cNvPr id="12323" name="Picture 11" descr="Network_Cloud_Stand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1101"/>
              <a:ext cx="78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24" name="Picture 12" descr="Network_Cloud_Stand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1092"/>
              <a:ext cx="78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5" name="Line 13"/>
            <p:cNvSpPr>
              <a:spLocks noChangeShapeType="1"/>
            </p:cNvSpPr>
            <p:nvPr/>
          </p:nvSpPr>
          <p:spPr bwMode="auto">
            <a:xfrm>
              <a:off x="1493" y="1293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326" name="Rectangle 14"/>
            <p:cNvSpPr>
              <a:spLocks noChangeArrowheads="1"/>
            </p:cNvSpPr>
            <p:nvPr/>
          </p:nvSpPr>
          <p:spPr bwMode="auto">
            <a:xfrm>
              <a:off x="2019" y="1224"/>
              <a:ext cx="4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Internet</a:t>
              </a:r>
            </a:p>
          </p:txBody>
        </p:sp>
        <p:sp>
          <p:nvSpPr>
            <p:cNvPr id="12327" name="Rectangle 15"/>
            <p:cNvSpPr>
              <a:spLocks noChangeArrowheads="1"/>
            </p:cNvSpPr>
            <p:nvPr/>
          </p:nvSpPr>
          <p:spPr bwMode="auto">
            <a:xfrm>
              <a:off x="410" y="1234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LAN 1</a:t>
              </a:r>
              <a:endParaRPr lang="en-US" sz="1200"/>
            </a:p>
          </p:txBody>
        </p:sp>
        <p:sp>
          <p:nvSpPr>
            <p:cNvPr id="12328" name="Rectangle 16"/>
            <p:cNvSpPr>
              <a:spLocks noChangeArrowheads="1"/>
            </p:cNvSpPr>
            <p:nvPr/>
          </p:nvSpPr>
          <p:spPr bwMode="auto">
            <a:xfrm>
              <a:off x="1333" y="1061"/>
              <a:ext cx="3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R1</a:t>
              </a:r>
            </a:p>
          </p:txBody>
        </p:sp>
        <p:sp>
          <p:nvSpPr>
            <p:cNvPr id="12329" name="Rectangle 17"/>
            <p:cNvSpPr>
              <a:spLocks noChangeArrowheads="1"/>
            </p:cNvSpPr>
            <p:nvPr/>
          </p:nvSpPr>
          <p:spPr bwMode="auto">
            <a:xfrm>
              <a:off x="232" y="506"/>
              <a:ext cx="153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/>
                <a:t>Local Access</a:t>
              </a:r>
            </a:p>
          </p:txBody>
        </p:sp>
        <p:sp>
          <p:nvSpPr>
            <p:cNvPr id="12330" name="Rectangle 18"/>
            <p:cNvSpPr>
              <a:spLocks noChangeArrowheads="1"/>
            </p:cNvSpPr>
            <p:nvPr/>
          </p:nvSpPr>
          <p:spPr bwMode="auto">
            <a:xfrm>
              <a:off x="472" y="1850"/>
              <a:ext cx="8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Administrator</a:t>
              </a:r>
            </a:p>
          </p:txBody>
        </p:sp>
        <p:sp>
          <p:nvSpPr>
            <p:cNvPr id="12331" name="Rectangle 19"/>
            <p:cNvSpPr>
              <a:spLocks noChangeArrowheads="1"/>
            </p:cNvSpPr>
            <p:nvPr/>
          </p:nvSpPr>
          <p:spPr bwMode="auto">
            <a:xfrm>
              <a:off x="1800" y="1702"/>
              <a:ext cx="880" cy="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3548" tIns="51774" rIns="103548" bIns="51774">
              <a:spAutoFit/>
            </a:bodyPr>
            <a:lstStyle/>
            <a:p>
              <a:pPr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Console Port</a:t>
              </a:r>
            </a:p>
          </p:txBody>
        </p:sp>
        <p:sp>
          <p:nvSpPr>
            <p:cNvPr id="12332" name="Line 20"/>
            <p:cNvSpPr>
              <a:spLocks noChangeShapeType="1"/>
            </p:cNvSpPr>
            <p:nvPr/>
          </p:nvSpPr>
          <p:spPr bwMode="auto">
            <a:xfrm flipH="1" flipV="1">
              <a:off x="1514" y="1417"/>
              <a:ext cx="28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pic>
          <p:nvPicPr>
            <p:cNvPr id="12333" name="Picture 21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1217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34" name="Picture 22" descr="PC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" y="1745"/>
              <a:ext cx="390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2" name="Group 23"/>
          <p:cNvGrpSpPr>
            <a:grpSpLocks/>
          </p:cNvGrpSpPr>
          <p:nvPr/>
        </p:nvGrpSpPr>
        <p:grpSpPr bwMode="auto">
          <a:xfrm>
            <a:off x="4724400" y="1295400"/>
            <a:ext cx="4113213" cy="4570413"/>
            <a:chOff x="2984" y="481"/>
            <a:chExt cx="2591" cy="2879"/>
          </a:xfrm>
        </p:grpSpPr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2984" y="481"/>
              <a:ext cx="2591" cy="2879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sk-SK" sz="3000" b="1"/>
            </a:p>
          </p:txBody>
        </p:sp>
        <p:sp>
          <p:nvSpPr>
            <p:cNvPr id="12296" name="Freeform 25"/>
            <p:cNvSpPr>
              <a:spLocks/>
            </p:cNvSpPr>
            <p:nvPr/>
          </p:nvSpPr>
          <p:spPr bwMode="auto">
            <a:xfrm>
              <a:off x="4756" y="930"/>
              <a:ext cx="472" cy="328"/>
            </a:xfrm>
            <a:custGeom>
              <a:avLst/>
              <a:gdLst>
                <a:gd name="T0" fmla="*/ 0 w 576"/>
                <a:gd name="T1" fmla="*/ 716 h 288"/>
                <a:gd name="T2" fmla="*/ 143 w 576"/>
                <a:gd name="T3" fmla="*/ 716 h 288"/>
                <a:gd name="T4" fmla="*/ 143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lnTo>
                    <a:pt x="576" y="288"/>
                  </a:lnTo>
                  <a:lnTo>
                    <a:pt x="5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297" name="Freeform 26"/>
            <p:cNvSpPr>
              <a:spLocks/>
            </p:cNvSpPr>
            <p:nvPr/>
          </p:nvSpPr>
          <p:spPr bwMode="auto">
            <a:xfrm>
              <a:off x="4776" y="1310"/>
              <a:ext cx="456" cy="244"/>
            </a:xfrm>
            <a:custGeom>
              <a:avLst/>
              <a:gdLst>
                <a:gd name="T0" fmla="*/ 0 w 556"/>
                <a:gd name="T1" fmla="*/ 0 h 326"/>
                <a:gd name="T2" fmla="*/ 139 w 556"/>
                <a:gd name="T3" fmla="*/ 0 h 326"/>
                <a:gd name="T4" fmla="*/ 139 w 556"/>
                <a:gd name="T5" fmla="*/ 43 h 326"/>
                <a:gd name="T6" fmla="*/ 0 60000 65536"/>
                <a:gd name="T7" fmla="*/ 0 60000 65536"/>
                <a:gd name="T8" fmla="*/ 0 60000 65536"/>
                <a:gd name="T9" fmla="*/ 0 w 556"/>
                <a:gd name="T10" fmla="*/ 0 h 326"/>
                <a:gd name="T11" fmla="*/ 556 w 55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6" h="326">
                  <a:moveTo>
                    <a:pt x="0" y="0"/>
                  </a:moveTo>
                  <a:lnTo>
                    <a:pt x="556" y="0"/>
                  </a:lnTo>
                  <a:lnTo>
                    <a:pt x="556" y="3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298" name="Line 27"/>
            <p:cNvSpPr>
              <a:spLocks noChangeShapeType="1"/>
            </p:cNvSpPr>
            <p:nvPr/>
          </p:nvSpPr>
          <p:spPr bwMode="auto">
            <a:xfrm>
              <a:off x="3172" y="128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pic>
          <p:nvPicPr>
            <p:cNvPr id="12299" name="Picture 28" descr="Network_Cloud_Stand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" y="1092"/>
              <a:ext cx="78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Picture 29" descr="Network_Cloud_Stand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" y="1457"/>
              <a:ext cx="78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1" name="Picture 30" descr="Network_Cloud_Stand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" y="661"/>
              <a:ext cx="78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Line 31"/>
            <p:cNvSpPr>
              <a:spLocks noChangeShapeType="1"/>
            </p:cNvSpPr>
            <p:nvPr/>
          </p:nvSpPr>
          <p:spPr bwMode="auto">
            <a:xfrm>
              <a:off x="4716" y="1290"/>
              <a:ext cx="0" cy="9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303" name="Line 32"/>
            <p:cNvSpPr>
              <a:spLocks noChangeShapeType="1"/>
            </p:cNvSpPr>
            <p:nvPr/>
          </p:nvSpPr>
          <p:spPr bwMode="auto">
            <a:xfrm flipV="1">
              <a:off x="3800" y="2258"/>
              <a:ext cx="0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304" name="Line 33"/>
            <p:cNvSpPr>
              <a:spLocks noChangeShapeType="1"/>
            </p:cNvSpPr>
            <p:nvPr/>
          </p:nvSpPr>
          <p:spPr bwMode="auto">
            <a:xfrm flipV="1">
              <a:off x="4872" y="2266"/>
              <a:ext cx="0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305" name="Rectangle 34"/>
            <p:cNvSpPr>
              <a:spLocks noChangeArrowheads="1"/>
            </p:cNvSpPr>
            <p:nvPr/>
          </p:nvSpPr>
          <p:spPr bwMode="auto">
            <a:xfrm>
              <a:off x="4859" y="785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LAN 2</a:t>
              </a:r>
            </a:p>
          </p:txBody>
        </p:sp>
        <p:sp>
          <p:nvSpPr>
            <p:cNvPr id="12306" name="Rectangle 35"/>
            <p:cNvSpPr>
              <a:spLocks noChangeArrowheads="1"/>
            </p:cNvSpPr>
            <p:nvPr/>
          </p:nvSpPr>
          <p:spPr bwMode="auto">
            <a:xfrm>
              <a:off x="3652" y="1026"/>
              <a:ext cx="6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R1</a:t>
              </a:r>
            </a:p>
          </p:txBody>
        </p:sp>
        <p:sp>
          <p:nvSpPr>
            <p:cNvPr id="12307" name="Rectangle 36"/>
            <p:cNvSpPr>
              <a:spLocks noChangeArrowheads="1"/>
            </p:cNvSpPr>
            <p:nvPr/>
          </p:nvSpPr>
          <p:spPr bwMode="auto">
            <a:xfrm>
              <a:off x="3183" y="1220"/>
              <a:ext cx="4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Internet</a:t>
              </a:r>
            </a:p>
          </p:txBody>
        </p:sp>
        <p:sp>
          <p:nvSpPr>
            <p:cNvPr id="12308" name="Rectangle 37"/>
            <p:cNvSpPr>
              <a:spLocks noChangeArrowheads="1"/>
            </p:cNvSpPr>
            <p:nvPr/>
          </p:nvSpPr>
          <p:spPr bwMode="auto">
            <a:xfrm>
              <a:off x="4276" y="1026"/>
              <a:ext cx="9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R2</a:t>
              </a:r>
            </a:p>
          </p:txBody>
        </p:sp>
        <p:sp>
          <p:nvSpPr>
            <p:cNvPr id="12309" name="Rectangle 38"/>
            <p:cNvSpPr>
              <a:spLocks noChangeArrowheads="1"/>
            </p:cNvSpPr>
            <p:nvPr/>
          </p:nvSpPr>
          <p:spPr bwMode="auto">
            <a:xfrm>
              <a:off x="3892" y="1026"/>
              <a:ext cx="9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Firewall</a:t>
              </a:r>
            </a:p>
          </p:txBody>
        </p:sp>
        <p:sp>
          <p:nvSpPr>
            <p:cNvPr id="12310" name="Rectangle 39"/>
            <p:cNvSpPr>
              <a:spLocks noChangeArrowheads="1"/>
            </p:cNvSpPr>
            <p:nvPr/>
          </p:nvSpPr>
          <p:spPr bwMode="auto">
            <a:xfrm>
              <a:off x="4859" y="1594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LAN 3</a:t>
              </a:r>
            </a:p>
          </p:txBody>
        </p:sp>
        <p:sp>
          <p:nvSpPr>
            <p:cNvPr id="12311" name="Line 40"/>
            <p:cNvSpPr>
              <a:spLocks noChangeShapeType="1"/>
            </p:cNvSpPr>
            <p:nvPr/>
          </p:nvSpPr>
          <p:spPr bwMode="auto">
            <a:xfrm>
              <a:off x="3596" y="2266"/>
              <a:ext cx="1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sk-SK"/>
            </a:p>
          </p:txBody>
        </p:sp>
        <p:sp>
          <p:nvSpPr>
            <p:cNvPr id="12312" name="Rectangle 41"/>
            <p:cNvSpPr>
              <a:spLocks noChangeArrowheads="1"/>
            </p:cNvSpPr>
            <p:nvPr/>
          </p:nvSpPr>
          <p:spPr bwMode="auto">
            <a:xfrm>
              <a:off x="3788" y="2251"/>
              <a:ext cx="1096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/>
                <a:t>Management LAN</a:t>
              </a:r>
            </a:p>
          </p:txBody>
        </p:sp>
        <p:sp>
          <p:nvSpPr>
            <p:cNvPr id="12313" name="Rectangle 42"/>
            <p:cNvSpPr>
              <a:spLocks noChangeArrowheads="1"/>
            </p:cNvSpPr>
            <p:nvPr/>
          </p:nvSpPr>
          <p:spPr bwMode="auto">
            <a:xfrm>
              <a:off x="3332" y="2971"/>
              <a:ext cx="93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Administration Host</a:t>
              </a:r>
            </a:p>
          </p:txBody>
        </p:sp>
        <p:sp>
          <p:nvSpPr>
            <p:cNvPr id="12314" name="Rectangle 43"/>
            <p:cNvSpPr>
              <a:spLocks noChangeArrowheads="1"/>
            </p:cNvSpPr>
            <p:nvPr/>
          </p:nvSpPr>
          <p:spPr bwMode="auto">
            <a:xfrm>
              <a:off x="4548" y="2971"/>
              <a:ext cx="64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algn="ctr"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400"/>
                <a:t>Logging Host</a:t>
              </a:r>
            </a:p>
          </p:txBody>
        </p:sp>
        <p:sp>
          <p:nvSpPr>
            <p:cNvPr id="12315" name="Rectangle 44"/>
            <p:cNvSpPr>
              <a:spLocks noChangeArrowheads="1"/>
            </p:cNvSpPr>
            <p:nvPr/>
          </p:nvSpPr>
          <p:spPr bwMode="auto">
            <a:xfrm>
              <a:off x="3008" y="506"/>
              <a:ext cx="163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defTabSz="1028700">
                <a:lnSpc>
                  <a:spcPct val="100000"/>
                </a:lnSpc>
                <a:spcBef>
                  <a:spcPct val="50000"/>
                </a:spcBef>
              </a:pPr>
              <a:r>
                <a:rPr lang="en-US"/>
                <a:t>Remote Access</a:t>
              </a:r>
            </a:p>
          </p:txBody>
        </p:sp>
        <p:pic>
          <p:nvPicPr>
            <p:cNvPr id="12316" name="Picture 45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" y="1183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7" name="Picture 46" descr="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" y="1193"/>
              <a:ext cx="2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8" name="Picture 47" descr="PixFirewall_Lef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" y="1186"/>
              <a:ext cx="28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9" name="Picture 48" descr="Web_Serv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" y="2637"/>
              <a:ext cx="365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20" name="Picture 49" descr="Lapto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" y="2685"/>
              <a:ext cx="33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2057400" y="5791200"/>
            <a:ext cx="5029200" cy="6318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Uses Telnet, SSH HTTP or SNMP connections to the router from a computer</a:t>
            </a: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381000" y="4114800"/>
            <a:ext cx="4267200" cy="949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41061" rIns="36576" bIns="41061">
            <a:spAutoFit/>
          </a:bodyPr>
          <a:lstStyle>
            <a:lvl1pPr defTabSz="81438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05569"/>
              </a:buClr>
            </a:pPr>
            <a:r>
              <a:rPr lang="en-US"/>
              <a:t>Requires a direct connection to a console port using a computer running terminal emulation software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6" grpId="0" animBg="1"/>
      <p:bldP spid="157748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9A9FF"/>
      </a:accent1>
      <a:accent2>
        <a:srgbClr val="800000"/>
      </a:accent2>
      <a:accent3>
        <a:srgbClr val="FFFFFF"/>
      </a:accent3>
      <a:accent4>
        <a:srgbClr val="000000"/>
      </a:accent4>
      <a:accent5>
        <a:srgbClr val="D1D1FF"/>
      </a:accent5>
      <a:accent6>
        <a:srgbClr val="730000"/>
      </a:accent6>
      <a:hlink>
        <a:srgbClr val="336699"/>
      </a:hlink>
      <a:folHlink>
        <a:srgbClr val="336699"/>
      </a:folHlink>
    </a:clrScheme>
    <a:fontScheme name="1_Default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FFFF"/>
    </a:dk2>
    <a:lt2>
      <a:srgbClr val="000000"/>
    </a:lt2>
    <a:accent1>
      <a:srgbClr val="005569"/>
    </a:accent1>
    <a:accent2>
      <a:srgbClr val="B92B38"/>
    </a:accent2>
    <a:accent3>
      <a:srgbClr val="FFFFFF"/>
    </a:accent3>
    <a:accent4>
      <a:srgbClr val="000000"/>
    </a:accent4>
    <a:accent5>
      <a:srgbClr val="AAB4B9"/>
    </a:accent5>
    <a:accent6>
      <a:srgbClr val="A72632"/>
    </a:accent6>
    <a:hlink>
      <a:srgbClr val="027FBB"/>
    </a:hlink>
    <a:folHlink>
      <a:srgbClr val="0080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0812CE42A6494DA8D4FF0C5DF9797F" ma:contentTypeVersion="0" ma:contentTypeDescription="Vytvořit nový dokument" ma:contentTypeScope="" ma:versionID="a1340762c263460c78a8d86f6dc923ed">
  <xsd:schema xmlns:xsd="http://www.w3.org/2001/XMLSchema" xmlns:p="http://schemas.microsoft.com/office/2006/metadata/properties" targetNamespace="http://schemas.microsoft.com/office/2006/metadata/properties" ma:root="true" ma:fieldsID="6e09d84638f9847586fe3e45fca291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 ma:readOnly="true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A944E-E061-442B-9C6B-2551D12727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39D790-2D39-4283-9401-2AD4BAFA5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6F92D6A-688D-48DD-892A-D19BA1868865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20631</TotalTime>
  <Words>4186</Words>
  <Application>Microsoft Office PowerPoint</Application>
  <PresentationFormat>On-screen Show (4:3)</PresentationFormat>
  <Paragraphs>708</Paragraphs>
  <Slides>65</Slides>
  <Notes>15</Notes>
  <HiddenSlides>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Tahoma</vt:lpstr>
      <vt:lpstr>Times New Roman</vt:lpstr>
      <vt:lpstr>Courier New</vt:lpstr>
      <vt:lpstr>SimSun</vt:lpstr>
      <vt:lpstr>1_Default Design</vt:lpstr>
      <vt:lpstr>Adobe Photoshop Image</vt:lpstr>
      <vt:lpstr>CCNA Security</vt:lpstr>
      <vt:lpstr>Lesson Planning</vt:lpstr>
      <vt:lpstr>Major Concepts</vt:lpstr>
      <vt:lpstr>Lesson Objectives</vt:lpstr>
      <vt:lpstr>Lesson Objectives</vt:lpstr>
      <vt:lpstr>AAA Access Security</vt:lpstr>
      <vt:lpstr>Authentication – Password-Only</vt:lpstr>
      <vt:lpstr>Authentication – Local Database</vt:lpstr>
      <vt:lpstr>Local Versus Remote Access</vt:lpstr>
      <vt:lpstr>Password Security</vt:lpstr>
      <vt:lpstr>Passwords</vt:lpstr>
      <vt:lpstr>Access Port Passwords</vt:lpstr>
      <vt:lpstr>Creating Users</vt:lpstr>
      <vt:lpstr>Enhanced Login Features</vt:lpstr>
      <vt:lpstr>login block-for Command</vt:lpstr>
      <vt:lpstr>System Logging Messages</vt:lpstr>
      <vt:lpstr>Access Methods</vt:lpstr>
      <vt:lpstr>Self-Contained AAA Authentication</vt:lpstr>
      <vt:lpstr>Server-Based AAA Authentication</vt:lpstr>
      <vt:lpstr>AAA Authorization</vt:lpstr>
      <vt:lpstr>AAA Accounting</vt:lpstr>
      <vt:lpstr>Local AAA Authentication Commands</vt:lpstr>
      <vt:lpstr>Additional Commands</vt:lpstr>
      <vt:lpstr>AAA Authentication  Command Elements</vt:lpstr>
      <vt:lpstr>Method Type Keywords</vt:lpstr>
      <vt:lpstr>Additional Security</vt:lpstr>
      <vt:lpstr>Sample Configuration</vt:lpstr>
      <vt:lpstr>Verifying AAA Authentication</vt:lpstr>
      <vt:lpstr>Using SDM</vt:lpstr>
      <vt:lpstr>Configure Login Authentication</vt:lpstr>
      <vt:lpstr>Troubleshooting</vt:lpstr>
      <vt:lpstr>The debug aaa Command</vt:lpstr>
      <vt:lpstr>Sample Output</vt:lpstr>
      <vt:lpstr>Local Versus Server-Based  Authentication</vt:lpstr>
      <vt:lpstr>Overview of TACACS+ and RADIUS</vt:lpstr>
      <vt:lpstr>TACACS+/RADIUS Comparison</vt:lpstr>
      <vt:lpstr>TACACS+ Authentication Process</vt:lpstr>
      <vt:lpstr>RADIUS Authentication Process</vt:lpstr>
      <vt:lpstr>Cisco Secure ACS Benefits</vt:lpstr>
      <vt:lpstr>Advanced Features</vt:lpstr>
      <vt:lpstr>Installation Options</vt:lpstr>
      <vt:lpstr>Deploying ACS</vt:lpstr>
      <vt:lpstr>Cisco Secure ACS Homepage</vt:lpstr>
      <vt:lpstr>Network Configuration</vt:lpstr>
      <vt:lpstr>Interface Configuration</vt:lpstr>
      <vt:lpstr>External User Database</vt:lpstr>
      <vt:lpstr>Windows User Database Configuration</vt:lpstr>
      <vt:lpstr>Configuring the Unknown User Policy</vt:lpstr>
      <vt:lpstr>Group Setup</vt:lpstr>
      <vt:lpstr>User Setup</vt:lpstr>
      <vt:lpstr>Configuring Server-Based AAA  Authentication</vt:lpstr>
      <vt:lpstr>aaa authentication Command</vt:lpstr>
      <vt:lpstr>Sample Configuration</vt:lpstr>
      <vt:lpstr>Add TACACS Support</vt:lpstr>
      <vt:lpstr>Create AAA Login Method</vt:lpstr>
      <vt:lpstr>Apply Authentication Policy</vt:lpstr>
      <vt:lpstr>Sample Commands</vt:lpstr>
      <vt:lpstr>Sample Commands</vt:lpstr>
      <vt:lpstr>AAA Authorization Overview</vt:lpstr>
      <vt:lpstr>AAA Authorization Commands</vt:lpstr>
      <vt:lpstr>Using SDM to Configure Authorization Character Mode</vt:lpstr>
      <vt:lpstr>Using SDM to Configure Authorization Packet Mode</vt:lpstr>
      <vt:lpstr>AAA Accounting Overview</vt:lpstr>
      <vt:lpstr>AAA Accounting Commands</vt:lpstr>
      <vt:lpstr>PowerPoint Presentation</vt:lpstr>
    </vt:vector>
  </TitlesOfParts>
  <Company>CLI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Sands</dc:creator>
  <cp:lastModifiedBy>Julius Barath</cp:lastModifiedBy>
  <cp:revision>210</cp:revision>
  <dcterms:created xsi:type="dcterms:W3CDTF">2003-08-28T14:03:38Z</dcterms:created>
  <dcterms:modified xsi:type="dcterms:W3CDTF">2011-09-20T09:07:59Z</dcterms:modified>
</cp:coreProperties>
</file>