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4"/>
  </p:sldMasterIdLst>
  <p:notesMasterIdLst>
    <p:notesMasterId r:id="rId84"/>
  </p:notesMasterIdLst>
  <p:handoutMasterIdLst>
    <p:handoutMasterId r:id="rId85"/>
  </p:handoutMasterIdLst>
  <p:sldIdLst>
    <p:sldId id="396" r:id="rId5"/>
    <p:sldId id="474" r:id="rId6"/>
    <p:sldId id="399" r:id="rId7"/>
    <p:sldId id="471" r:id="rId8"/>
    <p:sldId id="553" r:id="rId9"/>
    <p:sldId id="579" r:id="rId10"/>
    <p:sldId id="580" r:id="rId11"/>
    <p:sldId id="581" r:id="rId12"/>
    <p:sldId id="582" r:id="rId13"/>
    <p:sldId id="583" r:id="rId14"/>
    <p:sldId id="659" r:id="rId15"/>
    <p:sldId id="584" r:id="rId16"/>
    <p:sldId id="585" r:id="rId17"/>
    <p:sldId id="586" r:id="rId18"/>
    <p:sldId id="587" r:id="rId19"/>
    <p:sldId id="588" r:id="rId20"/>
    <p:sldId id="589" r:id="rId21"/>
    <p:sldId id="590" r:id="rId22"/>
    <p:sldId id="662" r:id="rId23"/>
    <p:sldId id="663" r:id="rId24"/>
    <p:sldId id="664" r:id="rId25"/>
    <p:sldId id="591" r:id="rId26"/>
    <p:sldId id="592" r:id="rId27"/>
    <p:sldId id="593" r:id="rId28"/>
    <p:sldId id="594" r:id="rId29"/>
    <p:sldId id="595" r:id="rId30"/>
    <p:sldId id="596" r:id="rId31"/>
    <p:sldId id="597" r:id="rId32"/>
    <p:sldId id="598" r:id="rId33"/>
    <p:sldId id="599" r:id="rId34"/>
    <p:sldId id="600" r:id="rId35"/>
    <p:sldId id="601" r:id="rId36"/>
    <p:sldId id="670" r:id="rId37"/>
    <p:sldId id="602" r:id="rId38"/>
    <p:sldId id="603" r:id="rId39"/>
    <p:sldId id="604" r:id="rId40"/>
    <p:sldId id="606" r:id="rId41"/>
    <p:sldId id="607" r:id="rId42"/>
    <p:sldId id="608" r:id="rId43"/>
    <p:sldId id="609" r:id="rId44"/>
    <p:sldId id="610" r:id="rId45"/>
    <p:sldId id="611" r:id="rId46"/>
    <p:sldId id="673" r:id="rId47"/>
    <p:sldId id="612" r:id="rId48"/>
    <p:sldId id="613" r:id="rId49"/>
    <p:sldId id="614" r:id="rId50"/>
    <p:sldId id="615" r:id="rId51"/>
    <p:sldId id="616" r:id="rId52"/>
    <p:sldId id="617" r:id="rId53"/>
    <p:sldId id="618" r:id="rId54"/>
    <p:sldId id="674" r:id="rId55"/>
    <p:sldId id="619" r:id="rId56"/>
    <p:sldId id="620" r:id="rId57"/>
    <p:sldId id="621" r:id="rId58"/>
    <p:sldId id="622" r:id="rId59"/>
    <p:sldId id="623" r:id="rId60"/>
    <p:sldId id="624" r:id="rId61"/>
    <p:sldId id="626" r:id="rId62"/>
    <p:sldId id="628" r:id="rId63"/>
    <p:sldId id="629" r:id="rId64"/>
    <p:sldId id="630" r:id="rId65"/>
    <p:sldId id="632" r:id="rId66"/>
    <p:sldId id="633" r:id="rId67"/>
    <p:sldId id="634" r:id="rId68"/>
    <p:sldId id="636" r:id="rId69"/>
    <p:sldId id="637" r:id="rId70"/>
    <p:sldId id="638" r:id="rId71"/>
    <p:sldId id="639" r:id="rId72"/>
    <p:sldId id="641" r:id="rId73"/>
    <p:sldId id="643" r:id="rId74"/>
    <p:sldId id="644" r:id="rId75"/>
    <p:sldId id="645" r:id="rId76"/>
    <p:sldId id="680" r:id="rId77"/>
    <p:sldId id="681" r:id="rId78"/>
    <p:sldId id="653" r:id="rId79"/>
    <p:sldId id="654" r:id="rId80"/>
    <p:sldId id="655" r:id="rId81"/>
    <p:sldId id="656" r:id="rId82"/>
    <p:sldId id="406" r:id="rId83"/>
  </p:sldIdLst>
  <p:sldSz cx="9144000" cy="6858000" type="screen4x3"/>
  <p:notesSz cx="6858000" cy="9144000"/>
  <p:defaultTextStyle>
    <a:defPPr>
      <a:defRPr lang="en-US"/>
    </a:defPPr>
    <a:lvl1pPr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1pPr>
    <a:lvl2pPr marL="4572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2pPr>
    <a:lvl3pPr marL="9144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3pPr>
    <a:lvl4pPr marL="13716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4pPr>
    <a:lvl5pPr marL="1828800" algn="l" rtl="0" eaLnBrk="0" fontAlgn="base" hangingPunct="0">
      <a:lnSpc>
        <a:spcPct val="90000"/>
      </a:lnSpc>
      <a:spcBef>
        <a:spcPct val="0"/>
      </a:spcBef>
      <a:spcAft>
        <a:spcPct val="0"/>
      </a:spcAft>
      <a:defRPr sz="3000" b="1" kern="1200">
        <a:solidFill>
          <a:schemeClr val="tx1"/>
        </a:solidFill>
        <a:latin typeface="Arial" charset="0"/>
        <a:ea typeface="+mn-ea"/>
        <a:cs typeface="+mn-cs"/>
      </a:defRPr>
    </a:lvl5pPr>
    <a:lvl6pPr marL="2286000" algn="l" defTabSz="914400" rtl="0" eaLnBrk="1" latinLnBrk="0" hangingPunct="1">
      <a:defRPr sz="3000" b="1" kern="1200">
        <a:solidFill>
          <a:schemeClr val="tx1"/>
        </a:solidFill>
        <a:latin typeface="Arial" charset="0"/>
        <a:ea typeface="+mn-ea"/>
        <a:cs typeface="+mn-cs"/>
      </a:defRPr>
    </a:lvl6pPr>
    <a:lvl7pPr marL="2743200" algn="l" defTabSz="914400" rtl="0" eaLnBrk="1" latinLnBrk="0" hangingPunct="1">
      <a:defRPr sz="3000" b="1" kern="1200">
        <a:solidFill>
          <a:schemeClr val="tx1"/>
        </a:solidFill>
        <a:latin typeface="Arial" charset="0"/>
        <a:ea typeface="+mn-ea"/>
        <a:cs typeface="+mn-cs"/>
      </a:defRPr>
    </a:lvl7pPr>
    <a:lvl8pPr marL="3200400" algn="l" defTabSz="914400" rtl="0" eaLnBrk="1" latinLnBrk="0" hangingPunct="1">
      <a:defRPr sz="3000" b="1" kern="1200">
        <a:solidFill>
          <a:schemeClr val="tx1"/>
        </a:solidFill>
        <a:latin typeface="Arial" charset="0"/>
        <a:ea typeface="+mn-ea"/>
        <a:cs typeface="+mn-cs"/>
      </a:defRPr>
    </a:lvl8pPr>
    <a:lvl9pPr marL="3657600" algn="l" defTabSz="914400" rtl="0" eaLnBrk="1" latinLnBrk="0" hangingPunct="1">
      <a:defRPr sz="30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569"/>
    <a:srgbClr val="BBEDED"/>
    <a:srgbClr val="DDDDDD"/>
    <a:srgbClr val="00FF00"/>
    <a:srgbClr val="008000"/>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680" autoAdjust="0"/>
    <p:restoredTop sz="90235" autoAdjust="0"/>
  </p:normalViewPr>
  <p:slideViewPr>
    <p:cSldViewPr>
      <p:cViewPr varScale="1">
        <p:scale>
          <a:sx n="65" d="100"/>
          <a:sy n="65" d="100"/>
        </p:scale>
        <p:origin x="-197" y="-77"/>
      </p:cViewPr>
      <p:guideLst>
        <p:guide orient="horz" pos="2160"/>
        <p:guide pos="2880"/>
      </p:guideLst>
    </p:cSldViewPr>
  </p:slideViewPr>
  <p:outlineViewPr>
    <p:cViewPr>
      <p:scale>
        <a:sx n="33" d="100"/>
        <a:sy n="33" d="100"/>
      </p:scale>
      <p:origin x="0" y="4056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8" d="100"/>
          <a:sy n="98" d="100"/>
        </p:scale>
        <p:origin x="-3564"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5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defRPr sz="1200" b="0">
                <a:latin typeface="Times New Roman" pitchFamily="18" charset="0"/>
              </a:defRPr>
            </a:lvl1pPr>
          </a:lstStyle>
          <a:p>
            <a:endParaRPr lang="sk-SK"/>
          </a:p>
        </p:txBody>
      </p:sp>
      <p:sp>
        <p:nvSpPr>
          <p:cNvPr id="53555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b="0">
                <a:latin typeface="Times New Roman" pitchFamily="18" charset="0"/>
              </a:defRPr>
            </a:lvl1pPr>
          </a:lstStyle>
          <a:p>
            <a:endParaRPr lang="sk-SK"/>
          </a:p>
        </p:txBody>
      </p:sp>
      <p:sp>
        <p:nvSpPr>
          <p:cNvPr id="53555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defRPr sz="1200" b="0">
                <a:latin typeface="Times New Roman" pitchFamily="18" charset="0"/>
              </a:defRPr>
            </a:lvl1pPr>
          </a:lstStyle>
          <a:p>
            <a:endParaRPr lang="sk-SK"/>
          </a:p>
        </p:txBody>
      </p:sp>
      <p:sp>
        <p:nvSpPr>
          <p:cNvPr id="53555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latin typeface="Times New Roman" pitchFamily="18" charset="0"/>
              </a:defRPr>
            </a:lvl1pPr>
          </a:lstStyle>
          <a:p>
            <a:fld id="{E171EC63-B014-4032-A6D1-869FBE86ACFC}" type="slidenum">
              <a:rPr lang="en-US"/>
              <a:pPr/>
              <a:t>‹#›</a:t>
            </a:fld>
            <a:endParaRPr lang="en-US"/>
          </a:p>
        </p:txBody>
      </p:sp>
    </p:spTree>
    <p:extLst>
      <p:ext uri="{BB962C8B-B14F-4D97-AF65-F5344CB8AC3E}">
        <p14:creationId xmlns:p14="http://schemas.microsoft.com/office/powerpoint/2010/main" val="94406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95000"/>
              </a:lnSpc>
              <a:spcBef>
                <a:spcPct val="50000"/>
              </a:spcBef>
              <a:buClr>
                <a:schemeClr val="folHlink"/>
              </a:buClr>
              <a:buFont typeface="Arial" charset="0"/>
              <a:buChar char="•"/>
              <a:defRPr sz="1200"/>
            </a:lvl1pPr>
          </a:lstStyle>
          <a:p>
            <a:endParaRPr lang="sk-SK"/>
          </a:p>
        </p:txBody>
      </p:sp>
      <p:sp>
        <p:nvSpPr>
          <p:cNvPr id="655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95000"/>
              </a:lnSpc>
              <a:spcBef>
                <a:spcPct val="50000"/>
              </a:spcBef>
              <a:buClr>
                <a:schemeClr val="folHlink"/>
              </a:buClr>
              <a:buFont typeface="Arial" charset="0"/>
              <a:buChar char="•"/>
              <a:defRPr sz="1200"/>
            </a:lvl1pPr>
          </a:lstStyle>
          <a:p>
            <a:endParaRPr lang="sk-SK"/>
          </a:p>
        </p:txBody>
      </p:sp>
      <p:sp>
        <p:nvSpPr>
          <p:cNvPr id="8499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55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95000"/>
              </a:lnSpc>
              <a:spcBef>
                <a:spcPct val="50000"/>
              </a:spcBef>
              <a:buClr>
                <a:schemeClr val="folHlink"/>
              </a:buClr>
              <a:buFont typeface="Arial" charset="0"/>
              <a:buChar char="•"/>
              <a:defRPr sz="1200"/>
            </a:lvl1pPr>
          </a:lstStyle>
          <a:p>
            <a:endParaRPr lang="sk-SK"/>
          </a:p>
        </p:txBody>
      </p:sp>
      <p:sp>
        <p:nvSpPr>
          <p:cNvPr id="655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95000"/>
              </a:lnSpc>
              <a:spcBef>
                <a:spcPct val="50000"/>
              </a:spcBef>
              <a:buClr>
                <a:schemeClr val="folHlink"/>
              </a:buClr>
              <a:buFont typeface="Arial" charset="0"/>
              <a:buChar char="•"/>
              <a:defRPr sz="1200"/>
            </a:lvl1pPr>
          </a:lstStyle>
          <a:p>
            <a:fld id="{C9CF35CB-E8DA-471D-A0DB-567D2477245B}" type="slidenum">
              <a:rPr lang="en-US"/>
              <a:pPr/>
              <a:t>‹#›</a:t>
            </a:fld>
            <a:endParaRPr lang="en-US"/>
          </a:p>
        </p:txBody>
      </p:sp>
    </p:spTree>
    <p:extLst>
      <p:ext uri="{BB962C8B-B14F-4D97-AF65-F5344CB8AC3E}">
        <p14:creationId xmlns:p14="http://schemas.microsoft.com/office/powerpoint/2010/main" val="25552009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8CEBD612-4F7F-4CE6-ACD4-D090AC9456EA}" type="slidenum">
              <a:rPr lang="en-US" sz="1200"/>
              <a:pPr/>
              <a:t>1</a:t>
            </a:fld>
            <a:endParaRPr 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noTextEdit="1"/>
          </p:cNvSpPr>
          <p:nvPr>
            <p:ph type="sldImg"/>
          </p:nvPr>
        </p:nvSpPr>
        <p:spPr>
          <a:xfrm>
            <a:off x="841375" y="241300"/>
            <a:ext cx="5232400" cy="3924300"/>
          </a:xfrm>
          <a:ln/>
        </p:spPr>
      </p:sp>
      <p:sp>
        <p:nvSpPr>
          <p:cNvPr id="95235" name="Rectangle 3"/>
          <p:cNvSpPr>
            <a:spLocks noGrp="1" noChangeArrowheads="1"/>
          </p:cNvSpPr>
          <p:nvPr>
            <p:ph type="body" idx="1"/>
          </p:nvPr>
        </p:nvSpPr>
        <p:spPr>
          <a:xfrm>
            <a:off x="396875" y="4306888"/>
            <a:ext cx="5988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noTextEdit="1"/>
          </p:cNvSpPr>
          <p:nvPr>
            <p:ph type="sldImg"/>
          </p:nvPr>
        </p:nvSpPr>
        <p:spPr>
          <a:xfrm>
            <a:off x="841375" y="241300"/>
            <a:ext cx="5232400" cy="3924300"/>
          </a:xfrm>
          <a:ln/>
        </p:spPr>
      </p:sp>
      <p:sp>
        <p:nvSpPr>
          <p:cNvPr id="96259" name="Rectangle 3"/>
          <p:cNvSpPr>
            <a:spLocks noGrp="1" noChangeArrowheads="1"/>
          </p:cNvSpPr>
          <p:nvPr>
            <p:ph type="body" idx="1"/>
          </p:nvPr>
        </p:nvSpPr>
        <p:spPr>
          <a:xfrm>
            <a:off x="396875" y="4306888"/>
            <a:ext cx="5988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6C7B378E-BF83-4D44-8A6C-3EB27DFE0A79}" type="slidenum">
              <a:rPr lang="en-US" sz="1200"/>
              <a:pPr/>
              <a:t>12</a:t>
            </a:fld>
            <a:endParaRPr 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D6A3EB6D-E320-4D09-84B0-3ADEE0E8A690}" type="slidenum">
              <a:rPr lang="en-US" sz="1200"/>
              <a:pPr/>
              <a:t>13</a:t>
            </a:fld>
            <a:endParaRPr 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noTextEdit="1"/>
          </p:cNvSpPr>
          <p:nvPr>
            <p:ph type="sldImg"/>
          </p:nvPr>
        </p:nvSpPr>
        <p:spPr>
          <a:xfrm>
            <a:off x="3429000" y="2400300"/>
            <a:ext cx="0" cy="0"/>
          </a:xfrm>
          <a:ln/>
        </p:spPr>
      </p:sp>
      <p:sp>
        <p:nvSpPr>
          <p:cNvPr id="99331" name="Rectangle 3"/>
          <p:cNvSpPr>
            <a:spLocks noGrp="1" noChangeArrowheads="1"/>
          </p:cNvSpPr>
          <p:nvPr>
            <p:ph type="body" idx="1"/>
          </p:nvPr>
        </p:nvSpPr>
        <p:spPr>
          <a:xfrm>
            <a:off x="914400" y="6257925"/>
            <a:ext cx="1560513" cy="284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59" tIns="45680" rIns="91359" bIns="45680"/>
          <a:lstStyle/>
          <a:p>
            <a:pPr>
              <a:lnSpc>
                <a:spcPct val="70000"/>
              </a:lnSpc>
            </a:pPr>
            <a:endParaRPr lang="sk-SK" sz="7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6AC3DEA8-CC18-4007-BDB0-175818391E66}" type="slidenum">
              <a:rPr lang="en-US" sz="1200"/>
              <a:pPr/>
              <a:t>15</a:t>
            </a:fld>
            <a:endParaRPr 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013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4B4ABE9E-4441-4413-9447-B0C90C79FB7B}" type="slidenum">
              <a:rPr lang="en-US" sz="1200"/>
              <a:pPr/>
              <a:t>16</a:t>
            </a:fld>
            <a:endParaRPr 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B5435DD9-0B26-4002-9838-70F29BCC6F0D}" type="slidenum">
              <a:rPr lang="en-US" sz="1200"/>
              <a:pPr/>
              <a:t>17</a:t>
            </a:fld>
            <a:endParaRPr 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1B2F02DA-51C7-41B1-95A0-B6B4E30D9D35}" type="slidenum">
              <a:rPr lang="en-US" sz="1200"/>
              <a:pPr/>
              <a:t>18</a:t>
            </a:fld>
            <a:endParaRPr 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E2FA6789-A8BD-4FFB-9A2E-E2EC4C841A95}" type="slidenum">
              <a:rPr lang="en-US" sz="1200"/>
              <a:pPr/>
              <a:t>19</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7A7E70C2-19B4-4083-8B48-BEE2742DD6F8}" type="slidenum">
              <a:rPr lang="en-US" sz="1200"/>
              <a:pPr/>
              <a:t>2</a:t>
            </a:fld>
            <a:endParaRPr lang="en-US" sz="1200"/>
          </a:p>
        </p:txBody>
      </p:sp>
      <p:sp>
        <p:nvSpPr>
          <p:cNvPr id="87043" name="Rectangle 2"/>
          <p:cNvSpPr>
            <a:spLocks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FD243493-BC48-4424-9DBC-DAADE1A890A6}" type="slidenum">
              <a:rPr lang="en-US" sz="1200"/>
              <a:pPr/>
              <a:t>20</a:t>
            </a:fld>
            <a:endParaRPr 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E01094DD-4F26-48EB-A168-B9E558E891E8}" type="slidenum">
              <a:rPr lang="en-US" sz="1200"/>
              <a:pPr/>
              <a:t>21</a:t>
            </a:fld>
            <a:endParaRPr 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ChangeArrowheads="1" noTextEdit="1"/>
          </p:cNvSpPr>
          <p:nvPr>
            <p:ph type="sldImg"/>
          </p:nvPr>
        </p:nvSpPr>
        <p:spPr>
          <a:ln/>
        </p:spPr>
      </p:sp>
      <p:sp>
        <p:nvSpPr>
          <p:cNvPr id="107523"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ChangeArrowheads="1" noTextEdit="1"/>
          </p:cNvSpPr>
          <p:nvPr>
            <p:ph type="sldImg"/>
          </p:nvPr>
        </p:nvSpPr>
        <p:spPr>
          <a:xfrm>
            <a:off x="839788" y="241300"/>
            <a:ext cx="5224462" cy="3917950"/>
          </a:xfrm>
          <a:ln/>
        </p:spPr>
      </p:sp>
      <p:sp>
        <p:nvSpPr>
          <p:cNvPr id="108547" name="Rectangle 3"/>
          <p:cNvSpPr>
            <a:spLocks noGrp="1" noChangeArrowheads="1"/>
          </p:cNvSpPr>
          <p:nvPr>
            <p:ph type="body" idx="1"/>
          </p:nvPr>
        </p:nvSpPr>
        <p:spPr>
          <a:xfrm>
            <a:off x="396875" y="4300538"/>
            <a:ext cx="5976938"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57" tIns="44930" rIns="89857" bIns="44930"/>
          <a:lstStyle/>
          <a:p>
            <a:endParaRPr lang="de-D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noTextEdit="1"/>
          </p:cNvSpPr>
          <p:nvPr>
            <p:ph type="sldImg"/>
          </p:nvPr>
        </p:nvSpPr>
        <p:spPr>
          <a:ln/>
        </p:spPr>
      </p:sp>
      <p:sp>
        <p:nvSpPr>
          <p:cNvPr id="10957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noTextEdit="1"/>
          </p:cNvSpPr>
          <p:nvPr>
            <p:ph type="sldImg"/>
          </p:nvPr>
        </p:nvSpPr>
        <p:spPr>
          <a:ln/>
        </p:spPr>
      </p:sp>
      <p:sp>
        <p:nvSpPr>
          <p:cNvPr id="110595"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88A60D5F-AFF0-4470-8DE6-39022ED91F5E}" type="slidenum">
              <a:rPr lang="en-US" sz="1200"/>
              <a:pPr/>
              <a:t>26</a:t>
            </a:fld>
            <a:endParaRPr 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2B42A9D5-6C9A-47DD-86DB-BFD8D0C07458}" type="slidenum">
              <a:rPr lang="en-US" sz="1200"/>
              <a:pPr/>
              <a:t>27</a:t>
            </a:fld>
            <a:endParaRPr 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290DD688-783C-4706-9C3F-7B5F18C3E954}" type="slidenum">
              <a:rPr lang="en-US" sz="1200"/>
              <a:pPr/>
              <a:t>28</a:t>
            </a:fld>
            <a:endParaRPr 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noTextEdit="1"/>
          </p:cNvSpPr>
          <p:nvPr>
            <p:ph type="sldImg"/>
          </p:nvPr>
        </p:nvSpPr>
        <p:spPr>
          <a:xfrm>
            <a:off x="839788" y="241300"/>
            <a:ext cx="5224462" cy="3917950"/>
          </a:xfrm>
          <a:ln/>
        </p:spPr>
      </p:sp>
      <p:sp>
        <p:nvSpPr>
          <p:cNvPr id="114691" name="Rectangle 3"/>
          <p:cNvSpPr>
            <a:spLocks noGrp="1" noChangeArrowheads="1"/>
          </p:cNvSpPr>
          <p:nvPr>
            <p:ph type="body" idx="1"/>
          </p:nvPr>
        </p:nvSpPr>
        <p:spPr>
          <a:xfrm>
            <a:off x="396875" y="4300538"/>
            <a:ext cx="5976938"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857" tIns="44930" rIns="89857" bIns="44930"/>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5AB9955F-A19A-4549-9164-5DFC99DE080C}" type="slidenum">
              <a:rPr lang="en-US" sz="1200"/>
              <a:pPr/>
              <a:t>3</a:t>
            </a:fld>
            <a:endParaRPr lang="en-US" sz="1200"/>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noTextEdit="1"/>
          </p:cNvSpPr>
          <p:nvPr>
            <p:ph type="sldImg"/>
          </p:nvPr>
        </p:nvSpPr>
        <p:spPr>
          <a:ln/>
        </p:spPr>
      </p:sp>
      <p:sp>
        <p:nvSpPr>
          <p:cNvPr id="115715"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noTextEdit="1"/>
          </p:cNvSpPr>
          <p:nvPr>
            <p:ph type="sldImg"/>
          </p:nvPr>
        </p:nvSpPr>
        <p:spPr>
          <a:ln/>
        </p:spPr>
      </p:sp>
      <p:sp>
        <p:nvSpPr>
          <p:cNvPr id="116739"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noTextEdit="1"/>
          </p:cNvSpPr>
          <p:nvPr>
            <p:ph type="sldImg"/>
          </p:nvPr>
        </p:nvSpPr>
        <p:spPr>
          <a:ln/>
        </p:spPr>
      </p:sp>
      <p:sp>
        <p:nvSpPr>
          <p:cNvPr id="117763"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noTextEdit="1"/>
          </p:cNvSpPr>
          <p:nvPr>
            <p:ph type="sldImg"/>
          </p:nvPr>
        </p:nvSpPr>
        <p:spPr>
          <a:ln/>
        </p:spPr>
      </p:sp>
      <p:sp>
        <p:nvSpPr>
          <p:cNvPr id="118787"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noTextEdit="1"/>
          </p:cNvSpPr>
          <p:nvPr>
            <p:ph type="sldImg"/>
          </p:nvPr>
        </p:nvSpPr>
        <p:spPr>
          <a:ln/>
        </p:spPr>
      </p:sp>
      <p:sp>
        <p:nvSpPr>
          <p:cNvPr id="11981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208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431C7088-F059-48DC-BE9A-A71A8E07C2E0}" type="slidenum">
              <a:rPr lang="en-US" sz="1200"/>
              <a:pPr/>
              <a:t>35</a:t>
            </a:fld>
            <a:endParaRPr 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218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91FF8930-32C5-4788-B3D5-7780F448B14B}" type="slidenum">
              <a:rPr lang="en-US" sz="1200"/>
              <a:pPr/>
              <a:t>36</a:t>
            </a:fld>
            <a:endParaRPr 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noTextEdit="1"/>
          </p:cNvSpPr>
          <p:nvPr>
            <p:ph type="sldImg"/>
          </p:nvPr>
        </p:nvSpPr>
        <p:spPr>
          <a:xfrm>
            <a:off x="841375" y="241300"/>
            <a:ext cx="5232400" cy="3924300"/>
          </a:xfrm>
          <a:ln/>
        </p:spPr>
      </p:sp>
      <p:sp>
        <p:nvSpPr>
          <p:cNvPr id="122883" name="Rectangle 3"/>
          <p:cNvSpPr>
            <a:spLocks noGrp="1" noChangeArrowheads="1"/>
          </p:cNvSpPr>
          <p:nvPr>
            <p:ph type="body" idx="1"/>
          </p:nvPr>
        </p:nvSpPr>
        <p:spPr>
          <a:xfrm>
            <a:off x="396875" y="4306888"/>
            <a:ext cx="5988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ChangeArrowheads="1" noTextEdit="1"/>
          </p:cNvSpPr>
          <p:nvPr>
            <p:ph type="sldImg"/>
          </p:nvPr>
        </p:nvSpPr>
        <p:spPr>
          <a:xfrm>
            <a:off x="841375" y="241300"/>
            <a:ext cx="5232400" cy="3924300"/>
          </a:xfrm>
          <a:ln/>
        </p:spPr>
      </p:sp>
      <p:sp>
        <p:nvSpPr>
          <p:cNvPr id="123907" name="Rectangle 3"/>
          <p:cNvSpPr>
            <a:spLocks noGrp="1" noChangeArrowheads="1"/>
          </p:cNvSpPr>
          <p:nvPr>
            <p:ph type="body" idx="1"/>
          </p:nvPr>
        </p:nvSpPr>
        <p:spPr>
          <a:xfrm>
            <a:off x="396875" y="4306888"/>
            <a:ext cx="5988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noTextEdit="1"/>
          </p:cNvSpPr>
          <p:nvPr>
            <p:ph type="sldImg"/>
          </p:nvPr>
        </p:nvSpPr>
        <p:spPr>
          <a:xfrm>
            <a:off x="841375" y="241300"/>
            <a:ext cx="5232400" cy="3924300"/>
          </a:xfrm>
          <a:ln/>
        </p:spPr>
      </p:sp>
      <p:sp>
        <p:nvSpPr>
          <p:cNvPr id="124931" name="Rectangle 3"/>
          <p:cNvSpPr>
            <a:spLocks noGrp="1" noChangeArrowheads="1"/>
          </p:cNvSpPr>
          <p:nvPr>
            <p:ph type="body" idx="1"/>
          </p:nvPr>
        </p:nvSpPr>
        <p:spPr>
          <a:xfrm>
            <a:off x="396875" y="4306888"/>
            <a:ext cx="5988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1FB3A95D-EB11-4116-8AD6-1C24C0B2EEC5}" type="slidenum">
              <a:rPr lang="en-US" sz="1200"/>
              <a:pPr/>
              <a:t>4</a:t>
            </a:fld>
            <a:endParaRPr lang="en-US" sz="1200"/>
          </a:p>
        </p:txBody>
      </p:sp>
      <p:sp>
        <p:nvSpPr>
          <p:cNvPr id="89091" name="Rectangle 2"/>
          <p:cNvSpPr>
            <a:spLocks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noTextEdit="1"/>
          </p:cNvSpPr>
          <p:nvPr>
            <p:ph type="sldImg"/>
          </p:nvPr>
        </p:nvSpPr>
        <p:spPr>
          <a:xfrm>
            <a:off x="841375" y="241300"/>
            <a:ext cx="5232400" cy="3924300"/>
          </a:xfrm>
          <a:ln/>
        </p:spPr>
      </p:sp>
      <p:sp>
        <p:nvSpPr>
          <p:cNvPr id="125955" name="Rectangle 3"/>
          <p:cNvSpPr>
            <a:spLocks noGrp="1" noChangeArrowheads="1"/>
          </p:cNvSpPr>
          <p:nvPr>
            <p:ph type="body" idx="1"/>
          </p:nvPr>
        </p:nvSpPr>
        <p:spPr>
          <a:xfrm>
            <a:off x="396875" y="4306888"/>
            <a:ext cx="5988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noTextEdit="1"/>
          </p:cNvSpPr>
          <p:nvPr>
            <p:ph type="sldImg"/>
          </p:nvPr>
        </p:nvSpPr>
        <p:spPr>
          <a:ln/>
        </p:spPr>
      </p:sp>
      <p:sp>
        <p:nvSpPr>
          <p:cNvPr id="126979"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ChangeArrowheads="1" noTextEdit="1"/>
          </p:cNvSpPr>
          <p:nvPr>
            <p:ph type="sldImg"/>
          </p:nvPr>
        </p:nvSpPr>
        <p:spPr>
          <a:ln/>
        </p:spPr>
      </p:sp>
      <p:sp>
        <p:nvSpPr>
          <p:cNvPr id="128003"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2C1601DA-D714-4F24-B43B-0B0610C423D9}" type="slidenum">
              <a:rPr lang="en-US" sz="1200"/>
              <a:pPr/>
              <a:t>43</a:t>
            </a:fld>
            <a:endParaRPr lang="en-US"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noTextEdit="1"/>
          </p:cNvSpPr>
          <p:nvPr>
            <p:ph type="sldImg"/>
          </p:nvPr>
        </p:nvSpPr>
        <p:spPr>
          <a:ln/>
        </p:spPr>
      </p:sp>
      <p:sp>
        <p:nvSpPr>
          <p:cNvPr id="13005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noTextEdit="1"/>
          </p:cNvSpPr>
          <p:nvPr>
            <p:ph type="sldImg"/>
          </p:nvPr>
        </p:nvSpPr>
        <p:spPr>
          <a:ln/>
        </p:spPr>
      </p:sp>
      <p:sp>
        <p:nvSpPr>
          <p:cNvPr id="131075"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noTextEdit="1"/>
          </p:cNvSpPr>
          <p:nvPr>
            <p:ph type="sldImg"/>
          </p:nvPr>
        </p:nvSpPr>
        <p:spPr>
          <a:ln/>
        </p:spPr>
      </p:sp>
      <p:sp>
        <p:nvSpPr>
          <p:cNvPr id="132099"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ChangeArrowheads="1" noTextEdit="1"/>
          </p:cNvSpPr>
          <p:nvPr>
            <p:ph type="sldImg"/>
          </p:nvPr>
        </p:nvSpPr>
        <p:spPr>
          <a:ln/>
        </p:spPr>
      </p:sp>
      <p:sp>
        <p:nvSpPr>
          <p:cNvPr id="133123"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ChangeArrowheads="1" noTextEdit="1"/>
          </p:cNvSpPr>
          <p:nvPr>
            <p:ph type="sldImg"/>
          </p:nvPr>
        </p:nvSpPr>
        <p:spPr>
          <a:ln/>
        </p:spPr>
      </p:sp>
      <p:sp>
        <p:nvSpPr>
          <p:cNvPr id="134147"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FADFC119-879D-4E6F-B5F0-9398815777F2}" type="slidenum">
              <a:rPr lang="en-US" sz="1200"/>
              <a:pPr/>
              <a:t>49</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r">
              <a:lnSpc>
                <a:spcPct val="95000"/>
              </a:lnSpc>
              <a:spcBef>
                <a:spcPct val="50000"/>
              </a:spcBef>
              <a:buClr>
                <a:schemeClr val="folHlink"/>
              </a:buClr>
              <a:buFont typeface="Arial" charset="0"/>
              <a:buChar char="•"/>
            </a:pPr>
            <a:fld id="{762A639F-3DE1-42E7-9E81-DB74D4DEC77A}" type="slidenum">
              <a:rPr lang="en-US" sz="1200"/>
              <a:pPr algn="r">
                <a:lnSpc>
                  <a:spcPct val="95000"/>
                </a:lnSpc>
                <a:spcBef>
                  <a:spcPct val="50000"/>
                </a:spcBef>
                <a:buClr>
                  <a:schemeClr val="folHlink"/>
                </a:buClr>
                <a:buFont typeface="Arial" charset="0"/>
                <a:buChar char="•"/>
              </a:pPr>
              <a:t>5</a:t>
            </a:fld>
            <a:endParaRPr lang="en-US" sz="1200"/>
          </a:p>
        </p:txBody>
      </p:sp>
      <p:sp>
        <p:nvSpPr>
          <p:cNvPr id="90115" name="Rectangle 2"/>
          <p:cNvSpPr>
            <a:spLocks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sk-SK"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ChangeArrowheads="1" noTextEdit="1"/>
          </p:cNvSpPr>
          <p:nvPr>
            <p:ph type="sldImg"/>
          </p:nvPr>
        </p:nvSpPr>
        <p:spPr>
          <a:xfrm>
            <a:off x="841375" y="241300"/>
            <a:ext cx="5232400" cy="3924300"/>
          </a:xfrm>
          <a:ln/>
        </p:spPr>
      </p:sp>
      <p:sp>
        <p:nvSpPr>
          <p:cNvPr id="136195" name="Rectangle 3"/>
          <p:cNvSpPr>
            <a:spLocks noGrp="1" noChangeArrowheads="1"/>
          </p:cNvSpPr>
          <p:nvPr>
            <p:ph type="body" idx="1"/>
          </p:nvPr>
        </p:nvSpPr>
        <p:spPr>
          <a:xfrm>
            <a:off x="396875" y="4306888"/>
            <a:ext cx="5988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noTextEdit="1"/>
          </p:cNvSpPr>
          <p:nvPr>
            <p:ph type="sldImg"/>
          </p:nvPr>
        </p:nvSpPr>
        <p:spPr>
          <a:xfrm>
            <a:off x="841375" y="241300"/>
            <a:ext cx="5232400" cy="3924300"/>
          </a:xfrm>
          <a:ln/>
        </p:spPr>
      </p:sp>
      <p:sp>
        <p:nvSpPr>
          <p:cNvPr id="137219" name="Rectangle 3"/>
          <p:cNvSpPr>
            <a:spLocks noGrp="1" noChangeArrowheads="1"/>
          </p:cNvSpPr>
          <p:nvPr>
            <p:ph type="body" idx="1"/>
          </p:nvPr>
        </p:nvSpPr>
        <p:spPr>
          <a:xfrm>
            <a:off x="396875" y="4306888"/>
            <a:ext cx="5988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38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5EC66A2C-7B89-4FD6-89C5-10DF4B697C69}" type="slidenum">
              <a:rPr lang="en-US" sz="1200"/>
              <a:pPr/>
              <a:t>52</a:t>
            </a:fld>
            <a:endParaRPr lang="en-US"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E798EC5A-332D-4CC9-89E7-74585B0CD020}" type="slidenum">
              <a:rPr lang="en-US" sz="1200"/>
              <a:pPr/>
              <a:t>53</a:t>
            </a:fld>
            <a:endParaRPr lang="en-US"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noTextEdit="1"/>
          </p:cNvSpPr>
          <p:nvPr>
            <p:ph type="sldImg"/>
          </p:nvPr>
        </p:nvSpPr>
        <p:spPr>
          <a:ln/>
        </p:spPr>
      </p:sp>
      <p:sp>
        <p:nvSpPr>
          <p:cNvPr id="14029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41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92B71656-3DC1-4628-A580-6BA41BEC10B9}" type="slidenum">
              <a:rPr lang="en-US" sz="1200"/>
              <a:pPr/>
              <a:t>55</a:t>
            </a:fld>
            <a:endParaRPr lang="en-US"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56770420-C2D6-4AAC-8EA9-3D8E7B065FE6}" type="slidenum">
              <a:rPr lang="en-US" sz="1200"/>
              <a:pPr/>
              <a:t>56</a:t>
            </a:fld>
            <a:endParaRPr lang="en-US"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43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F0673C14-BBA4-4F14-9A4B-69960C736602}" type="slidenum">
              <a:rPr lang="en-US" sz="1200"/>
              <a:pPr/>
              <a:t>57</a:t>
            </a:fld>
            <a:endParaRPr lang="en-US" sz="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F17EBE6F-C4CA-4122-AFAE-CBD0F1BC6A11}" type="slidenum">
              <a:rPr lang="en-US" sz="1200"/>
              <a:pPr/>
              <a:t>58</a:t>
            </a:fld>
            <a:endParaRPr lang="en-US" sz="12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45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EE9C175C-7E45-4EC2-BED3-27A39A0800EE}" type="slidenum">
              <a:rPr lang="en-US" sz="1200"/>
              <a:pPr/>
              <a:t>59</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noTextEdit="1"/>
          </p:cNvSpPr>
          <p:nvPr>
            <p:ph type="sldImg"/>
          </p:nvPr>
        </p:nvSpPr>
        <p:spPr>
          <a:ln/>
        </p:spPr>
      </p:sp>
      <p:sp>
        <p:nvSpPr>
          <p:cNvPr id="91139"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46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F6ABF1AE-A845-4FA9-8220-89ADBA81FCE6}" type="slidenum">
              <a:rPr lang="en-US" sz="1200"/>
              <a:pPr/>
              <a:t>60</a:t>
            </a:fld>
            <a:endParaRPr lang="en-US" sz="12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noTextEdit="1"/>
          </p:cNvSpPr>
          <p:nvPr>
            <p:ph type="sldImg"/>
          </p:nvPr>
        </p:nvSpPr>
        <p:spPr>
          <a:xfrm>
            <a:off x="841375" y="241300"/>
            <a:ext cx="5232400" cy="3924300"/>
          </a:xfrm>
          <a:ln/>
        </p:spPr>
      </p:sp>
      <p:sp>
        <p:nvSpPr>
          <p:cNvPr id="147459" name="Rectangle 3"/>
          <p:cNvSpPr>
            <a:spLocks noGrp="1" noChangeArrowheads="1"/>
          </p:cNvSpPr>
          <p:nvPr>
            <p:ph type="body" idx="1"/>
          </p:nvPr>
        </p:nvSpPr>
        <p:spPr>
          <a:xfrm>
            <a:off x="396875" y="4306888"/>
            <a:ext cx="5988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b="1"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noTextEdit="1"/>
          </p:cNvSpPr>
          <p:nvPr>
            <p:ph type="sldImg"/>
          </p:nvPr>
        </p:nvSpPr>
        <p:spPr>
          <a:xfrm>
            <a:off x="841375" y="241300"/>
            <a:ext cx="5232400" cy="3924300"/>
          </a:xfrm>
          <a:ln/>
        </p:spPr>
      </p:sp>
      <p:sp>
        <p:nvSpPr>
          <p:cNvPr id="148483" name="Rectangle 3"/>
          <p:cNvSpPr>
            <a:spLocks noGrp="1" noChangeArrowheads="1"/>
          </p:cNvSpPr>
          <p:nvPr>
            <p:ph type="body" idx="1"/>
          </p:nvPr>
        </p:nvSpPr>
        <p:spPr>
          <a:xfrm>
            <a:off x="396875" y="4306888"/>
            <a:ext cx="5988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b="1"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ChangeArrowheads="1" noTextEdit="1"/>
          </p:cNvSpPr>
          <p:nvPr>
            <p:ph type="sldImg"/>
          </p:nvPr>
        </p:nvSpPr>
        <p:spPr>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noTextEdit="1"/>
          </p:cNvSpPr>
          <p:nvPr>
            <p:ph type="sldImg"/>
          </p:nvPr>
        </p:nvSpPr>
        <p:spPr>
          <a:ln/>
        </p:spPr>
      </p:sp>
      <p:sp>
        <p:nvSpPr>
          <p:cNvPr id="150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noTextEdit="1"/>
          </p:cNvSpPr>
          <p:nvPr>
            <p:ph type="sldImg"/>
          </p:nvPr>
        </p:nvSpPr>
        <p:spPr>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noTextEdit="1"/>
          </p:cNvSpPr>
          <p:nvPr>
            <p:ph type="sldImg"/>
          </p:nvPr>
        </p:nvSpPr>
        <p:spPr>
          <a:ln/>
        </p:spPr>
      </p:sp>
      <p:sp>
        <p:nvSpPr>
          <p:cNvPr id="152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noTextEdit="1"/>
          </p:cNvSpPr>
          <p:nvPr>
            <p:ph type="sldImg"/>
          </p:nvPr>
        </p:nvSpPr>
        <p:spPr>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54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F6BFDF3A-F6E8-4540-8EB1-DA6F36CCB6EA}" type="slidenum">
              <a:rPr lang="en-US" sz="1200"/>
              <a:pPr/>
              <a:t>68</a:t>
            </a:fld>
            <a:endParaRPr lang="en-US" sz="12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55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3830679C-D319-4AC1-B6D4-3A844C61DA51}" type="slidenum">
              <a:rPr lang="en-US" sz="1200"/>
              <a:pPr/>
              <a:t>69</a:t>
            </a:fld>
            <a:endParaRPr 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noTextEdit="1"/>
          </p:cNvSpPr>
          <p:nvPr>
            <p:ph type="sldImg"/>
          </p:nvPr>
        </p:nvSpPr>
        <p:spPr>
          <a:ln/>
        </p:spPr>
      </p:sp>
      <p:sp>
        <p:nvSpPr>
          <p:cNvPr id="92163"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ChangeArrowheads="1" noTextEdit="1"/>
          </p:cNvSpPr>
          <p:nvPr>
            <p:ph type="sldImg"/>
          </p:nvPr>
        </p:nvSpPr>
        <p:spPr>
          <a:xfrm>
            <a:off x="841375" y="241300"/>
            <a:ext cx="5232400" cy="3924300"/>
          </a:xfrm>
          <a:ln/>
        </p:spPr>
      </p:sp>
      <p:sp>
        <p:nvSpPr>
          <p:cNvPr id="156675" name="Rectangle 3"/>
          <p:cNvSpPr>
            <a:spLocks noGrp="1" noChangeArrowheads="1"/>
          </p:cNvSpPr>
          <p:nvPr>
            <p:ph type="body" idx="1"/>
          </p:nvPr>
        </p:nvSpPr>
        <p:spPr>
          <a:xfrm>
            <a:off x="396875" y="4306888"/>
            <a:ext cx="5988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noTextEdit="1"/>
          </p:cNvSpPr>
          <p:nvPr>
            <p:ph type="sldImg"/>
          </p:nvPr>
        </p:nvSpPr>
        <p:spPr>
          <a:xfrm>
            <a:off x="841375" y="241300"/>
            <a:ext cx="5232400" cy="3924300"/>
          </a:xfrm>
          <a:ln/>
        </p:spPr>
      </p:sp>
      <p:sp>
        <p:nvSpPr>
          <p:cNvPr id="157699" name="Rectangle 3"/>
          <p:cNvSpPr>
            <a:spLocks noGrp="1" noChangeArrowheads="1"/>
          </p:cNvSpPr>
          <p:nvPr>
            <p:ph type="body" idx="1"/>
          </p:nvPr>
        </p:nvSpPr>
        <p:spPr>
          <a:xfrm>
            <a:off x="396875" y="4306888"/>
            <a:ext cx="5988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latin typeface="Arial" charset="0"/>
                <a:cs typeface="Arial" charset="0"/>
              </a:rPr>
              <a:t>Deny Attacker Inline</a:t>
            </a:r>
            <a:r>
              <a:rPr lang="en-US" smtClean="0">
                <a:latin typeface="Arial" charset="0"/>
                <a:cs typeface="Arial" charset="0"/>
              </a:rPr>
              <a:t>: Create an ACL that denies all traffic from the IP address that is considered the source of the attack by the Cisco IOS IPS system.</a:t>
            </a:r>
          </a:p>
          <a:p>
            <a:r>
              <a:rPr lang="en-US" b="1" smtClean="0">
                <a:latin typeface="Arial" charset="0"/>
                <a:cs typeface="Arial" charset="0"/>
              </a:rPr>
              <a:t>Deny Connection Inline</a:t>
            </a:r>
            <a:r>
              <a:rPr lang="en-US" smtClean="0">
                <a:latin typeface="Arial" charset="0"/>
                <a:cs typeface="Arial" charset="0"/>
              </a:rPr>
              <a:t>: Drop the packet and all future packets from this TCP flow.</a:t>
            </a:r>
          </a:p>
          <a:p>
            <a:r>
              <a:rPr lang="en-US" b="1" smtClean="0">
                <a:latin typeface="Arial" charset="0"/>
                <a:cs typeface="Arial" charset="0"/>
              </a:rPr>
              <a:t>Deny Packet Inline</a:t>
            </a:r>
            <a:r>
              <a:rPr lang="en-US" smtClean="0">
                <a:latin typeface="Arial" charset="0"/>
                <a:cs typeface="Arial" charset="0"/>
              </a:rPr>
              <a:t>: Do not transmit this packet (inline only).</a:t>
            </a:r>
          </a:p>
          <a:p>
            <a:r>
              <a:rPr lang="en-US" b="1" smtClean="0">
                <a:latin typeface="Arial" charset="0"/>
                <a:cs typeface="Arial" charset="0"/>
              </a:rPr>
              <a:t>Produce Alert</a:t>
            </a:r>
            <a:r>
              <a:rPr lang="en-US" smtClean="0">
                <a:latin typeface="Arial" charset="0"/>
                <a:cs typeface="Arial" charset="0"/>
              </a:rPr>
              <a:t>: Generate an alarm message.</a:t>
            </a:r>
          </a:p>
          <a:p>
            <a:r>
              <a:rPr lang="en-US" b="1" smtClean="0">
                <a:latin typeface="Arial" charset="0"/>
                <a:cs typeface="Arial" charset="0"/>
              </a:rPr>
              <a:t>Reset TCP Connection</a:t>
            </a:r>
            <a:r>
              <a:rPr lang="en-US" smtClean="0">
                <a:latin typeface="Arial" charset="0"/>
                <a:cs typeface="Arial" charset="0"/>
              </a:rPr>
              <a:t>: Send TCP resets to terminate the TCP flow.</a:t>
            </a:r>
          </a:p>
          <a:p>
            <a:endParaRPr lang="en-US" smtClean="0">
              <a:latin typeface="Arial" charset="0"/>
              <a:cs typeface="Arial"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noTextEdit="1"/>
          </p:cNvSpPr>
          <p:nvPr>
            <p:ph type="sldImg"/>
          </p:nvPr>
        </p:nvSpPr>
        <p:spPr>
          <a:xfrm>
            <a:off x="841375" y="241300"/>
            <a:ext cx="5232400" cy="3924300"/>
          </a:xfrm>
          <a:ln/>
        </p:spPr>
      </p:sp>
      <p:sp>
        <p:nvSpPr>
          <p:cNvPr id="158723" name="Rectangle 3"/>
          <p:cNvSpPr>
            <a:spLocks noGrp="1" noChangeArrowheads="1"/>
          </p:cNvSpPr>
          <p:nvPr>
            <p:ph type="body" idx="1"/>
          </p:nvPr>
        </p:nvSpPr>
        <p:spPr>
          <a:xfrm>
            <a:off x="396875" y="4306888"/>
            <a:ext cx="5988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noTextEdit="1"/>
          </p:cNvSpPr>
          <p:nvPr>
            <p:ph type="sldImg"/>
          </p:nvPr>
        </p:nvSpPr>
        <p:spPr>
          <a:xfrm>
            <a:off x="841375" y="241300"/>
            <a:ext cx="5232400" cy="3924300"/>
          </a:xfrm>
          <a:ln/>
        </p:spPr>
      </p:sp>
      <p:sp>
        <p:nvSpPr>
          <p:cNvPr id="159747" name="Rectangle 3"/>
          <p:cNvSpPr>
            <a:spLocks noGrp="1" noChangeArrowheads="1"/>
          </p:cNvSpPr>
          <p:nvPr>
            <p:ph type="body" idx="1"/>
          </p:nvPr>
        </p:nvSpPr>
        <p:spPr>
          <a:xfrm>
            <a:off x="396875" y="4306888"/>
            <a:ext cx="5988050"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noTextEdit="1"/>
          </p:cNvSpPr>
          <p:nvPr>
            <p:ph type="sldImg"/>
          </p:nvPr>
        </p:nvSpPr>
        <p:spPr>
          <a:ln/>
        </p:spPr>
      </p:sp>
      <p:sp>
        <p:nvSpPr>
          <p:cNvPr id="160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This graphic needs some explanatory text.</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noTextEdit="1"/>
          </p:cNvSpPr>
          <p:nvPr>
            <p:ph type="sldImg"/>
          </p:nvPr>
        </p:nvSpPr>
        <p:spPr>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162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F219CE38-F2A9-4825-A245-C6C308D74592}" type="slidenum">
              <a:rPr lang="en-US" sz="1200"/>
              <a:pPr/>
              <a:t>78</a:t>
            </a:fld>
            <a:endParaRPr lang="en-US" sz="120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5ECB01AC-3A06-4425-979F-BED9C497A81D}" type="slidenum">
              <a:rPr lang="en-US" sz="1200"/>
              <a:pPr/>
              <a:t>79</a:t>
            </a:fld>
            <a:endParaRPr lang="en-US" sz="1200"/>
          </a:p>
        </p:txBody>
      </p:sp>
      <p:sp>
        <p:nvSpPr>
          <p:cNvPr id="163843" name="Rectangle 2"/>
          <p:cNvSpPr>
            <a:spLocks noChangeArrowheads="1" noTextEdit="1"/>
          </p:cNvSpPr>
          <p:nvPr>
            <p:ph type="sldImg"/>
          </p:nvPr>
        </p:nvSpPr>
        <p:spPr>
          <a:solidFill>
            <a:srgbClr val="FFFFFF"/>
          </a:solidFill>
          <a:ln/>
        </p:spPr>
      </p:sp>
      <p:sp>
        <p:nvSpPr>
          <p:cNvPr id="163844" name="Rectangle 3"/>
          <p:cNvSpPr>
            <a:spLocks noChangeArrowheads="1"/>
          </p:cNvSpPr>
          <p:nvPr>
            <p:ph type="body" idx="1"/>
          </p:nvPr>
        </p:nvSpPr>
        <p:spPr>
          <a:solidFill>
            <a:srgbClr val="FFFFFF"/>
          </a:solidFill>
          <a:ln>
            <a:solidFill>
              <a:srgbClr val="000000"/>
            </a:solidFill>
          </a:ln>
        </p:spPr>
        <p:txBody>
          <a:bodyPr/>
          <a:lstStyle/>
          <a:p>
            <a:pPr eaLnBrk="1" hangingPunct="1"/>
            <a:endParaRPr lang="sk-SK"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fld id="{8FA67295-F85A-47DC-B3D3-98D63A454A11}" type="slidenum">
              <a:rPr lang="en-US" sz="1200"/>
              <a:pPr/>
              <a:t>8</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noTextEdit="1"/>
          </p:cNvSpPr>
          <p:nvPr>
            <p:ph type="sldImg"/>
          </p:nvPr>
        </p:nvSpPr>
        <p:spPr>
          <a:ln/>
        </p:spPr>
      </p:sp>
      <p:sp>
        <p:nvSpPr>
          <p:cNvPr id="9421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sk-SK"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vmlDrawing" Target="../drawings/vmlDrawing2.vml"/><Relationship Id="rId1" Type="http://schemas.openxmlformats.org/officeDocument/2006/relationships/themeOverride" Target="../theme/themeOverrid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3505200"/>
          </a:xfrm>
          <a:prstGeom prst="rect">
            <a:avLst/>
          </a:prstGeom>
          <a:solidFill>
            <a:srgbClr val="003366"/>
          </a:solidFill>
          <a:ln w="9525">
            <a:noFill/>
            <a:miter lim="800000"/>
            <a:headEnd type="none" w="sm" len="sm"/>
            <a:tailEnd type="none" w="sm" len="sm"/>
          </a:ln>
          <a:effectLst/>
        </p:spPr>
        <p:txBody>
          <a:bodyPr wrap="none" lIns="73025" tIns="36512" rIns="73025" bIns="36512" anchor="ctr"/>
          <a:lstStyle/>
          <a:p>
            <a:endParaRPr lang="sk-SK"/>
          </a:p>
        </p:txBody>
      </p:sp>
      <p:sp>
        <p:nvSpPr>
          <p:cNvPr id="5" name="Rectangle 4"/>
          <p:cNvSpPr>
            <a:spLocks noChangeArrowheads="1"/>
          </p:cNvSpPr>
          <p:nvPr/>
        </p:nvSpPr>
        <p:spPr bwMode="auto">
          <a:xfrm>
            <a:off x="8609013" y="6604000"/>
            <a:ext cx="304800" cy="219075"/>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pPr>
            <a:fld id="{3382DDFE-D258-44EB-8064-55CB34C2AF07}" type="slidenum">
              <a:rPr lang="en-US" sz="900" b="0">
                <a:solidFill>
                  <a:srgbClr val="808080"/>
                </a:solidFill>
              </a:rPr>
              <a:pPr defTabSz="814388">
                <a:lnSpc>
                  <a:spcPct val="100000"/>
                </a:lnSpc>
              </a:pPr>
              <a:t>‹#›</a:t>
            </a:fld>
            <a:endParaRPr lang="en-US" sz="900" b="0">
              <a:solidFill>
                <a:srgbClr val="808080"/>
              </a:solidFill>
            </a:endParaRPr>
          </a:p>
        </p:txBody>
      </p:sp>
      <p:sp>
        <p:nvSpPr>
          <p:cNvPr id="6" name="Rectangle 5"/>
          <p:cNvSpPr>
            <a:spLocks noChangeArrowheads="1"/>
          </p:cNvSpPr>
          <p:nvPr/>
        </p:nvSpPr>
        <p:spPr bwMode="auto">
          <a:xfrm>
            <a:off x="287338" y="6634163"/>
            <a:ext cx="1517650" cy="188912"/>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defRPr/>
            </a:pPr>
            <a:r>
              <a:rPr lang="en-US" sz="700" dirty="0">
                <a:solidFill>
                  <a:srgbClr val="808080"/>
                </a:solidFill>
              </a:rPr>
              <a:t>© 2009 Cisco Learning Institute.</a:t>
            </a:r>
          </a:p>
        </p:txBody>
      </p:sp>
      <p:sp>
        <p:nvSpPr>
          <p:cNvPr id="7" name="Rectangle 6"/>
          <p:cNvSpPr>
            <a:spLocks noChangeArrowheads="1"/>
          </p:cNvSpPr>
          <p:nvPr/>
        </p:nvSpPr>
        <p:spPr bwMode="auto">
          <a:xfrm>
            <a:off x="0" y="0"/>
            <a:ext cx="7543800" cy="2971800"/>
          </a:xfrm>
          <a:prstGeom prst="rect">
            <a:avLst/>
          </a:prstGeom>
          <a:noFill/>
          <a:ln w="9525">
            <a:noFill/>
            <a:miter lim="800000"/>
            <a:headEnd type="none" w="sm" len="sm"/>
            <a:tailEnd type="none" w="sm" len="sm"/>
          </a:ln>
          <a:effectLst/>
        </p:spPr>
        <p:txBody>
          <a:bodyPr wrap="none" lIns="73025" tIns="36512" rIns="73025" bIns="36512" anchor="ctr"/>
          <a:lstStyle/>
          <a:p>
            <a:endParaRPr lang="sk-SK"/>
          </a:p>
        </p:txBody>
      </p:sp>
      <p:graphicFrame>
        <p:nvGraphicFramePr>
          <p:cNvPr id="8" name="Object 8"/>
          <p:cNvGraphicFramePr>
            <a:graphicFrameLocks noChangeAspect="1"/>
          </p:cNvGraphicFramePr>
          <p:nvPr/>
        </p:nvGraphicFramePr>
        <p:xfrm>
          <a:off x="3314700" y="6651625"/>
          <a:ext cx="2857500" cy="139700"/>
        </p:xfrm>
        <a:graphic>
          <a:graphicData uri="http://schemas.openxmlformats.org/presentationml/2006/ole">
            <mc:AlternateContent xmlns:mc="http://schemas.openxmlformats.org/markup-compatibility/2006">
              <mc:Choice xmlns:v="urn:schemas-microsoft-com:vml" Requires="v">
                <p:oleObj spid="_x0000_s180228" name="Image" r:id="rId4" imgW="2857143" imgH="139683" progId="Photoshop.Image.7">
                  <p:embed/>
                </p:oleObj>
              </mc:Choice>
              <mc:Fallback>
                <p:oleObj name="Image" r:id="rId4" imgW="2857143" imgH="139683" progId="Photoshop.Image.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700" y="6651625"/>
                        <a:ext cx="2857500"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9" name="Picture 9" descr="header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header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066800"/>
            <a:ext cx="9144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1" descr="header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133600"/>
            <a:ext cx="9144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2" descr="website_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53300" y="0"/>
            <a:ext cx="17907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0611" name="Rectangle 3"/>
          <p:cNvSpPr>
            <a:spLocks noGrp="1" noChangeArrowheads="1"/>
          </p:cNvSpPr>
          <p:nvPr>
            <p:ph type="subTitle" idx="1"/>
          </p:nvPr>
        </p:nvSpPr>
        <p:spPr>
          <a:xfrm>
            <a:off x="396875" y="4068763"/>
            <a:ext cx="8340725" cy="1798637"/>
          </a:xfrm>
        </p:spPr>
        <p:txBody>
          <a:bodyPr/>
          <a:lstStyle>
            <a:lvl1pPr marL="0" indent="0" algn="ctr">
              <a:lnSpc>
                <a:spcPct val="90000"/>
              </a:lnSpc>
              <a:buFontTx/>
              <a:buNone/>
              <a:defRPr sz="2000"/>
            </a:lvl1pPr>
          </a:lstStyle>
          <a:p>
            <a:r>
              <a:rPr lang="en-US"/>
              <a:t>Click to Edit Master Subtitle Style</a:t>
            </a:r>
          </a:p>
        </p:txBody>
      </p:sp>
      <p:sp>
        <p:nvSpPr>
          <p:cNvPr id="580615" name="Rectangle 7"/>
          <p:cNvSpPr>
            <a:spLocks noGrp="1" noChangeArrowheads="1"/>
          </p:cNvSpPr>
          <p:nvPr>
            <p:ph type="ctrTitle"/>
          </p:nvPr>
        </p:nvSpPr>
        <p:spPr>
          <a:xfrm>
            <a:off x="668338" y="2162175"/>
            <a:ext cx="7799387" cy="1114425"/>
          </a:xfrm>
        </p:spPr>
        <p:txBody>
          <a:bodyPr anchor="ctr"/>
          <a:lstStyle>
            <a:lvl1pPr algn="ctr">
              <a:defRPr sz="3600"/>
            </a:lvl1pPr>
          </a:lstStyle>
          <a:p>
            <a:r>
              <a:rPr lang="en-US"/>
              <a:t>Click to Edit Master Title Style</a:t>
            </a:r>
          </a:p>
        </p:txBody>
      </p:sp>
    </p:spTree>
    <p:extLst>
      <p:ext uri="{BB962C8B-B14F-4D97-AF65-F5344CB8AC3E}">
        <p14:creationId xmlns:p14="http://schemas.microsoft.com/office/powerpoint/2010/main" val="58754002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335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1336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76200"/>
            <a:ext cx="6248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19900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5613" y="1690688"/>
            <a:ext cx="4035425" cy="42529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690688"/>
            <a:ext cx="4037012" cy="42529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98523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8600" y="76200"/>
            <a:ext cx="8534400" cy="838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5613" y="1690688"/>
            <a:ext cx="4035425" cy="2049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1690688"/>
            <a:ext cx="4037012" cy="2049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5613" y="3892550"/>
            <a:ext cx="4035425" cy="2051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3438" y="3892550"/>
            <a:ext cx="4037012" cy="20510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8088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5613" y="1690688"/>
            <a:ext cx="8224837" cy="4252912"/>
          </a:xfrm>
        </p:spPr>
        <p:txBody>
          <a:bodyPr/>
          <a:lstStyle/>
          <a:p>
            <a:pPr lvl="0"/>
            <a:endParaRPr lang="en-US" noProof="0"/>
          </a:p>
        </p:txBody>
      </p:sp>
    </p:spTree>
    <p:extLst>
      <p:ext uri="{BB962C8B-B14F-4D97-AF65-F5344CB8AC3E}">
        <p14:creationId xmlns:p14="http://schemas.microsoft.com/office/powerpoint/2010/main" val="1103312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534400" cy="8382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90688"/>
            <a:ext cx="4035425" cy="42529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3438" y="1690688"/>
            <a:ext cx="4037012" cy="42529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44585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8054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4495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1690688"/>
            <a:ext cx="4035425" cy="4252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690688"/>
            <a:ext cx="4037012" cy="42529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2610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595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4374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514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125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30919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79586" name="Rectangle 2"/>
          <p:cNvSpPr>
            <a:spLocks noChangeArrowheads="1"/>
          </p:cNvSpPr>
          <p:nvPr/>
        </p:nvSpPr>
        <p:spPr bwMode="auto">
          <a:xfrm>
            <a:off x="0" y="0"/>
            <a:ext cx="9144000" cy="990600"/>
          </a:xfrm>
          <a:prstGeom prst="rect">
            <a:avLst/>
          </a:prstGeom>
          <a:solidFill>
            <a:srgbClr val="003366"/>
          </a:solidFill>
          <a:ln w="9525">
            <a:noFill/>
            <a:miter lim="800000"/>
            <a:headEnd type="none" w="sm" len="sm"/>
            <a:tailEnd type="none" w="sm" len="sm"/>
          </a:ln>
          <a:effectLst/>
        </p:spPr>
        <p:txBody>
          <a:bodyPr wrap="none" lIns="73025" tIns="36512" rIns="73025" bIns="36512" anchor="ctr"/>
          <a:lstStyle/>
          <a:p>
            <a:endParaRPr lang="sk-SK"/>
          </a:p>
        </p:txBody>
      </p:sp>
      <p:sp>
        <p:nvSpPr>
          <p:cNvPr id="1029" name="Rectangle 3"/>
          <p:cNvSpPr>
            <a:spLocks noGrp="1" noChangeArrowheads="1"/>
          </p:cNvSpPr>
          <p:nvPr>
            <p:ph type="title"/>
          </p:nvPr>
        </p:nvSpPr>
        <p:spPr bwMode="auto">
          <a:xfrm>
            <a:off x="228600" y="76200"/>
            <a:ext cx="853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30" name="Rectangle 4"/>
          <p:cNvSpPr>
            <a:spLocks noGrp="1" noChangeArrowheads="1"/>
          </p:cNvSpPr>
          <p:nvPr>
            <p:ph type="body" idx="1"/>
          </p:nvPr>
        </p:nvSpPr>
        <p:spPr bwMode="auto">
          <a:xfrm>
            <a:off x="455613" y="1690688"/>
            <a:ext cx="8224837"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79589" name="Rectangle 5"/>
          <p:cNvSpPr>
            <a:spLocks noChangeArrowheads="1"/>
          </p:cNvSpPr>
          <p:nvPr/>
        </p:nvSpPr>
        <p:spPr bwMode="auto">
          <a:xfrm>
            <a:off x="8609013" y="6604000"/>
            <a:ext cx="304800" cy="219075"/>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pPr>
            <a:fld id="{2BE660AE-BF36-45B5-8231-F27F83398786}" type="slidenum">
              <a:rPr lang="en-US" sz="900" b="0">
                <a:solidFill>
                  <a:srgbClr val="808080"/>
                </a:solidFill>
              </a:rPr>
              <a:pPr defTabSz="814388">
                <a:lnSpc>
                  <a:spcPct val="100000"/>
                </a:lnSpc>
              </a:pPr>
              <a:t>‹#›</a:t>
            </a:fld>
            <a:endParaRPr lang="en-US" sz="900" b="0">
              <a:solidFill>
                <a:srgbClr val="808080"/>
              </a:solidFill>
            </a:endParaRPr>
          </a:p>
        </p:txBody>
      </p:sp>
      <p:sp>
        <p:nvSpPr>
          <p:cNvPr id="579590" name="Rectangle 6"/>
          <p:cNvSpPr>
            <a:spLocks noChangeArrowheads="1"/>
          </p:cNvSpPr>
          <p:nvPr/>
        </p:nvSpPr>
        <p:spPr bwMode="auto">
          <a:xfrm>
            <a:off x="8609013" y="6604000"/>
            <a:ext cx="304800" cy="219075"/>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pPr>
            <a:fld id="{1557A552-34EF-4CD0-980B-DE6DE50CCD2B}" type="slidenum">
              <a:rPr lang="en-US" sz="900" b="0">
                <a:solidFill>
                  <a:srgbClr val="808080"/>
                </a:solidFill>
              </a:rPr>
              <a:pPr defTabSz="814388">
                <a:lnSpc>
                  <a:spcPct val="100000"/>
                </a:lnSpc>
              </a:pPr>
              <a:t>‹#›</a:t>
            </a:fld>
            <a:endParaRPr lang="en-US" sz="900" b="0">
              <a:solidFill>
                <a:srgbClr val="808080"/>
              </a:solidFill>
            </a:endParaRPr>
          </a:p>
        </p:txBody>
      </p:sp>
      <p:sp>
        <p:nvSpPr>
          <p:cNvPr id="579591" name="Rectangle 7"/>
          <p:cNvSpPr>
            <a:spLocks noChangeArrowheads="1"/>
          </p:cNvSpPr>
          <p:nvPr/>
        </p:nvSpPr>
        <p:spPr bwMode="auto">
          <a:xfrm>
            <a:off x="8609013" y="6604000"/>
            <a:ext cx="304800" cy="219075"/>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pPr>
            <a:fld id="{BD7C97E7-F0C3-493F-8E8F-E94C8BFDAB11}" type="slidenum">
              <a:rPr lang="en-US" sz="900" b="0">
                <a:solidFill>
                  <a:srgbClr val="808080"/>
                </a:solidFill>
              </a:rPr>
              <a:pPr defTabSz="814388">
                <a:lnSpc>
                  <a:spcPct val="100000"/>
                </a:lnSpc>
              </a:pPr>
              <a:t>‹#›</a:t>
            </a:fld>
            <a:endParaRPr lang="en-US" sz="900" b="0">
              <a:solidFill>
                <a:srgbClr val="808080"/>
              </a:solidFill>
            </a:endParaRPr>
          </a:p>
        </p:txBody>
      </p:sp>
      <p:sp>
        <p:nvSpPr>
          <p:cNvPr id="579592" name="Rectangle 8"/>
          <p:cNvSpPr>
            <a:spLocks noChangeArrowheads="1"/>
          </p:cNvSpPr>
          <p:nvPr/>
        </p:nvSpPr>
        <p:spPr bwMode="auto">
          <a:xfrm>
            <a:off x="236538" y="6634163"/>
            <a:ext cx="1517650" cy="188912"/>
          </a:xfrm>
          <a:prstGeom prst="rect">
            <a:avLst/>
          </a:prstGeom>
          <a:noFill/>
          <a:ln w="9525">
            <a:noFill/>
            <a:miter lim="800000"/>
            <a:headEnd/>
            <a:tailEnd/>
          </a:ln>
          <a:effectLst/>
        </p:spPr>
        <p:txBody>
          <a:bodyPr wrap="none" lIns="82124" tIns="41061" rIns="82124" bIns="41061" anchor="b" anchorCtr="1">
            <a:spAutoFit/>
          </a:bodyPr>
          <a:lstStyle/>
          <a:p>
            <a:pPr defTabSz="814388">
              <a:lnSpc>
                <a:spcPct val="100000"/>
              </a:lnSpc>
              <a:defRPr/>
            </a:pPr>
            <a:r>
              <a:rPr lang="en-US" sz="700" dirty="0">
                <a:solidFill>
                  <a:srgbClr val="808080"/>
                </a:solidFill>
              </a:rPr>
              <a:t>© 2009 Cisco Learning Institute.</a:t>
            </a:r>
          </a:p>
        </p:txBody>
      </p:sp>
      <p:sp>
        <p:nvSpPr>
          <p:cNvPr id="579593" name="Line 9"/>
          <p:cNvSpPr>
            <a:spLocks noChangeShapeType="1"/>
          </p:cNvSpPr>
          <p:nvPr/>
        </p:nvSpPr>
        <p:spPr bwMode="auto">
          <a:xfrm>
            <a:off x="0" y="1066800"/>
            <a:ext cx="9144000" cy="0"/>
          </a:xfrm>
          <a:prstGeom prst="line">
            <a:avLst/>
          </a:prstGeom>
          <a:noFill/>
          <a:ln w="9525">
            <a:solidFill>
              <a:srgbClr val="35C3EE"/>
            </a:solidFill>
            <a:round/>
            <a:headEnd type="none" w="sm" len="sm"/>
            <a:tailEnd type="none" w="sm" len="sm"/>
          </a:ln>
          <a:effectLst/>
        </p:spPr>
        <p:txBody>
          <a:bodyPr lIns="73025" tIns="36512" rIns="73025" bIns="36512"/>
          <a:lstStyle/>
          <a:p>
            <a:pPr>
              <a:defRPr/>
            </a:pPr>
            <a:endParaRPr lang="en-US"/>
          </a:p>
        </p:txBody>
      </p:sp>
      <p:sp>
        <p:nvSpPr>
          <p:cNvPr id="579594" name="Rectangle 10"/>
          <p:cNvSpPr>
            <a:spLocks noChangeArrowheads="1"/>
          </p:cNvSpPr>
          <p:nvPr/>
        </p:nvSpPr>
        <p:spPr bwMode="auto">
          <a:xfrm>
            <a:off x="3900488" y="3086100"/>
            <a:ext cx="9144000" cy="0"/>
          </a:xfrm>
          <a:prstGeom prst="rect">
            <a:avLst/>
          </a:prstGeom>
          <a:noFill/>
          <a:ln w="9525">
            <a:noFill/>
            <a:miter lim="800000"/>
            <a:headEnd type="none" w="sm" len="sm"/>
            <a:tailEnd type="none" w="sm" len="sm"/>
          </a:ln>
          <a:effectLst/>
        </p:spPr>
        <p:txBody>
          <a:bodyPr lIns="73025" tIns="36512" rIns="73025" bIns="36512">
            <a:spAutoFit/>
          </a:bodyPr>
          <a:lstStyle/>
          <a:p>
            <a:endParaRPr lang="sk-SK"/>
          </a:p>
        </p:txBody>
      </p:sp>
      <p:sp>
        <p:nvSpPr>
          <p:cNvPr id="579595" name="Rectangle 11"/>
          <p:cNvSpPr>
            <a:spLocks noChangeArrowheads="1"/>
          </p:cNvSpPr>
          <p:nvPr/>
        </p:nvSpPr>
        <p:spPr bwMode="auto">
          <a:xfrm>
            <a:off x="3900488" y="3086100"/>
            <a:ext cx="9144000" cy="0"/>
          </a:xfrm>
          <a:prstGeom prst="rect">
            <a:avLst/>
          </a:prstGeom>
          <a:noFill/>
          <a:ln w="9525">
            <a:noFill/>
            <a:miter lim="800000"/>
            <a:headEnd type="none" w="sm" len="sm"/>
            <a:tailEnd type="none" w="sm" len="sm"/>
          </a:ln>
          <a:effectLst/>
        </p:spPr>
        <p:txBody>
          <a:bodyPr lIns="73025" tIns="36512" rIns="73025" bIns="36512">
            <a:spAutoFit/>
          </a:bodyPr>
          <a:lstStyle/>
          <a:p>
            <a:endParaRPr lang="sk-SK"/>
          </a:p>
        </p:txBody>
      </p:sp>
      <p:sp>
        <p:nvSpPr>
          <p:cNvPr id="579596" name="Rectangle 12"/>
          <p:cNvSpPr>
            <a:spLocks noChangeArrowheads="1"/>
          </p:cNvSpPr>
          <p:nvPr/>
        </p:nvSpPr>
        <p:spPr bwMode="auto">
          <a:xfrm>
            <a:off x="3900488" y="3086100"/>
            <a:ext cx="9144000" cy="0"/>
          </a:xfrm>
          <a:prstGeom prst="rect">
            <a:avLst/>
          </a:prstGeom>
          <a:noFill/>
          <a:ln w="9525">
            <a:noFill/>
            <a:miter lim="800000"/>
            <a:headEnd type="none" w="sm" len="sm"/>
            <a:tailEnd type="none" w="sm" len="sm"/>
          </a:ln>
          <a:effectLst/>
        </p:spPr>
        <p:txBody>
          <a:bodyPr lIns="73025" tIns="36512" rIns="73025" bIns="36512">
            <a:spAutoFit/>
          </a:bodyPr>
          <a:lstStyle/>
          <a:p>
            <a:endParaRPr lang="sk-SK"/>
          </a:p>
        </p:txBody>
      </p:sp>
      <p:graphicFrame>
        <p:nvGraphicFramePr>
          <p:cNvPr id="1026" name="Object 13"/>
          <p:cNvGraphicFramePr>
            <a:graphicFrameLocks noChangeAspect="1"/>
          </p:cNvGraphicFramePr>
          <p:nvPr/>
        </p:nvGraphicFramePr>
        <p:xfrm>
          <a:off x="3314700" y="6651625"/>
          <a:ext cx="2857500" cy="139700"/>
        </p:xfrm>
        <a:graphic>
          <a:graphicData uri="http://schemas.openxmlformats.org/presentationml/2006/ole">
            <mc:AlternateContent xmlns:mc="http://schemas.openxmlformats.org/markup-compatibility/2006">
              <mc:Choice xmlns:v="urn:schemas-microsoft-com:vml" Requires="v">
                <p:oleObj spid="_x0000_s1043" name="Image" r:id="rId18" imgW="2857143" imgH="139683" progId="Photoshop.Image.7">
                  <p:embed/>
                </p:oleObj>
              </mc:Choice>
              <mc:Fallback>
                <p:oleObj name="Image" r:id="rId18" imgW="2857143" imgH="139683" progId="Photoshop.Image.7">
                  <p:embed/>
                  <p:pic>
                    <p:nvPicPr>
                      <p:cNvPr id="0"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14700" y="6651625"/>
                        <a:ext cx="2857500" cy="13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9" name="Picture 14" descr="header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144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0" name="Picture 15" descr="website_logo"/>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53300" y="0"/>
            <a:ext cx="17907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4"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Lst>
  <p:txStyles>
    <p:titleStyle>
      <a:lvl1pPr algn="l" defTabSz="814388" rtl="0" eaLnBrk="0" fontAlgn="base" hangingPunct="0">
        <a:lnSpc>
          <a:spcPct val="90000"/>
        </a:lnSpc>
        <a:spcBef>
          <a:spcPct val="0"/>
        </a:spcBef>
        <a:spcAft>
          <a:spcPct val="0"/>
        </a:spcAft>
        <a:defRPr sz="3200">
          <a:solidFill>
            <a:schemeClr val="bg1"/>
          </a:solidFill>
          <a:latin typeface="+mj-lt"/>
          <a:ea typeface="+mj-ea"/>
          <a:cs typeface="+mj-cs"/>
        </a:defRPr>
      </a:lvl1pPr>
      <a:lvl2pPr algn="l" defTabSz="814388" rtl="0" eaLnBrk="0" fontAlgn="base" hangingPunct="0">
        <a:lnSpc>
          <a:spcPct val="90000"/>
        </a:lnSpc>
        <a:spcBef>
          <a:spcPct val="0"/>
        </a:spcBef>
        <a:spcAft>
          <a:spcPct val="0"/>
        </a:spcAft>
        <a:defRPr sz="3200">
          <a:solidFill>
            <a:schemeClr val="bg1"/>
          </a:solidFill>
          <a:latin typeface="Tahoma" charset="0"/>
        </a:defRPr>
      </a:lvl2pPr>
      <a:lvl3pPr algn="l" defTabSz="814388" rtl="0" eaLnBrk="0" fontAlgn="base" hangingPunct="0">
        <a:lnSpc>
          <a:spcPct val="90000"/>
        </a:lnSpc>
        <a:spcBef>
          <a:spcPct val="0"/>
        </a:spcBef>
        <a:spcAft>
          <a:spcPct val="0"/>
        </a:spcAft>
        <a:defRPr sz="3200">
          <a:solidFill>
            <a:schemeClr val="bg1"/>
          </a:solidFill>
          <a:latin typeface="Tahoma" charset="0"/>
        </a:defRPr>
      </a:lvl3pPr>
      <a:lvl4pPr algn="l" defTabSz="814388" rtl="0" eaLnBrk="0" fontAlgn="base" hangingPunct="0">
        <a:lnSpc>
          <a:spcPct val="90000"/>
        </a:lnSpc>
        <a:spcBef>
          <a:spcPct val="0"/>
        </a:spcBef>
        <a:spcAft>
          <a:spcPct val="0"/>
        </a:spcAft>
        <a:defRPr sz="3200">
          <a:solidFill>
            <a:schemeClr val="bg1"/>
          </a:solidFill>
          <a:latin typeface="Tahoma" charset="0"/>
        </a:defRPr>
      </a:lvl4pPr>
      <a:lvl5pPr algn="l" defTabSz="814388" rtl="0" eaLnBrk="0" fontAlgn="base" hangingPunct="0">
        <a:lnSpc>
          <a:spcPct val="90000"/>
        </a:lnSpc>
        <a:spcBef>
          <a:spcPct val="0"/>
        </a:spcBef>
        <a:spcAft>
          <a:spcPct val="0"/>
        </a:spcAft>
        <a:defRPr sz="3200">
          <a:solidFill>
            <a:schemeClr val="bg1"/>
          </a:solidFill>
          <a:latin typeface="Tahoma" charset="0"/>
        </a:defRPr>
      </a:lvl5pPr>
      <a:lvl6pPr marL="457200" algn="l" defTabSz="814388" rtl="0" fontAlgn="base">
        <a:lnSpc>
          <a:spcPct val="90000"/>
        </a:lnSpc>
        <a:spcBef>
          <a:spcPct val="0"/>
        </a:spcBef>
        <a:spcAft>
          <a:spcPct val="0"/>
        </a:spcAft>
        <a:defRPr sz="3200">
          <a:solidFill>
            <a:schemeClr val="bg1"/>
          </a:solidFill>
          <a:latin typeface="Tahoma" charset="0"/>
        </a:defRPr>
      </a:lvl6pPr>
      <a:lvl7pPr marL="914400" algn="l" defTabSz="814388" rtl="0" fontAlgn="base">
        <a:lnSpc>
          <a:spcPct val="90000"/>
        </a:lnSpc>
        <a:spcBef>
          <a:spcPct val="0"/>
        </a:spcBef>
        <a:spcAft>
          <a:spcPct val="0"/>
        </a:spcAft>
        <a:defRPr sz="3200">
          <a:solidFill>
            <a:schemeClr val="bg1"/>
          </a:solidFill>
          <a:latin typeface="Tahoma" charset="0"/>
        </a:defRPr>
      </a:lvl7pPr>
      <a:lvl8pPr marL="1371600" algn="l" defTabSz="814388" rtl="0" fontAlgn="base">
        <a:lnSpc>
          <a:spcPct val="90000"/>
        </a:lnSpc>
        <a:spcBef>
          <a:spcPct val="0"/>
        </a:spcBef>
        <a:spcAft>
          <a:spcPct val="0"/>
        </a:spcAft>
        <a:defRPr sz="3200">
          <a:solidFill>
            <a:schemeClr val="bg1"/>
          </a:solidFill>
          <a:latin typeface="Tahoma" charset="0"/>
        </a:defRPr>
      </a:lvl8pPr>
      <a:lvl9pPr marL="1828800" algn="l" defTabSz="814388" rtl="0" fontAlgn="base">
        <a:lnSpc>
          <a:spcPct val="90000"/>
        </a:lnSpc>
        <a:spcBef>
          <a:spcPct val="0"/>
        </a:spcBef>
        <a:spcAft>
          <a:spcPct val="0"/>
        </a:spcAft>
        <a:defRPr sz="3200">
          <a:solidFill>
            <a:schemeClr val="bg1"/>
          </a:solidFill>
          <a:latin typeface="Tahoma" charset="0"/>
        </a:defRPr>
      </a:lvl9pPr>
    </p:titleStyle>
    <p:bodyStyle>
      <a:lvl1pPr marL="288925" indent="-288925" algn="l" defTabSz="814388" rtl="0" eaLnBrk="0" fontAlgn="base" hangingPunct="0">
        <a:lnSpc>
          <a:spcPct val="95000"/>
        </a:lnSpc>
        <a:spcBef>
          <a:spcPct val="50000"/>
        </a:spcBef>
        <a:spcAft>
          <a:spcPct val="0"/>
        </a:spcAft>
        <a:buClr>
          <a:srgbClr val="005569"/>
        </a:buClr>
        <a:buChar char="•"/>
        <a:defRPr sz="2800">
          <a:solidFill>
            <a:schemeClr val="tx1"/>
          </a:solidFill>
          <a:latin typeface="+mn-lt"/>
          <a:ea typeface="+mn-ea"/>
          <a:cs typeface="+mn-cs"/>
        </a:defRPr>
      </a:lvl1pPr>
      <a:lvl2pPr marL="795338" indent="-168275" algn="l" defTabSz="814388" rtl="0" eaLnBrk="0" fontAlgn="base" hangingPunct="0">
        <a:lnSpc>
          <a:spcPct val="95000"/>
        </a:lnSpc>
        <a:spcBef>
          <a:spcPct val="50000"/>
        </a:spcBef>
        <a:spcAft>
          <a:spcPct val="0"/>
        </a:spcAft>
        <a:buClr>
          <a:srgbClr val="005569"/>
        </a:buClr>
        <a:buChar char="-"/>
        <a:defRPr sz="2400">
          <a:solidFill>
            <a:schemeClr val="tx1"/>
          </a:solidFill>
          <a:latin typeface="+mn-lt"/>
        </a:defRPr>
      </a:lvl2pPr>
      <a:lvl3pPr marL="1081088" indent="-1588" algn="l" defTabSz="814388" rtl="0" eaLnBrk="0" fontAlgn="base" hangingPunct="0">
        <a:lnSpc>
          <a:spcPct val="95000"/>
        </a:lnSpc>
        <a:spcBef>
          <a:spcPct val="50000"/>
        </a:spcBef>
        <a:spcAft>
          <a:spcPct val="0"/>
        </a:spcAft>
        <a:buClr>
          <a:srgbClr val="005569"/>
        </a:buClr>
        <a:buChar char="o"/>
        <a:defRPr sz="2000">
          <a:solidFill>
            <a:schemeClr val="tx1"/>
          </a:solidFill>
          <a:latin typeface="+mn-lt"/>
        </a:defRPr>
      </a:lvl3pPr>
      <a:lvl4pPr marL="1360488" indent="11113" algn="l" defTabSz="814388" rtl="0" eaLnBrk="0" fontAlgn="base" hangingPunct="0">
        <a:lnSpc>
          <a:spcPct val="95000"/>
        </a:lnSpc>
        <a:spcBef>
          <a:spcPct val="50000"/>
        </a:spcBef>
        <a:spcAft>
          <a:spcPct val="0"/>
        </a:spcAft>
        <a:buClr>
          <a:srgbClr val="005569"/>
        </a:buClr>
        <a:buChar char="•"/>
        <a:defRPr sz="2000">
          <a:solidFill>
            <a:schemeClr val="tx1"/>
          </a:solidFill>
          <a:latin typeface="+mn-lt"/>
        </a:defRPr>
      </a:lvl4pPr>
      <a:lvl5pPr marL="1662113" indent="166688" algn="l" defTabSz="814388" rtl="0" eaLnBrk="0" fontAlgn="base" hangingPunct="0">
        <a:lnSpc>
          <a:spcPct val="95000"/>
        </a:lnSpc>
        <a:spcBef>
          <a:spcPct val="50000"/>
        </a:spcBef>
        <a:spcAft>
          <a:spcPct val="0"/>
        </a:spcAft>
        <a:buClr>
          <a:srgbClr val="005569"/>
        </a:buClr>
        <a:buChar char="-"/>
        <a:defRPr sz="2000">
          <a:solidFill>
            <a:schemeClr val="tx1"/>
          </a:solidFill>
          <a:latin typeface="+mn-lt"/>
        </a:defRPr>
      </a:lvl5pPr>
      <a:lvl6pPr marL="2119313" algn="l" defTabSz="814388" rtl="0" fontAlgn="base">
        <a:lnSpc>
          <a:spcPct val="95000"/>
        </a:lnSpc>
        <a:spcBef>
          <a:spcPct val="50000"/>
        </a:spcBef>
        <a:spcAft>
          <a:spcPct val="0"/>
        </a:spcAft>
        <a:buClr>
          <a:srgbClr val="005569"/>
        </a:buClr>
        <a:buChar char="-"/>
        <a:defRPr sz="2600" b="1">
          <a:solidFill>
            <a:schemeClr val="tx1"/>
          </a:solidFill>
          <a:latin typeface="+mn-lt"/>
        </a:defRPr>
      </a:lvl6pPr>
      <a:lvl7pPr marL="2576513" algn="l" defTabSz="814388" rtl="0" fontAlgn="base">
        <a:lnSpc>
          <a:spcPct val="95000"/>
        </a:lnSpc>
        <a:spcBef>
          <a:spcPct val="50000"/>
        </a:spcBef>
        <a:spcAft>
          <a:spcPct val="0"/>
        </a:spcAft>
        <a:buClr>
          <a:srgbClr val="005569"/>
        </a:buClr>
        <a:buChar char="-"/>
        <a:defRPr sz="2600" b="1">
          <a:solidFill>
            <a:schemeClr val="tx1"/>
          </a:solidFill>
          <a:latin typeface="+mn-lt"/>
        </a:defRPr>
      </a:lvl7pPr>
      <a:lvl8pPr marL="3033713" algn="l" defTabSz="814388" rtl="0" fontAlgn="base">
        <a:lnSpc>
          <a:spcPct val="95000"/>
        </a:lnSpc>
        <a:spcBef>
          <a:spcPct val="50000"/>
        </a:spcBef>
        <a:spcAft>
          <a:spcPct val="0"/>
        </a:spcAft>
        <a:buClr>
          <a:srgbClr val="005569"/>
        </a:buClr>
        <a:buChar char="-"/>
        <a:defRPr sz="2600" b="1">
          <a:solidFill>
            <a:schemeClr val="tx1"/>
          </a:solidFill>
          <a:latin typeface="+mn-lt"/>
        </a:defRPr>
      </a:lvl8pPr>
      <a:lvl9pPr marL="3490913" algn="l" defTabSz="814388" rtl="0" fontAlgn="base">
        <a:lnSpc>
          <a:spcPct val="95000"/>
        </a:lnSpc>
        <a:spcBef>
          <a:spcPct val="50000"/>
        </a:spcBef>
        <a:spcAft>
          <a:spcPct val="0"/>
        </a:spcAft>
        <a:buClr>
          <a:srgbClr val="005569"/>
        </a:buClr>
        <a:buChar char="-"/>
        <a:defRPr sz="26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wmf"/><Relationship Id="rId3" Type="http://schemas.openxmlformats.org/officeDocument/2006/relationships/image" Target="../media/image4.emf"/><Relationship Id="rId7" Type="http://schemas.openxmlformats.org/officeDocument/2006/relationships/image" Target="../media/image8.wmf"/><Relationship Id="rId12"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emf"/><Relationship Id="rId14" Type="http://schemas.openxmlformats.org/officeDocument/2006/relationships/image" Target="../media/image25.wmf"/></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8.wmf"/><Relationship Id="rId3" Type="http://schemas.openxmlformats.org/officeDocument/2006/relationships/image" Target="../media/image4.emf"/><Relationship Id="rId7" Type="http://schemas.openxmlformats.org/officeDocument/2006/relationships/image" Target="../media/image10.emf"/><Relationship Id="rId12"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emf"/><Relationship Id="rId11" Type="http://schemas.openxmlformats.org/officeDocument/2006/relationships/image" Target="../media/image25.wmf"/><Relationship Id="rId5" Type="http://schemas.openxmlformats.org/officeDocument/2006/relationships/image" Target="../media/image6.wmf"/><Relationship Id="rId10" Type="http://schemas.openxmlformats.org/officeDocument/2006/relationships/image" Target="../media/image14.wmf"/><Relationship Id="rId4" Type="http://schemas.openxmlformats.org/officeDocument/2006/relationships/image" Target="../media/image5.wmf"/><Relationship Id="rId9" Type="http://schemas.openxmlformats.org/officeDocument/2006/relationships/image" Target="../media/image12.wmf"/><Relationship Id="rId14" Type="http://schemas.openxmlformats.org/officeDocument/2006/relationships/image" Target="../media/image13.emf"/></Relationships>
</file>

<file path=ppt/slides/_rels/slide14.xml.rels><?xml version="1.0" encoding="UTF-8" standalone="yes"?>
<Relationships xmlns="http://schemas.openxmlformats.org/package/2006/relationships"><Relationship Id="rId8" Type="http://schemas.openxmlformats.org/officeDocument/2006/relationships/hyperlink" Target="http://www.youtube.com/watch?v=EHy2PRkgssg" TargetMode="External"/><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15.xml"/><Relationship Id="rId5" Type="http://schemas.openxmlformats.org/officeDocument/2006/relationships/image" Target="../media/image21.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wmf"/><Relationship Id="rId3" Type="http://schemas.openxmlformats.org/officeDocument/2006/relationships/image" Target="../media/image4.emf"/><Relationship Id="rId7" Type="http://schemas.openxmlformats.org/officeDocument/2006/relationships/image" Target="../media/image8.wmf"/><Relationship Id="rId12"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emf"/><Relationship Id="rId14" Type="http://schemas.openxmlformats.org/officeDocument/2006/relationships/image" Target="../media/image15.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hyperlink" Target="http://www.cisco.com/pcgi-bin/tablebuild.pl/ios-v5sigup"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image" Target="../media/image17.png"/><Relationship Id="rId9" Type="http://schemas.openxmlformats.org/officeDocument/2006/relationships/image" Target="../media/image22.png"/></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0.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7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9.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3"/>
          <p:cNvSpPr>
            <a:spLocks noGrp="1" noChangeArrowheads="1"/>
          </p:cNvSpPr>
          <p:nvPr>
            <p:ph type="ctrTitle"/>
          </p:nvPr>
        </p:nvSpPr>
        <p:spPr/>
        <p:txBody>
          <a:bodyPr/>
          <a:lstStyle/>
          <a:p>
            <a:pPr eaLnBrk="1" hangingPunct="1"/>
            <a:r>
              <a:rPr lang="en-US" smtClean="0"/>
              <a:t>CCNA Security</a:t>
            </a:r>
          </a:p>
        </p:txBody>
      </p:sp>
      <p:sp>
        <p:nvSpPr>
          <p:cNvPr id="4099" name="Rectangle 14"/>
          <p:cNvSpPr>
            <a:spLocks noGrp="1" noChangeArrowheads="1"/>
          </p:cNvSpPr>
          <p:nvPr>
            <p:ph type="subTitle" idx="1"/>
          </p:nvPr>
        </p:nvSpPr>
        <p:spPr/>
        <p:txBody>
          <a:bodyPr/>
          <a:lstStyle/>
          <a:p>
            <a:pPr eaLnBrk="1" hangingPunct="1"/>
            <a:r>
              <a:rPr lang="en-US" sz="2800" smtClean="0">
                <a:solidFill>
                  <a:srgbClr val="002060"/>
                </a:solidFill>
              </a:rPr>
              <a:t>Chapter Five</a:t>
            </a:r>
          </a:p>
          <a:p>
            <a:pPr eaLnBrk="1" hangingPunct="1"/>
            <a:r>
              <a:rPr lang="en-US" sz="2800" smtClean="0">
                <a:solidFill>
                  <a:srgbClr val="002060"/>
                </a:solidFill>
              </a:rPr>
              <a:t>Implementing Intrusion Prevention</a:t>
            </a:r>
          </a:p>
          <a:p>
            <a:pPr eaLnBrk="1" hangingPunct="1"/>
            <a:endParaRPr lang="en-US" sz="28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defTabSz="914400"/>
            <a:r>
              <a:rPr lang="en-US" smtClean="0"/>
              <a:t>Comparing IDS and IPS Solutions</a:t>
            </a:r>
          </a:p>
        </p:txBody>
      </p:sp>
      <p:graphicFrame>
        <p:nvGraphicFramePr>
          <p:cNvPr id="250909" name="Group 29"/>
          <p:cNvGraphicFramePr>
            <a:graphicFrameLocks noGrp="1"/>
          </p:cNvGraphicFramePr>
          <p:nvPr>
            <p:ph idx="1"/>
          </p:nvPr>
        </p:nvGraphicFramePr>
        <p:xfrm>
          <a:off x="531813" y="1600200"/>
          <a:ext cx="8026400" cy="3118168"/>
        </p:xfrm>
        <a:graphic>
          <a:graphicData uri="http://schemas.openxmlformats.org/drawingml/2006/table">
            <a:tbl>
              <a:tblPr/>
              <a:tblGrid>
                <a:gridCol w="992187"/>
                <a:gridCol w="3683000"/>
                <a:gridCol w="3351213"/>
              </a:tblGrid>
              <a:tr h="344488">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endParaRPr kumimoji="0" lang="sk-SK" sz="1800" b="0" i="0" u="none" strike="noStrike" cap="none" normalizeH="0" baseline="0" smtClean="0">
                        <a:ln>
                          <a:noFill/>
                        </a:ln>
                        <a:solidFill>
                          <a:schemeClr val="bg1"/>
                        </a:solidFill>
                        <a:effectLst/>
                        <a:latin typeface="Arial" charset="0"/>
                      </a:endParaRPr>
                    </a:p>
                  </a:txBody>
                  <a:tcPr marL="45720" marR="0" marT="0" marB="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Advantages</a:t>
                      </a:r>
                    </a:p>
                  </a:txBody>
                  <a:tcPr marL="4572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Disadvantages</a:t>
                      </a:r>
                    </a:p>
                  </a:txBody>
                  <a:tcPr marL="4572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676400">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endParaRPr kumimoji="0" lang="sk-SK" sz="1400" b="0" i="0" u="none" strike="noStrike" cap="none" normalizeH="0" baseline="0" smtClean="0">
                        <a:ln>
                          <a:noFill/>
                        </a:ln>
                        <a:solidFill>
                          <a:schemeClr val="tx1"/>
                        </a:solidFill>
                        <a:effectLst/>
                        <a:latin typeface="Arial" charset="0"/>
                      </a:endParaRPr>
                    </a:p>
                  </a:txBody>
                  <a:tcPr marL="4572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No impact on network (latency, jitter)</a:t>
                      </a:r>
                    </a:p>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No network impact if there is a sensor failure</a:t>
                      </a:r>
                    </a:p>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No network impact if there is sensor overload</a:t>
                      </a:r>
                    </a:p>
                  </a:txBody>
                  <a:tcPr marL="4572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2D2D4"/>
                    </a:solidFill>
                  </a:tcPr>
                </a:tc>
                <a:tc>
                  <a:txBody>
                    <a:bodyPr/>
                    <a:lstStyle/>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Response action cannot stop trigger packets</a:t>
                      </a:r>
                    </a:p>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Correct tuning required for response actions</a:t>
                      </a:r>
                    </a:p>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Must have a well thought-out security policy</a:t>
                      </a:r>
                    </a:p>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More vulnerable to network evasion techniques</a:t>
                      </a:r>
                    </a:p>
                  </a:txBody>
                  <a:tcPr marL="4572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2D2D4"/>
                    </a:solidFill>
                  </a:tcPr>
                </a:tc>
              </a:tr>
            </a:tbl>
          </a:graphicData>
        </a:graphic>
      </p:graphicFrame>
      <p:sp>
        <p:nvSpPr>
          <p:cNvPr id="13329" name="Text Box 26"/>
          <p:cNvSpPr txBox="1">
            <a:spLocks noChangeArrowheads="1"/>
          </p:cNvSpPr>
          <p:nvPr/>
        </p:nvSpPr>
        <p:spPr bwMode="auto">
          <a:xfrm>
            <a:off x="473075" y="2316163"/>
            <a:ext cx="77470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vert="eaVert"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gn="ctr"/>
            <a:r>
              <a:rPr lang="en-US" sz="2400"/>
              <a:t>IDS</a:t>
            </a:r>
            <a:r>
              <a:rPr lang="en-US" sz="2000" b="0"/>
              <a:t/>
            </a:r>
            <a:br>
              <a:rPr lang="en-US" sz="2000" b="0"/>
            </a:br>
            <a:r>
              <a:rPr lang="en-US" sz="2000" b="0"/>
              <a:t>Promiscuous Mode</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defTabSz="914400"/>
            <a:r>
              <a:rPr lang="en-US" smtClean="0"/>
              <a:t>Comparing IDS and IPS Solutions</a:t>
            </a:r>
          </a:p>
        </p:txBody>
      </p:sp>
      <p:graphicFrame>
        <p:nvGraphicFramePr>
          <p:cNvPr id="376858" name="Group 26"/>
          <p:cNvGraphicFramePr>
            <a:graphicFrameLocks noGrp="1"/>
          </p:cNvGraphicFramePr>
          <p:nvPr>
            <p:ph idx="1"/>
          </p:nvPr>
        </p:nvGraphicFramePr>
        <p:xfrm>
          <a:off x="531813" y="1763713"/>
          <a:ext cx="8026400" cy="3118168"/>
        </p:xfrm>
        <a:graphic>
          <a:graphicData uri="http://schemas.openxmlformats.org/drawingml/2006/table">
            <a:tbl>
              <a:tblPr/>
              <a:tblGrid>
                <a:gridCol w="992187"/>
                <a:gridCol w="3683000"/>
                <a:gridCol w="3351213"/>
              </a:tblGrid>
              <a:tr h="344488">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endParaRPr kumimoji="0" lang="sk-SK" sz="1800" b="0" i="0" u="none" strike="noStrike" cap="none" normalizeH="0" baseline="0" smtClean="0">
                        <a:ln>
                          <a:noFill/>
                        </a:ln>
                        <a:solidFill>
                          <a:schemeClr val="bg1"/>
                        </a:solidFill>
                        <a:effectLst/>
                        <a:latin typeface="Arial" charset="0"/>
                      </a:endParaRPr>
                    </a:p>
                  </a:txBody>
                  <a:tcPr marL="45720" marR="0" marT="0" marB="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Advantages</a:t>
                      </a:r>
                    </a:p>
                  </a:txBody>
                  <a:tcPr marL="4572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Disadvantages</a:t>
                      </a:r>
                    </a:p>
                  </a:txBody>
                  <a:tcPr marL="4572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092200">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endParaRPr kumimoji="0" lang="sk-SK" sz="1400" b="0" i="0" u="none" strike="noStrike" cap="none" normalizeH="0" baseline="0" smtClean="0">
                        <a:ln>
                          <a:noFill/>
                        </a:ln>
                        <a:solidFill>
                          <a:schemeClr val="tx1"/>
                        </a:solidFill>
                        <a:effectLst/>
                        <a:latin typeface="Arial" charset="0"/>
                      </a:endParaRPr>
                    </a:p>
                  </a:txBody>
                  <a:tcPr marL="4572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Stops trigger packets</a:t>
                      </a:r>
                    </a:p>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Can use stream normalization techniques</a:t>
                      </a:r>
                    </a:p>
                  </a:txBody>
                  <a:tcPr marL="4572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2D2D4"/>
                    </a:solidFill>
                  </a:tcPr>
                </a:tc>
                <a:tc>
                  <a:txBody>
                    <a:bodyPr/>
                    <a:lstStyle/>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Sensor issues might affect network traffic</a:t>
                      </a:r>
                    </a:p>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Sensor overloading impacts the network</a:t>
                      </a:r>
                    </a:p>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Must have a well thought-out security policy</a:t>
                      </a:r>
                    </a:p>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Some impact on network (latency, jitter)</a:t>
                      </a:r>
                    </a:p>
                  </a:txBody>
                  <a:tcPr marL="4572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2D2D4"/>
                    </a:solidFill>
                  </a:tcPr>
                </a:tc>
              </a:tr>
            </a:tbl>
          </a:graphicData>
        </a:graphic>
      </p:graphicFrame>
      <p:sp>
        <p:nvSpPr>
          <p:cNvPr id="14353" name="Text Box 25"/>
          <p:cNvSpPr txBox="1">
            <a:spLocks noChangeArrowheads="1"/>
          </p:cNvSpPr>
          <p:nvPr/>
        </p:nvSpPr>
        <p:spPr bwMode="auto">
          <a:xfrm>
            <a:off x="549275" y="2754313"/>
            <a:ext cx="774700"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vert="eaVert"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gn="ctr"/>
            <a:r>
              <a:rPr lang="en-US" sz="2400"/>
              <a:t>IPS</a:t>
            </a:r>
            <a:r>
              <a:rPr lang="en-US" sz="2000" b="0"/>
              <a:t/>
            </a:r>
            <a:br>
              <a:rPr lang="en-US" sz="2000" b="0"/>
            </a:br>
            <a:r>
              <a:rPr lang="en-US" sz="2000" b="0"/>
              <a:t>Inline Mode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defTabSz="914400"/>
            <a:r>
              <a:rPr lang="en-US" smtClean="0"/>
              <a:t>Network-Based Implementation</a:t>
            </a:r>
          </a:p>
        </p:txBody>
      </p:sp>
      <p:sp>
        <p:nvSpPr>
          <p:cNvPr id="15363" name="Line 5"/>
          <p:cNvSpPr>
            <a:spLocks noChangeShapeType="1"/>
          </p:cNvSpPr>
          <p:nvPr/>
        </p:nvSpPr>
        <p:spPr bwMode="auto">
          <a:xfrm flipH="1">
            <a:off x="3962400" y="431165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5364" name="Line 6"/>
          <p:cNvSpPr>
            <a:spLocks noChangeShapeType="1"/>
          </p:cNvSpPr>
          <p:nvPr/>
        </p:nvSpPr>
        <p:spPr bwMode="auto">
          <a:xfrm>
            <a:off x="4724400" y="3702050"/>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5365" name="Oval 7"/>
          <p:cNvSpPr>
            <a:spLocks noChangeArrowheads="1"/>
          </p:cNvSpPr>
          <p:nvPr/>
        </p:nvSpPr>
        <p:spPr bwMode="auto">
          <a:xfrm>
            <a:off x="6096000" y="4235450"/>
            <a:ext cx="2514600" cy="1752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sk-SK"/>
          </a:p>
        </p:txBody>
      </p:sp>
      <p:sp>
        <p:nvSpPr>
          <p:cNvPr id="15366" name="Line 8"/>
          <p:cNvSpPr>
            <a:spLocks noChangeShapeType="1"/>
          </p:cNvSpPr>
          <p:nvPr/>
        </p:nvSpPr>
        <p:spPr bwMode="auto">
          <a:xfrm>
            <a:off x="4876800" y="4387850"/>
            <a:ext cx="228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5367" name="Line 9"/>
          <p:cNvSpPr>
            <a:spLocks noChangeShapeType="1"/>
          </p:cNvSpPr>
          <p:nvPr/>
        </p:nvSpPr>
        <p:spPr bwMode="auto">
          <a:xfrm>
            <a:off x="6781800" y="332105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5368" name="Line 10"/>
          <p:cNvSpPr>
            <a:spLocks noChangeShapeType="1"/>
          </p:cNvSpPr>
          <p:nvPr/>
        </p:nvSpPr>
        <p:spPr bwMode="auto">
          <a:xfrm flipH="1">
            <a:off x="4267200" y="4159250"/>
            <a:ext cx="3048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5369" name="Oval 11"/>
          <p:cNvSpPr>
            <a:spLocks noChangeArrowheads="1"/>
          </p:cNvSpPr>
          <p:nvPr/>
        </p:nvSpPr>
        <p:spPr bwMode="auto">
          <a:xfrm>
            <a:off x="381000" y="4235450"/>
            <a:ext cx="2133600" cy="12954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sk-SK"/>
          </a:p>
        </p:txBody>
      </p:sp>
      <p:sp>
        <p:nvSpPr>
          <p:cNvPr id="15370" name="Oval 12"/>
          <p:cNvSpPr>
            <a:spLocks noChangeArrowheads="1"/>
          </p:cNvSpPr>
          <p:nvPr/>
        </p:nvSpPr>
        <p:spPr bwMode="auto">
          <a:xfrm>
            <a:off x="762000" y="1644650"/>
            <a:ext cx="1905000" cy="117475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sk-SK"/>
          </a:p>
        </p:txBody>
      </p:sp>
      <p:sp>
        <p:nvSpPr>
          <p:cNvPr id="15371" name="Line 13"/>
          <p:cNvSpPr>
            <a:spLocks noChangeShapeType="1"/>
          </p:cNvSpPr>
          <p:nvPr/>
        </p:nvSpPr>
        <p:spPr bwMode="auto">
          <a:xfrm flipV="1">
            <a:off x="2286000" y="3321050"/>
            <a:ext cx="1524000" cy="1066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5372" name="Line 14"/>
          <p:cNvSpPr>
            <a:spLocks noChangeShapeType="1"/>
          </p:cNvSpPr>
          <p:nvPr/>
        </p:nvSpPr>
        <p:spPr bwMode="auto">
          <a:xfrm>
            <a:off x="2438400" y="2178050"/>
            <a:ext cx="1295400" cy="990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5373" name="Line 15"/>
          <p:cNvSpPr>
            <a:spLocks noChangeShapeType="1"/>
          </p:cNvSpPr>
          <p:nvPr/>
        </p:nvSpPr>
        <p:spPr bwMode="auto">
          <a:xfrm>
            <a:off x="4191000" y="332105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pic>
        <p:nvPicPr>
          <p:cNvPr id="15374" name="Picture 16" descr="RouterSecu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873250"/>
            <a:ext cx="62865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17" descr="RouterSecu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3092450"/>
            <a:ext cx="62865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6" name="Picture 18" descr="IOSfirew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863850"/>
            <a:ext cx="60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7" name="Line 19"/>
          <p:cNvSpPr>
            <a:spLocks noChangeShapeType="1"/>
          </p:cNvSpPr>
          <p:nvPr/>
        </p:nvSpPr>
        <p:spPr bwMode="auto">
          <a:xfrm flipV="1">
            <a:off x="6705600" y="1720850"/>
            <a:ext cx="1524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5378" name="Text Box 20"/>
          <p:cNvSpPr txBox="1">
            <a:spLocks noChangeArrowheads="1"/>
          </p:cNvSpPr>
          <p:nvPr/>
        </p:nvSpPr>
        <p:spPr bwMode="auto">
          <a:xfrm>
            <a:off x="6781800" y="187325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900" b="0"/>
              <a:t>MARS</a:t>
            </a:r>
          </a:p>
        </p:txBody>
      </p:sp>
      <p:pic>
        <p:nvPicPr>
          <p:cNvPr id="15379" name="Picture 21"/>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38400" y="3549650"/>
            <a:ext cx="11811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0" name="Picture 22"/>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7000" y="2254250"/>
            <a:ext cx="11811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1" name="Picture 2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0600" y="1797050"/>
            <a:ext cx="685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2" name="Text Box 24"/>
          <p:cNvSpPr txBox="1">
            <a:spLocks noChangeArrowheads="1"/>
          </p:cNvSpPr>
          <p:nvPr/>
        </p:nvSpPr>
        <p:spPr bwMode="auto">
          <a:xfrm>
            <a:off x="838200" y="2330450"/>
            <a:ext cx="1981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600" b="0"/>
              <a:t>Remote Worker</a:t>
            </a:r>
          </a:p>
        </p:txBody>
      </p:sp>
      <p:sp>
        <p:nvSpPr>
          <p:cNvPr id="15383" name="Text Box 25"/>
          <p:cNvSpPr txBox="1">
            <a:spLocks noChangeArrowheads="1"/>
          </p:cNvSpPr>
          <p:nvPr/>
        </p:nvSpPr>
        <p:spPr bwMode="auto">
          <a:xfrm>
            <a:off x="457200" y="492125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800" b="0"/>
              <a:t>Remote Branch</a:t>
            </a:r>
          </a:p>
        </p:txBody>
      </p:sp>
      <p:sp>
        <p:nvSpPr>
          <p:cNvPr id="15384" name="Text Box 26"/>
          <p:cNvSpPr txBox="1">
            <a:spLocks noChangeArrowheads="1"/>
          </p:cNvSpPr>
          <p:nvPr/>
        </p:nvSpPr>
        <p:spPr bwMode="auto">
          <a:xfrm>
            <a:off x="1981200" y="4845050"/>
            <a:ext cx="762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VPN</a:t>
            </a:r>
            <a:endParaRPr lang="en-US" sz="900" b="0"/>
          </a:p>
        </p:txBody>
      </p:sp>
      <p:sp>
        <p:nvSpPr>
          <p:cNvPr id="15385" name="Text Box 27"/>
          <p:cNvSpPr txBox="1">
            <a:spLocks noChangeArrowheads="1"/>
          </p:cNvSpPr>
          <p:nvPr/>
        </p:nvSpPr>
        <p:spPr bwMode="auto">
          <a:xfrm>
            <a:off x="1905000" y="2178050"/>
            <a:ext cx="4572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VPN</a:t>
            </a:r>
            <a:endParaRPr lang="en-US" sz="900" b="0"/>
          </a:p>
        </p:txBody>
      </p:sp>
      <p:sp>
        <p:nvSpPr>
          <p:cNvPr id="15386" name="Text Box 28"/>
          <p:cNvSpPr txBox="1">
            <a:spLocks noChangeArrowheads="1"/>
          </p:cNvSpPr>
          <p:nvPr/>
        </p:nvSpPr>
        <p:spPr bwMode="auto">
          <a:xfrm>
            <a:off x="3657600" y="3397250"/>
            <a:ext cx="762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VPN</a:t>
            </a:r>
            <a:endParaRPr lang="en-US" sz="900" b="0"/>
          </a:p>
        </p:txBody>
      </p:sp>
      <p:sp>
        <p:nvSpPr>
          <p:cNvPr id="15387" name="Line 29"/>
          <p:cNvSpPr>
            <a:spLocks noChangeShapeType="1"/>
          </p:cNvSpPr>
          <p:nvPr/>
        </p:nvSpPr>
        <p:spPr bwMode="auto">
          <a:xfrm flipV="1">
            <a:off x="6781800" y="1720850"/>
            <a:ext cx="99060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pic>
        <p:nvPicPr>
          <p:cNvPr id="15388" name="Picture 30" descr="File Server_Updated200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2000" y="5149850"/>
            <a:ext cx="30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9" name="Picture 31" descr="File Server_Updated200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53000" y="5226050"/>
            <a:ext cx="30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0" name="Picture 3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57600" y="4387850"/>
            <a:ext cx="531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5391" name="Text Box 33"/>
          <p:cNvSpPr txBox="1">
            <a:spLocks noChangeArrowheads="1"/>
          </p:cNvSpPr>
          <p:nvPr/>
        </p:nvSpPr>
        <p:spPr bwMode="auto">
          <a:xfrm>
            <a:off x="3505200" y="484505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900" b="0"/>
              <a:t>Iron Port</a:t>
            </a:r>
          </a:p>
        </p:txBody>
      </p:sp>
      <p:sp>
        <p:nvSpPr>
          <p:cNvPr id="15392" name="Text Box 34"/>
          <p:cNvSpPr txBox="1">
            <a:spLocks noChangeArrowheads="1"/>
          </p:cNvSpPr>
          <p:nvPr/>
        </p:nvSpPr>
        <p:spPr bwMode="auto">
          <a:xfrm>
            <a:off x="4495800" y="2711450"/>
            <a:ext cx="762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Firewall</a:t>
            </a:r>
            <a:endParaRPr lang="en-US" sz="900" b="0"/>
          </a:p>
        </p:txBody>
      </p:sp>
      <p:pic>
        <p:nvPicPr>
          <p:cNvPr id="15393" name="Picture 35" descr="Workgroup Switch Security"/>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43400" y="4083050"/>
            <a:ext cx="762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4" name="Picture 36" descr="File Server_Updated200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14800" y="5149850"/>
            <a:ext cx="30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5" name="Text Box 37"/>
          <p:cNvSpPr txBox="1">
            <a:spLocks noChangeArrowheads="1"/>
          </p:cNvSpPr>
          <p:nvPr/>
        </p:nvSpPr>
        <p:spPr bwMode="auto">
          <a:xfrm>
            <a:off x="4038600" y="58356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Web </a:t>
            </a:r>
            <a:br>
              <a:rPr lang="en-US" sz="800" b="0"/>
            </a:br>
            <a:r>
              <a:rPr lang="en-US" sz="800" b="0"/>
              <a:t>Server</a:t>
            </a:r>
            <a:endParaRPr lang="en-US" sz="900" b="0"/>
          </a:p>
        </p:txBody>
      </p:sp>
      <p:sp>
        <p:nvSpPr>
          <p:cNvPr id="15396" name="Line 38"/>
          <p:cNvSpPr>
            <a:spLocks noChangeShapeType="1"/>
          </p:cNvSpPr>
          <p:nvPr/>
        </p:nvSpPr>
        <p:spPr bwMode="auto">
          <a:xfrm>
            <a:off x="6629400" y="3473450"/>
            <a:ext cx="7620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5397" name="Line 39"/>
          <p:cNvSpPr>
            <a:spLocks noChangeShapeType="1"/>
          </p:cNvSpPr>
          <p:nvPr/>
        </p:nvSpPr>
        <p:spPr bwMode="auto">
          <a:xfrm flipH="1">
            <a:off x="6781800" y="332105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5398" name="Line 40"/>
          <p:cNvSpPr>
            <a:spLocks noChangeShapeType="1"/>
          </p:cNvSpPr>
          <p:nvPr/>
        </p:nvSpPr>
        <p:spPr bwMode="auto">
          <a:xfrm>
            <a:off x="7315200" y="3244850"/>
            <a:ext cx="2286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5399" name="Line 41"/>
          <p:cNvSpPr>
            <a:spLocks noChangeShapeType="1"/>
          </p:cNvSpPr>
          <p:nvPr/>
        </p:nvSpPr>
        <p:spPr bwMode="auto">
          <a:xfrm>
            <a:off x="6629400" y="3244850"/>
            <a:ext cx="762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pic>
        <p:nvPicPr>
          <p:cNvPr id="15400" name="Picture 42" descr="Workgroup Switch Security"/>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15200" y="4311650"/>
            <a:ext cx="762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1" name="Picture 43" descr="Workgroup Switch Security"/>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48400" y="4387850"/>
            <a:ext cx="762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2" name="Picture 44"/>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86600" y="3016250"/>
            <a:ext cx="4794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03" name="Text Box 45"/>
          <p:cNvSpPr txBox="1">
            <a:spLocks noChangeArrowheads="1"/>
          </p:cNvSpPr>
          <p:nvPr/>
        </p:nvSpPr>
        <p:spPr bwMode="auto">
          <a:xfrm>
            <a:off x="4495800" y="58356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Email Server</a:t>
            </a:r>
            <a:endParaRPr lang="en-US" sz="900" b="0"/>
          </a:p>
        </p:txBody>
      </p:sp>
      <p:sp>
        <p:nvSpPr>
          <p:cNvPr id="15404" name="Text Box 46"/>
          <p:cNvSpPr txBox="1">
            <a:spLocks noChangeArrowheads="1"/>
          </p:cNvSpPr>
          <p:nvPr/>
        </p:nvSpPr>
        <p:spPr bwMode="auto">
          <a:xfrm>
            <a:off x="4953000" y="591185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900" b="0"/>
              <a:t>DNS</a:t>
            </a:r>
          </a:p>
        </p:txBody>
      </p:sp>
      <p:pic>
        <p:nvPicPr>
          <p:cNvPr id="15405" name="Picture 47"/>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00" y="1492250"/>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6" name="Picture 48"/>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96200" y="1416050"/>
            <a:ext cx="38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407" name="Picture 49"/>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00800" y="3016250"/>
            <a:ext cx="4794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8" name="Picture 50" descr="Router with firewal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28800" y="4235450"/>
            <a:ext cx="685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09" name="Picture 5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77000" y="5073650"/>
            <a:ext cx="685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10" name="Oval 52"/>
          <p:cNvSpPr>
            <a:spLocks noChangeArrowheads="1"/>
          </p:cNvSpPr>
          <p:nvPr/>
        </p:nvSpPr>
        <p:spPr bwMode="auto">
          <a:xfrm>
            <a:off x="4876800" y="2667000"/>
            <a:ext cx="1600200" cy="1371600"/>
          </a:xfrm>
          <a:prstGeom prst="ellipse">
            <a:avLst/>
          </a:prstGeom>
          <a:solidFill>
            <a:srgbClr val="CC0000">
              <a:alpha val="58823"/>
            </a:srgbClr>
          </a:solidFill>
          <a:ln w="9525">
            <a:solidFill>
              <a:schemeClr val="tx1"/>
            </a:solidFill>
            <a:round/>
            <a:headEnd/>
            <a:tailEnd/>
          </a:ln>
        </p:spPr>
        <p:txBody>
          <a:bodyPr wrap="none" anchor="ctr"/>
          <a:lstStyle/>
          <a:p>
            <a:endParaRPr lang="sk-SK"/>
          </a:p>
        </p:txBody>
      </p:sp>
      <p:sp>
        <p:nvSpPr>
          <p:cNvPr id="15411" name="Text Box 53"/>
          <p:cNvSpPr txBox="1">
            <a:spLocks noChangeArrowheads="1"/>
          </p:cNvSpPr>
          <p:nvPr/>
        </p:nvSpPr>
        <p:spPr bwMode="auto">
          <a:xfrm>
            <a:off x="5486400" y="3519488"/>
            <a:ext cx="381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IPS</a:t>
            </a:r>
            <a:endParaRPr lang="en-US" sz="900" b="0"/>
          </a:p>
        </p:txBody>
      </p:sp>
      <p:pic>
        <p:nvPicPr>
          <p:cNvPr id="15412" name="Picture 54" descr="NetRange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57800" y="3055938"/>
            <a:ext cx="838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13" name="Text Box 55"/>
          <p:cNvSpPr txBox="1">
            <a:spLocks noChangeArrowheads="1"/>
          </p:cNvSpPr>
          <p:nvPr/>
        </p:nvSpPr>
        <p:spPr bwMode="auto">
          <a:xfrm>
            <a:off x="6648450" y="5114925"/>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000" b="0"/>
              <a:t>CSA</a:t>
            </a:r>
          </a:p>
        </p:txBody>
      </p:sp>
      <p:pic>
        <p:nvPicPr>
          <p:cNvPr id="15414" name="Picture 5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4921250"/>
            <a:ext cx="685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15" name="Text Box 57"/>
          <p:cNvSpPr txBox="1">
            <a:spLocks noChangeArrowheads="1"/>
          </p:cNvSpPr>
          <p:nvPr/>
        </p:nvSpPr>
        <p:spPr bwMode="auto">
          <a:xfrm>
            <a:off x="7000875" y="4981575"/>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000" b="0"/>
              <a:t>CSA</a:t>
            </a:r>
          </a:p>
        </p:txBody>
      </p:sp>
      <p:pic>
        <p:nvPicPr>
          <p:cNvPr id="15416" name="Picture 58"/>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86600" y="4997450"/>
            <a:ext cx="685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17" name="Text Box 59"/>
          <p:cNvSpPr txBox="1">
            <a:spLocks noChangeArrowheads="1"/>
          </p:cNvSpPr>
          <p:nvPr/>
        </p:nvSpPr>
        <p:spPr bwMode="auto">
          <a:xfrm>
            <a:off x="7286625" y="5045075"/>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000" b="0"/>
              <a:t>CSA</a:t>
            </a:r>
          </a:p>
        </p:txBody>
      </p:sp>
      <p:pic>
        <p:nvPicPr>
          <p:cNvPr id="15418" name="Picture 6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4400" y="4343400"/>
            <a:ext cx="685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19" name="Text Box 61"/>
          <p:cNvSpPr txBox="1">
            <a:spLocks noChangeArrowheads="1"/>
          </p:cNvSpPr>
          <p:nvPr/>
        </p:nvSpPr>
        <p:spPr bwMode="auto">
          <a:xfrm>
            <a:off x="1200150" y="1847850"/>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000" b="0"/>
              <a:t>CSA</a:t>
            </a:r>
          </a:p>
        </p:txBody>
      </p:sp>
      <p:sp>
        <p:nvSpPr>
          <p:cNvPr id="15420" name="Text Box 62"/>
          <p:cNvSpPr txBox="1">
            <a:spLocks noChangeArrowheads="1"/>
          </p:cNvSpPr>
          <p:nvPr/>
        </p:nvSpPr>
        <p:spPr bwMode="auto">
          <a:xfrm>
            <a:off x="1085850" y="4391025"/>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000" b="0"/>
              <a:t>CSA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defTabSz="914400"/>
            <a:r>
              <a:rPr lang="en-US" smtClean="0"/>
              <a:t>Host-Based Implementation</a:t>
            </a:r>
          </a:p>
        </p:txBody>
      </p:sp>
      <p:sp>
        <p:nvSpPr>
          <p:cNvPr id="16387" name="Line 3"/>
          <p:cNvSpPr>
            <a:spLocks noChangeShapeType="1"/>
          </p:cNvSpPr>
          <p:nvPr/>
        </p:nvSpPr>
        <p:spPr bwMode="auto">
          <a:xfrm flipH="1">
            <a:off x="3962400" y="438785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6388" name="Line 4"/>
          <p:cNvSpPr>
            <a:spLocks noChangeShapeType="1"/>
          </p:cNvSpPr>
          <p:nvPr/>
        </p:nvSpPr>
        <p:spPr bwMode="auto">
          <a:xfrm>
            <a:off x="4724400" y="3778250"/>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6389" name="Oval 5"/>
          <p:cNvSpPr>
            <a:spLocks noChangeArrowheads="1"/>
          </p:cNvSpPr>
          <p:nvPr/>
        </p:nvSpPr>
        <p:spPr bwMode="auto">
          <a:xfrm>
            <a:off x="6096000" y="4311650"/>
            <a:ext cx="2514600" cy="1752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sk-SK"/>
          </a:p>
        </p:txBody>
      </p:sp>
      <p:sp>
        <p:nvSpPr>
          <p:cNvPr id="16390" name="Line 6"/>
          <p:cNvSpPr>
            <a:spLocks noChangeShapeType="1"/>
          </p:cNvSpPr>
          <p:nvPr/>
        </p:nvSpPr>
        <p:spPr bwMode="auto">
          <a:xfrm>
            <a:off x="4876800" y="4464050"/>
            <a:ext cx="228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6391" name="Line 7"/>
          <p:cNvSpPr>
            <a:spLocks noChangeShapeType="1"/>
          </p:cNvSpPr>
          <p:nvPr/>
        </p:nvSpPr>
        <p:spPr bwMode="auto">
          <a:xfrm>
            <a:off x="6781800" y="339725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6392" name="Line 8"/>
          <p:cNvSpPr>
            <a:spLocks noChangeShapeType="1"/>
          </p:cNvSpPr>
          <p:nvPr/>
        </p:nvSpPr>
        <p:spPr bwMode="auto">
          <a:xfrm flipH="1">
            <a:off x="4267200" y="4235450"/>
            <a:ext cx="3048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6393" name="Oval 9"/>
          <p:cNvSpPr>
            <a:spLocks noChangeArrowheads="1"/>
          </p:cNvSpPr>
          <p:nvPr/>
        </p:nvSpPr>
        <p:spPr bwMode="auto">
          <a:xfrm>
            <a:off x="381000" y="4311650"/>
            <a:ext cx="2133600" cy="12954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sk-SK"/>
          </a:p>
        </p:txBody>
      </p:sp>
      <p:sp>
        <p:nvSpPr>
          <p:cNvPr id="16394" name="Oval 10"/>
          <p:cNvSpPr>
            <a:spLocks noChangeArrowheads="1"/>
          </p:cNvSpPr>
          <p:nvPr/>
        </p:nvSpPr>
        <p:spPr bwMode="auto">
          <a:xfrm>
            <a:off x="914400" y="1644650"/>
            <a:ext cx="1905000" cy="117475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sk-SK"/>
          </a:p>
        </p:txBody>
      </p:sp>
      <p:sp>
        <p:nvSpPr>
          <p:cNvPr id="16395" name="Line 11"/>
          <p:cNvSpPr>
            <a:spLocks noChangeShapeType="1"/>
          </p:cNvSpPr>
          <p:nvPr/>
        </p:nvSpPr>
        <p:spPr bwMode="auto">
          <a:xfrm flipV="1">
            <a:off x="2286000" y="3397250"/>
            <a:ext cx="1524000" cy="1066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6396" name="Line 12"/>
          <p:cNvSpPr>
            <a:spLocks noChangeShapeType="1"/>
          </p:cNvSpPr>
          <p:nvPr/>
        </p:nvSpPr>
        <p:spPr bwMode="auto">
          <a:xfrm>
            <a:off x="2438400" y="2254250"/>
            <a:ext cx="1295400" cy="990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6397" name="Line 13"/>
          <p:cNvSpPr>
            <a:spLocks noChangeShapeType="1"/>
          </p:cNvSpPr>
          <p:nvPr/>
        </p:nvSpPr>
        <p:spPr bwMode="auto">
          <a:xfrm>
            <a:off x="4191000" y="339725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pic>
        <p:nvPicPr>
          <p:cNvPr id="16398" name="Picture 14" descr="RouterSecu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949450"/>
            <a:ext cx="62865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9" name="Picture 15" descr="RouterSecu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3168650"/>
            <a:ext cx="62865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0" name="Picture 16" descr="IOSfirew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940050"/>
            <a:ext cx="60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1" name="Line 17"/>
          <p:cNvSpPr>
            <a:spLocks noChangeShapeType="1"/>
          </p:cNvSpPr>
          <p:nvPr/>
        </p:nvSpPr>
        <p:spPr bwMode="auto">
          <a:xfrm flipV="1">
            <a:off x="6705600" y="1797050"/>
            <a:ext cx="1524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6402" name="Text Box 18"/>
          <p:cNvSpPr txBox="1">
            <a:spLocks noChangeArrowheads="1"/>
          </p:cNvSpPr>
          <p:nvPr/>
        </p:nvSpPr>
        <p:spPr bwMode="auto">
          <a:xfrm>
            <a:off x="6781800" y="194945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900" b="0"/>
              <a:t>MARS</a:t>
            </a:r>
          </a:p>
        </p:txBody>
      </p:sp>
      <p:pic>
        <p:nvPicPr>
          <p:cNvPr id="16403" name="Picture 1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38400" y="3625850"/>
            <a:ext cx="11811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4" name="Picture 2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7000" y="2330450"/>
            <a:ext cx="11811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05" name="Text Box 21"/>
          <p:cNvSpPr txBox="1">
            <a:spLocks noChangeArrowheads="1"/>
          </p:cNvSpPr>
          <p:nvPr/>
        </p:nvSpPr>
        <p:spPr bwMode="auto">
          <a:xfrm>
            <a:off x="838200" y="240665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800" b="0"/>
              <a:t>Remote Worker</a:t>
            </a:r>
          </a:p>
        </p:txBody>
      </p:sp>
      <p:sp>
        <p:nvSpPr>
          <p:cNvPr id="16406" name="Text Box 22"/>
          <p:cNvSpPr txBox="1">
            <a:spLocks noChangeArrowheads="1"/>
          </p:cNvSpPr>
          <p:nvPr/>
        </p:nvSpPr>
        <p:spPr bwMode="auto">
          <a:xfrm>
            <a:off x="457200" y="499745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800" b="0"/>
              <a:t>Remote Branch</a:t>
            </a:r>
          </a:p>
        </p:txBody>
      </p:sp>
      <p:sp>
        <p:nvSpPr>
          <p:cNvPr id="16407" name="Text Box 23"/>
          <p:cNvSpPr txBox="1">
            <a:spLocks noChangeArrowheads="1"/>
          </p:cNvSpPr>
          <p:nvPr/>
        </p:nvSpPr>
        <p:spPr bwMode="auto">
          <a:xfrm>
            <a:off x="1981200" y="4921250"/>
            <a:ext cx="762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VPN</a:t>
            </a:r>
            <a:endParaRPr lang="en-US" sz="900" b="0"/>
          </a:p>
        </p:txBody>
      </p:sp>
      <p:sp>
        <p:nvSpPr>
          <p:cNvPr id="16408" name="Text Box 24"/>
          <p:cNvSpPr txBox="1">
            <a:spLocks noChangeArrowheads="1"/>
          </p:cNvSpPr>
          <p:nvPr/>
        </p:nvSpPr>
        <p:spPr bwMode="auto">
          <a:xfrm>
            <a:off x="1905000" y="2254250"/>
            <a:ext cx="4572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VPN</a:t>
            </a:r>
            <a:endParaRPr lang="en-US" sz="900" b="0"/>
          </a:p>
        </p:txBody>
      </p:sp>
      <p:sp>
        <p:nvSpPr>
          <p:cNvPr id="16409" name="Text Box 25"/>
          <p:cNvSpPr txBox="1">
            <a:spLocks noChangeArrowheads="1"/>
          </p:cNvSpPr>
          <p:nvPr/>
        </p:nvSpPr>
        <p:spPr bwMode="auto">
          <a:xfrm>
            <a:off x="3657600" y="3473450"/>
            <a:ext cx="762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VPN</a:t>
            </a:r>
            <a:endParaRPr lang="en-US" sz="900" b="0"/>
          </a:p>
        </p:txBody>
      </p:sp>
      <p:sp>
        <p:nvSpPr>
          <p:cNvPr id="16410" name="Line 26"/>
          <p:cNvSpPr>
            <a:spLocks noChangeShapeType="1"/>
          </p:cNvSpPr>
          <p:nvPr/>
        </p:nvSpPr>
        <p:spPr bwMode="auto">
          <a:xfrm flipV="1">
            <a:off x="6781800" y="1797050"/>
            <a:ext cx="99060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pic>
        <p:nvPicPr>
          <p:cNvPr id="16411" name="Picture 2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57600" y="4464050"/>
            <a:ext cx="531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6412" name="Text Box 28"/>
          <p:cNvSpPr txBox="1">
            <a:spLocks noChangeArrowheads="1"/>
          </p:cNvSpPr>
          <p:nvPr/>
        </p:nvSpPr>
        <p:spPr bwMode="auto">
          <a:xfrm>
            <a:off x="3505200" y="495300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900" b="0"/>
              <a:t>Iron Port</a:t>
            </a:r>
          </a:p>
        </p:txBody>
      </p:sp>
      <p:sp>
        <p:nvSpPr>
          <p:cNvPr id="16413" name="Text Box 29"/>
          <p:cNvSpPr txBox="1">
            <a:spLocks noChangeArrowheads="1"/>
          </p:cNvSpPr>
          <p:nvPr/>
        </p:nvSpPr>
        <p:spPr bwMode="auto">
          <a:xfrm>
            <a:off x="4495800" y="2787650"/>
            <a:ext cx="762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Firewall</a:t>
            </a:r>
            <a:endParaRPr lang="en-US" sz="900" b="0"/>
          </a:p>
        </p:txBody>
      </p:sp>
      <p:pic>
        <p:nvPicPr>
          <p:cNvPr id="16414" name="Picture 30" descr="Workgroup Switch Securit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43400" y="4159250"/>
            <a:ext cx="762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5" name="Line 31"/>
          <p:cNvSpPr>
            <a:spLocks noChangeShapeType="1"/>
          </p:cNvSpPr>
          <p:nvPr/>
        </p:nvSpPr>
        <p:spPr bwMode="auto">
          <a:xfrm>
            <a:off x="6629400" y="3549650"/>
            <a:ext cx="7620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6416" name="Line 32"/>
          <p:cNvSpPr>
            <a:spLocks noChangeShapeType="1"/>
          </p:cNvSpPr>
          <p:nvPr/>
        </p:nvSpPr>
        <p:spPr bwMode="auto">
          <a:xfrm flipH="1">
            <a:off x="6781800" y="339725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6417" name="Line 33"/>
          <p:cNvSpPr>
            <a:spLocks noChangeShapeType="1"/>
          </p:cNvSpPr>
          <p:nvPr/>
        </p:nvSpPr>
        <p:spPr bwMode="auto">
          <a:xfrm>
            <a:off x="7315200" y="3321050"/>
            <a:ext cx="2286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16418" name="Line 34"/>
          <p:cNvSpPr>
            <a:spLocks noChangeShapeType="1"/>
          </p:cNvSpPr>
          <p:nvPr/>
        </p:nvSpPr>
        <p:spPr bwMode="auto">
          <a:xfrm>
            <a:off x="6629400" y="3321050"/>
            <a:ext cx="762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pic>
        <p:nvPicPr>
          <p:cNvPr id="16419" name="Picture 35" descr="Workgroup Switch Securit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15200" y="4387850"/>
            <a:ext cx="762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0" name="Picture 36" descr="Workgroup Switch Security"/>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48400" y="4464050"/>
            <a:ext cx="762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1" name="Picture 37"/>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86600" y="3092450"/>
            <a:ext cx="4794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2" name="Picture 3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1568450"/>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3" name="Picture 39"/>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00800" y="3092450"/>
            <a:ext cx="4794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24" name="Picture 40" descr="Router with firewall"/>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28800" y="4311650"/>
            <a:ext cx="685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25" name="Text Box 41"/>
          <p:cNvSpPr txBox="1">
            <a:spLocks noChangeArrowheads="1"/>
          </p:cNvSpPr>
          <p:nvPr/>
        </p:nvSpPr>
        <p:spPr bwMode="auto">
          <a:xfrm>
            <a:off x="5486400" y="3595688"/>
            <a:ext cx="38100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IPS</a:t>
            </a:r>
            <a:endParaRPr lang="en-US" sz="900" b="0"/>
          </a:p>
        </p:txBody>
      </p:sp>
      <p:pic>
        <p:nvPicPr>
          <p:cNvPr id="16426" name="Picture 42" descr="NetRange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57800" y="3132138"/>
            <a:ext cx="838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27" name="Oval 45"/>
          <p:cNvSpPr>
            <a:spLocks noChangeArrowheads="1"/>
          </p:cNvSpPr>
          <p:nvPr/>
        </p:nvSpPr>
        <p:spPr bwMode="auto">
          <a:xfrm>
            <a:off x="609600" y="1447800"/>
            <a:ext cx="1600200" cy="1371600"/>
          </a:xfrm>
          <a:prstGeom prst="ellipse">
            <a:avLst/>
          </a:prstGeom>
          <a:solidFill>
            <a:srgbClr val="CC0000">
              <a:alpha val="58823"/>
            </a:srgbClr>
          </a:solidFill>
          <a:ln w="9525">
            <a:solidFill>
              <a:schemeClr val="tx1"/>
            </a:solidFill>
            <a:round/>
            <a:headEnd/>
            <a:tailEnd/>
          </a:ln>
        </p:spPr>
        <p:txBody>
          <a:bodyPr wrap="none" anchor="ctr"/>
          <a:lstStyle/>
          <a:p>
            <a:endParaRPr lang="sk-SK"/>
          </a:p>
        </p:txBody>
      </p:sp>
      <p:sp>
        <p:nvSpPr>
          <p:cNvPr id="16428" name="Oval 46"/>
          <p:cNvSpPr>
            <a:spLocks noChangeArrowheads="1"/>
          </p:cNvSpPr>
          <p:nvPr/>
        </p:nvSpPr>
        <p:spPr bwMode="auto">
          <a:xfrm>
            <a:off x="457200" y="4038600"/>
            <a:ext cx="1600200" cy="1371600"/>
          </a:xfrm>
          <a:prstGeom prst="ellipse">
            <a:avLst/>
          </a:prstGeom>
          <a:solidFill>
            <a:srgbClr val="CC0000">
              <a:alpha val="58823"/>
            </a:srgbClr>
          </a:solidFill>
          <a:ln w="9525">
            <a:solidFill>
              <a:schemeClr val="tx1"/>
            </a:solidFill>
            <a:round/>
            <a:headEnd/>
            <a:tailEnd/>
          </a:ln>
        </p:spPr>
        <p:txBody>
          <a:bodyPr wrap="none" anchor="ctr"/>
          <a:lstStyle/>
          <a:p>
            <a:endParaRPr lang="sk-SK"/>
          </a:p>
        </p:txBody>
      </p:sp>
      <p:sp>
        <p:nvSpPr>
          <p:cNvPr id="16429" name="Oval 47"/>
          <p:cNvSpPr>
            <a:spLocks noChangeArrowheads="1"/>
          </p:cNvSpPr>
          <p:nvPr/>
        </p:nvSpPr>
        <p:spPr bwMode="auto">
          <a:xfrm>
            <a:off x="3657600" y="4876800"/>
            <a:ext cx="2057400" cy="1676400"/>
          </a:xfrm>
          <a:prstGeom prst="ellipse">
            <a:avLst/>
          </a:prstGeom>
          <a:solidFill>
            <a:srgbClr val="CC0000">
              <a:alpha val="58823"/>
            </a:srgbClr>
          </a:solidFill>
          <a:ln w="9525">
            <a:solidFill>
              <a:schemeClr val="tx1"/>
            </a:solidFill>
            <a:round/>
            <a:headEnd/>
            <a:tailEnd/>
          </a:ln>
        </p:spPr>
        <p:txBody>
          <a:bodyPr wrap="none" anchor="ctr"/>
          <a:lstStyle/>
          <a:p>
            <a:endParaRPr lang="sk-SK"/>
          </a:p>
        </p:txBody>
      </p:sp>
      <p:sp>
        <p:nvSpPr>
          <p:cNvPr id="16430" name="Oval 48"/>
          <p:cNvSpPr>
            <a:spLocks noChangeArrowheads="1"/>
          </p:cNvSpPr>
          <p:nvPr/>
        </p:nvSpPr>
        <p:spPr bwMode="auto">
          <a:xfrm>
            <a:off x="6400800" y="4800600"/>
            <a:ext cx="1600200" cy="1371600"/>
          </a:xfrm>
          <a:prstGeom prst="ellipse">
            <a:avLst/>
          </a:prstGeom>
          <a:solidFill>
            <a:srgbClr val="CC0000">
              <a:alpha val="58823"/>
            </a:srgbClr>
          </a:solidFill>
          <a:ln w="9525">
            <a:solidFill>
              <a:schemeClr val="tx1"/>
            </a:solidFill>
            <a:round/>
            <a:headEnd/>
            <a:tailEnd/>
          </a:ln>
        </p:spPr>
        <p:txBody>
          <a:bodyPr wrap="none" anchor="ctr"/>
          <a:lstStyle/>
          <a:p>
            <a:endParaRPr lang="sk-SK"/>
          </a:p>
        </p:txBody>
      </p:sp>
      <p:sp>
        <p:nvSpPr>
          <p:cNvPr id="16431" name="Oval 49"/>
          <p:cNvSpPr>
            <a:spLocks noChangeArrowheads="1"/>
          </p:cNvSpPr>
          <p:nvPr/>
        </p:nvSpPr>
        <p:spPr bwMode="auto">
          <a:xfrm>
            <a:off x="7162800" y="1219200"/>
            <a:ext cx="1600200" cy="1371600"/>
          </a:xfrm>
          <a:prstGeom prst="ellipse">
            <a:avLst/>
          </a:prstGeom>
          <a:solidFill>
            <a:srgbClr val="CC0000">
              <a:alpha val="58823"/>
            </a:srgbClr>
          </a:solidFill>
          <a:ln w="9525">
            <a:solidFill>
              <a:schemeClr val="tx1"/>
            </a:solidFill>
            <a:round/>
            <a:headEnd/>
            <a:tailEnd/>
          </a:ln>
        </p:spPr>
        <p:txBody>
          <a:bodyPr wrap="none" anchor="ctr"/>
          <a:lstStyle/>
          <a:p>
            <a:endParaRPr lang="sk-SK"/>
          </a:p>
        </p:txBody>
      </p:sp>
      <p:pic>
        <p:nvPicPr>
          <p:cNvPr id="16432" name="Picture 50"/>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90600" y="1873250"/>
            <a:ext cx="685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3" name="Text Box 51"/>
          <p:cNvSpPr txBox="1">
            <a:spLocks noChangeArrowheads="1"/>
          </p:cNvSpPr>
          <p:nvPr/>
        </p:nvSpPr>
        <p:spPr bwMode="auto">
          <a:xfrm>
            <a:off x="1162050" y="1933575"/>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000" b="0"/>
              <a:t>CSA</a:t>
            </a:r>
          </a:p>
        </p:txBody>
      </p:sp>
      <p:pic>
        <p:nvPicPr>
          <p:cNvPr id="16434" name="Picture 52"/>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14400" y="4419600"/>
            <a:ext cx="685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5" name="Text Box 53"/>
          <p:cNvSpPr txBox="1">
            <a:spLocks noChangeArrowheads="1"/>
          </p:cNvSpPr>
          <p:nvPr/>
        </p:nvSpPr>
        <p:spPr bwMode="auto">
          <a:xfrm>
            <a:off x="1085850" y="4467225"/>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000" b="0"/>
              <a:t>CSA</a:t>
            </a:r>
          </a:p>
        </p:txBody>
      </p:sp>
      <p:pic>
        <p:nvPicPr>
          <p:cNvPr id="16436" name="Picture 54" descr="File Server_Updated200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572000" y="5226050"/>
            <a:ext cx="30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7" name="Picture 55" descr="File Server_Updated200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953000" y="5302250"/>
            <a:ext cx="30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38" name="Picture 56" descr="File Server_Updated200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114800" y="5226050"/>
            <a:ext cx="30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39" name="Text Box 57"/>
          <p:cNvSpPr txBox="1">
            <a:spLocks noChangeArrowheads="1"/>
          </p:cNvSpPr>
          <p:nvPr/>
        </p:nvSpPr>
        <p:spPr bwMode="auto">
          <a:xfrm>
            <a:off x="4038600" y="59118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Web </a:t>
            </a:r>
            <a:br>
              <a:rPr lang="en-US" sz="800" b="0"/>
            </a:br>
            <a:r>
              <a:rPr lang="en-US" sz="800" b="0"/>
              <a:t>Server</a:t>
            </a:r>
            <a:endParaRPr lang="en-US" sz="900" b="0"/>
          </a:p>
        </p:txBody>
      </p:sp>
      <p:sp>
        <p:nvSpPr>
          <p:cNvPr id="16440" name="Text Box 58"/>
          <p:cNvSpPr txBox="1">
            <a:spLocks noChangeArrowheads="1"/>
          </p:cNvSpPr>
          <p:nvPr/>
        </p:nvSpPr>
        <p:spPr bwMode="auto">
          <a:xfrm>
            <a:off x="4495800" y="59118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Email Server</a:t>
            </a:r>
            <a:endParaRPr lang="en-US" sz="900" b="0"/>
          </a:p>
        </p:txBody>
      </p:sp>
      <p:sp>
        <p:nvSpPr>
          <p:cNvPr id="16441" name="Text Box 59"/>
          <p:cNvSpPr txBox="1">
            <a:spLocks noChangeArrowheads="1"/>
          </p:cNvSpPr>
          <p:nvPr/>
        </p:nvSpPr>
        <p:spPr bwMode="auto">
          <a:xfrm>
            <a:off x="4953000" y="598805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900" b="0"/>
              <a:t>DNS</a:t>
            </a:r>
          </a:p>
        </p:txBody>
      </p:sp>
      <p:pic>
        <p:nvPicPr>
          <p:cNvPr id="16442" name="Picture 60"/>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477000" y="5149850"/>
            <a:ext cx="685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3" name="Text Box 61"/>
          <p:cNvSpPr txBox="1">
            <a:spLocks noChangeArrowheads="1"/>
          </p:cNvSpPr>
          <p:nvPr/>
        </p:nvSpPr>
        <p:spPr bwMode="auto">
          <a:xfrm>
            <a:off x="6648450" y="5191125"/>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000" b="0"/>
              <a:t>CSA</a:t>
            </a:r>
          </a:p>
        </p:txBody>
      </p:sp>
      <p:pic>
        <p:nvPicPr>
          <p:cNvPr id="16444" name="Picture 62"/>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81800" y="4997450"/>
            <a:ext cx="685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5" name="Text Box 63"/>
          <p:cNvSpPr txBox="1">
            <a:spLocks noChangeArrowheads="1"/>
          </p:cNvSpPr>
          <p:nvPr/>
        </p:nvSpPr>
        <p:spPr bwMode="auto">
          <a:xfrm>
            <a:off x="7000875" y="5057775"/>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000" b="0"/>
              <a:t>CSA</a:t>
            </a:r>
          </a:p>
        </p:txBody>
      </p:sp>
      <p:pic>
        <p:nvPicPr>
          <p:cNvPr id="16446" name="Picture 64"/>
          <p:cNvPicPr>
            <a:picLocks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086600" y="5073650"/>
            <a:ext cx="685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47" name="Text Box 65"/>
          <p:cNvSpPr txBox="1">
            <a:spLocks noChangeArrowheads="1"/>
          </p:cNvSpPr>
          <p:nvPr/>
        </p:nvSpPr>
        <p:spPr bwMode="auto">
          <a:xfrm>
            <a:off x="7286625" y="5121275"/>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000" b="0"/>
              <a:t>CSA</a:t>
            </a:r>
          </a:p>
        </p:txBody>
      </p:sp>
      <p:pic>
        <p:nvPicPr>
          <p:cNvPr id="16448" name="Picture 6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696200" y="1492250"/>
            <a:ext cx="38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6449" name="Text Box 67"/>
          <p:cNvSpPr txBox="1">
            <a:spLocks noChangeArrowheads="1"/>
          </p:cNvSpPr>
          <p:nvPr/>
        </p:nvSpPr>
        <p:spPr bwMode="auto">
          <a:xfrm>
            <a:off x="3810000" y="5334000"/>
            <a:ext cx="5334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a:solidFill>
                  <a:schemeClr val="bg1"/>
                </a:solidFill>
              </a:rPr>
              <a:t>CSA</a:t>
            </a:r>
          </a:p>
        </p:txBody>
      </p:sp>
      <p:sp>
        <p:nvSpPr>
          <p:cNvPr id="16450" name="Text Box 68"/>
          <p:cNvSpPr txBox="1">
            <a:spLocks noChangeArrowheads="1"/>
          </p:cNvSpPr>
          <p:nvPr/>
        </p:nvSpPr>
        <p:spPr bwMode="auto">
          <a:xfrm>
            <a:off x="4381500" y="5029200"/>
            <a:ext cx="5334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a:solidFill>
                  <a:schemeClr val="bg1"/>
                </a:solidFill>
              </a:rPr>
              <a:t>CSA</a:t>
            </a:r>
          </a:p>
        </p:txBody>
      </p:sp>
      <p:sp>
        <p:nvSpPr>
          <p:cNvPr id="16451" name="Text Box 69"/>
          <p:cNvSpPr txBox="1">
            <a:spLocks noChangeArrowheads="1"/>
          </p:cNvSpPr>
          <p:nvPr/>
        </p:nvSpPr>
        <p:spPr bwMode="auto">
          <a:xfrm>
            <a:off x="5210175" y="5486400"/>
            <a:ext cx="5334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a:solidFill>
                  <a:schemeClr val="bg1"/>
                </a:solidFill>
              </a:rPr>
              <a:t>CSA</a:t>
            </a:r>
          </a:p>
        </p:txBody>
      </p:sp>
      <p:sp>
        <p:nvSpPr>
          <p:cNvPr id="16452" name="Text Box 70"/>
          <p:cNvSpPr txBox="1">
            <a:spLocks noChangeArrowheads="1"/>
          </p:cNvSpPr>
          <p:nvPr/>
        </p:nvSpPr>
        <p:spPr bwMode="auto">
          <a:xfrm>
            <a:off x="8029575" y="1676400"/>
            <a:ext cx="5334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a:solidFill>
                  <a:schemeClr val="bg1"/>
                </a:solidFill>
              </a:rPr>
              <a:t>CSA</a:t>
            </a:r>
          </a:p>
        </p:txBody>
      </p:sp>
      <p:sp>
        <p:nvSpPr>
          <p:cNvPr id="16453" name="Rectangle 71"/>
          <p:cNvSpPr>
            <a:spLocks noChangeArrowheads="1"/>
          </p:cNvSpPr>
          <p:nvPr/>
        </p:nvSpPr>
        <p:spPr bwMode="auto">
          <a:xfrm>
            <a:off x="4435475" y="4797425"/>
            <a:ext cx="609600" cy="293688"/>
          </a:xfrm>
          <a:prstGeom prst="rect">
            <a:avLst/>
          </a:prstGeom>
          <a:solidFill>
            <a:schemeClr val="bg1"/>
          </a:solidFill>
          <a:ln w="19050">
            <a:solidFill>
              <a:schemeClr val="tx1"/>
            </a:solidFill>
            <a:miter lim="800000"/>
            <a:headEnd type="none" w="sm" len="sm"/>
            <a:tailEnd type="none" w="sm" len="sm"/>
          </a:ln>
        </p:spPr>
        <p:txBody>
          <a:bodyPr lIns="45720" rIns="45720" anchor="ctr">
            <a:spAutoFit/>
          </a:bodyPr>
          <a:lstStyle/>
          <a:p>
            <a:pPr algn="ctr">
              <a:lnSpc>
                <a:spcPct val="100000"/>
              </a:lnSpc>
            </a:pPr>
            <a:r>
              <a:rPr lang="en-US" sz="1200" b="0">
                <a:latin typeface="Helvetica" pitchFamily="34" charset="0"/>
              </a:rPr>
              <a:t>Agent</a:t>
            </a:r>
          </a:p>
        </p:txBody>
      </p:sp>
      <p:sp>
        <p:nvSpPr>
          <p:cNvPr id="16454" name="Text Box 72"/>
          <p:cNvSpPr txBox="1">
            <a:spLocks noChangeArrowheads="1"/>
          </p:cNvSpPr>
          <p:nvPr/>
        </p:nvSpPr>
        <p:spPr bwMode="auto">
          <a:xfrm>
            <a:off x="7391400" y="2286000"/>
            <a:ext cx="1447800" cy="420688"/>
          </a:xfrm>
          <a:prstGeom prst="rect">
            <a:avLst/>
          </a:prstGeom>
          <a:solidFill>
            <a:srgbClr val="FFFF00"/>
          </a:solidFill>
          <a:ln w="9525">
            <a:solidFill>
              <a:schemeClr val="tx1"/>
            </a:solidFill>
            <a:miter lim="800000"/>
            <a:headEnd/>
            <a:tailEnd/>
          </a:ln>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algn="ctr">
              <a:lnSpc>
                <a:spcPct val="100000"/>
              </a:lnSpc>
            </a:pPr>
            <a:r>
              <a:rPr lang="en-US" sz="900" b="0">
                <a:solidFill>
                  <a:srgbClr val="000000"/>
                </a:solidFill>
              </a:rPr>
              <a:t>Management Center for Cisco Security Agents</a:t>
            </a:r>
          </a:p>
          <a:p>
            <a:pPr eaLnBrk="1" hangingPunct="1">
              <a:lnSpc>
                <a:spcPct val="100000"/>
              </a:lnSpc>
              <a:spcBef>
                <a:spcPct val="50000"/>
              </a:spcBef>
            </a:pPr>
            <a:endParaRPr lang="en-US" sz="2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Network_Cloud_Stand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82863"/>
            <a:ext cx="4267200"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ChangeAspect="1" noChangeArrowheads="1"/>
          </p:cNvSpPr>
          <p:nvPr/>
        </p:nvSpPr>
        <p:spPr bwMode="auto">
          <a:xfrm>
            <a:off x="5788025" y="2970213"/>
            <a:ext cx="11112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296" tIns="270157" rIns="540296" bIns="270157">
            <a:spAutoFit/>
          </a:bodyPr>
          <a:lstStyle/>
          <a:p>
            <a:pPr defTabSz="739775">
              <a:lnSpc>
                <a:spcPct val="100000"/>
              </a:lnSpc>
            </a:pPr>
            <a:r>
              <a:rPr lang="en-US" sz="900">
                <a:solidFill>
                  <a:srgbClr val="000000"/>
                </a:solidFill>
                <a:latin typeface="Helvetica" pitchFamily="34" charset="0"/>
              </a:rPr>
              <a:t> </a:t>
            </a:r>
          </a:p>
        </p:txBody>
      </p:sp>
      <p:sp>
        <p:nvSpPr>
          <p:cNvPr id="17412" name="Line 4"/>
          <p:cNvSpPr>
            <a:spLocks noChangeAspect="1" noChangeShapeType="1"/>
          </p:cNvSpPr>
          <p:nvPr/>
        </p:nvSpPr>
        <p:spPr bwMode="auto">
          <a:xfrm rot="5400000">
            <a:off x="5572918" y="4336257"/>
            <a:ext cx="455613"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17413" name="Line 5"/>
          <p:cNvSpPr>
            <a:spLocks noChangeAspect="1" noChangeShapeType="1"/>
          </p:cNvSpPr>
          <p:nvPr/>
        </p:nvSpPr>
        <p:spPr bwMode="auto">
          <a:xfrm rot="5400000">
            <a:off x="6334918" y="4336257"/>
            <a:ext cx="455613"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17414" name="Rectangle 6"/>
          <p:cNvSpPr>
            <a:spLocks noChangeAspect="1" noChangeArrowheads="1"/>
          </p:cNvSpPr>
          <p:nvPr/>
        </p:nvSpPr>
        <p:spPr bwMode="auto">
          <a:xfrm>
            <a:off x="5780088" y="2936875"/>
            <a:ext cx="8794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p>
            <a:pPr defTabSz="739775">
              <a:lnSpc>
                <a:spcPct val="100000"/>
              </a:lnSpc>
            </a:pPr>
            <a:r>
              <a:rPr lang="en-US" sz="1600" b="0">
                <a:solidFill>
                  <a:srgbClr val="000000"/>
                </a:solidFill>
                <a:latin typeface="Helvetica" pitchFamily="34" charset="0"/>
              </a:rPr>
              <a:t>Firewall</a:t>
            </a:r>
          </a:p>
        </p:txBody>
      </p:sp>
      <p:sp>
        <p:nvSpPr>
          <p:cNvPr id="17415" name="Line 7"/>
          <p:cNvSpPr>
            <a:spLocks noChangeAspect="1" noChangeShapeType="1"/>
          </p:cNvSpPr>
          <p:nvPr/>
        </p:nvSpPr>
        <p:spPr bwMode="auto">
          <a:xfrm>
            <a:off x="6181725" y="3651250"/>
            <a:ext cx="0" cy="4572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17416" name="Rectangle 8"/>
          <p:cNvSpPr>
            <a:spLocks noChangeAspect="1" noChangeArrowheads="1"/>
          </p:cNvSpPr>
          <p:nvPr/>
        </p:nvSpPr>
        <p:spPr bwMode="auto">
          <a:xfrm>
            <a:off x="244475" y="1260475"/>
            <a:ext cx="2651125"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296" tIns="270157" rIns="540296" bIns="270157">
            <a:spAutoFit/>
          </a:bodyPr>
          <a:lstStyle/>
          <a:p>
            <a:pPr defTabSz="739775">
              <a:lnSpc>
                <a:spcPct val="100000"/>
              </a:lnSpc>
            </a:pPr>
            <a:r>
              <a:rPr lang="en-US" sz="2400" b="0">
                <a:solidFill>
                  <a:srgbClr val="000000"/>
                </a:solidFill>
                <a:latin typeface="Helvetica" pitchFamily="34" charset="0"/>
              </a:rPr>
              <a:t>Corporate</a:t>
            </a:r>
          </a:p>
          <a:p>
            <a:pPr defTabSz="739775">
              <a:lnSpc>
                <a:spcPct val="100000"/>
              </a:lnSpc>
            </a:pPr>
            <a:r>
              <a:rPr lang="en-US" sz="2400" b="0">
                <a:solidFill>
                  <a:srgbClr val="000000"/>
                </a:solidFill>
                <a:latin typeface="Helvetica" pitchFamily="34" charset="0"/>
              </a:rPr>
              <a:t>Network</a:t>
            </a:r>
          </a:p>
        </p:txBody>
      </p:sp>
      <p:sp>
        <p:nvSpPr>
          <p:cNvPr id="17417" name="Line 9"/>
          <p:cNvSpPr>
            <a:spLocks noChangeAspect="1" noChangeShapeType="1"/>
          </p:cNvSpPr>
          <p:nvPr/>
        </p:nvSpPr>
        <p:spPr bwMode="auto">
          <a:xfrm flipV="1">
            <a:off x="2035175" y="3687763"/>
            <a:ext cx="0" cy="420687"/>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17418" name="Line 10"/>
          <p:cNvSpPr>
            <a:spLocks noChangeAspect="1" noChangeShapeType="1"/>
          </p:cNvSpPr>
          <p:nvPr/>
        </p:nvSpPr>
        <p:spPr bwMode="auto">
          <a:xfrm flipV="1">
            <a:off x="1268413" y="3689350"/>
            <a:ext cx="0" cy="4191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17419" name="Line 11"/>
          <p:cNvSpPr>
            <a:spLocks noChangeAspect="1" noChangeShapeType="1"/>
          </p:cNvSpPr>
          <p:nvPr/>
        </p:nvSpPr>
        <p:spPr bwMode="auto">
          <a:xfrm flipV="1">
            <a:off x="2820988" y="3689350"/>
            <a:ext cx="0" cy="4191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17420" name="Line 12"/>
          <p:cNvSpPr>
            <a:spLocks noChangeAspect="1" noChangeShapeType="1"/>
          </p:cNvSpPr>
          <p:nvPr/>
        </p:nvSpPr>
        <p:spPr bwMode="auto">
          <a:xfrm flipV="1">
            <a:off x="3505200" y="3689350"/>
            <a:ext cx="0" cy="5080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17421" name="Line 13"/>
          <p:cNvSpPr>
            <a:spLocks noChangeShapeType="1"/>
          </p:cNvSpPr>
          <p:nvPr/>
        </p:nvSpPr>
        <p:spPr bwMode="auto">
          <a:xfrm>
            <a:off x="3111500" y="3389313"/>
            <a:ext cx="0" cy="304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17422" name="Line 14"/>
          <p:cNvSpPr>
            <a:spLocks noChangeAspect="1" noChangeShapeType="1"/>
          </p:cNvSpPr>
          <p:nvPr/>
        </p:nvSpPr>
        <p:spPr bwMode="auto">
          <a:xfrm flipV="1">
            <a:off x="1447800" y="2965450"/>
            <a:ext cx="0" cy="4191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17423" name="Line 15"/>
          <p:cNvSpPr>
            <a:spLocks noChangeAspect="1" noChangeShapeType="1"/>
          </p:cNvSpPr>
          <p:nvPr/>
        </p:nvSpPr>
        <p:spPr bwMode="auto">
          <a:xfrm flipV="1">
            <a:off x="2438400" y="2965450"/>
            <a:ext cx="0" cy="4191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17424" name="Line 16"/>
          <p:cNvSpPr>
            <a:spLocks noChangeAspect="1" noChangeShapeType="1"/>
          </p:cNvSpPr>
          <p:nvPr/>
        </p:nvSpPr>
        <p:spPr bwMode="auto">
          <a:xfrm>
            <a:off x="1431925" y="3375025"/>
            <a:ext cx="1692275"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17425" name="Rectangle 17"/>
          <p:cNvSpPr>
            <a:spLocks noChangeAspect="1" noChangeArrowheads="1"/>
          </p:cNvSpPr>
          <p:nvPr/>
        </p:nvSpPr>
        <p:spPr bwMode="auto">
          <a:xfrm>
            <a:off x="6213475" y="4994275"/>
            <a:ext cx="7048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p>
            <a:pPr algn="ctr" defTabSz="739775"/>
            <a:r>
              <a:rPr lang="en-US" sz="1400" b="0">
                <a:solidFill>
                  <a:srgbClr val="000000"/>
                </a:solidFill>
                <a:latin typeface="Helvetica" pitchFamily="34" charset="0"/>
              </a:rPr>
              <a:t>DNS</a:t>
            </a:r>
          </a:p>
          <a:p>
            <a:pPr algn="ctr" defTabSz="739775"/>
            <a:r>
              <a:rPr lang="en-US" sz="1400" b="0">
                <a:solidFill>
                  <a:srgbClr val="000000"/>
                </a:solidFill>
                <a:latin typeface="Helvetica" pitchFamily="34" charset="0"/>
              </a:rPr>
              <a:t>Server</a:t>
            </a:r>
          </a:p>
        </p:txBody>
      </p:sp>
      <p:sp>
        <p:nvSpPr>
          <p:cNvPr id="17426" name="Rectangle 18"/>
          <p:cNvSpPr>
            <a:spLocks noChangeAspect="1" noChangeArrowheads="1"/>
          </p:cNvSpPr>
          <p:nvPr/>
        </p:nvSpPr>
        <p:spPr bwMode="auto">
          <a:xfrm>
            <a:off x="5410200" y="5035550"/>
            <a:ext cx="70485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p>
            <a:pPr algn="ctr" defTabSz="739775"/>
            <a:r>
              <a:rPr lang="en-US" sz="1400" b="0">
                <a:solidFill>
                  <a:srgbClr val="000000"/>
                </a:solidFill>
                <a:latin typeface="Helvetica" pitchFamily="34" charset="0"/>
              </a:rPr>
              <a:t>Web</a:t>
            </a:r>
          </a:p>
          <a:p>
            <a:pPr algn="ctr" defTabSz="739775"/>
            <a:r>
              <a:rPr lang="en-US" sz="1400" b="0">
                <a:solidFill>
                  <a:srgbClr val="000000"/>
                </a:solidFill>
                <a:latin typeface="Helvetica" pitchFamily="34" charset="0"/>
              </a:rPr>
              <a:t>Server</a:t>
            </a:r>
          </a:p>
        </p:txBody>
      </p:sp>
      <p:sp>
        <p:nvSpPr>
          <p:cNvPr id="17427" name="Line 19"/>
          <p:cNvSpPr>
            <a:spLocks noChangeAspect="1" noChangeShapeType="1"/>
          </p:cNvSpPr>
          <p:nvPr/>
        </p:nvSpPr>
        <p:spPr bwMode="auto">
          <a:xfrm>
            <a:off x="5778500" y="4117975"/>
            <a:ext cx="808038"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17428" name="Rectangle 20"/>
          <p:cNvSpPr>
            <a:spLocks noGrp="1" noChangeArrowheads="1"/>
          </p:cNvSpPr>
          <p:nvPr>
            <p:ph type="title"/>
          </p:nvPr>
        </p:nvSpPr>
        <p:spPr/>
        <p:txBody>
          <a:bodyPr/>
          <a:lstStyle/>
          <a:p>
            <a:pPr defTabSz="914400"/>
            <a:r>
              <a:rPr lang="en-US" smtClean="0"/>
              <a:t>Cisco Security Agent</a:t>
            </a:r>
          </a:p>
        </p:txBody>
      </p:sp>
      <p:sp>
        <p:nvSpPr>
          <p:cNvPr id="17429" name="Line 21"/>
          <p:cNvSpPr>
            <a:spLocks noChangeAspect="1" noChangeShapeType="1"/>
          </p:cNvSpPr>
          <p:nvPr/>
        </p:nvSpPr>
        <p:spPr bwMode="auto">
          <a:xfrm>
            <a:off x="4797425" y="3694113"/>
            <a:ext cx="0" cy="685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17430" name="AutoShape 22"/>
          <p:cNvSpPr>
            <a:spLocks/>
          </p:cNvSpPr>
          <p:nvPr/>
        </p:nvSpPr>
        <p:spPr bwMode="auto">
          <a:xfrm>
            <a:off x="2667000" y="5451475"/>
            <a:ext cx="2052638" cy="568325"/>
          </a:xfrm>
          <a:prstGeom prst="borderCallout1">
            <a:avLst>
              <a:gd name="adj1" fmla="val 87880"/>
              <a:gd name="adj2" fmla="val 103713"/>
              <a:gd name="adj3" fmla="val -61278"/>
              <a:gd name="adj4" fmla="val 103713"/>
            </a:avLst>
          </a:prstGeom>
          <a:solidFill>
            <a:schemeClr val="folHlink"/>
          </a:solidFill>
          <a:ln w="19050">
            <a:solidFill>
              <a:schemeClr val="tx1"/>
            </a:solidFill>
            <a:miter lim="800000"/>
            <a:headEnd type="triangle" w="med" len="med"/>
            <a:tailEnd/>
          </a:ln>
        </p:spPr>
        <p:txBody>
          <a:bodyPr tIns="91440" bIns="91440">
            <a:spAutoFit/>
          </a:bodyPr>
          <a:lstStyle/>
          <a:p>
            <a:pPr algn="ctr" defTabSz="739775">
              <a:lnSpc>
                <a:spcPct val="100000"/>
              </a:lnSpc>
            </a:pPr>
            <a:r>
              <a:rPr lang="en-US" sz="1200" b="0">
                <a:solidFill>
                  <a:srgbClr val="000000"/>
                </a:solidFill>
                <a:latin typeface="Helvetica" pitchFamily="34" charset="0"/>
              </a:rPr>
              <a:t>Management Center for Cisco Security Agents</a:t>
            </a:r>
          </a:p>
        </p:txBody>
      </p:sp>
      <p:sp>
        <p:nvSpPr>
          <p:cNvPr id="17431" name="Rectangle 23"/>
          <p:cNvSpPr>
            <a:spLocks noChangeAspect="1" noChangeArrowheads="1"/>
          </p:cNvSpPr>
          <p:nvPr/>
        </p:nvSpPr>
        <p:spPr bwMode="auto">
          <a:xfrm>
            <a:off x="3200400" y="4689475"/>
            <a:ext cx="73501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spAutoFit/>
          </a:bodyPr>
          <a:lstStyle/>
          <a:p>
            <a:pPr algn="ctr" defTabSz="739775"/>
            <a:r>
              <a:rPr lang="en-US" sz="1400" b="0">
                <a:solidFill>
                  <a:srgbClr val="000000"/>
                </a:solidFill>
                <a:latin typeface="Helvetica" pitchFamily="34" charset="0"/>
              </a:rPr>
              <a:t>SMTP</a:t>
            </a:r>
            <a:br>
              <a:rPr lang="en-US" sz="1400" b="0">
                <a:solidFill>
                  <a:srgbClr val="000000"/>
                </a:solidFill>
                <a:latin typeface="Helvetica" pitchFamily="34" charset="0"/>
              </a:rPr>
            </a:br>
            <a:r>
              <a:rPr lang="en-US" sz="1400" b="0">
                <a:solidFill>
                  <a:srgbClr val="000000"/>
                </a:solidFill>
                <a:latin typeface="Helvetica" pitchFamily="34" charset="0"/>
              </a:rPr>
              <a:t>Server</a:t>
            </a:r>
          </a:p>
        </p:txBody>
      </p:sp>
      <p:sp>
        <p:nvSpPr>
          <p:cNvPr id="17432" name="Rectangle 24"/>
          <p:cNvSpPr>
            <a:spLocks noChangeAspect="1" noChangeArrowheads="1"/>
          </p:cNvSpPr>
          <p:nvPr/>
        </p:nvSpPr>
        <p:spPr bwMode="auto">
          <a:xfrm>
            <a:off x="3019425" y="2403475"/>
            <a:ext cx="1193800" cy="692150"/>
          </a:xfrm>
          <a:prstGeom prst="rect">
            <a:avLst/>
          </a:prstGeom>
          <a:solidFill>
            <a:schemeClr val="bg1"/>
          </a:solidFill>
          <a:ln w="19050">
            <a:solidFill>
              <a:schemeClr val="tx1"/>
            </a:solidFill>
            <a:miter lim="800000"/>
            <a:headEnd/>
            <a:tailEnd/>
          </a:ln>
        </p:spPr>
        <p:txBody>
          <a:bodyPr wrap="none" tIns="91440" bIns="91440">
            <a:spAutoFit/>
          </a:bodyPr>
          <a:lstStyle/>
          <a:p>
            <a:pPr algn="ctr" defTabSz="739775">
              <a:lnSpc>
                <a:spcPct val="100000"/>
              </a:lnSpc>
            </a:pPr>
            <a:r>
              <a:rPr lang="en-US" sz="1600" b="0">
                <a:solidFill>
                  <a:srgbClr val="000000"/>
                </a:solidFill>
                <a:latin typeface="Helvetica" pitchFamily="34" charset="0"/>
              </a:rPr>
              <a:t>Application</a:t>
            </a:r>
          </a:p>
          <a:p>
            <a:pPr algn="ctr" defTabSz="739775">
              <a:lnSpc>
                <a:spcPct val="100000"/>
              </a:lnSpc>
            </a:pPr>
            <a:r>
              <a:rPr lang="en-US" sz="1600" b="0">
                <a:solidFill>
                  <a:srgbClr val="000000"/>
                </a:solidFill>
                <a:latin typeface="Helvetica" pitchFamily="34" charset="0"/>
              </a:rPr>
              <a:t>Server</a:t>
            </a:r>
          </a:p>
        </p:txBody>
      </p:sp>
      <p:sp>
        <p:nvSpPr>
          <p:cNvPr id="17433" name="Line 25"/>
          <p:cNvSpPr>
            <a:spLocks noChangeAspect="1" noChangeShapeType="1"/>
          </p:cNvSpPr>
          <p:nvPr/>
        </p:nvSpPr>
        <p:spPr bwMode="auto">
          <a:xfrm>
            <a:off x="1255713" y="3687763"/>
            <a:ext cx="6418262" cy="1587"/>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pic>
        <p:nvPicPr>
          <p:cNvPr id="17434" name="Picture 26" descr="File-Application_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7425" y="2536825"/>
            <a:ext cx="4746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5" name="Picture 27" descr="File-Application_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3927475"/>
            <a:ext cx="4746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6" name="Picture 28" descr="File-Application_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4232275"/>
            <a:ext cx="4746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37" name="Picture 29" descr="File-Application_Ser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76975" y="4270375"/>
            <a:ext cx="4746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8" name="Rectangle 30"/>
          <p:cNvSpPr>
            <a:spLocks noChangeArrowheads="1"/>
          </p:cNvSpPr>
          <p:nvPr/>
        </p:nvSpPr>
        <p:spPr bwMode="auto">
          <a:xfrm>
            <a:off x="1854200" y="2936875"/>
            <a:ext cx="508000" cy="293688"/>
          </a:xfrm>
          <a:prstGeom prst="rect">
            <a:avLst/>
          </a:prstGeom>
          <a:solidFill>
            <a:schemeClr val="bg1"/>
          </a:solidFill>
          <a:ln w="19050">
            <a:solidFill>
              <a:schemeClr val="tx1"/>
            </a:solidFill>
            <a:miter lim="800000"/>
            <a:headEnd type="none" w="sm" len="sm"/>
            <a:tailEnd type="none" w="sm" len="sm"/>
          </a:ln>
        </p:spPr>
        <p:txBody>
          <a:bodyPr wrap="none" lIns="45720" rIns="45720" anchor="ctr">
            <a:spAutoFit/>
          </a:bodyPr>
          <a:lstStyle/>
          <a:p>
            <a:pPr algn="ctr">
              <a:lnSpc>
                <a:spcPct val="100000"/>
              </a:lnSpc>
            </a:pPr>
            <a:r>
              <a:rPr lang="en-US" sz="1200" b="0">
                <a:latin typeface="Helvetica" pitchFamily="34" charset="0"/>
              </a:rPr>
              <a:t>Agent</a:t>
            </a:r>
          </a:p>
        </p:txBody>
      </p:sp>
      <p:sp>
        <p:nvSpPr>
          <p:cNvPr id="17439" name="Rectangle 31"/>
          <p:cNvSpPr>
            <a:spLocks noChangeArrowheads="1"/>
          </p:cNvSpPr>
          <p:nvPr/>
        </p:nvSpPr>
        <p:spPr bwMode="auto">
          <a:xfrm>
            <a:off x="6329363" y="4762500"/>
            <a:ext cx="508000" cy="293688"/>
          </a:xfrm>
          <a:prstGeom prst="rect">
            <a:avLst/>
          </a:prstGeom>
          <a:solidFill>
            <a:schemeClr val="bg1"/>
          </a:solidFill>
          <a:ln w="19050">
            <a:solidFill>
              <a:schemeClr val="tx1"/>
            </a:solidFill>
            <a:miter lim="800000"/>
            <a:headEnd type="none" w="sm" len="sm"/>
            <a:tailEnd type="none" w="sm" len="sm"/>
          </a:ln>
        </p:spPr>
        <p:txBody>
          <a:bodyPr wrap="none" lIns="45720" rIns="45720" anchor="ctr">
            <a:spAutoFit/>
          </a:bodyPr>
          <a:lstStyle/>
          <a:p>
            <a:pPr algn="ctr">
              <a:lnSpc>
                <a:spcPct val="100000"/>
              </a:lnSpc>
            </a:pPr>
            <a:r>
              <a:rPr lang="en-US" sz="1200" b="0">
                <a:latin typeface="Helvetica" pitchFamily="34" charset="0"/>
              </a:rPr>
              <a:t>Agent</a:t>
            </a:r>
          </a:p>
        </p:txBody>
      </p:sp>
      <p:pic>
        <p:nvPicPr>
          <p:cNvPr id="17440" name="Picture 32" descr="Firewall_Vertica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81700" y="3270250"/>
            <a:ext cx="401638"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1" name="Picture 33" descr="Secure_Endpoints_P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33875" y="4194175"/>
            <a:ext cx="75882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2" name="Rectangle 34"/>
          <p:cNvSpPr>
            <a:spLocks noChangeArrowheads="1"/>
          </p:cNvSpPr>
          <p:nvPr/>
        </p:nvSpPr>
        <p:spPr bwMode="auto">
          <a:xfrm>
            <a:off x="4435475" y="4762500"/>
            <a:ext cx="609600" cy="293688"/>
          </a:xfrm>
          <a:prstGeom prst="rect">
            <a:avLst/>
          </a:prstGeom>
          <a:solidFill>
            <a:schemeClr val="bg1"/>
          </a:solidFill>
          <a:ln w="19050">
            <a:solidFill>
              <a:schemeClr val="tx1"/>
            </a:solidFill>
            <a:miter lim="800000"/>
            <a:headEnd type="none" w="sm" len="sm"/>
            <a:tailEnd type="none" w="sm" len="sm"/>
          </a:ln>
        </p:spPr>
        <p:txBody>
          <a:bodyPr lIns="45720" rIns="45720" anchor="ctr">
            <a:spAutoFit/>
          </a:bodyPr>
          <a:lstStyle/>
          <a:p>
            <a:pPr algn="ctr">
              <a:lnSpc>
                <a:spcPct val="100000"/>
              </a:lnSpc>
            </a:pPr>
            <a:r>
              <a:rPr lang="en-US" sz="1200" b="0">
                <a:latin typeface="Helvetica" pitchFamily="34" charset="0"/>
              </a:rPr>
              <a:t>Agent</a:t>
            </a:r>
          </a:p>
        </p:txBody>
      </p:sp>
      <p:pic>
        <p:nvPicPr>
          <p:cNvPr id="17443" name="Picture 35" descr="Secure_Endpoints_Lapto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2800" y="3886200"/>
            <a:ext cx="685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4" name="Picture 36" descr="Secure_Endpoints_Lapto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08138" y="3922713"/>
            <a:ext cx="685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5" name="Picture 37" descr="Secure_Endpoints_Lapto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76488" y="3922713"/>
            <a:ext cx="685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46" name="Picture 38" descr="Secure_Endpoints_Lapto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14425" y="2660650"/>
            <a:ext cx="685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47" name="Rectangle 39"/>
          <p:cNvSpPr>
            <a:spLocks noChangeArrowheads="1"/>
          </p:cNvSpPr>
          <p:nvPr/>
        </p:nvSpPr>
        <p:spPr bwMode="auto">
          <a:xfrm>
            <a:off x="863600" y="2936875"/>
            <a:ext cx="508000" cy="293688"/>
          </a:xfrm>
          <a:prstGeom prst="rect">
            <a:avLst/>
          </a:prstGeom>
          <a:solidFill>
            <a:schemeClr val="bg1"/>
          </a:solidFill>
          <a:ln w="19050">
            <a:solidFill>
              <a:schemeClr val="tx1"/>
            </a:solidFill>
            <a:miter lim="800000"/>
            <a:headEnd type="none" w="sm" len="sm"/>
            <a:tailEnd type="none" w="sm" len="sm"/>
          </a:ln>
        </p:spPr>
        <p:txBody>
          <a:bodyPr wrap="none" lIns="45720" rIns="45720" anchor="ctr">
            <a:spAutoFit/>
          </a:bodyPr>
          <a:lstStyle/>
          <a:p>
            <a:pPr algn="ctr">
              <a:lnSpc>
                <a:spcPct val="100000"/>
              </a:lnSpc>
            </a:pPr>
            <a:r>
              <a:rPr lang="en-US" sz="1200" b="0">
                <a:latin typeface="Helvetica" pitchFamily="34" charset="0"/>
              </a:rPr>
              <a:t>Agent</a:t>
            </a:r>
          </a:p>
        </p:txBody>
      </p:sp>
      <p:sp>
        <p:nvSpPr>
          <p:cNvPr id="17448" name="Rectangle 40"/>
          <p:cNvSpPr>
            <a:spLocks noChangeArrowheads="1"/>
          </p:cNvSpPr>
          <p:nvPr/>
        </p:nvSpPr>
        <p:spPr bwMode="auto">
          <a:xfrm>
            <a:off x="2527300" y="4381500"/>
            <a:ext cx="508000" cy="293688"/>
          </a:xfrm>
          <a:prstGeom prst="rect">
            <a:avLst/>
          </a:prstGeom>
          <a:solidFill>
            <a:schemeClr val="bg1"/>
          </a:solidFill>
          <a:ln w="19050">
            <a:solidFill>
              <a:schemeClr val="tx1"/>
            </a:solidFill>
            <a:miter lim="800000"/>
            <a:headEnd type="none" w="sm" len="sm"/>
            <a:tailEnd type="none" w="sm" len="sm"/>
          </a:ln>
        </p:spPr>
        <p:txBody>
          <a:bodyPr wrap="none" lIns="45720" rIns="45720" anchor="ctr">
            <a:spAutoFit/>
          </a:bodyPr>
          <a:lstStyle/>
          <a:p>
            <a:pPr algn="ctr">
              <a:lnSpc>
                <a:spcPct val="100000"/>
              </a:lnSpc>
            </a:pPr>
            <a:r>
              <a:rPr lang="en-US" sz="1200" b="0">
                <a:latin typeface="Helvetica" pitchFamily="34" charset="0"/>
              </a:rPr>
              <a:t>Agent</a:t>
            </a:r>
          </a:p>
        </p:txBody>
      </p:sp>
      <p:sp>
        <p:nvSpPr>
          <p:cNvPr id="17449" name="Rectangle 41"/>
          <p:cNvSpPr>
            <a:spLocks noChangeArrowheads="1"/>
          </p:cNvSpPr>
          <p:nvPr/>
        </p:nvSpPr>
        <p:spPr bwMode="auto">
          <a:xfrm>
            <a:off x="1752600" y="4384675"/>
            <a:ext cx="508000" cy="293688"/>
          </a:xfrm>
          <a:prstGeom prst="rect">
            <a:avLst/>
          </a:prstGeom>
          <a:solidFill>
            <a:schemeClr val="bg1"/>
          </a:solidFill>
          <a:ln w="19050">
            <a:solidFill>
              <a:schemeClr val="tx1"/>
            </a:solidFill>
            <a:miter lim="800000"/>
            <a:headEnd type="none" w="sm" len="sm"/>
            <a:tailEnd type="none" w="sm" len="sm"/>
          </a:ln>
        </p:spPr>
        <p:txBody>
          <a:bodyPr wrap="none" lIns="45720" rIns="45720" anchor="ctr">
            <a:spAutoFit/>
          </a:bodyPr>
          <a:lstStyle/>
          <a:p>
            <a:pPr algn="ctr">
              <a:lnSpc>
                <a:spcPct val="100000"/>
              </a:lnSpc>
            </a:pPr>
            <a:r>
              <a:rPr lang="en-US" sz="1200" b="0">
                <a:latin typeface="Helvetica" pitchFamily="34" charset="0"/>
              </a:rPr>
              <a:t>Agent</a:t>
            </a:r>
          </a:p>
        </p:txBody>
      </p:sp>
      <p:pic>
        <p:nvPicPr>
          <p:cNvPr id="17450" name="Picture 42" descr="Network_Cloud_Standa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9900" y="3138488"/>
            <a:ext cx="19812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51" name="Rectangle 43"/>
          <p:cNvSpPr>
            <a:spLocks noChangeAspect="1" noChangeArrowheads="1"/>
          </p:cNvSpPr>
          <p:nvPr/>
        </p:nvSpPr>
        <p:spPr bwMode="auto">
          <a:xfrm>
            <a:off x="6629400" y="3089275"/>
            <a:ext cx="22796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296" tIns="270157" rIns="540296" bIns="270157">
            <a:spAutoFit/>
          </a:bodyPr>
          <a:lstStyle/>
          <a:p>
            <a:pPr algn="ctr" defTabSz="1028700">
              <a:lnSpc>
                <a:spcPct val="100000"/>
              </a:lnSpc>
              <a:spcBef>
                <a:spcPct val="50000"/>
              </a:spcBef>
            </a:pPr>
            <a:r>
              <a:rPr lang="en-US" sz="1800" b="0">
                <a:latin typeface="Helvetica" pitchFamily="34" charset="0"/>
              </a:rPr>
              <a:t>Untrusted</a:t>
            </a:r>
            <a:br>
              <a:rPr lang="en-US" sz="1800" b="0">
                <a:latin typeface="Helvetica" pitchFamily="34" charset="0"/>
              </a:rPr>
            </a:br>
            <a:r>
              <a:rPr lang="en-US" sz="1800" b="0">
                <a:latin typeface="Helvetica" pitchFamily="34" charset="0"/>
              </a:rPr>
              <a:t>Network</a:t>
            </a:r>
          </a:p>
        </p:txBody>
      </p:sp>
      <p:sp>
        <p:nvSpPr>
          <p:cNvPr id="17452" name="Rectangle 44"/>
          <p:cNvSpPr>
            <a:spLocks noChangeArrowheads="1"/>
          </p:cNvSpPr>
          <p:nvPr/>
        </p:nvSpPr>
        <p:spPr bwMode="auto">
          <a:xfrm>
            <a:off x="5410200" y="4765675"/>
            <a:ext cx="615950" cy="293688"/>
          </a:xfrm>
          <a:prstGeom prst="rect">
            <a:avLst/>
          </a:prstGeom>
          <a:solidFill>
            <a:schemeClr val="bg1"/>
          </a:solidFill>
          <a:ln w="19050" algn="ctr">
            <a:solidFill>
              <a:schemeClr val="tx1"/>
            </a:solidFill>
            <a:miter lim="800000"/>
            <a:headEnd type="none" w="sm" len="sm"/>
            <a:tailEnd type="none" w="sm" len="sm"/>
          </a:ln>
        </p:spPr>
        <p:txBody>
          <a:bodyPr lIns="45720" rIns="45720" anchor="ctr">
            <a:spAutoFit/>
          </a:bodyPr>
          <a:lstStyle/>
          <a:p>
            <a:pPr algn="ctr">
              <a:lnSpc>
                <a:spcPct val="100000"/>
              </a:lnSpc>
            </a:pPr>
            <a:r>
              <a:rPr lang="en-US" sz="1200" b="0">
                <a:latin typeface="Helvetica" pitchFamily="34" charset="0"/>
              </a:rPr>
              <a:t>Agent</a:t>
            </a:r>
          </a:p>
        </p:txBody>
      </p:sp>
      <p:sp>
        <p:nvSpPr>
          <p:cNvPr id="17453" name="Rectangle 45"/>
          <p:cNvSpPr>
            <a:spLocks noChangeArrowheads="1"/>
          </p:cNvSpPr>
          <p:nvPr/>
        </p:nvSpPr>
        <p:spPr bwMode="auto">
          <a:xfrm>
            <a:off x="3276600" y="4384675"/>
            <a:ext cx="508000" cy="293688"/>
          </a:xfrm>
          <a:prstGeom prst="rect">
            <a:avLst/>
          </a:prstGeom>
          <a:solidFill>
            <a:schemeClr val="bg1"/>
          </a:solidFill>
          <a:ln w="19050">
            <a:solidFill>
              <a:schemeClr val="tx1"/>
            </a:solidFill>
            <a:miter lim="800000"/>
            <a:headEnd type="none" w="sm" len="sm"/>
            <a:tailEnd type="none" w="sm" len="sm"/>
          </a:ln>
        </p:spPr>
        <p:txBody>
          <a:bodyPr wrap="none" lIns="45720" rIns="45720" anchor="ctr">
            <a:spAutoFit/>
          </a:bodyPr>
          <a:lstStyle/>
          <a:p>
            <a:pPr algn="ctr">
              <a:lnSpc>
                <a:spcPct val="100000"/>
              </a:lnSpc>
            </a:pPr>
            <a:r>
              <a:rPr lang="en-US" sz="1200" b="0">
                <a:latin typeface="Helvetica" pitchFamily="34" charset="0"/>
              </a:rPr>
              <a:t>Agent</a:t>
            </a:r>
          </a:p>
        </p:txBody>
      </p:sp>
      <p:sp>
        <p:nvSpPr>
          <p:cNvPr id="17454" name="Rectangle 46"/>
          <p:cNvSpPr>
            <a:spLocks noChangeArrowheads="1"/>
          </p:cNvSpPr>
          <p:nvPr/>
        </p:nvSpPr>
        <p:spPr bwMode="auto">
          <a:xfrm>
            <a:off x="990600" y="4384675"/>
            <a:ext cx="508000" cy="293688"/>
          </a:xfrm>
          <a:prstGeom prst="rect">
            <a:avLst/>
          </a:prstGeom>
          <a:solidFill>
            <a:schemeClr val="bg1"/>
          </a:solidFill>
          <a:ln w="19050">
            <a:solidFill>
              <a:schemeClr val="tx1"/>
            </a:solidFill>
            <a:miter lim="800000"/>
            <a:headEnd type="none" w="sm" len="sm"/>
            <a:tailEnd type="none" w="sm" len="sm"/>
          </a:ln>
        </p:spPr>
        <p:txBody>
          <a:bodyPr wrap="none" lIns="45720" rIns="45720" anchor="ctr">
            <a:spAutoFit/>
          </a:bodyPr>
          <a:lstStyle/>
          <a:p>
            <a:pPr algn="ctr">
              <a:lnSpc>
                <a:spcPct val="100000"/>
              </a:lnSpc>
            </a:pPr>
            <a:r>
              <a:rPr lang="en-US" sz="1200" b="0">
                <a:latin typeface="Helvetica" pitchFamily="34" charset="0"/>
              </a:rPr>
              <a:t>Agent</a:t>
            </a:r>
          </a:p>
        </p:txBody>
      </p:sp>
      <p:sp>
        <p:nvSpPr>
          <p:cNvPr id="17455" name="TextBox 46"/>
          <p:cNvSpPr txBox="1">
            <a:spLocks noChangeArrowheads="1"/>
          </p:cNvSpPr>
          <p:nvPr/>
        </p:nvSpPr>
        <p:spPr bwMode="auto">
          <a:xfrm>
            <a:off x="8001000" y="6019800"/>
            <a:ext cx="6731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r>
              <a:rPr lang="en-US" sz="1600" b="0">
                <a:hlinkClick r:id="rId8"/>
              </a:rPr>
              <a:t>video</a:t>
            </a:r>
            <a:endParaRPr lang="en-US" sz="1600" b="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19200"/>
            <a:ext cx="4059238"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971800"/>
            <a:ext cx="5649913"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6096000"/>
            <a:ext cx="1366838"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7027" name="Text Box 3"/>
          <p:cNvSpPr txBox="1">
            <a:spLocks noChangeArrowheads="1"/>
          </p:cNvSpPr>
          <p:nvPr/>
        </p:nvSpPr>
        <p:spPr bwMode="auto">
          <a:xfrm>
            <a:off x="457200" y="4724400"/>
            <a:ext cx="2590800" cy="13112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2000" b="0"/>
              <a:t>A waving flag in the system tray indicates a potential security problem.</a:t>
            </a:r>
          </a:p>
        </p:txBody>
      </p:sp>
      <p:sp>
        <p:nvSpPr>
          <p:cNvPr id="257028" name="Text Box 4"/>
          <p:cNvSpPr txBox="1">
            <a:spLocks noChangeArrowheads="1"/>
          </p:cNvSpPr>
          <p:nvPr/>
        </p:nvSpPr>
        <p:spPr bwMode="auto">
          <a:xfrm>
            <a:off x="5867400" y="3733800"/>
            <a:ext cx="2971800" cy="13112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pPr>
            <a:r>
              <a:rPr lang="en-US" sz="2000" b="0"/>
              <a:t>CSA maintains a log file allowing the user to verify problems and learn more information.</a:t>
            </a:r>
          </a:p>
        </p:txBody>
      </p:sp>
      <p:sp>
        <p:nvSpPr>
          <p:cNvPr id="257032" name="Rectangle 8"/>
          <p:cNvSpPr>
            <a:spLocks noChangeArrowheads="1"/>
          </p:cNvSpPr>
          <p:nvPr/>
        </p:nvSpPr>
        <p:spPr bwMode="auto">
          <a:xfrm>
            <a:off x="4800600" y="1400175"/>
            <a:ext cx="3886200" cy="701675"/>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00000"/>
              </a:lnSpc>
            </a:pPr>
            <a:r>
              <a:rPr lang="en-US" sz="2000" b="0"/>
              <a:t>A warning message appears when CSA detects a Problem.</a:t>
            </a:r>
          </a:p>
        </p:txBody>
      </p:sp>
      <p:sp>
        <p:nvSpPr>
          <p:cNvPr id="18440" name="Title 10"/>
          <p:cNvSpPr>
            <a:spLocks noGrp="1"/>
          </p:cNvSpPr>
          <p:nvPr>
            <p:ph type="title"/>
          </p:nvPr>
        </p:nvSpPr>
        <p:spPr/>
        <p:txBody>
          <a:bodyPr/>
          <a:lstStyle/>
          <a:p>
            <a:r>
              <a:rPr lang="en-US" smtClean="0"/>
              <a:t>Cisco Security Agent Screens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7032"/>
                                        </p:tgtEl>
                                        <p:attrNameLst>
                                          <p:attrName>style.visibility</p:attrName>
                                        </p:attrNameLst>
                                      </p:cBhvr>
                                      <p:to>
                                        <p:strVal val="visible"/>
                                      </p:to>
                                    </p:set>
                                    <p:animEffect transition="in" filter="fade">
                                      <p:cBhvr>
                                        <p:cTn id="7" dur="2000"/>
                                        <p:tgtEl>
                                          <p:spTgt spid="257032"/>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57028"/>
                                        </p:tgtEl>
                                        <p:attrNameLst>
                                          <p:attrName>style.visibility</p:attrName>
                                        </p:attrNameLst>
                                      </p:cBhvr>
                                      <p:to>
                                        <p:strVal val="visible"/>
                                      </p:to>
                                    </p:set>
                                    <p:animEffect transition="in" filter="fade">
                                      <p:cBhvr>
                                        <p:cTn id="11" dur="2000"/>
                                        <p:tgtEl>
                                          <p:spTgt spid="257028"/>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57027"/>
                                        </p:tgtEl>
                                        <p:attrNameLst>
                                          <p:attrName>style.visibility</p:attrName>
                                        </p:attrNameLst>
                                      </p:cBhvr>
                                      <p:to>
                                        <p:strVal val="visible"/>
                                      </p:to>
                                    </p:set>
                                    <p:animEffect transition="in" filter="fade">
                                      <p:cBhvr>
                                        <p:cTn id="15" dur="2000"/>
                                        <p:tgtEl>
                                          <p:spTgt spid="257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animBg="1"/>
      <p:bldP spid="257028" grpId="0" animBg="1"/>
      <p:bldP spid="2570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defTabSz="914400"/>
            <a:r>
              <a:rPr lang="en-US" smtClean="0"/>
              <a:t>Host-Based Solutions</a:t>
            </a:r>
          </a:p>
        </p:txBody>
      </p:sp>
      <p:graphicFrame>
        <p:nvGraphicFramePr>
          <p:cNvPr id="258070" name="Group 22"/>
          <p:cNvGraphicFramePr>
            <a:graphicFrameLocks noGrp="1"/>
          </p:cNvGraphicFramePr>
          <p:nvPr/>
        </p:nvGraphicFramePr>
        <p:xfrm>
          <a:off x="990600" y="1763713"/>
          <a:ext cx="7620000" cy="3441700"/>
        </p:xfrm>
        <a:graphic>
          <a:graphicData uri="http://schemas.openxmlformats.org/drawingml/2006/table">
            <a:tbl>
              <a:tblPr/>
              <a:tblGrid>
                <a:gridCol w="3629025"/>
                <a:gridCol w="3990975"/>
              </a:tblGrid>
              <a:tr h="438977">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400" b="0" i="0" u="none" strike="noStrike" cap="none" normalizeH="0" baseline="0" smtClean="0">
                          <a:ln>
                            <a:noFill/>
                          </a:ln>
                          <a:solidFill>
                            <a:schemeClr val="tx1"/>
                          </a:solidFill>
                          <a:effectLst/>
                          <a:latin typeface="Arial" charset="0"/>
                        </a:rPr>
                        <a:t>Advantages</a:t>
                      </a:r>
                    </a:p>
                  </a:txBody>
                  <a:tcPr marL="45720" marR="45720" marT="9145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400" b="0" i="0" u="none" strike="noStrike" cap="none" normalizeH="0" baseline="0" smtClean="0">
                          <a:ln>
                            <a:noFill/>
                          </a:ln>
                          <a:solidFill>
                            <a:schemeClr val="tx1"/>
                          </a:solidFill>
                          <a:effectLst/>
                          <a:latin typeface="Arial" charset="0"/>
                        </a:rPr>
                        <a:t>Disadvantages</a:t>
                      </a:r>
                    </a:p>
                  </a:txBody>
                  <a:tcPr marL="45720" marR="45720" marT="9145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3002723">
                <a:tc>
                  <a:txBody>
                    <a:bodyPr/>
                    <a:lstStyle/>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The success or failure of an attack can be readily determined.</a:t>
                      </a:r>
                    </a:p>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HIPS does not have to worry about fragmentation attacks or variable Time to Live (TTL) attacks. </a:t>
                      </a:r>
                    </a:p>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HIPS has access to the traffic in unencrypted form.</a:t>
                      </a:r>
                    </a:p>
                  </a:txBody>
                  <a:tcPr marL="45720" marR="45720" marT="9145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2D2D4"/>
                    </a:solidFill>
                  </a:tcPr>
                </a:tc>
                <a:tc>
                  <a:txBody>
                    <a:bodyPr/>
                    <a:lstStyle/>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HIPS does not provide a complete network picture. </a:t>
                      </a:r>
                    </a:p>
                    <a:p>
                      <a:pPr marL="180975" marR="0" lvl="0" indent="-180975" algn="l" defTabSz="814388" rtl="0" eaLnBrk="0" fontAlgn="base" latinLnBrk="0" hangingPunct="0">
                        <a:lnSpc>
                          <a:spcPct val="95000"/>
                        </a:lnSpc>
                        <a:spcBef>
                          <a:spcPct val="50000"/>
                        </a:spcBef>
                        <a:spcAft>
                          <a:spcPct val="0"/>
                        </a:spcAft>
                        <a:buClr>
                          <a:srgbClr val="005569"/>
                        </a:buClr>
                        <a:buSzTx/>
                        <a:buFont typeface="Wingdings" pitchFamily="2" charset="2"/>
                        <a:buChar char="§"/>
                        <a:tabLst/>
                      </a:pPr>
                      <a:r>
                        <a:rPr kumimoji="0" lang="en-US" sz="2000" b="0" i="0" u="none" strike="noStrike" cap="none" normalizeH="0" baseline="0" smtClean="0">
                          <a:ln>
                            <a:noFill/>
                          </a:ln>
                          <a:solidFill>
                            <a:schemeClr val="tx1"/>
                          </a:solidFill>
                          <a:effectLst/>
                          <a:latin typeface="Arial" charset="0"/>
                        </a:rPr>
                        <a:t>HIPS has a requirement to support multiple operating systems. </a:t>
                      </a:r>
                    </a:p>
                  </a:txBody>
                  <a:tcPr marL="45720" marR="45720" marT="91453"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2D2D4"/>
                    </a:solidFill>
                  </a:tcPr>
                </a:tc>
              </a:tr>
            </a:tbl>
          </a:graphicData>
        </a:graphic>
      </p:graphicFrame>
      <p:sp>
        <p:nvSpPr>
          <p:cNvPr id="19470" name="Rectangle 16"/>
          <p:cNvSpPr>
            <a:spLocks noChangeArrowheads="1"/>
          </p:cNvSpPr>
          <p:nvPr/>
        </p:nvSpPr>
        <p:spPr bwMode="auto">
          <a:xfrm>
            <a:off x="1447800" y="1143000"/>
            <a:ext cx="450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00000"/>
              </a:lnSpc>
            </a:pPr>
            <a:r>
              <a:rPr lang="en-US" sz="1800">
                <a:solidFill>
                  <a:schemeClr val="tx2"/>
                </a:solidFill>
              </a:rPr>
              <a:t>Advantages and Disadvantages of HIPS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Network_Cloud_Stand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246313"/>
            <a:ext cx="4267200" cy="217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4"/>
          <p:cNvSpPr>
            <a:spLocks noChangeArrowheads="1"/>
          </p:cNvSpPr>
          <p:nvPr/>
        </p:nvSpPr>
        <p:spPr bwMode="auto">
          <a:xfrm>
            <a:off x="3962400" y="4860925"/>
            <a:ext cx="137001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p>
            <a:pPr algn="ctr" defTabSz="739775"/>
            <a:r>
              <a:rPr lang="en-US" sz="1600" b="0">
                <a:solidFill>
                  <a:srgbClr val="000000"/>
                </a:solidFill>
                <a:latin typeface="Helvetica" pitchFamily="34" charset="0"/>
              </a:rPr>
              <a:t>Management</a:t>
            </a:r>
          </a:p>
          <a:p>
            <a:pPr algn="ctr" defTabSz="739775"/>
            <a:r>
              <a:rPr lang="en-US" sz="1600" b="0">
                <a:solidFill>
                  <a:srgbClr val="000000"/>
                </a:solidFill>
                <a:latin typeface="Helvetica" pitchFamily="34" charset="0"/>
              </a:rPr>
              <a:t>Server</a:t>
            </a:r>
          </a:p>
        </p:txBody>
      </p:sp>
      <p:sp>
        <p:nvSpPr>
          <p:cNvPr id="20484" name="Rectangle 5"/>
          <p:cNvSpPr>
            <a:spLocks noChangeAspect="1" noChangeArrowheads="1"/>
          </p:cNvSpPr>
          <p:nvPr/>
        </p:nvSpPr>
        <p:spPr bwMode="auto">
          <a:xfrm>
            <a:off x="228600" y="1219200"/>
            <a:ext cx="2436813"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40296" tIns="270157" rIns="540296" bIns="270157">
            <a:spAutoFit/>
          </a:bodyPr>
          <a:lstStyle/>
          <a:p>
            <a:pPr algn="ctr" defTabSz="739775">
              <a:lnSpc>
                <a:spcPct val="100000"/>
              </a:lnSpc>
            </a:pPr>
            <a:r>
              <a:rPr lang="en-US" sz="2400" b="0">
                <a:solidFill>
                  <a:srgbClr val="000000"/>
                </a:solidFill>
                <a:latin typeface="Helvetica" pitchFamily="34" charset="0"/>
              </a:rPr>
              <a:t>Corporate</a:t>
            </a:r>
          </a:p>
          <a:p>
            <a:pPr algn="ctr" defTabSz="739775">
              <a:lnSpc>
                <a:spcPct val="100000"/>
              </a:lnSpc>
            </a:pPr>
            <a:r>
              <a:rPr lang="en-US" sz="2400" b="0">
                <a:solidFill>
                  <a:srgbClr val="000000"/>
                </a:solidFill>
                <a:latin typeface="Helvetica" pitchFamily="34" charset="0"/>
              </a:rPr>
              <a:t>Network</a:t>
            </a:r>
          </a:p>
        </p:txBody>
      </p:sp>
      <p:sp>
        <p:nvSpPr>
          <p:cNvPr id="20485" name="Line 6"/>
          <p:cNvSpPr>
            <a:spLocks noChangeAspect="1" noChangeShapeType="1"/>
          </p:cNvSpPr>
          <p:nvPr/>
        </p:nvSpPr>
        <p:spPr bwMode="auto">
          <a:xfrm>
            <a:off x="4725988" y="3576638"/>
            <a:ext cx="0" cy="685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20486" name="Rectangle 7"/>
          <p:cNvSpPr>
            <a:spLocks noChangeAspect="1" noChangeArrowheads="1"/>
          </p:cNvSpPr>
          <p:nvPr/>
        </p:nvSpPr>
        <p:spPr bwMode="auto">
          <a:xfrm>
            <a:off x="6719888" y="5699125"/>
            <a:ext cx="78422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p>
            <a:pPr algn="ctr" defTabSz="739775"/>
            <a:r>
              <a:rPr lang="en-US" sz="1600" b="0">
                <a:solidFill>
                  <a:srgbClr val="000000"/>
                </a:solidFill>
                <a:latin typeface="Helvetica" pitchFamily="34" charset="0"/>
              </a:rPr>
              <a:t>DNS</a:t>
            </a:r>
          </a:p>
          <a:p>
            <a:pPr algn="ctr" defTabSz="739775"/>
            <a:r>
              <a:rPr lang="en-US" sz="1600" b="0">
                <a:solidFill>
                  <a:srgbClr val="000000"/>
                </a:solidFill>
                <a:latin typeface="Helvetica" pitchFamily="34" charset="0"/>
              </a:rPr>
              <a:t>Server</a:t>
            </a:r>
          </a:p>
        </p:txBody>
      </p:sp>
      <p:sp>
        <p:nvSpPr>
          <p:cNvPr id="20487" name="Line 8"/>
          <p:cNvSpPr>
            <a:spLocks noChangeAspect="1" noChangeShapeType="1"/>
          </p:cNvSpPr>
          <p:nvPr/>
        </p:nvSpPr>
        <p:spPr bwMode="auto">
          <a:xfrm rot="5400000">
            <a:off x="5398294" y="4877594"/>
            <a:ext cx="455612"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20488" name="Line 9"/>
          <p:cNvSpPr>
            <a:spLocks noChangeAspect="1" noChangeShapeType="1"/>
          </p:cNvSpPr>
          <p:nvPr/>
        </p:nvSpPr>
        <p:spPr bwMode="auto">
          <a:xfrm>
            <a:off x="6400800" y="3581400"/>
            <a:ext cx="0" cy="1066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20489" name="Rectangle 10"/>
          <p:cNvSpPr>
            <a:spLocks noChangeAspect="1" noChangeArrowheads="1"/>
          </p:cNvSpPr>
          <p:nvPr/>
        </p:nvSpPr>
        <p:spPr bwMode="auto">
          <a:xfrm>
            <a:off x="5237163" y="5699125"/>
            <a:ext cx="78422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p>
            <a:pPr algn="ctr" defTabSz="739775"/>
            <a:r>
              <a:rPr lang="en-US" sz="1600" b="0">
                <a:solidFill>
                  <a:srgbClr val="000000"/>
                </a:solidFill>
                <a:latin typeface="Helvetica" pitchFamily="34" charset="0"/>
              </a:rPr>
              <a:t>Web</a:t>
            </a:r>
          </a:p>
          <a:p>
            <a:pPr algn="ctr" defTabSz="739775"/>
            <a:r>
              <a:rPr lang="en-US" sz="1600" b="0">
                <a:solidFill>
                  <a:srgbClr val="000000"/>
                </a:solidFill>
                <a:latin typeface="Helvetica" pitchFamily="34" charset="0"/>
              </a:rPr>
              <a:t>Server</a:t>
            </a:r>
          </a:p>
        </p:txBody>
      </p:sp>
      <p:sp>
        <p:nvSpPr>
          <p:cNvPr id="20490" name="Line 11"/>
          <p:cNvSpPr>
            <a:spLocks noChangeAspect="1" noChangeShapeType="1"/>
          </p:cNvSpPr>
          <p:nvPr/>
        </p:nvSpPr>
        <p:spPr bwMode="auto">
          <a:xfrm flipV="1">
            <a:off x="1568450" y="3570288"/>
            <a:ext cx="0" cy="420687"/>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20491" name="Line 12"/>
          <p:cNvSpPr>
            <a:spLocks noChangeAspect="1" noChangeShapeType="1"/>
          </p:cNvSpPr>
          <p:nvPr/>
        </p:nvSpPr>
        <p:spPr bwMode="auto">
          <a:xfrm flipV="1">
            <a:off x="762000" y="3571875"/>
            <a:ext cx="0" cy="4191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20492" name="Line 13"/>
          <p:cNvSpPr>
            <a:spLocks noChangeAspect="1" noChangeShapeType="1"/>
          </p:cNvSpPr>
          <p:nvPr/>
        </p:nvSpPr>
        <p:spPr bwMode="auto">
          <a:xfrm flipV="1">
            <a:off x="2354263" y="3571875"/>
            <a:ext cx="0" cy="4191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20493" name="Line 14"/>
          <p:cNvSpPr>
            <a:spLocks noChangeShapeType="1"/>
          </p:cNvSpPr>
          <p:nvPr/>
        </p:nvSpPr>
        <p:spPr bwMode="auto">
          <a:xfrm>
            <a:off x="3035300" y="3259138"/>
            <a:ext cx="0" cy="304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20494" name="Line 15"/>
          <p:cNvSpPr>
            <a:spLocks noChangeAspect="1" noChangeShapeType="1"/>
          </p:cNvSpPr>
          <p:nvPr/>
        </p:nvSpPr>
        <p:spPr bwMode="auto">
          <a:xfrm rot="5400000">
            <a:off x="6846094" y="4877594"/>
            <a:ext cx="455612"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20495" name="Rectangle 16"/>
          <p:cNvSpPr>
            <a:spLocks noChangeAspect="1" noChangeArrowheads="1"/>
          </p:cNvSpPr>
          <p:nvPr/>
        </p:nvSpPr>
        <p:spPr bwMode="auto">
          <a:xfrm>
            <a:off x="4343400" y="2847975"/>
            <a:ext cx="8270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p>
            <a:pPr defTabSz="739775">
              <a:lnSpc>
                <a:spcPct val="100000"/>
              </a:lnSpc>
            </a:pPr>
            <a:r>
              <a:rPr lang="en-US" sz="1600" b="0">
                <a:solidFill>
                  <a:srgbClr val="000000"/>
                </a:solidFill>
                <a:latin typeface="Helvetica" pitchFamily="34" charset="0"/>
              </a:rPr>
              <a:t>Sensor</a:t>
            </a:r>
          </a:p>
        </p:txBody>
      </p:sp>
      <p:sp>
        <p:nvSpPr>
          <p:cNvPr id="20496" name="Rectangle 17"/>
          <p:cNvSpPr>
            <a:spLocks noChangeAspect="1" noChangeArrowheads="1"/>
          </p:cNvSpPr>
          <p:nvPr/>
        </p:nvSpPr>
        <p:spPr bwMode="auto">
          <a:xfrm>
            <a:off x="2667000" y="3886200"/>
            <a:ext cx="8270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p>
            <a:pPr defTabSz="739775">
              <a:lnSpc>
                <a:spcPct val="100000"/>
              </a:lnSpc>
            </a:pPr>
            <a:r>
              <a:rPr lang="en-US" sz="1600" b="0">
                <a:solidFill>
                  <a:srgbClr val="000000"/>
                </a:solidFill>
                <a:latin typeface="Helvetica" pitchFamily="34" charset="0"/>
              </a:rPr>
              <a:t>Sensor</a:t>
            </a:r>
          </a:p>
        </p:txBody>
      </p:sp>
      <p:sp>
        <p:nvSpPr>
          <p:cNvPr id="20497" name="Rectangle 18"/>
          <p:cNvSpPr>
            <a:spLocks noChangeAspect="1" noChangeArrowheads="1"/>
          </p:cNvSpPr>
          <p:nvPr/>
        </p:nvSpPr>
        <p:spPr bwMode="auto">
          <a:xfrm>
            <a:off x="6019800" y="2771775"/>
            <a:ext cx="8794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p>
            <a:pPr defTabSz="739775">
              <a:lnSpc>
                <a:spcPct val="100000"/>
              </a:lnSpc>
            </a:pPr>
            <a:r>
              <a:rPr lang="en-US" sz="1600" b="0">
                <a:solidFill>
                  <a:srgbClr val="000000"/>
                </a:solidFill>
                <a:latin typeface="Helvetica" pitchFamily="34" charset="0"/>
              </a:rPr>
              <a:t>Firewall</a:t>
            </a:r>
          </a:p>
        </p:txBody>
      </p:sp>
      <p:sp>
        <p:nvSpPr>
          <p:cNvPr id="20498" name="Line 19"/>
          <p:cNvSpPr>
            <a:spLocks noChangeAspect="1" noChangeShapeType="1"/>
          </p:cNvSpPr>
          <p:nvPr/>
        </p:nvSpPr>
        <p:spPr bwMode="auto">
          <a:xfrm rot="-5400000">
            <a:off x="3238500" y="3114675"/>
            <a:ext cx="228600"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20499" name="Line 20"/>
          <p:cNvSpPr>
            <a:spLocks noChangeAspect="1" noChangeShapeType="1"/>
          </p:cNvSpPr>
          <p:nvPr/>
        </p:nvSpPr>
        <p:spPr bwMode="auto">
          <a:xfrm flipV="1">
            <a:off x="1371600" y="2835275"/>
            <a:ext cx="0" cy="4191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20500" name="Line 21"/>
          <p:cNvSpPr>
            <a:spLocks noChangeAspect="1" noChangeShapeType="1"/>
          </p:cNvSpPr>
          <p:nvPr/>
        </p:nvSpPr>
        <p:spPr bwMode="auto">
          <a:xfrm flipV="1">
            <a:off x="2362200" y="2835275"/>
            <a:ext cx="0" cy="4191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20501" name="Line 22"/>
          <p:cNvSpPr>
            <a:spLocks noChangeAspect="1" noChangeShapeType="1"/>
          </p:cNvSpPr>
          <p:nvPr/>
        </p:nvSpPr>
        <p:spPr bwMode="auto">
          <a:xfrm>
            <a:off x="1371600" y="3244850"/>
            <a:ext cx="1990725"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20502" name="Line 23"/>
          <p:cNvSpPr>
            <a:spLocks noChangeAspect="1" noChangeShapeType="1"/>
          </p:cNvSpPr>
          <p:nvPr/>
        </p:nvSpPr>
        <p:spPr bwMode="auto">
          <a:xfrm>
            <a:off x="782638" y="3570288"/>
            <a:ext cx="6456362" cy="1587"/>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20503" name="Line 24"/>
          <p:cNvSpPr>
            <a:spLocks noChangeAspect="1" noChangeShapeType="1"/>
          </p:cNvSpPr>
          <p:nvPr/>
        </p:nvSpPr>
        <p:spPr bwMode="auto">
          <a:xfrm>
            <a:off x="5614988" y="4648200"/>
            <a:ext cx="1471612"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20504" name="Rectangle 25"/>
          <p:cNvSpPr>
            <a:spLocks noChangeAspect="1" noChangeArrowheads="1"/>
          </p:cNvSpPr>
          <p:nvPr/>
        </p:nvSpPr>
        <p:spPr bwMode="auto">
          <a:xfrm>
            <a:off x="5943600" y="4981575"/>
            <a:ext cx="82708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p>
            <a:pPr algn="ctr" defTabSz="739775">
              <a:lnSpc>
                <a:spcPct val="100000"/>
              </a:lnSpc>
            </a:pPr>
            <a:r>
              <a:rPr lang="en-US" sz="1600" b="0">
                <a:solidFill>
                  <a:srgbClr val="000000"/>
                </a:solidFill>
                <a:latin typeface="Helvetica" pitchFamily="34" charset="0"/>
              </a:rPr>
              <a:t>Sensor</a:t>
            </a:r>
          </a:p>
        </p:txBody>
      </p:sp>
      <p:sp>
        <p:nvSpPr>
          <p:cNvPr id="20505" name="Rectangle 26"/>
          <p:cNvSpPr>
            <a:spLocks noChangeAspect="1" noChangeArrowheads="1"/>
          </p:cNvSpPr>
          <p:nvPr/>
        </p:nvSpPr>
        <p:spPr bwMode="auto">
          <a:xfrm>
            <a:off x="5257800" y="2971800"/>
            <a:ext cx="793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91440" bIns="91440">
            <a:spAutoFit/>
          </a:bodyPr>
          <a:lstStyle/>
          <a:p>
            <a:pPr defTabSz="739775">
              <a:lnSpc>
                <a:spcPct val="100000"/>
              </a:lnSpc>
            </a:pPr>
            <a:r>
              <a:rPr lang="en-US" sz="1600" b="0">
                <a:solidFill>
                  <a:srgbClr val="000000"/>
                </a:solidFill>
                <a:latin typeface="Helvetica" pitchFamily="34" charset="0"/>
              </a:rPr>
              <a:t>Router</a:t>
            </a:r>
          </a:p>
        </p:txBody>
      </p:sp>
      <p:pic>
        <p:nvPicPr>
          <p:cNvPr id="20506" name="Picture 27" descr="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00" y="3762375"/>
            <a:ext cx="676275"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7" name="Picture 28" descr="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3810000"/>
            <a:ext cx="676275"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8" name="Picture 29" descr="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3810000"/>
            <a:ext cx="676275"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9" name="Picture 30" descr="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6800" y="2487613"/>
            <a:ext cx="676275"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0" name="Picture 31" descr="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66925" y="2514600"/>
            <a:ext cx="676275"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1" name="Picture 32" descr="Rout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9000" y="3352800"/>
            <a:ext cx="612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2" name="Picture 33" descr="ID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667000" y="3282950"/>
            <a:ext cx="6397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3" name="Picture 34" descr="ID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19600" y="3282950"/>
            <a:ext cx="6397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4" name="Picture 35" descr="Rout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7175" y="3351213"/>
            <a:ext cx="612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5" name="Picture 36" descr="Firewall_Vertica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99188" y="3190875"/>
            <a:ext cx="401637"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6" name="Picture 37" descr="ID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0" y="4349750"/>
            <a:ext cx="6397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7" name="Picture 38" descr="File-Application_Serv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43525" y="5072063"/>
            <a:ext cx="4746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8" name="Picture 39" descr="File-Application_Serve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02438" y="5081588"/>
            <a:ext cx="4746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9" name="Picture 40" descr="Security_Management_Cisco"/>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13225" y="3981450"/>
            <a:ext cx="877888"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0" name="Picture 41" descr="Network_Cloud_Standar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1825" y="3021013"/>
            <a:ext cx="19812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1" name="Rectangle 42"/>
          <p:cNvSpPr>
            <a:spLocks noChangeAspect="1" noChangeArrowheads="1"/>
          </p:cNvSpPr>
          <p:nvPr/>
        </p:nvSpPr>
        <p:spPr bwMode="auto">
          <a:xfrm>
            <a:off x="6838950" y="2995613"/>
            <a:ext cx="22034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296" tIns="270157" rIns="540296" bIns="270157">
            <a:spAutoFit/>
          </a:bodyPr>
          <a:lstStyle/>
          <a:p>
            <a:pPr algn="ctr" defTabSz="1028700">
              <a:lnSpc>
                <a:spcPct val="100000"/>
              </a:lnSpc>
              <a:spcBef>
                <a:spcPct val="50000"/>
              </a:spcBef>
            </a:pPr>
            <a:r>
              <a:rPr lang="en-US" sz="1800" b="0">
                <a:latin typeface="Helvetica" pitchFamily="34" charset="0"/>
              </a:rPr>
              <a:t>Untrusted</a:t>
            </a:r>
            <a:br>
              <a:rPr lang="en-US" sz="1800" b="0">
                <a:latin typeface="Helvetica" pitchFamily="34" charset="0"/>
              </a:rPr>
            </a:br>
            <a:r>
              <a:rPr lang="en-US" sz="1800" b="0">
                <a:latin typeface="Helvetica" pitchFamily="34" charset="0"/>
              </a:rPr>
              <a:t>Network</a:t>
            </a:r>
          </a:p>
        </p:txBody>
      </p:sp>
      <p:pic>
        <p:nvPicPr>
          <p:cNvPr id="20522" name="Picture 43" descr="Lapto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1800" y="2514600"/>
            <a:ext cx="676275"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3" name="Title 43"/>
          <p:cNvSpPr>
            <a:spLocks noGrp="1"/>
          </p:cNvSpPr>
          <p:nvPr>
            <p:ph type="title"/>
          </p:nvPr>
        </p:nvSpPr>
        <p:spPr/>
        <p:txBody>
          <a:bodyPr/>
          <a:lstStyle/>
          <a:p>
            <a:r>
              <a:rPr lang="en-US" smtClean="0"/>
              <a:t>Network-Based Solutions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defTabSz="914400"/>
            <a:r>
              <a:rPr lang="en-US" sz="2800" smtClean="0"/>
              <a:t>Cisco IPS Solutions</a:t>
            </a:r>
            <a:br>
              <a:rPr lang="en-US" sz="2800" smtClean="0"/>
            </a:br>
            <a:r>
              <a:rPr lang="en-US" sz="2800" smtClean="0"/>
              <a:t>AIM and Network Module Enhanced</a:t>
            </a:r>
          </a:p>
        </p:txBody>
      </p:sp>
      <p:sp>
        <p:nvSpPr>
          <p:cNvPr id="21507" name="Rectangle 26"/>
          <p:cNvSpPr>
            <a:spLocks noGrp="1" noChangeArrowheads="1"/>
          </p:cNvSpPr>
          <p:nvPr>
            <p:ph type="body" idx="1"/>
          </p:nvPr>
        </p:nvSpPr>
        <p:spPr/>
        <p:txBody>
          <a:bodyPr/>
          <a:lstStyle/>
          <a:p>
            <a:pPr>
              <a:lnSpc>
                <a:spcPct val="90000"/>
              </a:lnSpc>
              <a:spcBef>
                <a:spcPct val="30000"/>
              </a:spcBef>
            </a:pPr>
            <a:r>
              <a:rPr lang="en-US" sz="2000" smtClean="0"/>
              <a:t>Integrates IPS into the Cisco 1841 (IPS AIM only), 2800 and 3800 ISR routers</a:t>
            </a:r>
          </a:p>
          <a:p>
            <a:pPr>
              <a:lnSpc>
                <a:spcPct val="90000"/>
              </a:lnSpc>
              <a:spcBef>
                <a:spcPct val="30000"/>
              </a:spcBef>
            </a:pPr>
            <a:r>
              <a:rPr lang="en-US" sz="2000" smtClean="0"/>
              <a:t>IPS AIM occupies an internal AIM slot on router and has its own CPU and DRAM </a:t>
            </a:r>
          </a:p>
          <a:p>
            <a:pPr>
              <a:lnSpc>
                <a:spcPct val="90000"/>
              </a:lnSpc>
              <a:spcBef>
                <a:spcPct val="30000"/>
              </a:spcBef>
            </a:pPr>
            <a:r>
              <a:rPr lang="en-US" sz="2000" smtClean="0"/>
              <a:t>Monitors up to 45 Mb/s of traffic</a:t>
            </a:r>
          </a:p>
          <a:p>
            <a:pPr>
              <a:lnSpc>
                <a:spcPct val="90000"/>
              </a:lnSpc>
              <a:spcBef>
                <a:spcPct val="30000"/>
              </a:spcBef>
            </a:pPr>
            <a:r>
              <a:rPr lang="en-US" sz="2000" smtClean="0"/>
              <a:t>Provides full-featured intrusion protection</a:t>
            </a:r>
          </a:p>
          <a:p>
            <a:pPr>
              <a:lnSpc>
                <a:spcPct val="90000"/>
              </a:lnSpc>
              <a:spcBef>
                <a:spcPct val="30000"/>
              </a:spcBef>
            </a:pPr>
            <a:r>
              <a:rPr lang="en-US" sz="2000" smtClean="0"/>
              <a:t>Is able to monitor traffic from all router interfaces</a:t>
            </a:r>
          </a:p>
          <a:p>
            <a:pPr>
              <a:lnSpc>
                <a:spcPct val="90000"/>
              </a:lnSpc>
              <a:spcBef>
                <a:spcPct val="30000"/>
              </a:spcBef>
            </a:pPr>
            <a:r>
              <a:rPr lang="en-US" sz="2000" smtClean="0"/>
              <a:t>Can inspect GRE and IPsec traffic that has been decrypted at the router</a:t>
            </a:r>
          </a:p>
          <a:p>
            <a:pPr>
              <a:lnSpc>
                <a:spcPct val="90000"/>
              </a:lnSpc>
              <a:spcBef>
                <a:spcPct val="30000"/>
              </a:spcBef>
            </a:pPr>
            <a:r>
              <a:rPr lang="en-US" sz="2000" smtClean="0"/>
              <a:t>Delivers comprehensive intrusion protection at branch offices, isolating threats from the corporate network</a:t>
            </a:r>
          </a:p>
          <a:p>
            <a:pPr>
              <a:lnSpc>
                <a:spcPct val="90000"/>
              </a:lnSpc>
              <a:spcBef>
                <a:spcPct val="30000"/>
              </a:spcBef>
            </a:pPr>
            <a:r>
              <a:rPr lang="en-US" sz="2000" smtClean="0"/>
              <a:t>Runs the same software image as Cisco IPS Sensor Appliances</a:t>
            </a:r>
          </a:p>
          <a:p>
            <a:pPr>
              <a:lnSpc>
                <a:spcPct val="85000"/>
              </a:lnSpc>
            </a:pPr>
            <a:endParaRPr lang="en-US" sz="2000" smtClean="0"/>
          </a:p>
        </p:txBody>
      </p:sp>
      <p:pic>
        <p:nvPicPr>
          <p:cNvPr id="21508"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743200"/>
            <a:ext cx="29718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defTabSz="914400"/>
            <a:r>
              <a:rPr lang="en-US" sz="2800" smtClean="0"/>
              <a:t>Cisco IPS Solutions</a:t>
            </a:r>
            <a:br>
              <a:rPr lang="en-US" sz="2800" smtClean="0"/>
            </a:br>
            <a:r>
              <a:rPr lang="en-US" sz="2800" smtClean="0"/>
              <a:t>ASA AIP-SSM</a:t>
            </a:r>
          </a:p>
        </p:txBody>
      </p:sp>
      <p:sp>
        <p:nvSpPr>
          <p:cNvPr id="22531" name="Rectangle 48"/>
          <p:cNvSpPr>
            <a:spLocks noGrp="1" noChangeArrowheads="1"/>
          </p:cNvSpPr>
          <p:nvPr>
            <p:ph type="body" idx="1"/>
          </p:nvPr>
        </p:nvSpPr>
        <p:spPr/>
        <p:txBody>
          <a:bodyPr/>
          <a:lstStyle/>
          <a:p>
            <a:pPr>
              <a:lnSpc>
                <a:spcPct val="85000"/>
              </a:lnSpc>
            </a:pPr>
            <a:r>
              <a:rPr lang="en-US" sz="2400" smtClean="0"/>
              <a:t>High-performance module designed to provide additional security services to the Cisco ASA 5500 Series Adaptive Security Appliance</a:t>
            </a:r>
          </a:p>
          <a:p>
            <a:pPr>
              <a:lnSpc>
                <a:spcPct val="85000"/>
              </a:lnSpc>
            </a:pPr>
            <a:r>
              <a:rPr lang="en-US" sz="2400" smtClean="0"/>
              <a:t>Diskless design for improved reliability</a:t>
            </a:r>
          </a:p>
          <a:p>
            <a:pPr>
              <a:lnSpc>
                <a:spcPct val="85000"/>
              </a:lnSpc>
            </a:pPr>
            <a:r>
              <a:rPr lang="en-US" sz="2400" smtClean="0"/>
              <a:t>External 10/100/1000 Ethernet interface for management and software downloads</a:t>
            </a:r>
          </a:p>
          <a:p>
            <a:pPr>
              <a:lnSpc>
                <a:spcPct val="85000"/>
              </a:lnSpc>
            </a:pPr>
            <a:r>
              <a:rPr lang="en-US" sz="2400" smtClean="0"/>
              <a:t>Intrusion prevention capability</a:t>
            </a:r>
          </a:p>
          <a:p>
            <a:pPr>
              <a:lnSpc>
                <a:spcPct val="85000"/>
              </a:lnSpc>
            </a:pPr>
            <a:r>
              <a:rPr lang="en-US" sz="2400" smtClean="0"/>
              <a:t>Runs the same software image as the Cisco IPS Sensor appliances</a:t>
            </a:r>
          </a:p>
        </p:txBody>
      </p:sp>
      <p:pic>
        <p:nvPicPr>
          <p:cNvPr id="22532" name="Picture 21" descr="Large Photo"/>
          <p:cNvPicPr>
            <a:picLocks noChangeAspect="1" noChangeArrowheads="1"/>
          </p:cNvPicPr>
          <p:nvPr/>
        </p:nvPicPr>
        <p:blipFill>
          <a:blip r:embed="rId3">
            <a:extLst>
              <a:ext uri="{28A0092B-C50C-407E-A947-70E740481C1C}">
                <a14:useLocalDpi xmlns:a14="http://schemas.microsoft.com/office/drawing/2010/main" val="0"/>
              </a:ext>
            </a:extLst>
          </a:blip>
          <a:srcRect t="11911" b="16626"/>
          <a:stretch>
            <a:fillRect/>
          </a:stretch>
        </p:blipFill>
        <p:spPr bwMode="auto">
          <a:xfrm>
            <a:off x="5562600" y="5181600"/>
            <a:ext cx="167640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Lesson Planning</a:t>
            </a:r>
          </a:p>
        </p:txBody>
      </p:sp>
      <p:sp>
        <p:nvSpPr>
          <p:cNvPr id="5123" name="Rectangle 5"/>
          <p:cNvSpPr>
            <a:spLocks noGrp="1" noChangeArrowheads="1"/>
          </p:cNvSpPr>
          <p:nvPr>
            <p:ph type="body" idx="4294967295"/>
          </p:nvPr>
        </p:nvSpPr>
        <p:spPr/>
        <p:txBody>
          <a:bodyPr/>
          <a:lstStyle/>
          <a:p>
            <a:pPr marL="344488" indent="-344488"/>
            <a:r>
              <a:rPr lang="en-US" smtClean="0"/>
              <a:t>This lesson should take 3-6 hours to present</a:t>
            </a:r>
          </a:p>
          <a:p>
            <a:pPr marL="344488" indent="-344488"/>
            <a:r>
              <a:rPr lang="en-US" smtClean="0"/>
              <a:t>The lesson should include lecture, demonstrations, discussion and assessments</a:t>
            </a:r>
          </a:p>
          <a:p>
            <a:pPr marL="344488" indent="-344488"/>
            <a:r>
              <a:rPr lang="en-US" smtClean="0"/>
              <a:t>The lesson can be taught in person or using remote instruction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defTabSz="914400"/>
            <a:r>
              <a:rPr lang="en-US" sz="2800" smtClean="0"/>
              <a:t>Cisco IPS Solutions</a:t>
            </a:r>
            <a:br>
              <a:rPr lang="en-US" sz="2800" smtClean="0"/>
            </a:br>
            <a:r>
              <a:rPr lang="en-US" sz="2800" smtClean="0"/>
              <a:t>4200 Series Sensors</a:t>
            </a:r>
          </a:p>
        </p:txBody>
      </p:sp>
      <p:sp>
        <p:nvSpPr>
          <p:cNvPr id="23555" name="Rectangle 25"/>
          <p:cNvSpPr>
            <a:spLocks noGrp="1" noChangeArrowheads="1"/>
          </p:cNvSpPr>
          <p:nvPr>
            <p:ph type="body" idx="1"/>
          </p:nvPr>
        </p:nvSpPr>
        <p:spPr/>
        <p:txBody>
          <a:bodyPr/>
          <a:lstStyle/>
          <a:p>
            <a:r>
              <a:rPr lang="en-US" smtClean="0"/>
              <a:t>Appliance solution focused on protecting network devices, services, and applications</a:t>
            </a:r>
          </a:p>
          <a:p>
            <a:r>
              <a:rPr lang="en-US" smtClean="0"/>
              <a:t>Sophisticated attack detection is provided.</a:t>
            </a:r>
          </a:p>
          <a:p>
            <a:endParaRPr lang="en-US" smtClean="0"/>
          </a:p>
        </p:txBody>
      </p:sp>
      <p:pic>
        <p:nvPicPr>
          <p:cNvPr id="23556" name="Picture 22" descr="Large Photo"/>
          <p:cNvPicPr>
            <a:picLocks noChangeAspect="1" noChangeArrowheads="1"/>
          </p:cNvPicPr>
          <p:nvPr/>
        </p:nvPicPr>
        <p:blipFill>
          <a:blip r:embed="rId3">
            <a:extLst>
              <a:ext uri="{28A0092B-C50C-407E-A947-70E740481C1C}">
                <a14:useLocalDpi xmlns:a14="http://schemas.microsoft.com/office/drawing/2010/main" val="0"/>
              </a:ext>
            </a:extLst>
          </a:blip>
          <a:srcRect t="35001" b="34999"/>
          <a:stretch>
            <a:fillRect/>
          </a:stretch>
        </p:blipFill>
        <p:spPr bwMode="auto">
          <a:xfrm>
            <a:off x="2209800" y="3657600"/>
            <a:ext cx="52578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defTabSz="914400"/>
            <a:r>
              <a:rPr lang="en-US" sz="2800" smtClean="0"/>
              <a:t>Cisco IPS Solutions</a:t>
            </a:r>
            <a:br>
              <a:rPr lang="en-US" sz="2800" smtClean="0"/>
            </a:br>
            <a:r>
              <a:rPr lang="en-US" sz="2800" smtClean="0"/>
              <a:t>Cisco Catalyst 6500 Series IDSM-2</a:t>
            </a:r>
          </a:p>
        </p:txBody>
      </p:sp>
      <p:sp>
        <p:nvSpPr>
          <p:cNvPr id="24579" name="Rectangle 25"/>
          <p:cNvSpPr>
            <a:spLocks noGrp="1" noChangeArrowheads="1"/>
          </p:cNvSpPr>
          <p:nvPr>
            <p:ph type="body" idx="1"/>
          </p:nvPr>
        </p:nvSpPr>
        <p:spPr/>
        <p:txBody>
          <a:bodyPr/>
          <a:lstStyle/>
          <a:p>
            <a:pPr>
              <a:lnSpc>
                <a:spcPct val="85000"/>
              </a:lnSpc>
            </a:pPr>
            <a:r>
              <a:rPr lang="en-US" smtClean="0"/>
              <a:t>Switch-integrated intrusion protection module delivering a high-value security service in the core network fabric device</a:t>
            </a:r>
          </a:p>
          <a:p>
            <a:pPr>
              <a:lnSpc>
                <a:spcPct val="85000"/>
              </a:lnSpc>
            </a:pPr>
            <a:r>
              <a:rPr lang="en-US" smtClean="0"/>
              <a:t>Support for an unlimited number of VLANs</a:t>
            </a:r>
          </a:p>
          <a:p>
            <a:pPr>
              <a:lnSpc>
                <a:spcPct val="85000"/>
              </a:lnSpc>
            </a:pPr>
            <a:r>
              <a:rPr lang="en-US" smtClean="0"/>
              <a:t>Intrusion prevention capability</a:t>
            </a:r>
          </a:p>
          <a:p>
            <a:pPr>
              <a:lnSpc>
                <a:spcPct val="85000"/>
              </a:lnSpc>
            </a:pPr>
            <a:r>
              <a:rPr lang="en-US" smtClean="0"/>
              <a:t>Runs the same software image as the Cisco IPS Sensor Appliances</a:t>
            </a:r>
          </a:p>
        </p:txBody>
      </p:sp>
      <p:pic>
        <p:nvPicPr>
          <p:cNvPr id="2458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5181600"/>
            <a:ext cx="26670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defTabSz="914400"/>
            <a:r>
              <a:rPr lang="en-US" smtClean="0"/>
              <a:t>IPS Sensors</a:t>
            </a:r>
          </a:p>
        </p:txBody>
      </p:sp>
      <p:sp>
        <p:nvSpPr>
          <p:cNvPr id="25603" name="Rectangle 4"/>
          <p:cNvSpPr>
            <a:spLocks noGrp="1" noChangeArrowheads="1"/>
          </p:cNvSpPr>
          <p:nvPr>
            <p:ph type="body" idx="1"/>
          </p:nvPr>
        </p:nvSpPr>
        <p:spPr/>
        <p:txBody>
          <a:bodyPr/>
          <a:lstStyle/>
          <a:p>
            <a:pPr>
              <a:lnSpc>
                <a:spcPct val="85000"/>
              </a:lnSpc>
            </a:pPr>
            <a:r>
              <a:rPr lang="en-US" sz="2400" smtClean="0"/>
              <a:t>Factors that impact IPS sensor selection and deployment:</a:t>
            </a:r>
          </a:p>
          <a:p>
            <a:pPr lvl="1">
              <a:lnSpc>
                <a:spcPct val="85000"/>
              </a:lnSpc>
            </a:pPr>
            <a:r>
              <a:rPr lang="en-US" sz="2000" smtClean="0"/>
              <a:t>Amount of network traffic</a:t>
            </a:r>
          </a:p>
          <a:p>
            <a:pPr lvl="1">
              <a:lnSpc>
                <a:spcPct val="85000"/>
              </a:lnSpc>
            </a:pPr>
            <a:r>
              <a:rPr lang="en-US" sz="2000" smtClean="0"/>
              <a:t>Network topology</a:t>
            </a:r>
          </a:p>
          <a:p>
            <a:pPr lvl="1">
              <a:lnSpc>
                <a:spcPct val="85000"/>
              </a:lnSpc>
            </a:pPr>
            <a:r>
              <a:rPr lang="en-US" sz="2000" smtClean="0"/>
              <a:t>Security budget</a:t>
            </a:r>
          </a:p>
          <a:p>
            <a:pPr lvl="1">
              <a:lnSpc>
                <a:spcPct val="85000"/>
              </a:lnSpc>
            </a:pPr>
            <a:r>
              <a:rPr lang="en-US" sz="2000" smtClean="0"/>
              <a:t>Available security staff</a:t>
            </a:r>
          </a:p>
          <a:p>
            <a:pPr>
              <a:lnSpc>
                <a:spcPct val="85000"/>
              </a:lnSpc>
            </a:pPr>
            <a:r>
              <a:rPr lang="en-US" sz="2400" smtClean="0"/>
              <a:t>Size of implementation</a:t>
            </a:r>
          </a:p>
          <a:p>
            <a:pPr lvl="1">
              <a:lnSpc>
                <a:spcPct val="85000"/>
              </a:lnSpc>
            </a:pPr>
            <a:r>
              <a:rPr lang="en-US" sz="2000" smtClean="0"/>
              <a:t>Small (branch offices)</a:t>
            </a:r>
          </a:p>
          <a:p>
            <a:pPr lvl="1">
              <a:lnSpc>
                <a:spcPct val="85000"/>
              </a:lnSpc>
            </a:pPr>
            <a:r>
              <a:rPr lang="en-US" sz="2000" smtClean="0"/>
              <a:t>Large </a:t>
            </a:r>
          </a:p>
          <a:p>
            <a:pPr lvl="1">
              <a:lnSpc>
                <a:spcPct val="85000"/>
              </a:lnSpc>
            </a:pPr>
            <a:r>
              <a:rPr lang="en-US" sz="2000" smtClean="0"/>
              <a:t>Enterprise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defTabSz="914400"/>
            <a:r>
              <a:rPr lang="en-GB" smtClean="0"/>
              <a:t>Comparing HIPS and Network IPS</a:t>
            </a:r>
          </a:p>
        </p:txBody>
      </p:sp>
      <p:graphicFrame>
        <p:nvGraphicFramePr>
          <p:cNvPr id="263193" name="Group 25"/>
          <p:cNvGraphicFramePr>
            <a:graphicFrameLocks noGrp="1"/>
          </p:cNvGraphicFramePr>
          <p:nvPr>
            <p:ph type="tbl" idx="1"/>
          </p:nvPr>
        </p:nvGraphicFramePr>
        <p:xfrm>
          <a:off x="381000" y="1447800"/>
          <a:ext cx="8382000" cy="4964113"/>
        </p:xfrm>
        <a:graphic>
          <a:graphicData uri="http://schemas.openxmlformats.org/drawingml/2006/table">
            <a:tbl>
              <a:tblPr/>
              <a:tblGrid>
                <a:gridCol w="1243013"/>
                <a:gridCol w="3692525"/>
                <a:gridCol w="3446462"/>
              </a:tblGrid>
              <a:tr h="544513">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endParaRPr kumimoji="0" lang="de-DE" sz="2800" b="0" i="0" u="none" strike="noStrike" cap="none" normalizeH="0" baseline="0" smtClean="0">
                        <a:ln>
                          <a:noFill/>
                        </a:ln>
                        <a:solidFill>
                          <a:schemeClr val="tx2"/>
                        </a:solidFill>
                        <a:effectLst/>
                        <a:latin typeface="Arial" charset="0"/>
                      </a:endParaRPr>
                    </a:p>
                  </a:txBody>
                  <a:tcPr marL="45720" marR="4572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GB" sz="2400" b="0" i="0" u="none" strike="noStrike" cap="none" normalizeH="0" baseline="0" smtClean="0">
                          <a:ln>
                            <a:noFill/>
                          </a:ln>
                          <a:solidFill>
                            <a:schemeClr val="tx1"/>
                          </a:solidFill>
                          <a:effectLst/>
                          <a:latin typeface="Arial" charset="0"/>
                        </a:rPr>
                        <a:t>Advantages</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GB" sz="2400" b="0" i="0" u="none" strike="noStrike" cap="none" normalizeH="0" baseline="0" smtClean="0">
                          <a:ln>
                            <a:noFill/>
                          </a:ln>
                          <a:solidFill>
                            <a:schemeClr val="tx1"/>
                          </a:solidFill>
                          <a:effectLst/>
                          <a:latin typeface="Arial" charset="0"/>
                        </a:rPr>
                        <a:t>Disadvantages</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1339850">
                <a:tc>
                  <a:txBody>
                    <a:bodyPr/>
                    <a:lstStyle/>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GB" sz="2000" b="0" i="0" u="none" strike="noStrike" cap="none" normalizeH="0" baseline="0" smtClean="0">
                          <a:ln>
                            <a:noFill/>
                          </a:ln>
                          <a:solidFill>
                            <a:schemeClr val="tx1"/>
                          </a:solidFill>
                          <a:effectLst/>
                          <a:latin typeface="Arial" charset="0"/>
                        </a:rPr>
                        <a:t>HIPS</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3038" marR="0" lvl="0" indent="-173038" algn="l" defTabSz="814388" rtl="0" eaLnBrk="0" fontAlgn="base" latinLnBrk="0" hangingPunct="0">
                        <a:lnSpc>
                          <a:spcPct val="95000"/>
                        </a:lnSpc>
                        <a:spcBef>
                          <a:spcPct val="50000"/>
                        </a:spcBef>
                        <a:spcAft>
                          <a:spcPct val="0"/>
                        </a:spcAft>
                        <a:buClr>
                          <a:srgbClr val="005569"/>
                        </a:buClr>
                        <a:buSzTx/>
                        <a:buFont typeface="Wingdings" pitchFamily="2" charset="2"/>
                        <a:buChar char="§"/>
                        <a:tabLst>
                          <a:tab pos="173038" algn="l"/>
                        </a:tabLst>
                      </a:pPr>
                      <a:r>
                        <a:rPr kumimoji="0" lang="en-GB" sz="2000" b="0" i="0" u="none" strike="noStrike" cap="none" normalizeH="0" baseline="0" smtClean="0">
                          <a:ln>
                            <a:noFill/>
                          </a:ln>
                          <a:solidFill>
                            <a:schemeClr val="tx1"/>
                          </a:solidFill>
                          <a:effectLst/>
                          <a:latin typeface="Arial" charset="0"/>
                        </a:rPr>
                        <a:t>Is host-specific</a:t>
                      </a:r>
                    </a:p>
                    <a:p>
                      <a:pPr marL="173038" marR="0" lvl="0" indent="-173038" algn="l" defTabSz="814388" rtl="0" eaLnBrk="0" fontAlgn="base" latinLnBrk="0" hangingPunct="0">
                        <a:lnSpc>
                          <a:spcPct val="95000"/>
                        </a:lnSpc>
                        <a:spcBef>
                          <a:spcPct val="50000"/>
                        </a:spcBef>
                        <a:spcAft>
                          <a:spcPct val="0"/>
                        </a:spcAft>
                        <a:buClr>
                          <a:srgbClr val="005569"/>
                        </a:buClr>
                        <a:buSzTx/>
                        <a:buFont typeface="Wingdings" pitchFamily="2" charset="2"/>
                        <a:buChar char="§"/>
                        <a:tabLst>
                          <a:tab pos="173038" algn="l"/>
                        </a:tabLst>
                      </a:pPr>
                      <a:r>
                        <a:rPr kumimoji="0" lang="en-GB" sz="2000" b="0" i="0" u="none" strike="noStrike" cap="none" normalizeH="0" baseline="0" smtClean="0">
                          <a:ln>
                            <a:noFill/>
                          </a:ln>
                          <a:solidFill>
                            <a:schemeClr val="tx1"/>
                          </a:solidFill>
                          <a:effectLst/>
                          <a:latin typeface="Arial" charset="0"/>
                        </a:rPr>
                        <a:t>Protects host after decryption</a:t>
                      </a:r>
                    </a:p>
                    <a:p>
                      <a:pPr marL="173038" marR="0" lvl="0" indent="-173038" algn="l" defTabSz="814388" rtl="0" eaLnBrk="0" fontAlgn="base" latinLnBrk="0" hangingPunct="0">
                        <a:lnSpc>
                          <a:spcPct val="95000"/>
                        </a:lnSpc>
                        <a:spcBef>
                          <a:spcPct val="50000"/>
                        </a:spcBef>
                        <a:spcAft>
                          <a:spcPct val="0"/>
                        </a:spcAft>
                        <a:buClr>
                          <a:srgbClr val="005569"/>
                        </a:buClr>
                        <a:buSzTx/>
                        <a:buFont typeface="Wingdings" pitchFamily="2" charset="2"/>
                        <a:buChar char="§"/>
                        <a:tabLst>
                          <a:tab pos="173038" algn="l"/>
                        </a:tabLst>
                      </a:pPr>
                      <a:r>
                        <a:rPr kumimoji="0" lang="en-US" sz="2000" b="0" i="0" u="none" strike="noStrike" cap="none" normalizeH="0" baseline="0" smtClean="0">
                          <a:ln>
                            <a:noFill/>
                          </a:ln>
                          <a:solidFill>
                            <a:schemeClr val="tx1"/>
                          </a:solidFill>
                          <a:effectLst/>
                          <a:latin typeface="Arial" charset="0"/>
                        </a:rPr>
                        <a:t>Provides application-level encryption protection</a:t>
                      </a:r>
                      <a:endParaRPr kumimoji="0" lang="en-GB" sz="20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2D2D4"/>
                    </a:solidFill>
                  </a:tcPr>
                </a:tc>
                <a:tc>
                  <a:txBody>
                    <a:bodyPr/>
                    <a:lstStyle/>
                    <a:p>
                      <a:pPr marL="173038" marR="0" lvl="0" indent="-173038" algn="l" defTabSz="814388" rtl="0" eaLnBrk="0" fontAlgn="base" latinLnBrk="0" hangingPunct="0">
                        <a:lnSpc>
                          <a:spcPct val="95000"/>
                        </a:lnSpc>
                        <a:spcBef>
                          <a:spcPct val="50000"/>
                        </a:spcBef>
                        <a:spcAft>
                          <a:spcPct val="0"/>
                        </a:spcAft>
                        <a:buClr>
                          <a:srgbClr val="005569"/>
                        </a:buClr>
                        <a:buSzTx/>
                        <a:buFont typeface="Wingdings" pitchFamily="2" charset="2"/>
                        <a:buChar char="§"/>
                        <a:tabLst>
                          <a:tab pos="173038" algn="l"/>
                        </a:tabLst>
                      </a:pPr>
                      <a:r>
                        <a:rPr kumimoji="0" lang="en-GB" sz="2000" b="0" i="0" u="none" strike="noStrike" cap="none" normalizeH="0" baseline="0" smtClean="0">
                          <a:ln>
                            <a:noFill/>
                          </a:ln>
                          <a:solidFill>
                            <a:schemeClr val="tx1"/>
                          </a:solidFill>
                          <a:effectLst/>
                          <a:latin typeface="Arial" charset="0"/>
                        </a:rPr>
                        <a:t>Operating system dependent</a:t>
                      </a:r>
                    </a:p>
                    <a:p>
                      <a:pPr marL="173038" marR="0" lvl="0" indent="-173038" algn="l" defTabSz="814388" rtl="0" eaLnBrk="0" fontAlgn="base" latinLnBrk="0" hangingPunct="0">
                        <a:lnSpc>
                          <a:spcPct val="95000"/>
                        </a:lnSpc>
                        <a:spcBef>
                          <a:spcPct val="50000"/>
                        </a:spcBef>
                        <a:spcAft>
                          <a:spcPct val="0"/>
                        </a:spcAft>
                        <a:buClr>
                          <a:srgbClr val="005569"/>
                        </a:buClr>
                        <a:buSzTx/>
                        <a:buFont typeface="Wingdings" pitchFamily="2" charset="2"/>
                        <a:buChar char="§"/>
                        <a:tabLst>
                          <a:tab pos="173038" algn="l"/>
                        </a:tabLst>
                      </a:pPr>
                      <a:r>
                        <a:rPr kumimoji="0" lang="en-GB" sz="2000" b="0" i="0" u="none" strike="noStrike" cap="none" normalizeH="0" baseline="0" smtClean="0">
                          <a:ln>
                            <a:noFill/>
                          </a:ln>
                          <a:solidFill>
                            <a:schemeClr val="tx1"/>
                          </a:solidFill>
                          <a:effectLst/>
                          <a:latin typeface="Arial" charset="0"/>
                        </a:rPr>
                        <a:t>Lower level network events not seen</a:t>
                      </a:r>
                    </a:p>
                    <a:p>
                      <a:pPr marL="173038" marR="0" lvl="0" indent="-173038" algn="l" defTabSz="814388" rtl="0" eaLnBrk="0" fontAlgn="base" latinLnBrk="0" hangingPunct="0">
                        <a:lnSpc>
                          <a:spcPct val="95000"/>
                        </a:lnSpc>
                        <a:spcBef>
                          <a:spcPct val="50000"/>
                        </a:spcBef>
                        <a:spcAft>
                          <a:spcPct val="0"/>
                        </a:spcAft>
                        <a:buClr>
                          <a:srgbClr val="005569"/>
                        </a:buClr>
                        <a:buSzTx/>
                        <a:buFont typeface="Wingdings" pitchFamily="2" charset="2"/>
                        <a:buChar char="§"/>
                        <a:tabLst>
                          <a:tab pos="173038" algn="l"/>
                        </a:tabLst>
                      </a:pPr>
                      <a:r>
                        <a:rPr kumimoji="0" lang="en-GB" sz="2000" b="0" i="0" u="none" strike="noStrike" cap="none" normalizeH="0" baseline="0" smtClean="0">
                          <a:ln>
                            <a:noFill/>
                          </a:ln>
                          <a:solidFill>
                            <a:schemeClr val="tx1"/>
                          </a:solidFill>
                          <a:effectLst/>
                          <a:latin typeface="Arial" charset="0"/>
                        </a:rPr>
                        <a:t>Host is visible to attackers</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2D2D4"/>
                    </a:solidFill>
                  </a:tcPr>
                </a:tc>
              </a:tr>
              <a:tr h="1344613">
                <a:tc>
                  <a:txBody>
                    <a:bodyPr/>
                    <a:lstStyle/>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GB" sz="2000" b="0" i="0" u="none" strike="noStrike" cap="none" normalizeH="0" baseline="0" smtClean="0">
                          <a:ln>
                            <a:noFill/>
                          </a:ln>
                          <a:solidFill>
                            <a:schemeClr val="tx1"/>
                          </a:solidFill>
                          <a:effectLst/>
                          <a:latin typeface="Arial" charset="0"/>
                        </a:rPr>
                        <a:t>Network IPS</a:t>
                      </a:r>
                    </a:p>
                  </a:txBody>
                  <a:tcPr marL="45720" marR="457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3038" marR="0" lvl="0" indent="-173038" algn="l" defTabSz="814388" rtl="0" eaLnBrk="0" fontAlgn="base" latinLnBrk="0" hangingPunct="0">
                        <a:lnSpc>
                          <a:spcPct val="95000"/>
                        </a:lnSpc>
                        <a:spcBef>
                          <a:spcPct val="50000"/>
                        </a:spcBef>
                        <a:spcAft>
                          <a:spcPct val="0"/>
                        </a:spcAft>
                        <a:buClr>
                          <a:srgbClr val="005569"/>
                        </a:buClr>
                        <a:buSzTx/>
                        <a:buFont typeface="Wingdings" pitchFamily="2" charset="2"/>
                        <a:buChar char="§"/>
                        <a:tabLst>
                          <a:tab pos="173038" algn="l"/>
                        </a:tabLst>
                      </a:pPr>
                      <a:r>
                        <a:rPr kumimoji="0" lang="en-GB" sz="2000" b="0" i="0" u="none" strike="noStrike" cap="none" normalizeH="0" baseline="0" smtClean="0">
                          <a:ln>
                            <a:noFill/>
                          </a:ln>
                          <a:solidFill>
                            <a:schemeClr val="tx1"/>
                          </a:solidFill>
                          <a:effectLst/>
                          <a:latin typeface="Arial" charset="0"/>
                        </a:rPr>
                        <a:t>Is cost-effective</a:t>
                      </a:r>
                    </a:p>
                    <a:p>
                      <a:pPr marL="173038" marR="0" lvl="0" indent="-173038" algn="l" defTabSz="814388" rtl="0" eaLnBrk="0" fontAlgn="base" latinLnBrk="0" hangingPunct="0">
                        <a:lnSpc>
                          <a:spcPct val="95000"/>
                        </a:lnSpc>
                        <a:spcBef>
                          <a:spcPct val="50000"/>
                        </a:spcBef>
                        <a:spcAft>
                          <a:spcPct val="0"/>
                        </a:spcAft>
                        <a:buClr>
                          <a:srgbClr val="005569"/>
                        </a:buClr>
                        <a:buSzTx/>
                        <a:buFont typeface="Wingdings" pitchFamily="2" charset="2"/>
                        <a:buChar char="§"/>
                        <a:tabLst>
                          <a:tab pos="173038" algn="l"/>
                        </a:tabLst>
                      </a:pPr>
                      <a:r>
                        <a:rPr kumimoji="0" lang="en-GB" sz="2000" b="0" i="0" u="none" strike="noStrike" cap="none" normalizeH="0" baseline="0" smtClean="0">
                          <a:ln>
                            <a:noFill/>
                          </a:ln>
                          <a:solidFill>
                            <a:schemeClr val="tx1"/>
                          </a:solidFill>
                          <a:effectLst/>
                          <a:latin typeface="Arial" charset="0"/>
                        </a:rPr>
                        <a:t>Not visible on the network</a:t>
                      </a:r>
                    </a:p>
                    <a:p>
                      <a:pPr marL="173038" marR="0" lvl="0" indent="-173038" algn="l" defTabSz="814388" rtl="0" eaLnBrk="0" fontAlgn="base" latinLnBrk="0" hangingPunct="0">
                        <a:lnSpc>
                          <a:spcPct val="95000"/>
                        </a:lnSpc>
                        <a:spcBef>
                          <a:spcPct val="50000"/>
                        </a:spcBef>
                        <a:spcAft>
                          <a:spcPct val="0"/>
                        </a:spcAft>
                        <a:buClr>
                          <a:srgbClr val="005569"/>
                        </a:buClr>
                        <a:buSzTx/>
                        <a:buFont typeface="Wingdings" pitchFamily="2" charset="2"/>
                        <a:buChar char="§"/>
                        <a:tabLst>
                          <a:tab pos="173038" algn="l"/>
                        </a:tabLst>
                      </a:pPr>
                      <a:r>
                        <a:rPr kumimoji="0" lang="en-GB" sz="2000" b="0" i="0" u="none" strike="noStrike" cap="none" normalizeH="0" baseline="0" smtClean="0">
                          <a:ln>
                            <a:noFill/>
                          </a:ln>
                          <a:solidFill>
                            <a:schemeClr val="tx1"/>
                          </a:solidFill>
                          <a:effectLst/>
                          <a:latin typeface="Arial" charset="0"/>
                        </a:rPr>
                        <a:t>Operating system independent</a:t>
                      </a:r>
                    </a:p>
                    <a:p>
                      <a:pPr marL="173038" marR="0" lvl="0" indent="-173038" algn="l" defTabSz="814388" rtl="0" eaLnBrk="0" fontAlgn="base" latinLnBrk="0" hangingPunct="0">
                        <a:lnSpc>
                          <a:spcPct val="95000"/>
                        </a:lnSpc>
                        <a:spcBef>
                          <a:spcPct val="50000"/>
                        </a:spcBef>
                        <a:spcAft>
                          <a:spcPct val="0"/>
                        </a:spcAft>
                        <a:buClr>
                          <a:srgbClr val="005569"/>
                        </a:buClr>
                        <a:buSzTx/>
                        <a:buFont typeface="Wingdings" pitchFamily="2" charset="2"/>
                        <a:buChar char="§"/>
                        <a:tabLst>
                          <a:tab pos="173038" algn="l"/>
                        </a:tabLst>
                      </a:pPr>
                      <a:r>
                        <a:rPr kumimoji="0" lang="en-GB" sz="2000" b="0" i="0" u="none" strike="noStrike" cap="none" normalizeH="0" baseline="0" smtClean="0">
                          <a:ln>
                            <a:noFill/>
                          </a:ln>
                          <a:solidFill>
                            <a:schemeClr val="tx1"/>
                          </a:solidFill>
                          <a:effectLst/>
                          <a:latin typeface="Arial" charset="0"/>
                        </a:rPr>
                        <a:t>Lower level network events seen</a:t>
                      </a:r>
                    </a:p>
                    <a:p>
                      <a:pPr marL="173038" marR="0" lvl="0" indent="-173038" algn="l" defTabSz="814388" rtl="0" eaLnBrk="0" fontAlgn="base" latinLnBrk="0" hangingPunct="0">
                        <a:lnSpc>
                          <a:spcPct val="95000"/>
                        </a:lnSpc>
                        <a:spcBef>
                          <a:spcPct val="0"/>
                        </a:spcBef>
                        <a:spcAft>
                          <a:spcPct val="0"/>
                        </a:spcAft>
                        <a:buClr>
                          <a:schemeClr val="bg1"/>
                        </a:buClr>
                        <a:buSzTx/>
                        <a:buFont typeface="Wingdings" pitchFamily="2" charset="2"/>
                        <a:buChar char="§"/>
                        <a:tabLst>
                          <a:tab pos="173038" algn="l"/>
                        </a:tabLst>
                      </a:pPr>
                      <a:endParaRPr kumimoji="0" lang="en-GB" sz="2000" b="0" i="0" u="none" strike="noStrike" cap="none" normalizeH="0" baseline="0" smtClean="0">
                        <a:ln>
                          <a:noFill/>
                        </a:ln>
                        <a:solidFill>
                          <a:schemeClr val="tx1"/>
                        </a:solidFill>
                        <a:effectLst/>
                        <a:latin typeface="Arial" charset="0"/>
                      </a:endParaRP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2D2D4"/>
                    </a:solidFill>
                  </a:tcPr>
                </a:tc>
                <a:tc>
                  <a:txBody>
                    <a:bodyPr/>
                    <a:lstStyle/>
                    <a:p>
                      <a:pPr marL="173038" marR="0" lvl="0" indent="-173038" algn="l" defTabSz="814388" rtl="0" eaLnBrk="0" fontAlgn="base" latinLnBrk="0" hangingPunct="0">
                        <a:lnSpc>
                          <a:spcPct val="95000"/>
                        </a:lnSpc>
                        <a:spcBef>
                          <a:spcPct val="50000"/>
                        </a:spcBef>
                        <a:spcAft>
                          <a:spcPct val="0"/>
                        </a:spcAft>
                        <a:buClr>
                          <a:srgbClr val="005569"/>
                        </a:buClr>
                        <a:buSzTx/>
                        <a:buFont typeface="Wingdings" pitchFamily="2" charset="2"/>
                        <a:buChar char="§"/>
                        <a:tabLst>
                          <a:tab pos="173038" algn="l"/>
                        </a:tabLst>
                      </a:pPr>
                      <a:r>
                        <a:rPr kumimoji="0" lang="en-GB" sz="2000" b="0" i="0" u="none" strike="noStrike" cap="none" normalizeH="0" baseline="0" smtClean="0">
                          <a:ln>
                            <a:noFill/>
                          </a:ln>
                          <a:solidFill>
                            <a:schemeClr val="tx1"/>
                          </a:solidFill>
                          <a:effectLst/>
                          <a:latin typeface="Arial" charset="0"/>
                        </a:rPr>
                        <a:t>Cannot examine encrypted traffic</a:t>
                      </a:r>
                    </a:p>
                    <a:p>
                      <a:pPr marL="173038" marR="0" lvl="0" indent="-173038" algn="l" defTabSz="814388" rtl="0" eaLnBrk="0" fontAlgn="base" latinLnBrk="0" hangingPunct="0">
                        <a:lnSpc>
                          <a:spcPct val="95000"/>
                        </a:lnSpc>
                        <a:spcBef>
                          <a:spcPct val="50000"/>
                        </a:spcBef>
                        <a:spcAft>
                          <a:spcPct val="0"/>
                        </a:spcAft>
                        <a:buClr>
                          <a:srgbClr val="005569"/>
                        </a:buClr>
                        <a:buSzTx/>
                        <a:buFont typeface="Wingdings" pitchFamily="2" charset="2"/>
                        <a:buChar char="§"/>
                        <a:tabLst>
                          <a:tab pos="173038" algn="l"/>
                        </a:tabLst>
                      </a:pPr>
                      <a:r>
                        <a:rPr kumimoji="0" lang="en-GB" sz="2000" b="0" i="0" u="none" strike="noStrike" cap="none" normalizeH="0" baseline="0" smtClean="0">
                          <a:ln>
                            <a:noFill/>
                          </a:ln>
                          <a:solidFill>
                            <a:schemeClr val="tx1"/>
                          </a:solidFill>
                          <a:effectLst/>
                          <a:latin typeface="Arial" charset="0"/>
                        </a:rPr>
                        <a:t>Does not know whether an attack was successful</a:t>
                      </a:r>
                    </a:p>
                  </a:txBody>
                  <a:tcPr marL="45720" marR="4572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2D2D4"/>
                    </a:solidFill>
                  </a:tcPr>
                </a:tc>
              </a:tr>
            </a:tbl>
          </a:graphicData>
        </a:graphic>
      </p:graphicFrame>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4"/>
          <p:cNvSpPr>
            <a:spLocks noGrp="1" noChangeArrowheads="1"/>
          </p:cNvSpPr>
          <p:nvPr>
            <p:ph type="title"/>
          </p:nvPr>
        </p:nvSpPr>
        <p:spPr/>
        <p:txBody>
          <a:bodyPr/>
          <a:lstStyle/>
          <a:p>
            <a:r>
              <a:rPr lang="en-US" smtClean="0"/>
              <a:t>Signature Characteristics</a:t>
            </a:r>
          </a:p>
        </p:txBody>
      </p:sp>
      <p:pic>
        <p:nvPicPr>
          <p:cNvPr id="27651" name="Picture 7"/>
          <p:cNvPicPr>
            <a:picLocks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628650" y="2105025"/>
            <a:ext cx="3687763" cy="3424238"/>
          </a:xfrm>
          <a:noFill/>
        </p:spPr>
      </p:pic>
      <p:sp>
        <p:nvSpPr>
          <p:cNvPr id="27652" name="AutoShape 5"/>
          <p:cNvSpPr>
            <a:spLocks noChangeArrowheads="1"/>
          </p:cNvSpPr>
          <p:nvPr/>
        </p:nvSpPr>
        <p:spPr bwMode="auto">
          <a:xfrm>
            <a:off x="381000" y="1752600"/>
            <a:ext cx="1828800" cy="1524000"/>
          </a:xfrm>
          <a:prstGeom prst="wedgeEllipseCallout">
            <a:avLst>
              <a:gd name="adj1" fmla="val 24306"/>
              <a:gd name="adj2" fmla="val 119898"/>
            </a:avLst>
          </a:prstGeom>
          <a:solidFill>
            <a:srgbClr val="DDDDDD"/>
          </a:solidFill>
          <a:ln w="9525">
            <a:solidFill>
              <a:schemeClr val="tx1"/>
            </a:solidFill>
            <a:miter lim="800000"/>
            <a:headEnd/>
            <a:tailEnd/>
          </a:ln>
        </p:spPr>
        <p:txBody>
          <a:bodyPr/>
          <a:lstStyle/>
          <a:p>
            <a:pPr algn="ctr" eaLnBrk="1" hangingPunct="1">
              <a:lnSpc>
                <a:spcPct val="100000"/>
              </a:lnSpc>
            </a:pPr>
            <a:r>
              <a:rPr lang="en-US" sz="1200" b="0">
                <a:latin typeface="Comic Sans MS" pitchFamily="66" charset="0"/>
              </a:rPr>
              <a:t>Hey, come look at this. This looks like the signature of a LAND attack.</a:t>
            </a:r>
          </a:p>
        </p:txBody>
      </p:sp>
      <p:pic>
        <p:nvPicPr>
          <p:cNvPr id="2765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23554">
            <a:off x="2236788" y="2482850"/>
            <a:ext cx="979487"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7654" name="Rectangle 16"/>
          <p:cNvSpPr>
            <a:spLocks noGrp="1" noChangeArrowheads="1"/>
          </p:cNvSpPr>
          <p:nvPr>
            <p:ph type="body" sz="half" idx="2"/>
          </p:nvPr>
        </p:nvSpPr>
        <p:spPr/>
        <p:txBody>
          <a:bodyPr/>
          <a:lstStyle/>
          <a:p>
            <a:r>
              <a:rPr lang="en-US" sz="2400" smtClean="0"/>
              <a:t>An IDS or IPS sensor matches a signature with a data flow</a:t>
            </a:r>
          </a:p>
          <a:p>
            <a:r>
              <a:rPr lang="en-US" sz="2400" smtClean="0"/>
              <a:t>The sensor takes action</a:t>
            </a:r>
          </a:p>
          <a:p>
            <a:r>
              <a:rPr lang="en-US" sz="2400" smtClean="0"/>
              <a:t>Signatures have three distinctive attributes</a:t>
            </a:r>
          </a:p>
          <a:p>
            <a:pPr lvl="1"/>
            <a:r>
              <a:rPr lang="en-US" sz="2000" smtClean="0"/>
              <a:t>Signature type</a:t>
            </a:r>
          </a:p>
          <a:p>
            <a:pPr lvl="1"/>
            <a:r>
              <a:rPr lang="en-US" sz="2000" smtClean="0"/>
              <a:t>Signature trigger</a:t>
            </a:r>
          </a:p>
          <a:p>
            <a:pPr lvl="1"/>
            <a:r>
              <a:rPr lang="en-US" sz="2000" smtClean="0"/>
              <a:t>Signature action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2"/>
          <p:cNvSpPr>
            <a:spLocks noGrp="1" noChangeArrowheads="1"/>
          </p:cNvSpPr>
          <p:nvPr>
            <p:ph type="title"/>
          </p:nvPr>
        </p:nvSpPr>
        <p:spPr/>
        <p:txBody>
          <a:bodyPr/>
          <a:lstStyle/>
          <a:p>
            <a:r>
              <a:rPr lang="en-US" smtClean="0"/>
              <a:t>Signature Types</a:t>
            </a:r>
          </a:p>
        </p:txBody>
      </p:sp>
      <p:sp>
        <p:nvSpPr>
          <p:cNvPr id="28675" name="Rectangle 13"/>
          <p:cNvSpPr>
            <a:spLocks noGrp="1" noChangeArrowheads="1"/>
          </p:cNvSpPr>
          <p:nvPr>
            <p:ph type="body" idx="1"/>
          </p:nvPr>
        </p:nvSpPr>
        <p:spPr/>
        <p:txBody>
          <a:bodyPr/>
          <a:lstStyle/>
          <a:p>
            <a:pPr>
              <a:lnSpc>
                <a:spcPct val="85000"/>
              </a:lnSpc>
            </a:pPr>
            <a:r>
              <a:rPr lang="en-US" sz="2400" smtClean="0"/>
              <a:t>Atomic</a:t>
            </a:r>
          </a:p>
          <a:p>
            <a:pPr lvl="1">
              <a:lnSpc>
                <a:spcPct val="85000"/>
              </a:lnSpc>
            </a:pPr>
            <a:r>
              <a:rPr lang="en-US" sz="2000" smtClean="0"/>
              <a:t>Simplest form</a:t>
            </a:r>
          </a:p>
          <a:p>
            <a:pPr lvl="1">
              <a:lnSpc>
                <a:spcPct val="85000"/>
              </a:lnSpc>
            </a:pPr>
            <a:r>
              <a:rPr lang="en-US" sz="2000" smtClean="0"/>
              <a:t>Consists of a single packet, activity, or event</a:t>
            </a:r>
          </a:p>
          <a:p>
            <a:pPr lvl="1">
              <a:lnSpc>
                <a:spcPct val="85000"/>
              </a:lnSpc>
            </a:pPr>
            <a:r>
              <a:rPr lang="en-US" sz="2000" smtClean="0"/>
              <a:t>Does not require intrusion system to maintain state information</a:t>
            </a:r>
          </a:p>
          <a:p>
            <a:pPr lvl="1">
              <a:lnSpc>
                <a:spcPct val="85000"/>
              </a:lnSpc>
            </a:pPr>
            <a:r>
              <a:rPr lang="en-US" sz="2000" smtClean="0"/>
              <a:t>Easy to identify</a:t>
            </a:r>
          </a:p>
          <a:p>
            <a:pPr>
              <a:lnSpc>
                <a:spcPct val="85000"/>
              </a:lnSpc>
            </a:pPr>
            <a:r>
              <a:rPr lang="en-US" sz="2400" smtClean="0"/>
              <a:t>Composite</a:t>
            </a:r>
          </a:p>
          <a:p>
            <a:pPr lvl="1">
              <a:lnSpc>
                <a:spcPct val="85000"/>
              </a:lnSpc>
            </a:pPr>
            <a:r>
              <a:rPr lang="en-US" sz="2000" smtClean="0"/>
              <a:t>Also called a stateful signature</a:t>
            </a:r>
          </a:p>
          <a:p>
            <a:pPr lvl="1">
              <a:lnSpc>
                <a:spcPct val="85000"/>
              </a:lnSpc>
            </a:pPr>
            <a:r>
              <a:rPr lang="en-US" sz="2000" smtClean="0"/>
              <a:t>Identifies a sequence of operations distributed across multiple hosts</a:t>
            </a:r>
          </a:p>
          <a:p>
            <a:pPr lvl="1">
              <a:lnSpc>
                <a:spcPct val="85000"/>
              </a:lnSpc>
            </a:pPr>
            <a:r>
              <a:rPr lang="en-US" sz="2000" smtClean="0"/>
              <a:t>Signature must maintain a state known as the event horizon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defTabSz="914400"/>
            <a:r>
              <a:rPr lang="en-US" smtClean="0"/>
              <a:t>Signature File</a:t>
            </a:r>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71600"/>
            <a:ext cx="8256588"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953000"/>
            <a:ext cx="34321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29701" name="Rectangle 5"/>
          <p:cNvSpPr>
            <a:spLocks noChangeArrowheads="1"/>
          </p:cNvSpPr>
          <p:nvPr/>
        </p:nvSpPr>
        <p:spPr bwMode="auto">
          <a:xfrm>
            <a:off x="533400" y="1219200"/>
            <a:ext cx="7848600" cy="533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sk-SK"/>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0412" name="Group 76"/>
          <p:cNvGraphicFramePr>
            <a:graphicFrameLocks noGrp="1"/>
          </p:cNvGraphicFramePr>
          <p:nvPr>
            <p:ph idx="1"/>
          </p:nvPr>
        </p:nvGraphicFramePr>
        <p:xfrm>
          <a:off x="455613" y="1690688"/>
          <a:ext cx="8224837" cy="4344989"/>
        </p:xfrm>
        <a:graphic>
          <a:graphicData uri="http://schemas.openxmlformats.org/drawingml/2006/table">
            <a:tbl>
              <a:tblPr/>
              <a:tblGrid>
                <a:gridCol w="1344612"/>
                <a:gridCol w="1344613"/>
                <a:gridCol w="5535612"/>
              </a:tblGrid>
              <a:tr h="438144">
                <a:tc>
                  <a:txBody>
                    <a:bodyPr/>
                    <a:lstStyle/>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US" sz="1000" b="1" i="0" u="none" strike="noStrike" cap="none" normalizeH="0" baseline="0" smtClean="0">
                          <a:ln>
                            <a:noFill/>
                          </a:ln>
                          <a:solidFill>
                            <a:schemeClr val="tx1"/>
                          </a:solidFill>
                          <a:effectLst/>
                          <a:latin typeface="Arial" charset="0"/>
                        </a:rPr>
                        <a:t>Version 4.x</a:t>
                      </a:r>
                    </a:p>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SME Prior 12.4(11)T</a:t>
                      </a:r>
                    </a:p>
                  </a:txBody>
                  <a:tcPr marT="45719" marB="4571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US" sz="1000" b="1" i="0" u="none" strike="noStrike" cap="none" normalizeH="0" baseline="0" smtClean="0">
                          <a:ln>
                            <a:noFill/>
                          </a:ln>
                          <a:solidFill>
                            <a:schemeClr val="tx1"/>
                          </a:solidFill>
                          <a:effectLst/>
                          <a:latin typeface="Arial" charset="0"/>
                        </a:rPr>
                        <a:t>Version 5.x</a:t>
                      </a:r>
                    </a:p>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SME 12.4(11)T and later</a:t>
                      </a:r>
                    </a:p>
                  </a:txBody>
                  <a:tcPr marT="45719" marB="4571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1400" b="1" i="0" u="none" strike="noStrike" cap="none" normalizeH="0" baseline="0" smtClean="0">
                          <a:ln>
                            <a:noFill/>
                          </a:ln>
                          <a:solidFill>
                            <a:schemeClr val="tx1"/>
                          </a:solidFill>
                          <a:effectLst/>
                          <a:latin typeface="Arial" charset="0"/>
                        </a:rPr>
                        <a:t>Description</a:t>
                      </a:r>
                    </a:p>
                  </a:txBody>
                  <a:tcPr marT="45719" marB="4571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250821">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ATOMIC.IP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ATOMIC.IP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Provides simple Layer 3 IP alarms</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323083">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ATOMIC.ICMP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ATOMIC.IP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Provides simple Internet Control Message Protocol (ICMP) alarms based on the following parameters: type, code, sequence, and ID</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250821">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ATOMIC.IPOPTIONS</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ATOMIC.IP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Provides simple alarms based on the decoding of Layer 3 options</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323083">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ATOMIC.UDP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ATOMIC.IP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Provides simple User Datagram Protocol (UDP) packet alarms based on the following parameters: port, direction, and data length</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250821">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ATOMIC.TCP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ATOMIC.IP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Provides simple TCP packet alarms based on the following parameters: port, destination, and flags</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250821">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SERVICE.DNS</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SERVICE.DNS</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Analyzes the Domain Name System (DNS) service</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250821">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SERVICE.RPC</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SERVICE.RPC</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Analyzes the remote-procedure call (RPC) service</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250821">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SERVICE.SMTP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STATE</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Inspects Simple Mail Transfer Protocol (SMTP)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250821">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SERVICE.HTTP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SERVICE.HTTP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Provides HTTP protocol decode-based string engine that includes ant evasive URL de-obfuscation</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250821">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SERVICE.FTP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SERVICE.FTP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Provides FTP service special decode alarms</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250821">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STRING.TCP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STRING.TCP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Offers TCP regular expression-based pattern inspection engine services</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2B2B2"/>
                    </a:solidFill>
                  </a:tcPr>
                </a:tc>
              </a:tr>
              <a:tr h="250821">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STRING.UDP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STRING.UDP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Offers UDP regular expression-based pattern inspection engine services</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2B2B2"/>
                    </a:solidFill>
                  </a:tcPr>
                </a:tc>
              </a:tr>
              <a:tr h="250821">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STRING.ICMP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STRING.ICMP</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2B2B2"/>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Provides ICMP regular expression-based pattern inspection engine services</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B2B2B2"/>
                    </a:solidFill>
                  </a:tcPr>
                </a:tc>
              </a:tr>
              <a:tr h="250821">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MULTI-STRING</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MULTI-STRING</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Supports flexible pattern matching and supports Trend Labs signatures</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00"/>
                    </a:solidFill>
                  </a:tcPr>
                </a:tc>
              </a:tr>
              <a:tr h="250821">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OTHER</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800" b="1" i="0" u="none" strike="noStrike" cap="none" normalizeH="0" baseline="0" smtClean="0">
                          <a:ln>
                            <a:noFill/>
                          </a:ln>
                          <a:solidFill>
                            <a:schemeClr val="tx1"/>
                          </a:solidFill>
                          <a:effectLst/>
                          <a:latin typeface="Arial" charset="0"/>
                        </a:rPr>
                        <a:t>NORMALIZER</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800" b="0" i="0" u="none" strike="noStrike" cap="none" normalizeH="0" baseline="0" smtClean="0">
                          <a:ln>
                            <a:noFill/>
                          </a:ln>
                          <a:solidFill>
                            <a:schemeClr val="tx1"/>
                          </a:solidFill>
                          <a:effectLst/>
                          <a:latin typeface="Arial" charset="0"/>
                        </a:rPr>
                        <a:t>Provides internal engine to handle miscellaneous signatures</a:t>
                      </a:r>
                    </a:p>
                  </a:txBody>
                  <a:tcPr marT="45719" marB="4571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30792" name="Rectangle 74"/>
          <p:cNvSpPr>
            <a:spLocks noGrp="1" noChangeArrowheads="1"/>
          </p:cNvSpPr>
          <p:nvPr>
            <p:ph type="title"/>
          </p:nvPr>
        </p:nvSpPr>
        <p:spPr/>
        <p:txBody>
          <a:bodyPr/>
          <a:lstStyle/>
          <a:p>
            <a:r>
              <a:rPr lang="en-US" smtClean="0"/>
              <a:t>Signature Micro-Engines</a:t>
            </a:r>
          </a:p>
        </p:txBody>
      </p:sp>
      <p:sp>
        <p:nvSpPr>
          <p:cNvPr id="270413" name="Text Box 77"/>
          <p:cNvSpPr txBox="1">
            <a:spLocks noChangeArrowheads="1"/>
          </p:cNvSpPr>
          <p:nvPr/>
        </p:nvSpPr>
        <p:spPr bwMode="auto">
          <a:xfrm>
            <a:off x="1828800" y="1752600"/>
            <a:ext cx="3960813" cy="357188"/>
          </a:xfrm>
          <a:prstGeom prst="rect">
            <a:avLst/>
          </a:prstGeom>
          <a:solidFill>
            <a:srgbClr val="BBEDE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t>Atomic – Examine simple packets</a:t>
            </a:r>
          </a:p>
        </p:txBody>
      </p:sp>
      <p:sp>
        <p:nvSpPr>
          <p:cNvPr id="270414" name="Text Box 78"/>
          <p:cNvSpPr txBox="1">
            <a:spLocks noChangeArrowheads="1"/>
          </p:cNvSpPr>
          <p:nvPr/>
        </p:nvSpPr>
        <p:spPr bwMode="auto">
          <a:xfrm>
            <a:off x="1828800" y="3148013"/>
            <a:ext cx="6629400" cy="357187"/>
          </a:xfrm>
          <a:prstGeom prst="rect">
            <a:avLst/>
          </a:prstGeom>
          <a:solidFill>
            <a:srgbClr val="BBEDE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t>Service – Examine the many services that are attacked</a:t>
            </a:r>
          </a:p>
        </p:txBody>
      </p:sp>
      <p:sp>
        <p:nvSpPr>
          <p:cNvPr id="270415" name="Text Box 79"/>
          <p:cNvSpPr txBox="1">
            <a:spLocks noChangeArrowheads="1"/>
          </p:cNvSpPr>
          <p:nvPr/>
        </p:nvSpPr>
        <p:spPr bwMode="auto">
          <a:xfrm>
            <a:off x="1828800" y="4367213"/>
            <a:ext cx="6934200" cy="357187"/>
          </a:xfrm>
          <a:prstGeom prst="rect">
            <a:avLst/>
          </a:prstGeom>
          <a:solidFill>
            <a:srgbClr val="BBEDE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t>String – Use expression-based patterns to detect intrusions</a:t>
            </a:r>
          </a:p>
        </p:txBody>
      </p:sp>
      <p:sp>
        <p:nvSpPr>
          <p:cNvPr id="270417" name="Text Box 81"/>
          <p:cNvSpPr txBox="1">
            <a:spLocks noChangeArrowheads="1"/>
          </p:cNvSpPr>
          <p:nvPr/>
        </p:nvSpPr>
        <p:spPr bwMode="auto">
          <a:xfrm>
            <a:off x="1822450" y="5129213"/>
            <a:ext cx="5356225" cy="357187"/>
          </a:xfrm>
          <a:prstGeom prst="rect">
            <a:avLst/>
          </a:prstGeom>
          <a:solidFill>
            <a:srgbClr val="BBEDE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t>Multi-String Supports flexible pattern matching</a:t>
            </a:r>
          </a:p>
        </p:txBody>
      </p:sp>
      <p:sp>
        <p:nvSpPr>
          <p:cNvPr id="270418" name="Text Box 82"/>
          <p:cNvSpPr txBox="1">
            <a:spLocks noChangeArrowheads="1"/>
          </p:cNvSpPr>
          <p:nvPr/>
        </p:nvSpPr>
        <p:spPr bwMode="auto">
          <a:xfrm>
            <a:off x="1822450" y="6119813"/>
            <a:ext cx="4935538" cy="357187"/>
          </a:xfrm>
          <a:prstGeom prst="rect">
            <a:avLst/>
          </a:prstGeom>
          <a:solidFill>
            <a:srgbClr val="BBEDE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t>Other – Handles miscellaneous signatures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0413"/>
                                        </p:tgtEl>
                                        <p:attrNameLst>
                                          <p:attrName>style.visibility</p:attrName>
                                        </p:attrNameLst>
                                      </p:cBhvr>
                                      <p:to>
                                        <p:strVal val="visible"/>
                                      </p:to>
                                    </p:set>
                                    <p:animEffect transition="in" filter="fade">
                                      <p:cBhvr>
                                        <p:cTn id="7" dur="2000"/>
                                        <p:tgtEl>
                                          <p:spTgt spid="270413"/>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70414"/>
                                        </p:tgtEl>
                                        <p:attrNameLst>
                                          <p:attrName>style.visibility</p:attrName>
                                        </p:attrNameLst>
                                      </p:cBhvr>
                                      <p:to>
                                        <p:strVal val="visible"/>
                                      </p:to>
                                    </p:set>
                                    <p:animEffect transition="in" filter="fade">
                                      <p:cBhvr>
                                        <p:cTn id="11" dur="2000"/>
                                        <p:tgtEl>
                                          <p:spTgt spid="270414"/>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70415"/>
                                        </p:tgtEl>
                                        <p:attrNameLst>
                                          <p:attrName>style.visibility</p:attrName>
                                        </p:attrNameLst>
                                      </p:cBhvr>
                                      <p:to>
                                        <p:strVal val="visible"/>
                                      </p:to>
                                    </p:set>
                                    <p:animEffect transition="in" filter="fade">
                                      <p:cBhvr>
                                        <p:cTn id="15" dur="2000"/>
                                        <p:tgtEl>
                                          <p:spTgt spid="270415"/>
                                        </p:tgtEl>
                                      </p:cBhvr>
                                    </p:animEffect>
                                  </p:childTnLst>
                                </p:cTn>
                              </p:par>
                            </p:childTnLst>
                          </p:cTn>
                        </p:par>
                        <p:par>
                          <p:cTn id="16" fill="hold" nodeType="afterGroup">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70417"/>
                                        </p:tgtEl>
                                        <p:attrNameLst>
                                          <p:attrName>style.visibility</p:attrName>
                                        </p:attrNameLst>
                                      </p:cBhvr>
                                      <p:to>
                                        <p:strVal val="visible"/>
                                      </p:to>
                                    </p:set>
                                    <p:animEffect transition="in" filter="fade">
                                      <p:cBhvr>
                                        <p:cTn id="19" dur="2000"/>
                                        <p:tgtEl>
                                          <p:spTgt spid="270417"/>
                                        </p:tgtEl>
                                      </p:cBhvr>
                                    </p:animEffect>
                                  </p:childTnLst>
                                </p:cTn>
                              </p:par>
                            </p:childTnLst>
                          </p:cTn>
                        </p:par>
                        <p:par>
                          <p:cTn id="20" fill="hold" nodeType="afterGroup">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70418"/>
                                        </p:tgtEl>
                                        <p:attrNameLst>
                                          <p:attrName>style.visibility</p:attrName>
                                        </p:attrNameLst>
                                      </p:cBhvr>
                                      <p:to>
                                        <p:strVal val="visible"/>
                                      </p:to>
                                    </p:set>
                                    <p:animEffect transition="in" filter="fade">
                                      <p:cBhvr>
                                        <p:cTn id="23" dur="2000"/>
                                        <p:tgtEl>
                                          <p:spTgt spid="27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413" grpId="0" animBg="1"/>
      <p:bldP spid="270414" grpId="0" animBg="1"/>
      <p:bldP spid="270415" grpId="0" animBg="1"/>
      <p:bldP spid="270417" grpId="0" animBg="1"/>
      <p:bldP spid="2704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57300"/>
            <a:ext cx="79248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6"/>
          <p:cNvSpPr>
            <a:spLocks noGrp="1" noChangeArrowheads="1"/>
          </p:cNvSpPr>
          <p:nvPr>
            <p:ph type="title"/>
          </p:nvPr>
        </p:nvSpPr>
        <p:spPr/>
        <p:txBody>
          <a:bodyPr/>
          <a:lstStyle/>
          <a:p>
            <a:r>
              <a:rPr lang="en-US" smtClean="0"/>
              <a:t>Cisco Signature List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defTabSz="914400"/>
            <a:r>
              <a:rPr lang="en-GB" smtClean="0"/>
              <a:t>Signature Triggers</a:t>
            </a:r>
          </a:p>
        </p:txBody>
      </p:sp>
      <p:graphicFrame>
        <p:nvGraphicFramePr>
          <p:cNvPr id="272422" name="Group 38"/>
          <p:cNvGraphicFramePr>
            <a:graphicFrameLocks noGrp="1"/>
          </p:cNvGraphicFramePr>
          <p:nvPr>
            <p:ph type="tbl" idx="1"/>
          </p:nvPr>
        </p:nvGraphicFramePr>
        <p:xfrm>
          <a:off x="381000" y="1676400"/>
          <a:ext cx="8534400" cy="4526407"/>
        </p:xfrm>
        <a:graphic>
          <a:graphicData uri="http://schemas.openxmlformats.org/drawingml/2006/table">
            <a:tbl>
              <a:tblPr/>
              <a:tblGrid>
                <a:gridCol w="1870075"/>
                <a:gridCol w="3006725"/>
                <a:gridCol w="3657600"/>
              </a:tblGrid>
              <a:tr h="422275">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endParaRPr kumimoji="0" lang="de-DE" sz="2000" b="0" i="0" u="none" strike="noStrike" cap="none" normalizeH="0" baseline="0" smtClean="0">
                        <a:ln>
                          <a:noFill/>
                        </a:ln>
                        <a:solidFill>
                          <a:schemeClr val="tx2"/>
                        </a:solidFill>
                        <a:effectLst/>
                        <a:latin typeface="Arial" charset="0"/>
                      </a:endParaRPr>
                    </a:p>
                  </a:txBody>
                  <a:tcPr marR="0" marT="91440" marB="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GB" sz="2000" b="1" i="0" u="none" strike="noStrike" cap="none" normalizeH="0" baseline="0" smtClean="0">
                          <a:ln>
                            <a:noFill/>
                          </a:ln>
                          <a:solidFill>
                            <a:schemeClr val="tx1"/>
                          </a:solidFill>
                          <a:effectLst/>
                          <a:latin typeface="Arial" charset="0"/>
                        </a:rPr>
                        <a:t>Advantages</a:t>
                      </a:r>
                    </a:p>
                  </a:txBody>
                  <a:tcPr marR="0" marT="9144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GB" sz="2000" b="1" i="0" u="none" strike="noStrike" cap="none" normalizeH="0" baseline="0" smtClean="0">
                          <a:ln>
                            <a:noFill/>
                          </a:ln>
                          <a:solidFill>
                            <a:schemeClr val="tx1"/>
                          </a:solidFill>
                          <a:effectLst/>
                          <a:latin typeface="Arial" charset="0"/>
                        </a:rPr>
                        <a:t>Disadvantages</a:t>
                      </a:r>
                    </a:p>
                  </a:txBody>
                  <a:tcPr marR="0" marT="9144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r>
              <a:tr h="992188">
                <a:tc>
                  <a:txBody>
                    <a:bodyPr/>
                    <a:lstStyle/>
                    <a:p>
                      <a:pPr marL="0" marR="0" lvl="0" indent="0" algn="ctr" defTabSz="814388"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Pattern-based</a:t>
                      </a:r>
                      <a:br>
                        <a:rPr kumimoji="0" lang="en-US" sz="2000" b="1" i="0" u="none" strike="noStrike" cap="none" normalizeH="0" baseline="0" smtClean="0">
                          <a:ln>
                            <a:noFill/>
                          </a:ln>
                          <a:solidFill>
                            <a:schemeClr val="tx1"/>
                          </a:solidFill>
                          <a:effectLst/>
                          <a:latin typeface="Arial" charset="0"/>
                        </a:rPr>
                      </a:br>
                      <a:r>
                        <a:rPr kumimoji="0" lang="en-US" sz="2000" b="1" i="0" u="none" strike="noStrike" cap="none" normalizeH="0" baseline="0" smtClean="0">
                          <a:ln>
                            <a:noFill/>
                          </a:ln>
                          <a:solidFill>
                            <a:schemeClr val="tx1"/>
                          </a:solidFill>
                          <a:effectLst/>
                          <a:latin typeface="Arial" charset="0"/>
                        </a:rPr>
                        <a:t>Detection</a:t>
                      </a:r>
                    </a:p>
                  </a:txBody>
                  <a:tcPr marR="0" marT="9144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 Easy configuration</a:t>
                      </a:r>
                    </a:p>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 Fewer false positives</a:t>
                      </a:r>
                    </a:p>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 Good signature design</a:t>
                      </a:r>
                    </a:p>
                  </a:txBody>
                  <a:tcPr marR="0" marT="9144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No detection of unknown signatures</a:t>
                      </a:r>
                    </a:p>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Initially a lot of false positives</a:t>
                      </a:r>
                    </a:p>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Signatures must be created, updated, and tuned</a:t>
                      </a:r>
                    </a:p>
                  </a:txBody>
                  <a:tcPr marR="0" marT="9144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795338">
                <a:tc>
                  <a:txBody>
                    <a:bodyPr/>
                    <a:lstStyle/>
                    <a:p>
                      <a:pPr marL="0" marR="0" lvl="0" indent="0" algn="ctr" defTabSz="814388"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Anomaly-based</a:t>
                      </a:r>
                      <a:br>
                        <a:rPr kumimoji="0" lang="en-US" sz="2000" b="1" i="0" u="none" strike="noStrike" cap="none" normalizeH="0" baseline="0" smtClean="0">
                          <a:ln>
                            <a:noFill/>
                          </a:ln>
                          <a:solidFill>
                            <a:schemeClr val="tx1"/>
                          </a:solidFill>
                          <a:effectLst/>
                          <a:latin typeface="Arial" charset="0"/>
                        </a:rPr>
                      </a:br>
                      <a:r>
                        <a:rPr kumimoji="0" lang="en-US" sz="2000" b="1" i="0" u="none" strike="noStrike" cap="none" normalizeH="0" baseline="0" smtClean="0">
                          <a:ln>
                            <a:noFill/>
                          </a:ln>
                          <a:solidFill>
                            <a:schemeClr val="tx1"/>
                          </a:solidFill>
                          <a:effectLst/>
                          <a:latin typeface="Arial" charset="0"/>
                        </a:rPr>
                        <a:t> Detection</a:t>
                      </a:r>
                    </a:p>
                  </a:txBody>
                  <a:tcPr marR="0" marT="9144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 Simple and reliable</a:t>
                      </a:r>
                    </a:p>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 Customized policies</a:t>
                      </a:r>
                    </a:p>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 Can detect unknown attacks</a:t>
                      </a:r>
                    </a:p>
                  </a:txBody>
                  <a:tcPr marR="0" marT="9144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 Generic output</a:t>
                      </a:r>
                    </a:p>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 Policy must be created</a:t>
                      </a:r>
                    </a:p>
                  </a:txBody>
                  <a:tcPr marR="0" marT="9144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669925">
                <a:tc>
                  <a:txBody>
                    <a:bodyPr/>
                    <a:lstStyle/>
                    <a:p>
                      <a:pPr marL="0" marR="0" lvl="0" indent="0" algn="ctr" defTabSz="814388"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Policy-based</a:t>
                      </a:r>
                      <a:br>
                        <a:rPr kumimoji="0" lang="en-US" sz="2000" b="1" i="0" u="none" strike="noStrike" cap="none" normalizeH="0" baseline="0" smtClean="0">
                          <a:ln>
                            <a:noFill/>
                          </a:ln>
                          <a:solidFill>
                            <a:schemeClr val="tx1"/>
                          </a:solidFill>
                          <a:effectLst/>
                          <a:latin typeface="Arial" charset="0"/>
                        </a:rPr>
                      </a:br>
                      <a:r>
                        <a:rPr kumimoji="0" lang="en-US" sz="2000" b="1" i="0" u="none" strike="noStrike" cap="none" normalizeH="0" baseline="0" smtClean="0">
                          <a:ln>
                            <a:noFill/>
                          </a:ln>
                          <a:solidFill>
                            <a:schemeClr val="tx1"/>
                          </a:solidFill>
                          <a:effectLst/>
                          <a:latin typeface="Arial" charset="0"/>
                        </a:rPr>
                        <a:t>Detection</a:t>
                      </a:r>
                    </a:p>
                  </a:txBody>
                  <a:tcPr marR="0" marT="9144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 Easy configuration</a:t>
                      </a:r>
                    </a:p>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 Can detect unknown attacks</a:t>
                      </a:r>
                    </a:p>
                  </a:txBody>
                  <a:tcPr marR="0" marT="9144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Difficult to profile typical activity in large networks</a:t>
                      </a:r>
                    </a:p>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Traffic profile must be constant</a:t>
                      </a:r>
                    </a:p>
                  </a:txBody>
                  <a:tcPr marR="0" marT="9144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43000">
                <a:tc>
                  <a:txBody>
                    <a:bodyPr/>
                    <a:lstStyle/>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GB" sz="2000" b="1" i="0" u="none" strike="noStrike" cap="none" normalizeH="0" baseline="0" smtClean="0">
                          <a:ln>
                            <a:noFill/>
                          </a:ln>
                          <a:solidFill>
                            <a:schemeClr val="tx1"/>
                          </a:solidFill>
                          <a:effectLst/>
                          <a:latin typeface="Arial" charset="0"/>
                        </a:rPr>
                        <a:t>Honey Pot-Based</a:t>
                      </a:r>
                      <a:br>
                        <a:rPr kumimoji="0" lang="en-GB" sz="2000" b="1" i="0" u="none" strike="noStrike" cap="none" normalizeH="0" baseline="0" smtClean="0">
                          <a:ln>
                            <a:noFill/>
                          </a:ln>
                          <a:solidFill>
                            <a:schemeClr val="tx1"/>
                          </a:solidFill>
                          <a:effectLst/>
                          <a:latin typeface="Arial" charset="0"/>
                        </a:rPr>
                      </a:br>
                      <a:r>
                        <a:rPr kumimoji="0" lang="en-GB" sz="2000" b="1" i="0" u="none" strike="noStrike" cap="none" normalizeH="0" baseline="0" smtClean="0">
                          <a:ln>
                            <a:noFill/>
                          </a:ln>
                          <a:solidFill>
                            <a:schemeClr val="tx1"/>
                          </a:solidFill>
                          <a:effectLst/>
                          <a:latin typeface="Arial" charset="0"/>
                        </a:rPr>
                        <a:t>Detection</a:t>
                      </a:r>
                      <a:endParaRPr kumimoji="0" lang="en-GB" sz="2000" b="0" i="0" u="none" strike="noStrike" cap="none" normalizeH="0" baseline="0" smtClean="0">
                        <a:ln>
                          <a:noFill/>
                        </a:ln>
                        <a:solidFill>
                          <a:schemeClr val="tx1"/>
                        </a:solidFill>
                        <a:effectLst/>
                        <a:latin typeface="Arial" charset="0"/>
                      </a:endParaRPr>
                    </a:p>
                  </a:txBody>
                  <a:tcPr marR="0" marT="9144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 Window to view attacks</a:t>
                      </a:r>
                    </a:p>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 Distract and confuse attackers</a:t>
                      </a:r>
                    </a:p>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 Slow down and avert attacks</a:t>
                      </a:r>
                    </a:p>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 Collect information about attack</a:t>
                      </a:r>
                    </a:p>
                  </a:txBody>
                  <a:tcPr marR="0" marT="9144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Dedicated honey pot server</a:t>
                      </a:r>
                    </a:p>
                    <a:p>
                      <a:pPr marL="180975" marR="0" lvl="0" indent="-180975" algn="l" defTabSz="814388" rtl="0" eaLnBrk="0" fontAlgn="base" latinLnBrk="0" hangingPunct="0">
                        <a:lnSpc>
                          <a:spcPct val="95000"/>
                        </a:lnSpc>
                        <a:spcBef>
                          <a:spcPct val="50000"/>
                        </a:spcBef>
                        <a:spcAft>
                          <a:spcPct val="0"/>
                        </a:spcAft>
                        <a:buClr>
                          <a:schemeClr val="tx1"/>
                        </a:buClr>
                        <a:buSzTx/>
                        <a:buFontTx/>
                        <a:buChar char="•"/>
                        <a:tabLst/>
                      </a:pPr>
                      <a:r>
                        <a:rPr kumimoji="0" lang="en-GB" sz="1400" b="0" i="0" u="none" strike="noStrike" cap="none" normalizeH="0" baseline="0" smtClean="0">
                          <a:ln>
                            <a:noFill/>
                          </a:ln>
                          <a:solidFill>
                            <a:schemeClr val="tx1"/>
                          </a:solidFill>
                          <a:effectLst/>
                          <a:latin typeface="Arial" charset="0"/>
                        </a:rPr>
                        <a:t>Honey pot server must not be trusted</a:t>
                      </a:r>
                    </a:p>
                  </a:txBody>
                  <a:tcPr marR="0" marT="9144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bl>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Major Concepts</a:t>
            </a:r>
          </a:p>
        </p:txBody>
      </p:sp>
      <p:sp>
        <p:nvSpPr>
          <p:cNvPr id="6147" name="Rectangle 5"/>
          <p:cNvSpPr>
            <a:spLocks noGrp="1" noChangeArrowheads="1"/>
          </p:cNvSpPr>
          <p:nvPr>
            <p:ph type="body" idx="4294967295"/>
          </p:nvPr>
        </p:nvSpPr>
        <p:spPr/>
        <p:txBody>
          <a:bodyPr/>
          <a:lstStyle/>
          <a:p>
            <a:pPr>
              <a:lnSpc>
                <a:spcPct val="85000"/>
              </a:lnSpc>
            </a:pPr>
            <a:r>
              <a:rPr lang="en-CA" smtClean="0"/>
              <a:t>Describe the purpose and operation of network-based and host-based Intrusion Prevention Systems (IPS)</a:t>
            </a:r>
          </a:p>
          <a:p>
            <a:pPr>
              <a:lnSpc>
                <a:spcPct val="85000"/>
              </a:lnSpc>
            </a:pPr>
            <a:r>
              <a:rPr lang="en-CA" smtClean="0"/>
              <a:t>Describe how IDS and IPS signatures are used to detect malicious network traffic</a:t>
            </a:r>
          </a:p>
          <a:p>
            <a:pPr>
              <a:lnSpc>
                <a:spcPct val="85000"/>
              </a:lnSpc>
            </a:pPr>
            <a:r>
              <a:rPr lang="en-CA" smtClean="0"/>
              <a:t>Implement Cisco IOS IPS operations using CLI and SDM</a:t>
            </a:r>
          </a:p>
          <a:p>
            <a:pPr>
              <a:lnSpc>
                <a:spcPct val="85000"/>
              </a:lnSpc>
            </a:pPr>
            <a:r>
              <a:rPr lang="en-CA" smtClean="0"/>
              <a:t>Verify and monitor the Cisco IOS IPS operations using CLI and SDM</a:t>
            </a:r>
            <a:r>
              <a:rPr lang="en-US" smtClean="0"/>
              <a:t> </a:t>
            </a:r>
            <a:endParaRPr lang="en-CA"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defTabSz="914400"/>
            <a:r>
              <a:rPr lang="en-US" smtClean="0"/>
              <a:t>Pattern-based Detection</a:t>
            </a:r>
          </a:p>
        </p:txBody>
      </p:sp>
      <p:sp>
        <p:nvSpPr>
          <p:cNvPr id="33795" name="Rectangle 3"/>
          <p:cNvSpPr>
            <a:spLocks noChangeArrowheads="1"/>
          </p:cNvSpPr>
          <p:nvPr/>
        </p:nvSpPr>
        <p:spPr bwMode="auto">
          <a:xfrm>
            <a:off x="0" y="2589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sk-SK"/>
          </a:p>
        </p:txBody>
      </p:sp>
      <p:graphicFrame>
        <p:nvGraphicFramePr>
          <p:cNvPr id="274469" name="Group 37"/>
          <p:cNvGraphicFramePr>
            <a:graphicFrameLocks noGrp="1"/>
          </p:cNvGraphicFramePr>
          <p:nvPr>
            <p:ph idx="1"/>
          </p:nvPr>
        </p:nvGraphicFramePr>
        <p:xfrm>
          <a:off x="381000" y="1828800"/>
          <a:ext cx="8229600" cy="3666744"/>
        </p:xfrm>
        <a:graphic>
          <a:graphicData uri="http://schemas.openxmlformats.org/drawingml/2006/table">
            <a:tbl>
              <a:tblPr/>
              <a:tblGrid>
                <a:gridCol w="1371600"/>
                <a:gridCol w="3124200"/>
                <a:gridCol w="3733800"/>
              </a:tblGrid>
              <a:tr h="381000">
                <a:tc rowSpan="2">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400" b="1" i="0" u="none" strike="noStrike" cap="none" normalizeH="0" baseline="0" smtClean="0">
                          <a:ln>
                            <a:noFill/>
                          </a:ln>
                          <a:solidFill>
                            <a:schemeClr val="tx1"/>
                          </a:solidFill>
                          <a:effectLst/>
                          <a:latin typeface="Arial" charset="0"/>
                        </a:rPr>
                        <a:t>Trigger </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gridSpan="2">
                  <a:txBody>
                    <a:bodyPr/>
                    <a:lstStyle/>
                    <a:p>
                      <a:pPr marL="342900" marR="0" lvl="0" indent="-342900" algn="ctr" defTabSz="914400" rtl="0" eaLnBrk="0" fontAlgn="base" latinLnBrk="0" hangingPunct="0">
                        <a:lnSpc>
                          <a:spcPct val="95000"/>
                        </a:lnSpc>
                        <a:spcBef>
                          <a:spcPct val="0"/>
                        </a:spcBef>
                        <a:spcAft>
                          <a:spcPct val="0"/>
                        </a:spcAft>
                        <a:buClr>
                          <a:srgbClr val="005569"/>
                        </a:buClr>
                        <a:buSzTx/>
                        <a:buFontTx/>
                        <a:buNone/>
                        <a:tabLst/>
                      </a:pPr>
                      <a:r>
                        <a:rPr kumimoji="0" lang="en-US" sz="2400" b="1" i="0" u="none" strike="noStrike" cap="none" normalizeH="0" baseline="0" smtClean="0">
                          <a:ln>
                            <a:noFill/>
                          </a:ln>
                          <a:solidFill>
                            <a:schemeClr val="tx1"/>
                          </a:solidFill>
                          <a:effectLst/>
                          <a:latin typeface="Arial" charset="0"/>
                        </a:rPr>
                        <a:t>Signature Type</a:t>
                      </a:r>
                    </a:p>
                  </a:txBody>
                  <a:tcPr anchor="ctr"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sk-SK"/>
                    </a:p>
                  </a:txBody>
                  <a:tcPr/>
                </a:tc>
              </a:tr>
              <a:tr h="306388">
                <a:tc vMerge="1">
                  <a:txBody>
                    <a:bodyPr/>
                    <a:lstStyle/>
                    <a:p>
                      <a:endParaRPr lang="sk-SK"/>
                    </a:p>
                  </a:txBody>
                  <a:tcPr/>
                </a:tc>
                <a:tc>
                  <a:txBody>
                    <a:bodyPr/>
                    <a:lstStyle/>
                    <a:p>
                      <a:pPr marL="342900" marR="0" lvl="0" indent="-342900" algn="ctr" defTabSz="914400" rtl="0" eaLnBrk="0" fontAlgn="base" latinLnBrk="0" hangingPunct="0">
                        <a:lnSpc>
                          <a:spcPct val="95000"/>
                        </a:lnSpc>
                        <a:spcBef>
                          <a:spcPct val="0"/>
                        </a:spcBef>
                        <a:spcAft>
                          <a:spcPct val="0"/>
                        </a:spcAft>
                        <a:buClr>
                          <a:srgbClr val="005569"/>
                        </a:buClr>
                        <a:buSzTx/>
                        <a:buFontTx/>
                        <a:buNone/>
                        <a:tabLst/>
                      </a:pPr>
                      <a:r>
                        <a:rPr kumimoji="0" lang="en-US" sz="2400" b="1" i="0" u="none" strike="noStrike" cap="none" normalizeH="0" baseline="0" smtClean="0">
                          <a:ln>
                            <a:noFill/>
                          </a:ln>
                          <a:solidFill>
                            <a:schemeClr val="tx1"/>
                          </a:solidFill>
                          <a:effectLst/>
                          <a:latin typeface="Arial" charset="0"/>
                        </a:rPr>
                        <a:t>Atomic Signature</a:t>
                      </a:r>
                    </a:p>
                  </a:txBody>
                  <a:tcPr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0" fontAlgn="base" latinLnBrk="0" hangingPunct="0">
                        <a:lnSpc>
                          <a:spcPct val="95000"/>
                        </a:lnSpc>
                        <a:spcBef>
                          <a:spcPct val="0"/>
                        </a:spcBef>
                        <a:spcAft>
                          <a:spcPct val="0"/>
                        </a:spcAft>
                        <a:buClr>
                          <a:srgbClr val="005569"/>
                        </a:buClr>
                        <a:buSzTx/>
                        <a:buFontTx/>
                        <a:buNone/>
                        <a:tabLst/>
                      </a:pPr>
                      <a:r>
                        <a:rPr kumimoji="0" lang="en-US" sz="2400" b="1" i="0" u="none" strike="noStrike" cap="none" normalizeH="0" baseline="0" smtClean="0">
                          <a:ln>
                            <a:noFill/>
                          </a:ln>
                          <a:solidFill>
                            <a:schemeClr val="tx1"/>
                          </a:solidFill>
                          <a:effectLst/>
                          <a:latin typeface="Arial" charset="0"/>
                        </a:rPr>
                        <a:t>Stateful Signature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989013">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Pattern-based detection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No state required to examine pattern to determine if signature action should be applied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Must maintain state or examine multiple items to determine if signature action should be applied</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r h="838200">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Example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Detecting for an Address Resolution Protocol (ARP) request that has a source Ethernet address of FF:FF:FF:FF:FF:FF</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Searching for the string confidential across multiple packets in a TCP session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EAEAEA"/>
                    </a:solid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defTabSz="914400"/>
            <a:r>
              <a:rPr lang="en-GB" smtClean="0"/>
              <a:t>Anomaly-based Detection</a:t>
            </a:r>
            <a:endParaRPr lang="en-US" smtClean="0"/>
          </a:p>
        </p:txBody>
      </p:sp>
      <p:sp>
        <p:nvSpPr>
          <p:cNvPr id="34819" name="Rectangle 3"/>
          <p:cNvSpPr>
            <a:spLocks noChangeArrowheads="1"/>
          </p:cNvSpPr>
          <p:nvPr/>
        </p:nvSpPr>
        <p:spPr bwMode="auto">
          <a:xfrm>
            <a:off x="0" y="2589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sk-SK"/>
          </a:p>
        </p:txBody>
      </p:sp>
      <p:graphicFrame>
        <p:nvGraphicFramePr>
          <p:cNvPr id="276518" name="Group 38"/>
          <p:cNvGraphicFramePr>
            <a:graphicFrameLocks noGrp="1"/>
          </p:cNvGraphicFramePr>
          <p:nvPr>
            <p:ph idx="1"/>
          </p:nvPr>
        </p:nvGraphicFramePr>
        <p:xfrm>
          <a:off x="533400" y="1981200"/>
          <a:ext cx="8229600" cy="3377184"/>
        </p:xfrm>
        <a:graphic>
          <a:graphicData uri="http://schemas.openxmlformats.org/drawingml/2006/table">
            <a:tbl>
              <a:tblPr/>
              <a:tblGrid>
                <a:gridCol w="1371600"/>
                <a:gridCol w="3124200"/>
                <a:gridCol w="3733800"/>
              </a:tblGrid>
              <a:tr h="180975">
                <a:tc rowSpan="2">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400" b="1" i="0" u="none" strike="noStrike" cap="none" normalizeH="0" baseline="0" smtClean="0">
                          <a:ln>
                            <a:noFill/>
                          </a:ln>
                          <a:solidFill>
                            <a:schemeClr val="tx1"/>
                          </a:solidFill>
                          <a:effectLst/>
                          <a:latin typeface="Arial" charset="0"/>
                        </a:rPr>
                        <a:t>Trigger </a:t>
                      </a:r>
                      <a:endParaRPr kumimoji="0" lang="en-US" sz="24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gridSpan="2">
                  <a:txBody>
                    <a:bodyPr/>
                    <a:lstStyle/>
                    <a:p>
                      <a:pPr marL="342900" marR="0" lvl="0" indent="-342900" algn="ctr" defTabSz="914400" rtl="0" eaLnBrk="0" fontAlgn="base" latinLnBrk="0" hangingPunct="0">
                        <a:lnSpc>
                          <a:spcPct val="95000"/>
                        </a:lnSpc>
                        <a:spcBef>
                          <a:spcPct val="0"/>
                        </a:spcBef>
                        <a:spcAft>
                          <a:spcPct val="0"/>
                        </a:spcAft>
                        <a:buClr>
                          <a:srgbClr val="005569"/>
                        </a:buClr>
                        <a:buSzTx/>
                        <a:buFontTx/>
                        <a:buNone/>
                        <a:tabLst/>
                      </a:pPr>
                      <a:r>
                        <a:rPr kumimoji="0" lang="en-US" sz="2400" b="1" i="0" u="none" strike="noStrike" cap="none" normalizeH="0" baseline="0" smtClean="0">
                          <a:ln>
                            <a:noFill/>
                          </a:ln>
                          <a:solidFill>
                            <a:schemeClr val="tx1"/>
                          </a:solidFill>
                          <a:effectLst/>
                          <a:latin typeface="Arial" charset="0"/>
                        </a:rPr>
                        <a:t>Signature Type</a:t>
                      </a:r>
                    </a:p>
                  </a:txBody>
                  <a:tcPr anchor="ctr"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sk-SK"/>
                    </a:p>
                  </a:txBody>
                  <a:tcPr/>
                </a:tc>
              </a:tr>
              <a:tr h="306388">
                <a:tc vMerge="1">
                  <a:txBody>
                    <a:bodyPr/>
                    <a:lstStyle/>
                    <a:p>
                      <a:endParaRPr lang="sk-SK"/>
                    </a:p>
                  </a:txBody>
                  <a:tcPr/>
                </a:tc>
                <a:tc>
                  <a:txBody>
                    <a:bodyPr/>
                    <a:lstStyle/>
                    <a:p>
                      <a:pPr marL="342900" marR="0" lvl="0" indent="-342900" algn="ctr" defTabSz="914400" rtl="0" eaLnBrk="0" fontAlgn="base" latinLnBrk="0" hangingPunct="0">
                        <a:lnSpc>
                          <a:spcPct val="95000"/>
                        </a:lnSpc>
                        <a:spcBef>
                          <a:spcPct val="0"/>
                        </a:spcBef>
                        <a:spcAft>
                          <a:spcPct val="0"/>
                        </a:spcAft>
                        <a:buClr>
                          <a:srgbClr val="005569"/>
                        </a:buClr>
                        <a:buSzTx/>
                        <a:buFontTx/>
                        <a:buNone/>
                        <a:tabLst/>
                      </a:pPr>
                      <a:r>
                        <a:rPr kumimoji="0" lang="en-US" sz="2400" b="1" i="0" u="none" strike="noStrike" cap="none" normalizeH="0" baseline="0" smtClean="0">
                          <a:ln>
                            <a:noFill/>
                          </a:ln>
                          <a:solidFill>
                            <a:schemeClr val="tx1"/>
                          </a:solidFill>
                          <a:effectLst/>
                          <a:latin typeface="Arial" charset="0"/>
                        </a:rPr>
                        <a:t>Atomic Signature</a:t>
                      </a:r>
                    </a:p>
                  </a:txBody>
                  <a:tcPr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0" fontAlgn="base" latinLnBrk="0" hangingPunct="0">
                        <a:lnSpc>
                          <a:spcPct val="95000"/>
                        </a:lnSpc>
                        <a:spcBef>
                          <a:spcPct val="0"/>
                        </a:spcBef>
                        <a:spcAft>
                          <a:spcPct val="0"/>
                        </a:spcAft>
                        <a:buClr>
                          <a:srgbClr val="005569"/>
                        </a:buClr>
                        <a:buSzTx/>
                        <a:buFontTx/>
                        <a:buNone/>
                        <a:tabLst/>
                      </a:pPr>
                      <a:r>
                        <a:rPr kumimoji="0" lang="en-US" sz="2400" b="1" i="0" u="none" strike="noStrike" cap="none" normalizeH="0" baseline="0" smtClean="0">
                          <a:ln>
                            <a:noFill/>
                          </a:ln>
                          <a:solidFill>
                            <a:schemeClr val="tx1"/>
                          </a:solidFill>
                          <a:effectLst/>
                          <a:latin typeface="Arial" charset="0"/>
                        </a:rPr>
                        <a:t>Stateful Signature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989013">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Anomaly-based detection</a:t>
                      </a:r>
                      <a:endParaRPr kumimoji="0" lang="en-US" sz="18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No state required to identify activity that deviates from normal profile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State required to identify activity that deviates from normal profile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ECFF"/>
                    </a:solidFill>
                  </a:tcPr>
                </a:tc>
              </a:tr>
              <a:tr h="838200">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Example</a:t>
                      </a:r>
                      <a:endParaRPr kumimoji="0" lang="en-US" sz="18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Detecting traffic that is going to a destination port that is not in the normal profile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Verifying protocol compliance for HTTP traffic</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CCECFF"/>
                    </a:solid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defTabSz="914400"/>
            <a:r>
              <a:rPr lang="en-GB" smtClean="0"/>
              <a:t>Policy-based Detection</a:t>
            </a:r>
            <a:endParaRPr lang="en-US" smtClean="0"/>
          </a:p>
        </p:txBody>
      </p:sp>
      <p:sp>
        <p:nvSpPr>
          <p:cNvPr id="35843" name="Rectangle 3"/>
          <p:cNvSpPr>
            <a:spLocks noChangeArrowheads="1"/>
          </p:cNvSpPr>
          <p:nvPr/>
        </p:nvSpPr>
        <p:spPr bwMode="auto">
          <a:xfrm>
            <a:off x="0" y="2589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sk-SK"/>
          </a:p>
        </p:txBody>
      </p:sp>
      <p:graphicFrame>
        <p:nvGraphicFramePr>
          <p:cNvPr id="278565" name="Group 37"/>
          <p:cNvGraphicFramePr>
            <a:graphicFrameLocks noGrp="1"/>
          </p:cNvGraphicFramePr>
          <p:nvPr>
            <p:ph idx="1"/>
          </p:nvPr>
        </p:nvGraphicFramePr>
        <p:xfrm>
          <a:off x="381000" y="1905000"/>
          <a:ext cx="8229600" cy="3000693"/>
        </p:xfrm>
        <a:graphic>
          <a:graphicData uri="http://schemas.openxmlformats.org/drawingml/2006/table">
            <a:tbl>
              <a:tblPr/>
              <a:tblGrid>
                <a:gridCol w="1371600"/>
                <a:gridCol w="3124200"/>
                <a:gridCol w="3733800"/>
              </a:tblGrid>
              <a:tr h="180975">
                <a:tc rowSpan="2">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Signature Trigger </a:t>
                      </a: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gridSpan="2">
                  <a:txBody>
                    <a:bodyPr/>
                    <a:lstStyle/>
                    <a:p>
                      <a:pPr marL="342900" marR="0" lvl="0" indent="-342900" algn="ctr"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Signature Type</a:t>
                      </a:r>
                    </a:p>
                  </a:txBody>
                  <a:tcPr anchor="ctr"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hMerge="1">
                  <a:txBody>
                    <a:bodyPr/>
                    <a:lstStyle/>
                    <a:p>
                      <a:endParaRPr lang="sk-SK"/>
                    </a:p>
                  </a:txBody>
                  <a:tcPr/>
                </a:tc>
              </a:tr>
              <a:tr h="306388">
                <a:tc vMerge="1">
                  <a:txBody>
                    <a:bodyPr/>
                    <a:lstStyle/>
                    <a:p>
                      <a:endParaRPr lang="sk-SK"/>
                    </a:p>
                  </a:txBody>
                  <a:tcPr/>
                </a:tc>
                <a:tc>
                  <a:txBody>
                    <a:bodyPr/>
                    <a:lstStyle/>
                    <a:p>
                      <a:pPr marL="342900" marR="0" lvl="0" indent="-342900" algn="ctr"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Atomic Signature</a:t>
                      </a:r>
                    </a:p>
                  </a:txBody>
                  <a:tcPr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Stateful Signature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99"/>
                    </a:solidFill>
                  </a:tcPr>
                </a:tc>
              </a:tr>
              <a:tr h="989013">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Policy-based detection</a:t>
                      </a:r>
                      <a:endParaRPr kumimoji="0" lang="en-US" sz="18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No state required to identify undesirable behavior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Previous activity (state) required to identify undesirable behavior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38200">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Example</a:t>
                      </a:r>
                      <a:endParaRPr kumimoji="0" lang="en-US" sz="18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Detecting abnormally large fragmented packets by examining only the last fragment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A SUN Unix host sending RPC requests to remote hosts without initially consulting the SUN PortMapper program.</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defTabSz="914400"/>
            <a:r>
              <a:rPr lang="en-GB" smtClean="0"/>
              <a:t>Honey Pot-based Detection</a:t>
            </a:r>
            <a:endParaRPr lang="en-US" smtClean="0"/>
          </a:p>
        </p:txBody>
      </p:sp>
      <p:sp>
        <p:nvSpPr>
          <p:cNvPr id="36867" name="Content Placeholder 28"/>
          <p:cNvSpPr>
            <a:spLocks noGrp="1"/>
          </p:cNvSpPr>
          <p:nvPr>
            <p:ph idx="1"/>
          </p:nvPr>
        </p:nvSpPr>
        <p:spPr/>
        <p:txBody>
          <a:bodyPr/>
          <a:lstStyle/>
          <a:p>
            <a:r>
              <a:rPr lang="en-US" smtClean="0"/>
              <a:t>Uses a dummy server to attract attacks</a:t>
            </a:r>
          </a:p>
          <a:p>
            <a:r>
              <a:rPr lang="en-US" smtClean="0"/>
              <a:t>Distracts attacks away from real network devices</a:t>
            </a:r>
          </a:p>
          <a:p>
            <a:r>
              <a:rPr lang="en-US" smtClean="0"/>
              <a:t>Provides a means to analyze incoming types of attacks and malicious traffic patterns</a:t>
            </a:r>
          </a:p>
          <a:p>
            <a:r>
              <a:rPr lang="en-US" smtClean="0"/>
              <a:t>Is useful for finding common attacks on network resources and implementing patches/fixes for real network purposes</a:t>
            </a:r>
          </a:p>
        </p:txBody>
      </p:sp>
      <p:sp>
        <p:nvSpPr>
          <p:cNvPr id="36868" name="Rectangle 3"/>
          <p:cNvSpPr>
            <a:spLocks noChangeArrowheads="1"/>
          </p:cNvSpPr>
          <p:nvPr/>
        </p:nvSpPr>
        <p:spPr bwMode="auto">
          <a:xfrm>
            <a:off x="0" y="2589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sk-SK"/>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defTabSz="914400"/>
            <a:r>
              <a:rPr lang="en-US" smtClean="0"/>
              <a:t>Cisco IOS IPS Solution Benefits</a:t>
            </a:r>
          </a:p>
        </p:txBody>
      </p:sp>
      <p:sp>
        <p:nvSpPr>
          <p:cNvPr id="37891" name="Rectangle 3"/>
          <p:cNvSpPr>
            <a:spLocks noGrp="1" noChangeArrowheads="1"/>
          </p:cNvSpPr>
          <p:nvPr>
            <p:ph type="body" idx="1"/>
          </p:nvPr>
        </p:nvSpPr>
        <p:spPr/>
        <p:txBody>
          <a:bodyPr/>
          <a:lstStyle/>
          <a:p>
            <a:pPr>
              <a:lnSpc>
                <a:spcPct val="85000"/>
              </a:lnSpc>
            </a:pPr>
            <a:r>
              <a:rPr lang="en-US" sz="2000" smtClean="0"/>
              <a:t>Uses the underlying routing infrastructure to provide an additional layer of security with investment protection</a:t>
            </a:r>
          </a:p>
          <a:p>
            <a:pPr>
              <a:lnSpc>
                <a:spcPct val="85000"/>
              </a:lnSpc>
            </a:pPr>
            <a:r>
              <a:rPr lang="en-US" sz="2000" smtClean="0"/>
              <a:t>Attacks can be effectively mitigated to deny malicious traffic from both inside and outside the network</a:t>
            </a:r>
          </a:p>
          <a:p>
            <a:pPr>
              <a:lnSpc>
                <a:spcPct val="85000"/>
              </a:lnSpc>
            </a:pPr>
            <a:r>
              <a:rPr lang="en-US" sz="2000" smtClean="0"/>
              <a:t>Provides threat protection at all entry points to the network when combined with other Cisco solutions</a:t>
            </a:r>
          </a:p>
          <a:p>
            <a:pPr>
              <a:lnSpc>
                <a:spcPct val="85000"/>
              </a:lnSpc>
            </a:pPr>
            <a:r>
              <a:rPr lang="en-US" sz="2000" smtClean="0"/>
              <a:t>Is supported by easy and effective management tools </a:t>
            </a:r>
          </a:p>
          <a:p>
            <a:pPr>
              <a:lnSpc>
                <a:spcPct val="85000"/>
              </a:lnSpc>
            </a:pPr>
            <a:r>
              <a:rPr lang="en-US" sz="2000" smtClean="0"/>
              <a:t>Offers pervasive intrusion prevention solutions that are designed to integrate smoothly into the network infrastructure and to proactively protect vital resources</a:t>
            </a:r>
          </a:p>
          <a:p>
            <a:pPr>
              <a:lnSpc>
                <a:spcPct val="85000"/>
              </a:lnSpc>
            </a:pPr>
            <a:r>
              <a:rPr lang="en-US" sz="2000" smtClean="0"/>
              <a:t>Supports approximately 2000 attack signatures from the same signature database that is available for Cisco IPS appliances</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defTabSz="914400"/>
            <a:r>
              <a:rPr lang="en-US" smtClean="0"/>
              <a:t>Signature Alarms</a:t>
            </a:r>
          </a:p>
        </p:txBody>
      </p:sp>
      <p:graphicFrame>
        <p:nvGraphicFramePr>
          <p:cNvPr id="282627" name="Group 3"/>
          <p:cNvGraphicFramePr>
            <a:graphicFrameLocks noGrp="1"/>
          </p:cNvGraphicFramePr>
          <p:nvPr>
            <p:ph idx="1"/>
          </p:nvPr>
        </p:nvGraphicFramePr>
        <p:xfrm>
          <a:off x="455613" y="1690688"/>
          <a:ext cx="8224837" cy="4252914"/>
        </p:xfrm>
        <a:graphic>
          <a:graphicData uri="http://schemas.openxmlformats.org/drawingml/2006/table">
            <a:tbl>
              <a:tblPr/>
              <a:tblGrid>
                <a:gridCol w="2055812"/>
                <a:gridCol w="2570163"/>
                <a:gridCol w="2057400"/>
                <a:gridCol w="1541462"/>
              </a:tblGrid>
              <a:tr h="885825">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Alarm Type</a:t>
                      </a:r>
                      <a:endParaRPr kumimoji="0" lang="en-US" sz="20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Network Activity</a:t>
                      </a:r>
                      <a:endParaRPr kumimoji="0" lang="en-US" sz="20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IPS Activity</a:t>
                      </a:r>
                      <a:endParaRPr kumimoji="0" lang="en-US" sz="2000" b="0"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1" i="0" u="none" strike="noStrike" cap="none" normalizeH="0" baseline="0" smtClean="0">
                          <a:ln>
                            <a:noFill/>
                          </a:ln>
                          <a:solidFill>
                            <a:schemeClr val="tx1"/>
                          </a:solidFill>
                          <a:effectLst/>
                          <a:latin typeface="Arial" charset="0"/>
                        </a:rPr>
                        <a:t>Outcome</a:t>
                      </a:r>
                    </a:p>
                  </a:txBody>
                  <a:tcPr anchor="ctr"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tr>
              <a:tr h="842963">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False positive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Normal user traffic</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Alarm generated</a:t>
                      </a: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Tune alarm</a:t>
                      </a:r>
                    </a:p>
                  </a:txBody>
                  <a:tcPr anchor="ctr"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42963">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False negative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Attack traffic</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No alarm generated</a:t>
                      </a: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Tune alarm</a:t>
                      </a:r>
                    </a:p>
                  </a:txBody>
                  <a:tcPr anchor="ctr"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41375">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True positive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Attack traffic</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Alarm generated</a:t>
                      </a: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Ideal setting</a:t>
                      </a:r>
                    </a:p>
                  </a:txBody>
                  <a:tcPr anchor="ctr"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839788">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True negative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Normal user traffic</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No alarm generated</a:t>
                      </a:r>
                    </a:p>
                  </a:txBody>
                  <a:tcPr anchor="ctr" horzOverflow="overflow">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Ideal setting</a:t>
                      </a:r>
                    </a:p>
                  </a:txBody>
                  <a:tcPr anchor="ctr"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defTabSz="914400"/>
            <a:r>
              <a:rPr lang="en-US" smtClean="0"/>
              <a:t>Signature Tuning Levels</a:t>
            </a:r>
          </a:p>
        </p:txBody>
      </p:sp>
      <p:pic>
        <p:nvPicPr>
          <p:cNvPr id="39939" name="Picture 3" desc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447800"/>
            <a:ext cx="7086600" cy="490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4" descr="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962400"/>
            <a:ext cx="3252788"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3656" name="Text Box 8"/>
          <p:cNvSpPr txBox="1">
            <a:spLocks noChangeArrowheads="1"/>
          </p:cNvSpPr>
          <p:nvPr/>
        </p:nvSpPr>
        <p:spPr bwMode="auto">
          <a:xfrm>
            <a:off x="1371600" y="5410200"/>
            <a:ext cx="5849938" cy="631825"/>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t>Low – Abnormal network activity is detected, could</a:t>
            </a:r>
            <a:br>
              <a:rPr lang="en-US" sz="2000" b="0"/>
            </a:br>
            <a:r>
              <a:rPr lang="en-US" sz="2000" b="0"/>
              <a:t>be malicious, and immediate threat is not likely</a:t>
            </a:r>
          </a:p>
        </p:txBody>
      </p:sp>
      <p:sp>
        <p:nvSpPr>
          <p:cNvPr id="283657" name="Text Box 9"/>
          <p:cNvSpPr txBox="1">
            <a:spLocks noChangeArrowheads="1"/>
          </p:cNvSpPr>
          <p:nvPr/>
        </p:nvSpPr>
        <p:spPr bwMode="auto">
          <a:xfrm>
            <a:off x="1371600" y="5410200"/>
            <a:ext cx="6229350" cy="631825"/>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t>Medium - Abnormal network activity is detected, could</a:t>
            </a:r>
            <a:br>
              <a:rPr lang="en-US" sz="2000" b="0"/>
            </a:br>
            <a:r>
              <a:rPr lang="en-US" sz="2000" b="0"/>
              <a:t>be malicious, and immediate threat is likely</a:t>
            </a:r>
          </a:p>
        </p:txBody>
      </p:sp>
      <p:sp>
        <p:nvSpPr>
          <p:cNvPr id="283654" name="Text Box 6"/>
          <p:cNvSpPr txBox="1">
            <a:spLocks noChangeArrowheads="1"/>
          </p:cNvSpPr>
          <p:nvPr/>
        </p:nvSpPr>
        <p:spPr bwMode="auto">
          <a:xfrm>
            <a:off x="1371600" y="5410200"/>
            <a:ext cx="6170613" cy="631825"/>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t>High – Attacks used to gain access or cause a DoS</a:t>
            </a:r>
          </a:p>
          <a:p>
            <a:r>
              <a:rPr lang="en-US" sz="2000" b="0"/>
              <a:t>attack are detected (immediate threat extremely likely</a:t>
            </a:r>
          </a:p>
        </p:txBody>
      </p:sp>
      <p:sp>
        <p:nvSpPr>
          <p:cNvPr id="283655" name="Text Box 7"/>
          <p:cNvSpPr txBox="1">
            <a:spLocks noChangeArrowheads="1"/>
          </p:cNvSpPr>
          <p:nvPr/>
        </p:nvSpPr>
        <p:spPr bwMode="auto">
          <a:xfrm>
            <a:off x="1371600" y="5181600"/>
            <a:ext cx="6172200" cy="906463"/>
          </a:xfrm>
          <a:prstGeom prst="rect">
            <a:avLst/>
          </a:prstGeom>
          <a:solidFill>
            <a:srgbClr val="DDDDDD"/>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r>
              <a:rPr lang="en-US" sz="2000" b="0"/>
              <a:t>Informational – Activity that triggers the signature</a:t>
            </a:r>
            <a:br>
              <a:rPr lang="en-US" sz="2000" b="0"/>
            </a:br>
            <a:r>
              <a:rPr lang="en-US" sz="2000" b="0"/>
              <a:t>is not an immediate threat, but the information </a:t>
            </a:r>
            <a:br>
              <a:rPr lang="en-US" sz="2000" b="0"/>
            </a:br>
            <a:r>
              <a:rPr lang="en-US" sz="2000" b="0"/>
              <a:t>provided is useful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3656"/>
                                        </p:tgtEl>
                                        <p:attrNameLst>
                                          <p:attrName>style.visibility</p:attrName>
                                        </p:attrNameLst>
                                      </p:cBhvr>
                                      <p:to>
                                        <p:strVal val="visible"/>
                                      </p:to>
                                    </p:set>
                                    <p:animEffect transition="in" filter="fade">
                                      <p:cBhvr>
                                        <p:cTn id="7" dur="3000"/>
                                        <p:tgtEl>
                                          <p:spTgt spid="283656"/>
                                        </p:tgtEl>
                                      </p:cBhvr>
                                    </p:animEffect>
                                  </p:childTnLst>
                                </p:cTn>
                              </p:par>
                            </p:childTnLst>
                          </p:cTn>
                        </p:par>
                        <p:par>
                          <p:cTn id="8" fill="hold" nodeType="afterGroup">
                            <p:stCondLst>
                              <p:cond delay="3000"/>
                            </p:stCondLst>
                            <p:childTnLst>
                              <p:par>
                                <p:cTn id="9" presetID="10" presetClass="exit" presetSubtype="0" fill="hold" grpId="1" nodeType="afterEffect">
                                  <p:stCondLst>
                                    <p:cond delay="0"/>
                                  </p:stCondLst>
                                  <p:childTnLst>
                                    <p:animEffect transition="out" filter="fade">
                                      <p:cBhvr>
                                        <p:cTn id="10" dur="5000"/>
                                        <p:tgtEl>
                                          <p:spTgt spid="283656"/>
                                        </p:tgtEl>
                                      </p:cBhvr>
                                    </p:animEffect>
                                    <p:set>
                                      <p:cBhvr>
                                        <p:cTn id="11" dur="1" fill="hold">
                                          <p:stCondLst>
                                            <p:cond delay="4999"/>
                                          </p:stCondLst>
                                        </p:cTn>
                                        <p:tgtEl>
                                          <p:spTgt spid="283656"/>
                                        </p:tgtEl>
                                        <p:attrNameLst>
                                          <p:attrName>style.visibility</p:attrName>
                                        </p:attrNameLst>
                                      </p:cBhvr>
                                      <p:to>
                                        <p:strVal val="hidden"/>
                                      </p:to>
                                    </p:set>
                                  </p:childTnLst>
                                </p:cTn>
                              </p:par>
                            </p:childTnLst>
                          </p:cTn>
                        </p:par>
                        <p:par>
                          <p:cTn id="12" fill="hold" nodeType="afterGroup">
                            <p:stCondLst>
                              <p:cond delay="8000"/>
                            </p:stCondLst>
                            <p:childTnLst>
                              <p:par>
                                <p:cTn id="13" presetID="10" presetClass="entr" presetSubtype="0" fill="hold" grpId="0" nodeType="afterEffect">
                                  <p:stCondLst>
                                    <p:cond delay="0"/>
                                  </p:stCondLst>
                                  <p:childTnLst>
                                    <p:set>
                                      <p:cBhvr>
                                        <p:cTn id="14" dur="1" fill="hold">
                                          <p:stCondLst>
                                            <p:cond delay="0"/>
                                          </p:stCondLst>
                                        </p:cTn>
                                        <p:tgtEl>
                                          <p:spTgt spid="283657"/>
                                        </p:tgtEl>
                                        <p:attrNameLst>
                                          <p:attrName>style.visibility</p:attrName>
                                        </p:attrNameLst>
                                      </p:cBhvr>
                                      <p:to>
                                        <p:strVal val="visible"/>
                                      </p:to>
                                    </p:set>
                                    <p:animEffect transition="in" filter="fade">
                                      <p:cBhvr>
                                        <p:cTn id="15" dur="3000"/>
                                        <p:tgtEl>
                                          <p:spTgt spid="283657"/>
                                        </p:tgtEl>
                                      </p:cBhvr>
                                    </p:animEffect>
                                  </p:childTnLst>
                                </p:cTn>
                              </p:par>
                            </p:childTnLst>
                          </p:cTn>
                        </p:par>
                        <p:par>
                          <p:cTn id="16" fill="hold" nodeType="afterGroup">
                            <p:stCondLst>
                              <p:cond delay="11000"/>
                            </p:stCondLst>
                            <p:childTnLst>
                              <p:par>
                                <p:cTn id="17" presetID="10" presetClass="exit" presetSubtype="0" fill="hold" grpId="1" nodeType="afterEffect">
                                  <p:stCondLst>
                                    <p:cond delay="0"/>
                                  </p:stCondLst>
                                  <p:childTnLst>
                                    <p:animEffect transition="out" filter="fade">
                                      <p:cBhvr>
                                        <p:cTn id="18" dur="5000"/>
                                        <p:tgtEl>
                                          <p:spTgt spid="283657"/>
                                        </p:tgtEl>
                                      </p:cBhvr>
                                    </p:animEffect>
                                    <p:set>
                                      <p:cBhvr>
                                        <p:cTn id="19" dur="1" fill="hold">
                                          <p:stCondLst>
                                            <p:cond delay="4999"/>
                                          </p:stCondLst>
                                        </p:cTn>
                                        <p:tgtEl>
                                          <p:spTgt spid="283657"/>
                                        </p:tgtEl>
                                        <p:attrNameLst>
                                          <p:attrName>style.visibility</p:attrName>
                                        </p:attrNameLst>
                                      </p:cBhvr>
                                      <p:to>
                                        <p:strVal val="hidden"/>
                                      </p:to>
                                    </p:set>
                                  </p:childTnLst>
                                </p:cTn>
                              </p:par>
                            </p:childTnLst>
                          </p:cTn>
                        </p:par>
                        <p:par>
                          <p:cTn id="20" fill="hold" nodeType="afterGroup">
                            <p:stCondLst>
                              <p:cond delay="16000"/>
                            </p:stCondLst>
                            <p:childTnLst>
                              <p:par>
                                <p:cTn id="21" presetID="10" presetClass="entr" presetSubtype="0" fill="hold" grpId="0" nodeType="afterEffect">
                                  <p:stCondLst>
                                    <p:cond delay="0"/>
                                  </p:stCondLst>
                                  <p:childTnLst>
                                    <p:set>
                                      <p:cBhvr>
                                        <p:cTn id="22" dur="1" fill="hold">
                                          <p:stCondLst>
                                            <p:cond delay="0"/>
                                          </p:stCondLst>
                                        </p:cTn>
                                        <p:tgtEl>
                                          <p:spTgt spid="283654"/>
                                        </p:tgtEl>
                                        <p:attrNameLst>
                                          <p:attrName>style.visibility</p:attrName>
                                        </p:attrNameLst>
                                      </p:cBhvr>
                                      <p:to>
                                        <p:strVal val="visible"/>
                                      </p:to>
                                    </p:set>
                                    <p:animEffect transition="in" filter="fade">
                                      <p:cBhvr>
                                        <p:cTn id="23" dur="3000"/>
                                        <p:tgtEl>
                                          <p:spTgt spid="283654"/>
                                        </p:tgtEl>
                                      </p:cBhvr>
                                    </p:animEffect>
                                  </p:childTnLst>
                                </p:cTn>
                              </p:par>
                            </p:childTnLst>
                          </p:cTn>
                        </p:par>
                        <p:par>
                          <p:cTn id="24" fill="hold" nodeType="afterGroup">
                            <p:stCondLst>
                              <p:cond delay="19000"/>
                            </p:stCondLst>
                            <p:childTnLst>
                              <p:par>
                                <p:cTn id="25" presetID="10" presetClass="exit" presetSubtype="0" fill="hold" grpId="1" nodeType="afterEffect">
                                  <p:stCondLst>
                                    <p:cond delay="0"/>
                                  </p:stCondLst>
                                  <p:childTnLst>
                                    <p:animEffect transition="out" filter="fade">
                                      <p:cBhvr>
                                        <p:cTn id="26" dur="5000"/>
                                        <p:tgtEl>
                                          <p:spTgt spid="283654"/>
                                        </p:tgtEl>
                                      </p:cBhvr>
                                    </p:animEffect>
                                    <p:set>
                                      <p:cBhvr>
                                        <p:cTn id="27" dur="1" fill="hold">
                                          <p:stCondLst>
                                            <p:cond delay="4999"/>
                                          </p:stCondLst>
                                        </p:cTn>
                                        <p:tgtEl>
                                          <p:spTgt spid="283654"/>
                                        </p:tgtEl>
                                        <p:attrNameLst>
                                          <p:attrName>style.visibility</p:attrName>
                                        </p:attrNameLst>
                                      </p:cBhvr>
                                      <p:to>
                                        <p:strVal val="hidden"/>
                                      </p:to>
                                    </p:set>
                                  </p:childTnLst>
                                </p:cTn>
                              </p:par>
                            </p:childTnLst>
                          </p:cTn>
                        </p:par>
                        <p:par>
                          <p:cTn id="28" fill="hold" nodeType="afterGroup">
                            <p:stCondLst>
                              <p:cond delay="24000"/>
                            </p:stCondLst>
                            <p:childTnLst>
                              <p:par>
                                <p:cTn id="29" presetID="10" presetClass="entr" presetSubtype="0" fill="hold" grpId="0" nodeType="afterEffect">
                                  <p:stCondLst>
                                    <p:cond delay="0"/>
                                  </p:stCondLst>
                                  <p:childTnLst>
                                    <p:set>
                                      <p:cBhvr>
                                        <p:cTn id="30" dur="1" fill="hold">
                                          <p:stCondLst>
                                            <p:cond delay="0"/>
                                          </p:stCondLst>
                                        </p:cTn>
                                        <p:tgtEl>
                                          <p:spTgt spid="283655"/>
                                        </p:tgtEl>
                                        <p:attrNameLst>
                                          <p:attrName>style.visibility</p:attrName>
                                        </p:attrNameLst>
                                      </p:cBhvr>
                                      <p:to>
                                        <p:strVal val="visible"/>
                                      </p:to>
                                    </p:set>
                                    <p:animEffect transition="in" filter="fade">
                                      <p:cBhvr>
                                        <p:cTn id="31" dur="3000"/>
                                        <p:tgtEl>
                                          <p:spTgt spid="283655"/>
                                        </p:tgtEl>
                                      </p:cBhvr>
                                    </p:animEffect>
                                  </p:childTnLst>
                                </p:cTn>
                              </p:par>
                            </p:childTnLst>
                          </p:cTn>
                        </p:par>
                        <p:par>
                          <p:cTn id="32" fill="hold" nodeType="afterGroup">
                            <p:stCondLst>
                              <p:cond delay="27000"/>
                            </p:stCondLst>
                            <p:childTnLst>
                              <p:par>
                                <p:cTn id="33" presetID="10" presetClass="exit" presetSubtype="0" fill="hold" grpId="1" nodeType="afterEffect">
                                  <p:stCondLst>
                                    <p:cond delay="0"/>
                                  </p:stCondLst>
                                  <p:childTnLst>
                                    <p:animEffect transition="out" filter="fade">
                                      <p:cBhvr>
                                        <p:cTn id="34" dur="5000"/>
                                        <p:tgtEl>
                                          <p:spTgt spid="283655"/>
                                        </p:tgtEl>
                                      </p:cBhvr>
                                    </p:animEffect>
                                    <p:set>
                                      <p:cBhvr>
                                        <p:cTn id="35" dur="1" fill="hold">
                                          <p:stCondLst>
                                            <p:cond delay="4999"/>
                                          </p:stCondLst>
                                        </p:cTn>
                                        <p:tgtEl>
                                          <p:spTgt spid="2836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6" grpId="0" animBg="1"/>
      <p:bldP spid="283656" grpId="1" animBg="1"/>
      <p:bldP spid="283657" grpId="0" animBg="1"/>
      <p:bldP spid="283657" grpId="1" animBg="1"/>
      <p:bldP spid="283654" grpId="0" animBg="1"/>
      <p:bldP spid="283654" grpId="1" animBg="1"/>
      <p:bldP spid="283655" grpId="0" animBg="1"/>
      <p:bldP spid="28365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56"/>
          <p:cNvSpPr>
            <a:spLocks noGrp="1" noChangeArrowheads="1"/>
          </p:cNvSpPr>
          <p:nvPr>
            <p:ph type="title"/>
          </p:nvPr>
        </p:nvSpPr>
        <p:spPr/>
        <p:txBody>
          <a:bodyPr/>
          <a:lstStyle/>
          <a:p>
            <a:r>
              <a:rPr lang="en-US" smtClean="0"/>
              <a:t>Generating an Alert</a:t>
            </a:r>
          </a:p>
        </p:txBody>
      </p:sp>
      <p:graphicFrame>
        <p:nvGraphicFramePr>
          <p:cNvPr id="286825" name="Group 105"/>
          <p:cNvGraphicFramePr>
            <a:graphicFrameLocks noGrp="1"/>
          </p:cNvGraphicFramePr>
          <p:nvPr>
            <p:ph idx="1"/>
          </p:nvPr>
        </p:nvGraphicFramePr>
        <p:xfrm>
          <a:off x="455613" y="1690688"/>
          <a:ext cx="8078787" cy="3735387"/>
        </p:xfrm>
        <a:graphic>
          <a:graphicData uri="http://schemas.openxmlformats.org/drawingml/2006/table">
            <a:tbl>
              <a:tblPr/>
              <a:tblGrid>
                <a:gridCol w="2287587"/>
                <a:gridCol w="5791200"/>
              </a:tblGrid>
              <a:tr h="900113">
                <a:tc>
                  <a:txBody>
                    <a:bodyPr/>
                    <a:lstStyle/>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US" sz="2400" b="1" i="0" u="none" strike="noStrike" cap="none" normalizeH="0" baseline="0" dirty="0" smtClean="0">
                          <a:ln>
                            <a:noFill/>
                          </a:ln>
                          <a:solidFill>
                            <a:schemeClr val="tx1"/>
                          </a:solidFill>
                          <a:effectLst/>
                          <a:latin typeface="Arial" charset="0"/>
                        </a:rPr>
                        <a:t>Specific Alert</a:t>
                      </a:r>
                    </a:p>
                  </a:txBody>
                  <a:tcPr marL="82124" marR="82124" marT="41061" marB="4106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US" sz="2400" b="1" i="0" u="none" strike="noStrike" cap="none" normalizeH="0" baseline="0" dirty="0" smtClean="0">
                          <a:ln>
                            <a:noFill/>
                          </a:ln>
                          <a:solidFill>
                            <a:schemeClr val="tx1"/>
                          </a:solidFill>
                          <a:effectLst/>
                          <a:latin typeface="Arial" charset="0"/>
                        </a:rPr>
                        <a:t>Description</a:t>
                      </a:r>
                    </a:p>
                  </a:txBody>
                  <a:tcPr marL="82124" marR="82124" marT="41061" marB="4106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1417637">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dirty="0" smtClean="0">
                          <a:ln>
                            <a:noFill/>
                          </a:ln>
                          <a:solidFill>
                            <a:schemeClr val="tx1"/>
                          </a:solidFill>
                          <a:effectLst/>
                          <a:latin typeface="Arial" charset="0"/>
                        </a:rPr>
                        <a:t>Produce alert</a:t>
                      </a:r>
                    </a:p>
                  </a:txBody>
                  <a:tcPr marL="82124" marR="82124" marT="41061" marB="4106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dirty="0" smtClean="0">
                          <a:ln>
                            <a:noFill/>
                          </a:ln>
                          <a:solidFill>
                            <a:schemeClr val="tx1"/>
                          </a:solidFill>
                          <a:effectLst/>
                          <a:latin typeface="Arial" charset="0"/>
                        </a:rPr>
                        <a:t>This action writes the event to the Event Store as an alert.</a:t>
                      </a:r>
                    </a:p>
                  </a:txBody>
                  <a:tcPr marL="82124" marR="82124" marT="41061" marB="4106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17637">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Produce verbose alert</a:t>
                      </a:r>
                    </a:p>
                  </a:txBody>
                  <a:tcPr marL="82124" marR="82124" marT="41061" marB="4106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dirty="0" smtClean="0">
                          <a:ln>
                            <a:noFill/>
                          </a:ln>
                          <a:solidFill>
                            <a:schemeClr val="tx1"/>
                          </a:solidFill>
                          <a:effectLst/>
                          <a:latin typeface="Arial" charset="0"/>
                        </a:rPr>
                        <a:t>This action includes an encoded dump of the offending packet in the alert.</a:t>
                      </a:r>
                    </a:p>
                  </a:txBody>
                  <a:tcPr marL="82124" marR="82124" marT="41061" marB="4106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defTabSz="914400"/>
            <a:r>
              <a:rPr lang="en-US" smtClean="0"/>
              <a:t>Logging the Activity</a:t>
            </a:r>
          </a:p>
        </p:txBody>
      </p:sp>
      <p:graphicFrame>
        <p:nvGraphicFramePr>
          <p:cNvPr id="288916" name="Group 148"/>
          <p:cNvGraphicFramePr>
            <a:graphicFrameLocks noGrp="1"/>
          </p:cNvGraphicFramePr>
          <p:nvPr>
            <p:ph idx="1"/>
          </p:nvPr>
        </p:nvGraphicFramePr>
        <p:xfrm>
          <a:off x="455613" y="1690688"/>
          <a:ext cx="7773987" cy="2868612"/>
        </p:xfrm>
        <a:graphic>
          <a:graphicData uri="http://schemas.openxmlformats.org/drawingml/2006/table">
            <a:tbl>
              <a:tblPr/>
              <a:tblGrid>
                <a:gridCol w="2211387"/>
                <a:gridCol w="5562600"/>
              </a:tblGrid>
              <a:tr h="595316">
                <a:tc>
                  <a:txBody>
                    <a:bodyPr/>
                    <a:lstStyle/>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US" sz="2400" b="1" i="0" u="none" strike="noStrike" cap="none" normalizeH="0" baseline="0" dirty="0" smtClean="0">
                          <a:ln>
                            <a:noFill/>
                          </a:ln>
                          <a:solidFill>
                            <a:schemeClr val="tx1"/>
                          </a:solidFill>
                          <a:effectLst/>
                          <a:latin typeface="Arial" charset="0"/>
                        </a:rPr>
                        <a:t>Specific Alert</a:t>
                      </a:r>
                    </a:p>
                  </a:txBody>
                  <a:tcPr marL="82124" marR="82124" marT="41061" marB="4106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US" sz="2400" b="1" i="0" u="none" strike="noStrike" cap="none" normalizeH="0" baseline="0" dirty="0" smtClean="0">
                          <a:ln>
                            <a:noFill/>
                          </a:ln>
                          <a:solidFill>
                            <a:schemeClr val="tx1"/>
                          </a:solidFill>
                          <a:effectLst/>
                          <a:latin typeface="Arial" charset="0"/>
                        </a:rPr>
                        <a:t>Description</a:t>
                      </a:r>
                    </a:p>
                  </a:txBody>
                  <a:tcPr marL="82124" marR="82124" marT="41061" marB="4106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950806">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dirty="0" smtClean="0">
                          <a:ln>
                            <a:noFill/>
                          </a:ln>
                          <a:solidFill>
                            <a:schemeClr val="tx1"/>
                          </a:solidFill>
                          <a:effectLst/>
                          <a:latin typeface="Arial" charset="0"/>
                        </a:rPr>
                        <a:t>Log attacker packets</a:t>
                      </a:r>
                    </a:p>
                  </a:txBody>
                  <a:tcPr marL="82124" marR="82124" marT="41061" marB="4106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dirty="0" smtClean="0">
                          <a:ln>
                            <a:noFill/>
                          </a:ln>
                          <a:solidFill>
                            <a:schemeClr val="tx1"/>
                          </a:solidFill>
                          <a:effectLst/>
                          <a:latin typeface="Arial" charset="0"/>
                        </a:rPr>
                        <a:t>This action starts IP logging on packets that contain the attacker address and sends an alert.</a:t>
                      </a:r>
                    </a:p>
                  </a:txBody>
                  <a:tcPr marL="82124" marR="82124" marT="41061" marB="4106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245">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Log pair packets</a:t>
                      </a:r>
                    </a:p>
                  </a:txBody>
                  <a:tcPr marL="82124" marR="82124" marT="41061" marB="4106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dirty="0" smtClean="0">
                          <a:ln>
                            <a:noFill/>
                          </a:ln>
                          <a:solidFill>
                            <a:schemeClr val="tx1"/>
                          </a:solidFill>
                          <a:effectLst/>
                          <a:latin typeface="Arial" charset="0"/>
                        </a:rPr>
                        <a:t>This action starts IP logging on packets that contain the attacker and victim address pair.</a:t>
                      </a:r>
                    </a:p>
                  </a:txBody>
                  <a:tcPr marL="82124" marR="82124" marT="41061" marB="4106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245">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Log victim packets</a:t>
                      </a:r>
                    </a:p>
                  </a:txBody>
                  <a:tcPr marL="82124" marR="82124" marT="41061" marB="4106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dirty="0" smtClean="0">
                          <a:ln>
                            <a:noFill/>
                          </a:ln>
                          <a:solidFill>
                            <a:schemeClr val="tx1"/>
                          </a:solidFill>
                          <a:effectLst/>
                          <a:latin typeface="Arial" charset="0"/>
                        </a:rPr>
                        <a:t>This action starts IP logging on packets that contain the victim address and sends an alert. </a:t>
                      </a:r>
                    </a:p>
                  </a:txBody>
                  <a:tcPr marL="82124" marR="82124" marT="41061" marB="4106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defTabSz="914400"/>
            <a:r>
              <a:rPr lang="en-US" smtClean="0"/>
              <a:t>Dropping/Preventing the Activity</a:t>
            </a:r>
          </a:p>
        </p:txBody>
      </p:sp>
      <p:graphicFrame>
        <p:nvGraphicFramePr>
          <p:cNvPr id="291006" name="Group 190"/>
          <p:cNvGraphicFramePr>
            <a:graphicFrameLocks noGrp="1"/>
          </p:cNvGraphicFramePr>
          <p:nvPr>
            <p:ph idx="1"/>
          </p:nvPr>
        </p:nvGraphicFramePr>
        <p:xfrm>
          <a:off x="455613" y="1371600"/>
          <a:ext cx="8307387" cy="5049840"/>
        </p:xfrm>
        <a:graphic>
          <a:graphicData uri="http://schemas.openxmlformats.org/drawingml/2006/table">
            <a:tbl>
              <a:tblPr/>
              <a:tblGrid>
                <a:gridCol w="2166937"/>
                <a:gridCol w="6140450"/>
              </a:tblGrid>
              <a:tr h="429594">
                <a:tc>
                  <a:txBody>
                    <a:bodyPr/>
                    <a:lstStyle/>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US" sz="2400" b="1" i="0" u="none" strike="noStrike" cap="none" normalizeH="0" baseline="0" dirty="0" smtClean="0">
                          <a:ln>
                            <a:noFill/>
                          </a:ln>
                          <a:solidFill>
                            <a:schemeClr val="tx1"/>
                          </a:solidFill>
                          <a:effectLst/>
                          <a:latin typeface="Arial" charset="0"/>
                        </a:rPr>
                        <a:t>Specific Alert</a:t>
                      </a:r>
                    </a:p>
                  </a:txBody>
                  <a:tcPr marL="82124" marR="82124" marT="41061" marB="4106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814388" rtl="0" eaLnBrk="0" fontAlgn="base" latinLnBrk="0" hangingPunct="0">
                        <a:lnSpc>
                          <a:spcPct val="95000"/>
                        </a:lnSpc>
                        <a:spcBef>
                          <a:spcPct val="50000"/>
                        </a:spcBef>
                        <a:spcAft>
                          <a:spcPct val="0"/>
                        </a:spcAft>
                        <a:buClr>
                          <a:srgbClr val="005569"/>
                        </a:buClr>
                        <a:buSzTx/>
                        <a:buFontTx/>
                        <a:buNone/>
                        <a:tabLst/>
                      </a:pPr>
                      <a:r>
                        <a:rPr kumimoji="0" lang="en-US" sz="2400" b="1" i="0" u="none" strike="noStrike" cap="none" normalizeH="0" baseline="0" dirty="0" smtClean="0">
                          <a:ln>
                            <a:noFill/>
                          </a:ln>
                          <a:solidFill>
                            <a:schemeClr val="tx1"/>
                          </a:solidFill>
                          <a:effectLst/>
                          <a:latin typeface="Arial" charset="0"/>
                        </a:rPr>
                        <a:t>Description</a:t>
                      </a:r>
                    </a:p>
                  </a:txBody>
                  <a:tcPr marL="82124" marR="82124" marT="41061" marB="4106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r>
              <a:tr h="3297761">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dirty="0" smtClean="0">
                          <a:ln>
                            <a:noFill/>
                          </a:ln>
                          <a:solidFill>
                            <a:schemeClr val="tx1"/>
                          </a:solidFill>
                          <a:effectLst/>
                          <a:latin typeface="Arial" charset="0"/>
                        </a:rPr>
                        <a:t>Deny attacker inline</a:t>
                      </a:r>
                    </a:p>
                  </a:txBody>
                  <a:tcPr marL="82124" marR="82124" marT="41061" marB="4106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71450" marR="0" lvl="0" indent="-171450" algn="l" defTabSz="814388" rtl="0" eaLnBrk="0" fontAlgn="base" latinLnBrk="0" hangingPunct="0">
                        <a:lnSpc>
                          <a:spcPct val="95000"/>
                        </a:lnSpc>
                        <a:spcBef>
                          <a:spcPct val="50000"/>
                        </a:spcBef>
                        <a:spcAft>
                          <a:spcPct val="0"/>
                        </a:spcAft>
                        <a:buClr>
                          <a:srgbClr val="005569"/>
                        </a:buClr>
                        <a:buSzTx/>
                        <a:buFontTx/>
                        <a:buChar char="•"/>
                        <a:tabLst/>
                      </a:pPr>
                      <a:r>
                        <a:rPr kumimoji="0" lang="en-US" sz="2000" b="0" i="0" u="none" strike="noStrike" cap="none" normalizeH="0" baseline="0" dirty="0" smtClean="0">
                          <a:ln>
                            <a:noFill/>
                          </a:ln>
                          <a:solidFill>
                            <a:schemeClr val="tx1"/>
                          </a:solidFill>
                          <a:effectLst/>
                          <a:latin typeface="Arial" charset="0"/>
                        </a:rPr>
                        <a:t>Terminates the current packet and future packets from this attacker address for a period of time. </a:t>
                      </a:r>
                    </a:p>
                    <a:p>
                      <a:pPr marL="171450" marR="0" lvl="0" indent="-171450" algn="l" defTabSz="814388" rtl="0" eaLnBrk="0" fontAlgn="base" latinLnBrk="0" hangingPunct="0">
                        <a:lnSpc>
                          <a:spcPct val="95000"/>
                        </a:lnSpc>
                        <a:spcBef>
                          <a:spcPct val="50000"/>
                        </a:spcBef>
                        <a:spcAft>
                          <a:spcPct val="0"/>
                        </a:spcAft>
                        <a:buClr>
                          <a:srgbClr val="005569"/>
                        </a:buClr>
                        <a:buSzTx/>
                        <a:buFontTx/>
                        <a:buChar char="•"/>
                        <a:tabLst/>
                      </a:pPr>
                      <a:r>
                        <a:rPr kumimoji="0" lang="en-US" sz="2000" b="0" i="0" u="none" strike="noStrike" cap="none" normalizeH="0" baseline="0" dirty="0" smtClean="0">
                          <a:ln>
                            <a:noFill/>
                          </a:ln>
                          <a:solidFill>
                            <a:schemeClr val="tx1"/>
                          </a:solidFill>
                          <a:effectLst/>
                          <a:latin typeface="Arial" charset="0"/>
                        </a:rPr>
                        <a:t>The sensor maintains a list of the attackers currently being denied by the system. </a:t>
                      </a:r>
                    </a:p>
                    <a:p>
                      <a:pPr marL="171450" marR="0" lvl="0" indent="-171450" algn="l" defTabSz="814388" rtl="0" eaLnBrk="0" fontAlgn="base" latinLnBrk="0" hangingPunct="0">
                        <a:lnSpc>
                          <a:spcPct val="95000"/>
                        </a:lnSpc>
                        <a:spcBef>
                          <a:spcPct val="50000"/>
                        </a:spcBef>
                        <a:spcAft>
                          <a:spcPct val="0"/>
                        </a:spcAft>
                        <a:buClr>
                          <a:srgbClr val="005569"/>
                        </a:buClr>
                        <a:buSzTx/>
                        <a:buFontTx/>
                        <a:buChar char="•"/>
                        <a:tabLst/>
                      </a:pPr>
                      <a:r>
                        <a:rPr kumimoji="0" lang="en-US" sz="2000" b="0" i="0" u="none" strike="noStrike" cap="none" normalizeH="0" baseline="0" dirty="0" smtClean="0">
                          <a:ln>
                            <a:noFill/>
                          </a:ln>
                          <a:solidFill>
                            <a:schemeClr val="tx1"/>
                          </a:solidFill>
                          <a:effectLst/>
                          <a:latin typeface="Arial" charset="0"/>
                        </a:rPr>
                        <a:t>Entries may be removed from the list manually or wait for the timer to expire. </a:t>
                      </a:r>
                    </a:p>
                    <a:p>
                      <a:pPr marL="171450" marR="0" lvl="0" indent="-171450" algn="l" defTabSz="814388" rtl="0" eaLnBrk="0" fontAlgn="base" latinLnBrk="0" hangingPunct="0">
                        <a:lnSpc>
                          <a:spcPct val="95000"/>
                        </a:lnSpc>
                        <a:spcBef>
                          <a:spcPct val="50000"/>
                        </a:spcBef>
                        <a:spcAft>
                          <a:spcPct val="0"/>
                        </a:spcAft>
                        <a:buClr>
                          <a:srgbClr val="005569"/>
                        </a:buClr>
                        <a:buSzTx/>
                        <a:buFontTx/>
                        <a:buChar char="•"/>
                        <a:tabLst/>
                      </a:pPr>
                      <a:r>
                        <a:rPr kumimoji="0" lang="en-US" sz="2000" b="0" i="0" u="none" strike="noStrike" cap="none" normalizeH="0" baseline="0" dirty="0" smtClean="0">
                          <a:ln>
                            <a:noFill/>
                          </a:ln>
                          <a:solidFill>
                            <a:schemeClr val="tx1"/>
                          </a:solidFill>
                          <a:effectLst/>
                          <a:latin typeface="Arial" charset="0"/>
                        </a:rPr>
                        <a:t>The timer is a sliding timer for each entry.  </a:t>
                      </a:r>
                    </a:p>
                    <a:p>
                      <a:pPr marL="171450" marR="0" lvl="0" indent="-171450" algn="l" defTabSz="814388" rtl="0" eaLnBrk="0" fontAlgn="base" latinLnBrk="0" hangingPunct="0">
                        <a:lnSpc>
                          <a:spcPct val="95000"/>
                        </a:lnSpc>
                        <a:spcBef>
                          <a:spcPct val="50000"/>
                        </a:spcBef>
                        <a:spcAft>
                          <a:spcPct val="0"/>
                        </a:spcAft>
                        <a:buClr>
                          <a:srgbClr val="005569"/>
                        </a:buClr>
                        <a:buSzTx/>
                        <a:buFontTx/>
                        <a:buChar char="•"/>
                        <a:tabLst/>
                      </a:pPr>
                      <a:r>
                        <a:rPr kumimoji="0" lang="en-US" sz="2000" b="0" i="0" u="none" strike="noStrike" cap="none" normalizeH="0" baseline="0" dirty="0" smtClean="0">
                          <a:ln>
                            <a:noFill/>
                          </a:ln>
                          <a:solidFill>
                            <a:schemeClr val="tx1"/>
                          </a:solidFill>
                          <a:effectLst/>
                          <a:latin typeface="Arial" charset="0"/>
                        </a:rPr>
                        <a:t>If the denied attacker list is at capacity and cannot add a new entry, the packet is still denied.</a:t>
                      </a:r>
                    </a:p>
                  </a:txBody>
                  <a:tcPr marL="82124" marR="82124" marT="41061" marB="4106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242">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Deny connection inline</a:t>
                      </a:r>
                    </a:p>
                  </a:txBody>
                  <a:tcPr marL="82124" marR="82124" marT="41061" marB="4106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4300" marR="0" lvl="0" indent="-114300" algn="l" defTabSz="814388" rtl="0" eaLnBrk="0" fontAlgn="base" latinLnBrk="0" hangingPunct="0">
                        <a:lnSpc>
                          <a:spcPct val="95000"/>
                        </a:lnSpc>
                        <a:spcBef>
                          <a:spcPct val="50000"/>
                        </a:spcBef>
                        <a:spcAft>
                          <a:spcPct val="0"/>
                        </a:spcAft>
                        <a:buClr>
                          <a:srgbClr val="005569"/>
                        </a:buClr>
                        <a:buSzTx/>
                        <a:buFontTx/>
                        <a:buChar char="•"/>
                        <a:tabLst/>
                      </a:pPr>
                      <a:r>
                        <a:rPr kumimoji="0" lang="en-US" sz="2000" b="0" i="0" u="none" strike="noStrike" cap="none" normalizeH="0" baseline="0" dirty="0" smtClean="0">
                          <a:ln>
                            <a:noFill/>
                          </a:ln>
                          <a:solidFill>
                            <a:schemeClr val="tx1"/>
                          </a:solidFill>
                          <a:effectLst/>
                          <a:latin typeface="Arial" charset="0"/>
                        </a:rPr>
                        <a:t>Terminates the current packet and future packets on this TCP flow.</a:t>
                      </a:r>
                    </a:p>
                  </a:txBody>
                  <a:tcPr marL="82124" marR="82124" marT="41061" marB="4106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1242">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Deny packet inline</a:t>
                      </a:r>
                    </a:p>
                  </a:txBody>
                  <a:tcPr marL="82124" marR="82124" marT="41061" marB="4106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95000"/>
                        </a:lnSpc>
                        <a:spcBef>
                          <a:spcPct val="50000"/>
                        </a:spcBef>
                        <a:spcAft>
                          <a:spcPct val="0"/>
                        </a:spcAft>
                        <a:buClr>
                          <a:srgbClr val="005569"/>
                        </a:buClr>
                        <a:buSzTx/>
                        <a:buFontTx/>
                        <a:buChar char="•"/>
                        <a:tabLst/>
                      </a:pPr>
                      <a:r>
                        <a:rPr kumimoji="0" lang="en-US" sz="2000" b="0" i="0" u="none" strike="noStrike" cap="none" normalizeH="0" baseline="0" dirty="0" smtClean="0">
                          <a:ln>
                            <a:noFill/>
                          </a:ln>
                          <a:solidFill>
                            <a:schemeClr val="tx1"/>
                          </a:solidFill>
                          <a:effectLst/>
                          <a:latin typeface="Arial" charset="0"/>
                        </a:rPr>
                        <a:t>Terminates the packet.</a:t>
                      </a:r>
                    </a:p>
                  </a:txBody>
                  <a:tcPr marL="82124" marR="82124" marT="41061" marB="4106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Lesson Objectives</a:t>
            </a:r>
          </a:p>
        </p:txBody>
      </p:sp>
      <p:sp>
        <p:nvSpPr>
          <p:cNvPr id="7171" name="Rectangle 5"/>
          <p:cNvSpPr>
            <a:spLocks noGrp="1" noChangeArrowheads="1"/>
          </p:cNvSpPr>
          <p:nvPr>
            <p:ph type="body" idx="4294967295"/>
          </p:nvPr>
        </p:nvSpPr>
        <p:spPr>
          <a:xfrm>
            <a:off x="457200" y="1676400"/>
            <a:ext cx="8224838" cy="4252913"/>
          </a:xfrm>
        </p:spPr>
        <p:txBody>
          <a:bodyPr/>
          <a:lstStyle/>
          <a:p>
            <a:pPr marL="0" indent="0">
              <a:lnSpc>
                <a:spcPct val="85000"/>
              </a:lnSpc>
              <a:buFontTx/>
              <a:buNone/>
            </a:pPr>
            <a:r>
              <a:rPr lang="en-US" sz="2400" smtClean="0"/>
              <a:t>Upon completion of this lesson, the successful participant will be able to:</a:t>
            </a:r>
          </a:p>
          <a:p>
            <a:pPr marL="344488" lvl="1" indent="-344488">
              <a:lnSpc>
                <a:spcPct val="85000"/>
              </a:lnSpc>
              <a:buFontTx/>
              <a:buAutoNum type="arabicPeriod"/>
            </a:pPr>
            <a:r>
              <a:rPr lang="en-CA" sz="2000" smtClean="0"/>
              <a:t>Describe the functions and operations of IDS and IPS systems</a:t>
            </a:r>
          </a:p>
          <a:p>
            <a:pPr marL="344488" lvl="1" indent="-344488">
              <a:lnSpc>
                <a:spcPct val="85000"/>
              </a:lnSpc>
              <a:buFontTx/>
              <a:buAutoNum type="arabicPeriod"/>
            </a:pPr>
            <a:r>
              <a:rPr lang="en-CA" sz="2000" smtClean="0"/>
              <a:t>Introduce the two methods of implementing IPS and describe host based IPS</a:t>
            </a:r>
            <a:r>
              <a:rPr lang="en-US" sz="2000" smtClean="0"/>
              <a:t> </a:t>
            </a:r>
          </a:p>
          <a:p>
            <a:pPr marL="344488" lvl="1" indent="-344488">
              <a:lnSpc>
                <a:spcPct val="85000"/>
              </a:lnSpc>
              <a:buFontTx/>
              <a:buAutoNum type="arabicPeriod"/>
            </a:pPr>
            <a:r>
              <a:rPr lang="en-CA" sz="2000" smtClean="0"/>
              <a:t>Describe network-based intrusion prevention</a:t>
            </a:r>
            <a:r>
              <a:rPr lang="en-US" sz="2000" smtClean="0"/>
              <a:t> </a:t>
            </a:r>
          </a:p>
          <a:p>
            <a:pPr marL="344488" lvl="1" indent="-344488">
              <a:lnSpc>
                <a:spcPct val="85000"/>
              </a:lnSpc>
              <a:buFontTx/>
              <a:buAutoNum type="arabicPeriod"/>
            </a:pPr>
            <a:r>
              <a:rPr lang="en-CA" sz="2000" smtClean="0"/>
              <a:t>Describe the characteristics of IPS signatures</a:t>
            </a:r>
            <a:r>
              <a:rPr lang="en-US" sz="2000" smtClean="0"/>
              <a:t> </a:t>
            </a:r>
          </a:p>
          <a:p>
            <a:pPr marL="344488" lvl="1" indent="-344488">
              <a:lnSpc>
                <a:spcPct val="85000"/>
              </a:lnSpc>
              <a:buFontTx/>
              <a:buAutoNum type="arabicPeriod"/>
            </a:pPr>
            <a:r>
              <a:rPr lang="en-CA" sz="2000" smtClean="0"/>
              <a:t>Describe the role of signature alarms (triggers) in Cisco IPS solutions</a:t>
            </a:r>
          </a:p>
          <a:p>
            <a:pPr marL="344488" lvl="1" indent="-344488">
              <a:lnSpc>
                <a:spcPct val="85000"/>
              </a:lnSpc>
              <a:buFontTx/>
              <a:buAutoNum type="arabicPeriod"/>
            </a:pPr>
            <a:r>
              <a:rPr lang="en-CA" sz="2000" smtClean="0"/>
              <a:t>Describe the role of tuning signature alarms (triggers) in a Cisco IPS solution</a:t>
            </a:r>
            <a:r>
              <a:rPr lang="en-US" sz="2000" smtClean="0"/>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2973" name="Group 109"/>
          <p:cNvGraphicFramePr>
            <a:graphicFrameLocks noGrp="1"/>
          </p:cNvGraphicFramePr>
          <p:nvPr/>
        </p:nvGraphicFramePr>
        <p:xfrm>
          <a:off x="381000" y="1371600"/>
          <a:ext cx="8534400" cy="5007864"/>
        </p:xfrm>
        <a:graphic>
          <a:graphicData uri="http://schemas.openxmlformats.org/drawingml/2006/table">
            <a:tbl>
              <a:tblPr/>
              <a:tblGrid>
                <a:gridCol w="1600200"/>
                <a:gridCol w="1447800"/>
                <a:gridCol w="5486400"/>
              </a:tblGrid>
              <a:tr h="336550">
                <a:tc>
                  <a:txBody>
                    <a:bodyPr/>
                    <a:lstStyle/>
                    <a:p>
                      <a:pPr marL="0" marR="0" lvl="0" indent="0" algn="ctr" defTabSz="914400" rtl="0" eaLnBrk="0" fontAlgn="base" latinLnBrk="0" hangingPunct="0">
                        <a:lnSpc>
                          <a:spcPct val="95000"/>
                        </a:lnSpc>
                        <a:spcBef>
                          <a:spcPct val="50000"/>
                        </a:spcBef>
                        <a:spcAft>
                          <a:spcPct val="0"/>
                        </a:spcAft>
                        <a:buClr>
                          <a:srgbClr val="005569"/>
                        </a:buClr>
                        <a:buSzTx/>
                        <a:buFontTx/>
                        <a:buNone/>
                        <a:tabLst/>
                      </a:pPr>
                      <a:r>
                        <a:rPr kumimoji="0" lang="en-US" sz="2400" b="1" i="0" u="none" strike="noStrike" cap="none" normalizeH="0" baseline="0" smtClean="0">
                          <a:ln>
                            <a:noFill/>
                          </a:ln>
                          <a:solidFill>
                            <a:schemeClr val="tx1"/>
                          </a:solidFill>
                          <a:effectLst/>
                          <a:latin typeface="Arial" charset="0"/>
                        </a:rPr>
                        <a:t>Category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0" fontAlgn="base" latinLnBrk="0" hangingPunct="0">
                        <a:lnSpc>
                          <a:spcPct val="95000"/>
                        </a:lnSpc>
                        <a:spcBef>
                          <a:spcPct val="50000"/>
                        </a:spcBef>
                        <a:spcAft>
                          <a:spcPct val="0"/>
                        </a:spcAft>
                        <a:buClr>
                          <a:srgbClr val="005569"/>
                        </a:buClr>
                        <a:buSzTx/>
                        <a:buFontTx/>
                        <a:buNone/>
                        <a:tabLst/>
                      </a:pPr>
                      <a:r>
                        <a:rPr kumimoji="0" lang="en-US" sz="2400" b="1" i="0" u="none" strike="noStrike" cap="none" normalizeH="0" baseline="0" smtClean="0">
                          <a:ln>
                            <a:noFill/>
                          </a:ln>
                          <a:solidFill>
                            <a:schemeClr val="tx1"/>
                          </a:solidFill>
                          <a:effectLst/>
                          <a:latin typeface="Arial" charset="0"/>
                        </a:rPr>
                        <a:t>Specific Alert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c>
                  <a:txBody>
                    <a:bodyPr/>
                    <a:lstStyle/>
                    <a:p>
                      <a:pPr marL="0" marR="0" lvl="0" indent="0" algn="ctr" defTabSz="914400" rtl="0" eaLnBrk="0" fontAlgn="base" latinLnBrk="0" hangingPunct="0">
                        <a:lnSpc>
                          <a:spcPct val="95000"/>
                        </a:lnSpc>
                        <a:spcBef>
                          <a:spcPct val="50000"/>
                        </a:spcBef>
                        <a:spcAft>
                          <a:spcPct val="0"/>
                        </a:spcAft>
                        <a:buClr>
                          <a:srgbClr val="005569"/>
                        </a:buClr>
                        <a:buSzTx/>
                        <a:buFontTx/>
                        <a:buNone/>
                        <a:tabLst/>
                      </a:pPr>
                      <a:r>
                        <a:rPr kumimoji="0" lang="en-US" sz="2400" b="1" i="0" u="none" strike="noStrike" cap="none" normalizeH="0" baseline="0" smtClean="0">
                          <a:ln>
                            <a:noFill/>
                          </a:ln>
                          <a:solidFill>
                            <a:schemeClr val="tx1"/>
                          </a:solidFill>
                          <a:effectLst/>
                          <a:latin typeface="Arial" charset="0"/>
                        </a:rPr>
                        <a:t>Description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FBFBF"/>
                    </a:solidFill>
                  </a:tcPr>
                </a:tc>
              </a:tr>
              <a:tr h="566738">
                <a:tc>
                  <a:txBody>
                    <a:bodyPr/>
                    <a:lstStyle/>
                    <a:p>
                      <a:pPr marL="0" marR="0" lvl="0" indent="0" algn="ctr" defTabSz="914400"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Resetting a TCP connection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Reset TCP connection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5888" marR="0" lvl="0" indent="-115888" algn="l" defTabSz="914400" rtl="0" eaLnBrk="0" fontAlgn="base" latinLnBrk="0" hangingPunct="0">
                        <a:lnSpc>
                          <a:spcPct val="95000"/>
                        </a:lnSpc>
                        <a:spcBef>
                          <a:spcPct val="50000"/>
                        </a:spcBef>
                        <a:spcAft>
                          <a:spcPct val="0"/>
                        </a:spcAft>
                        <a:buClr>
                          <a:srgbClr val="005569"/>
                        </a:buClr>
                        <a:buSzTx/>
                        <a:buFontTx/>
                        <a:buChar char="•"/>
                        <a:tabLst/>
                      </a:pPr>
                      <a:r>
                        <a:rPr kumimoji="0" lang="en-US" sz="2000" b="0" i="0" u="none" strike="noStrike" cap="none" normalizeH="0" baseline="0" smtClean="0">
                          <a:ln>
                            <a:noFill/>
                          </a:ln>
                          <a:solidFill>
                            <a:schemeClr val="tx1"/>
                          </a:solidFill>
                          <a:effectLst/>
                          <a:latin typeface="Arial" charset="0"/>
                        </a:rPr>
                        <a:t>Sends TCP resets to hijack and terminate the TCP flow</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rowSpan="3">
                  <a:txBody>
                    <a:bodyPr/>
                    <a:lstStyle/>
                    <a:p>
                      <a:pPr marL="0" marR="0" lvl="0" indent="0" algn="ctr" defTabSz="914400"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Blocking future activity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Request block connection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5888" marR="0" lvl="0" indent="-115888" algn="l" defTabSz="914400" rtl="0" eaLnBrk="0" fontAlgn="base" latinLnBrk="0" hangingPunct="0">
                        <a:lnSpc>
                          <a:spcPct val="95000"/>
                        </a:lnSpc>
                        <a:spcBef>
                          <a:spcPct val="50000"/>
                        </a:spcBef>
                        <a:spcAft>
                          <a:spcPct val="0"/>
                        </a:spcAft>
                        <a:buClr>
                          <a:srgbClr val="005569"/>
                        </a:buClr>
                        <a:buSzTx/>
                        <a:buFontTx/>
                        <a:buChar char="•"/>
                        <a:tabLst/>
                      </a:pPr>
                      <a:r>
                        <a:rPr kumimoji="0" lang="en-US" sz="2000" b="0" i="0" u="none" strike="noStrike" cap="none" normalizeH="0" baseline="0" smtClean="0">
                          <a:ln>
                            <a:noFill/>
                          </a:ln>
                          <a:solidFill>
                            <a:schemeClr val="tx1"/>
                          </a:solidFill>
                          <a:effectLst/>
                          <a:latin typeface="Arial" charset="0"/>
                        </a:rPr>
                        <a:t>This action sends a request to a blocking device to block this connection.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0513">
                <a:tc vMerge="1">
                  <a:txBody>
                    <a:bodyPr/>
                    <a:lstStyle/>
                    <a:p>
                      <a:endParaRPr lang="sk-SK"/>
                    </a:p>
                  </a:txBody>
                  <a:tcPr/>
                </a:tc>
                <a:tc>
                  <a:txBody>
                    <a:bodyPr/>
                    <a:lstStyle/>
                    <a:p>
                      <a:pPr marL="0" marR="0" lvl="0" indent="0" algn="l" defTabSz="914400"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Request block host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115888" marR="0" lvl="0" indent="-115888" algn="l" defTabSz="914400" rtl="0" eaLnBrk="0" fontAlgn="base" latinLnBrk="0" hangingPunct="0">
                        <a:lnSpc>
                          <a:spcPct val="95000"/>
                        </a:lnSpc>
                        <a:spcBef>
                          <a:spcPct val="50000"/>
                        </a:spcBef>
                        <a:spcAft>
                          <a:spcPct val="0"/>
                        </a:spcAft>
                        <a:buClr>
                          <a:srgbClr val="005569"/>
                        </a:buClr>
                        <a:buSzTx/>
                        <a:buFontTx/>
                        <a:buChar char="•"/>
                        <a:tabLst/>
                      </a:pPr>
                      <a:r>
                        <a:rPr kumimoji="0" lang="en-US" sz="2000" b="0" i="0" u="none" strike="noStrike" cap="none" normalizeH="0" baseline="0" smtClean="0">
                          <a:ln>
                            <a:noFill/>
                          </a:ln>
                          <a:solidFill>
                            <a:schemeClr val="tx1"/>
                          </a:solidFill>
                          <a:effectLst/>
                          <a:latin typeface="Arial" charset="0"/>
                        </a:rPr>
                        <a:t>This action sends a request to a blocking device to block this attacker host.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vMerge="1">
                  <a:txBody>
                    <a:bodyPr/>
                    <a:lstStyle/>
                    <a:p>
                      <a:endParaRPr lang="sk-SK"/>
                    </a:p>
                  </a:txBody>
                  <a:tcPr/>
                </a:tc>
                <a:tc>
                  <a:txBody>
                    <a:bodyPr/>
                    <a:lstStyle/>
                    <a:p>
                      <a:pPr marL="0" marR="0" lvl="0" indent="0" algn="l" defTabSz="914400"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Request SNMP trap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15888" marR="0" lvl="0" indent="-115888" algn="l" defTabSz="914400" rtl="0" eaLnBrk="0" fontAlgn="base" latinLnBrk="0" hangingPunct="0">
                        <a:lnSpc>
                          <a:spcPct val="95000"/>
                        </a:lnSpc>
                        <a:spcBef>
                          <a:spcPct val="50000"/>
                        </a:spcBef>
                        <a:spcAft>
                          <a:spcPct val="0"/>
                        </a:spcAft>
                        <a:buClr>
                          <a:srgbClr val="005569"/>
                        </a:buClr>
                        <a:buSzTx/>
                        <a:buFontTx/>
                        <a:buChar char="•"/>
                        <a:tabLst/>
                      </a:pPr>
                      <a:r>
                        <a:rPr kumimoji="0" lang="en-US" sz="2000" b="0" i="0" u="none" strike="noStrike" cap="none" normalizeH="0" baseline="0" smtClean="0">
                          <a:ln>
                            <a:noFill/>
                          </a:ln>
                          <a:solidFill>
                            <a:schemeClr val="tx1"/>
                          </a:solidFill>
                          <a:effectLst/>
                          <a:latin typeface="Arial" charset="0"/>
                        </a:rPr>
                        <a:t>Sends a request to the notification application component of the sensor to perform SNMP notification.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914400" rtl="0" eaLnBrk="0" fontAlgn="base" latinLnBrk="0" hangingPunct="0">
                        <a:lnSpc>
                          <a:spcPct val="95000"/>
                        </a:lnSpc>
                        <a:spcBef>
                          <a:spcPct val="50000"/>
                        </a:spcBef>
                        <a:spcAft>
                          <a:spcPct val="0"/>
                        </a:spcAft>
                        <a:buClr>
                          <a:srgbClr val="005569"/>
                        </a:buClr>
                        <a:buSzTx/>
                        <a:buFontTx/>
                        <a:buNone/>
                        <a:tabLst/>
                      </a:pPr>
                      <a:r>
                        <a:rPr kumimoji="0" lang="en-US" sz="2000" b="0" i="0" u="none" strike="noStrike" cap="none" normalizeH="0" baseline="0" smtClean="0">
                          <a:ln>
                            <a:noFill/>
                          </a:ln>
                          <a:solidFill>
                            <a:schemeClr val="tx1"/>
                          </a:solidFill>
                          <a:effectLst/>
                          <a:latin typeface="Arial" charset="0"/>
                        </a:rPr>
                        <a:t>Allowing Activity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50000"/>
                        </a:spcBef>
                        <a:spcAft>
                          <a:spcPct val="0"/>
                        </a:spcAft>
                        <a:buClr>
                          <a:srgbClr val="005569"/>
                        </a:buClr>
                        <a:buSzTx/>
                        <a:buFontTx/>
                        <a:buNone/>
                        <a:tabLst/>
                      </a:pPr>
                      <a:endParaRPr kumimoji="0" lang="sk-SK"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115888" marR="0" lvl="0" indent="-115888" algn="l" defTabSz="914400" rtl="0" eaLnBrk="0" fontAlgn="base" latinLnBrk="0" hangingPunct="0">
                        <a:lnSpc>
                          <a:spcPct val="95000"/>
                        </a:lnSpc>
                        <a:spcBef>
                          <a:spcPct val="50000"/>
                        </a:spcBef>
                        <a:spcAft>
                          <a:spcPct val="0"/>
                        </a:spcAft>
                        <a:buClr>
                          <a:srgbClr val="005569"/>
                        </a:buClr>
                        <a:buSzTx/>
                        <a:buFontTx/>
                        <a:buChar char="•"/>
                        <a:tabLst/>
                      </a:pPr>
                      <a:r>
                        <a:rPr kumimoji="0" lang="en-US" sz="2000" b="0" i="0" u="none" strike="noStrike" cap="none" normalizeH="0" baseline="0" smtClean="0">
                          <a:ln>
                            <a:noFill/>
                          </a:ln>
                          <a:solidFill>
                            <a:schemeClr val="tx1"/>
                          </a:solidFill>
                          <a:effectLst/>
                          <a:latin typeface="Arial" charset="0"/>
                        </a:rPr>
                        <a:t>Allows administrator to define exceptions to configured signatures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63" name="Rectangle 101"/>
          <p:cNvSpPr>
            <a:spLocks noGrp="1" noChangeArrowheads="1"/>
          </p:cNvSpPr>
          <p:nvPr>
            <p:ph type="title"/>
          </p:nvPr>
        </p:nvSpPr>
        <p:spPr/>
        <p:txBody>
          <a:bodyPr/>
          <a:lstStyle/>
          <a:p>
            <a:r>
              <a:rPr lang="en-US" sz="2800" smtClean="0"/>
              <a:t>Resetting a TCP Connection/Blocking</a:t>
            </a:r>
            <a:br>
              <a:rPr lang="en-US" sz="2800" smtClean="0"/>
            </a:br>
            <a:r>
              <a:rPr lang="en-US" sz="2800" smtClean="0"/>
              <a:t>Activity/Allowing Activity</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defTabSz="914400"/>
            <a:r>
              <a:rPr lang="en-US" smtClean="0"/>
              <a:t>Planning a Monitoring Strategy</a:t>
            </a:r>
          </a:p>
        </p:txBody>
      </p:sp>
      <p:pic>
        <p:nvPicPr>
          <p:cNvPr id="294915" name="Picture 3"/>
          <p:cNvPicPr>
            <a:picLocks noChangeAspect="1" noChangeArrowheads="1"/>
          </p:cNvPicPr>
          <p:nvPr/>
        </p:nvPicPr>
        <p:blipFill>
          <a:blip r:embed="rId3"/>
          <a:srcRect b="11111"/>
          <a:stretch>
            <a:fillRect/>
          </a:stretch>
        </p:blipFill>
        <p:spPr bwMode="auto">
          <a:xfrm>
            <a:off x="381000" y="1371600"/>
            <a:ext cx="6099175" cy="5029200"/>
          </a:xfrm>
          <a:prstGeom prst="rect">
            <a:avLst/>
          </a:prstGeom>
          <a:noFill/>
          <a:ln w="9525">
            <a:noFill/>
            <a:miter lim="800000"/>
            <a:headEnd/>
            <a:tailEnd/>
          </a:ln>
          <a:effectLst>
            <a:outerShdw dist="107763" dir="2700000" algn="ctr" rotWithShape="0">
              <a:schemeClr val="bg2">
                <a:alpha val="50000"/>
              </a:schemeClr>
            </a:outerShdw>
          </a:effectLst>
        </p:spPr>
      </p:pic>
      <p:sp>
        <p:nvSpPr>
          <p:cNvPr id="45060" name="AutoShape 4"/>
          <p:cNvSpPr>
            <a:spLocks noChangeArrowheads="1"/>
          </p:cNvSpPr>
          <p:nvPr/>
        </p:nvSpPr>
        <p:spPr bwMode="auto">
          <a:xfrm>
            <a:off x="581025" y="1905000"/>
            <a:ext cx="1905000" cy="1466850"/>
          </a:xfrm>
          <a:prstGeom prst="wedgeEllipseCallout">
            <a:avLst>
              <a:gd name="adj1" fmla="val 7333"/>
              <a:gd name="adj2" fmla="val 66773"/>
            </a:avLst>
          </a:prstGeom>
          <a:solidFill>
            <a:srgbClr val="DDDDDD"/>
          </a:solidFill>
          <a:ln w="9525">
            <a:solidFill>
              <a:schemeClr val="tx1"/>
            </a:solidFill>
            <a:miter lim="800000"/>
            <a:headEnd/>
            <a:tailEnd/>
          </a:ln>
        </p:spPr>
        <p:txBody>
          <a:bodyPr/>
          <a:lstStyle/>
          <a:p>
            <a:pPr algn="ctr" eaLnBrk="1" hangingPunct="1">
              <a:lnSpc>
                <a:spcPct val="100000"/>
              </a:lnSpc>
            </a:pPr>
            <a:r>
              <a:rPr lang="en-US" sz="1200" b="0">
                <a:latin typeface="Comic Sans MS" pitchFamily="66" charset="0"/>
              </a:rPr>
              <a:t>The MARS appliance detected and mitigated the ARP poisoning attack. </a:t>
            </a:r>
          </a:p>
        </p:txBody>
      </p:sp>
      <p:pic>
        <p:nvPicPr>
          <p:cNvPr id="450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60000">
            <a:off x="3086100" y="2009775"/>
            <a:ext cx="15240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4918" name="Text Box 6"/>
          <p:cNvSpPr txBox="1">
            <a:spLocks noChangeArrowheads="1"/>
          </p:cNvSpPr>
          <p:nvPr/>
        </p:nvSpPr>
        <p:spPr bwMode="auto">
          <a:xfrm>
            <a:off x="4953000" y="3429000"/>
            <a:ext cx="3886200" cy="2678113"/>
          </a:xfrm>
          <a:prstGeom prst="rect">
            <a:avLst/>
          </a:prstGeom>
          <a:solidFill>
            <a:srgbClr val="FFFF99"/>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p>
            <a:pPr eaLnBrk="1" hangingPunct="1">
              <a:lnSpc>
                <a:spcPct val="100000"/>
              </a:lnSpc>
              <a:defRPr/>
            </a:pPr>
            <a:r>
              <a:rPr lang="en-US" sz="2400" b="0" dirty="0"/>
              <a:t>There are four factors to consider when planning a monitoring strategy.</a:t>
            </a:r>
          </a:p>
          <a:p>
            <a:pPr marL="285750" lvl="1" indent="-171450" eaLnBrk="1" hangingPunct="1">
              <a:lnSpc>
                <a:spcPct val="100000"/>
              </a:lnSpc>
              <a:buFontTx/>
              <a:buChar char="•"/>
              <a:defRPr/>
            </a:pPr>
            <a:r>
              <a:rPr lang="en-US" sz="2400" b="0" dirty="0"/>
              <a:t>Management method</a:t>
            </a:r>
          </a:p>
          <a:p>
            <a:pPr marL="285750" lvl="1" indent="-171450" eaLnBrk="1" hangingPunct="1">
              <a:lnSpc>
                <a:spcPct val="100000"/>
              </a:lnSpc>
              <a:buFontTx/>
              <a:buChar char="•"/>
              <a:defRPr/>
            </a:pPr>
            <a:r>
              <a:rPr lang="en-US" sz="2400" b="0" dirty="0"/>
              <a:t>Event correlation</a:t>
            </a:r>
          </a:p>
          <a:p>
            <a:pPr marL="285750" lvl="1" indent="-171450" eaLnBrk="1" hangingPunct="1">
              <a:lnSpc>
                <a:spcPct val="100000"/>
              </a:lnSpc>
              <a:buFontTx/>
              <a:buChar char="•"/>
              <a:defRPr/>
            </a:pPr>
            <a:r>
              <a:rPr lang="en-US" sz="2400" b="0" dirty="0"/>
              <a:t>Security staff</a:t>
            </a:r>
          </a:p>
          <a:p>
            <a:pPr marL="285750" lvl="1" indent="-171450" eaLnBrk="1" hangingPunct="1">
              <a:lnSpc>
                <a:spcPct val="100000"/>
              </a:lnSpc>
              <a:buFontTx/>
              <a:buChar char="•"/>
              <a:defRPr/>
            </a:pPr>
            <a:r>
              <a:rPr lang="en-US" sz="2400" b="0" dirty="0"/>
              <a:t>Incident response plan</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defTabSz="914400"/>
            <a:r>
              <a:rPr lang="en-US" smtClean="0"/>
              <a:t>MARS</a:t>
            </a:r>
          </a:p>
        </p:txBody>
      </p:sp>
      <p:pic>
        <p:nvPicPr>
          <p:cNvPr id="296963" name="Picture 3"/>
          <p:cNvPicPr>
            <a:picLocks noChangeAspect="1" noChangeArrowheads="1"/>
          </p:cNvPicPr>
          <p:nvPr/>
        </p:nvPicPr>
        <p:blipFill>
          <a:blip r:embed="rId3"/>
          <a:srcRect b="11111"/>
          <a:stretch>
            <a:fillRect/>
          </a:stretch>
        </p:blipFill>
        <p:spPr bwMode="auto">
          <a:xfrm>
            <a:off x="304800" y="1295400"/>
            <a:ext cx="6099175" cy="5029200"/>
          </a:xfrm>
          <a:prstGeom prst="rect">
            <a:avLst/>
          </a:prstGeom>
          <a:noFill/>
          <a:ln w="9525">
            <a:noFill/>
            <a:miter lim="800000"/>
            <a:headEnd/>
            <a:tailEnd/>
          </a:ln>
          <a:effectLst>
            <a:outerShdw dist="107763" dir="2700000" algn="ctr" rotWithShape="0">
              <a:schemeClr val="bg2">
                <a:alpha val="50000"/>
              </a:schemeClr>
            </a:outerShdw>
          </a:effectLst>
        </p:spPr>
      </p:pic>
      <p:pic>
        <p:nvPicPr>
          <p:cNvPr id="460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60000">
            <a:off x="3027363" y="1981200"/>
            <a:ext cx="15240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65" name="Text Box 5"/>
          <p:cNvSpPr txBox="1">
            <a:spLocks noChangeArrowheads="1"/>
          </p:cNvSpPr>
          <p:nvPr/>
        </p:nvSpPr>
        <p:spPr bwMode="auto">
          <a:xfrm>
            <a:off x="4953000" y="1905000"/>
            <a:ext cx="3810000" cy="4094163"/>
          </a:xfrm>
          <a:prstGeom prst="rect">
            <a:avLst/>
          </a:prstGeom>
          <a:solidFill>
            <a:srgbClr val="FFFF99"/>
          </a:solidFill>
          <a:ln w="9525">
            <a:solidFill>
              <a:schemeClr val="tx1"/>
            </a:solidFill>
            <a:miter lim="800000"/>
            <a:headEnd/>
            <a:tailEnd/>
          </a:ln>
          <a:effectLst>
            <a:outerShdw dist="107763" dir="2700000" algn="ctr" rotWithShape="0">
              <a:schemeClr val="bg2">
                <a:alpha val="50000"/>
              </a:schemeClr>
            </a:outerShdw>
          </a:effectLst>
        </p:spPr>
        <p:txBody>
          <a:bodyPr>
            <a:spAutoFit/>
          </a:bodyPr>
          <a:lstStyle/>
          <a:p>
            <a:pPr eaLnBrk="1" hangingPunct="1">
              <a:lnSpc>
                <a:spcPct val="100000"/>
              </a:lnSpc>
              <a:defRPr/>
            </a:pPr>
            <a:r>
              <a:rPr lang="en-US" sz="2000" b="0" dirty="0"/>
              <a:t>The security operator examines the output generated by the MARS appliance:</a:t>
            </a:r>
          </a:p>
          <a:p>
            <a:pPr marL="285750" lvl="1" indent="-171450" eaLnBrk="1" hangingPunct="1">
              <a:lnSpc>
                <a:spcPct val="100000"/>
              </a:lnSpc>
              <a:buFontTx/>
              <a:buChar char="•"/>
              <a:defRPr/>
            </a:pPr>
            <a:r>
              <a:rPr lang="en-US" sz="2000" b="0" dirty="0"/>
              <a:t>MARS is used to centrally manage all IPS sensors. </a:t>
            </a:r>
          </a:p>
          <a:p>
            <a:pPr marL="285750" lvl="1" indent="-171450" eaLnBrk="1" hangingPunct="1">
              <a:lnSpc>
                <a:spcPct val="100000"/>
              </a:lnSpc>
              <a:buFontTx/>
              <a:buChar char="•"/>
              <a:defRPr/>
            </a:pPr>
            <a:r>
              <a:rPr lang="en-US" sz="2000" b="0" dirty="0"/>
              <a:t>MARS is used to correlate all of the IPS and </a:t>
            </a:r>
            <a:r>
              <a:rPr lang="en-US" sz="2000" b="0" dirty="0" err="1"/>
              <a:t>Syslog</a:t>
            </a:r>
            <a:r>
              <a:rPr lang="en-US" sz="2000" b="0" dirty="0"/>
              <a:t> events in a central location. </a:t>
            </a:r>
          </a:p>
          <a:p>
            <a:pPr marL="285750" lvl="1" indent="-171450" eaLnBrk="1" hangingPunct="1">
              <a:lnSpc>
                <a:spcPct val="100000"/>
              </a:lnSpc>
              <a:buFontTx/>
              <a:buChar char="•"/>
              <a:defRPr/>
            </a:pPr>
            <a:r>
              <a:rPr lang="en-US" sz="2000" b="0" dirty="0"/>
              <a:t>The security operator must proceed according to the incident response plan identified in the Network Security Policy.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4"/>
          <p:cNvSpPr>
            <a:spLocks noGrp="1"/>
          </p:cNvSpPr>
          <p:nvPr>
            <p:ph type="title"/>
          </p:nvPr>
        </p:nvSpPr>
        <p:spPr/>
        <p:txBody>
          <a:bodyPr/>
          <a:lstStyle/>
          <a:p>
            <a:r>
              <a:rPr lang="en-US" smtClean="0"/>
              <a:t>Cisco IPS Solutions</a:t>
            </a:r>
          </a:p>
        </p:txBody>
      </p:sp>
      <p:sp>
        <p:nvSpPr>
          <p:cNvPr id="47107" name="Content Placeholder 5"/>
          <p:cNvSpPr>
            <a:spLocks noGrp="1"/>
          </p:cNvSpPr>
          <p:nvPr>
            <p:ph idx="1"/>
          </p:nvPr>
        </p:nvSpPr>
        <p:spPr/>
        <p:txBody>
          <a:bodyPr/>
          <a:lstStyle/>
          <a:p>
            <a:r>
              <a:rPr lang="en-US" smtClean="0"/>
              <a:t>Locally Managed Solutions:</a:t>
            </a:r>
          </a:p>
          <a:p>
            <a:pPr lvl="1"/>
            <a:r>
              <a:rPr lang="en-US" smtClean="0"/>
              <a:t>Cisco Router and Security Device Manager (SDM)</a:t>
            </a:r>
          </a:p>
          <a:p>
            <a:pPr lvl="1"/>
            <a:r>
              <a:rPr lang="en-US" smtClean="0"/>
              <a:t>Cisco IPS Device Manager (IDM)</a:t>
            </a:r>
          </a:p>
          <a:p>
            <a:r>
              <a:rPr lang="en-US" smtClean="0"/>
              <a:t>Centrally Managed Solutions:</a:t>
            </a:r>
          </a:p>
          <a:p>
            <a:pPr lvl="1"/>
            <a:r>
              <a:rPr lang="en-US" smtClean="0"/>
              <a:t>Cisco IDS Event Viewer (IEV)</a:t>
            </a:r>
          </a:p>
          <a:p>
            <a:pPr lvl="1"/>
            <a:r>
              <a:rPr lang="en-US" smtClean="0"/>
              <a:t>Cisco Security Manager (CSM)</a:t>
            </a:r>
          </a:p>
          <a:p>
            <a:pPr lvl="1"/>
            <a:r>
              <a:rPr lang="en-US" smtClean="0"/>
              <a:t>Cisco Security Monitoring, Analysis, and Response System (MARS)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defTabSz="914400"/>
            <a:r>
              <a:rPr lang="en-US" smtClean="0"/>
              <a:t>Cisco Router and Security </a:t>
            </a:r>
            <a:br>
              <a:rPr lang="en-US" smtClean="0"/>
            </a:br>
            <a:r>
              <a:rPr lang="en-US" smtClean="0"/>
              <a:t>Device Manager</a:t>
            </a:r>
          </a:p>
        </p:txBody>
      </p:sp>
      <p:pic>
        <p:nvPicPr>
          <p:cNvPr id="48131" name="Picture 5" desc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95450"/>
            <a:ext cx="66294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Box 13"/>
          <p:cNvSpPr txBox="1">
            <a:spLocks noChangeArrowheads="1"/>
          </p:cNvSpPr>
          <p:nvPr/>
        </p:nvSpPr>
        <p:spPr bwMode="auto">
          <a:xfrm>
            <a:off x="1295400" y="57150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endParaRPr lang="sk-SK" sz="2000" b="0"/>
          </a:p>
        </p:txBody>
      </p:sp>
      <p:sp>
        <p:nvSpPr>
          <p:cNvPr id="15" name="TextBox 14"/>
          <p:cNvSpPr txBox="1"/>
          <p:nvPr/>
        </p:nvSpPr>
        <p:spPr>
          <a:xfrm>
            <a:off x="1295400" y="4819650"/>
            <a:ext cx="7391400" cy="1200150"/>
          </a:xfrm>
          <a:prstGeom prst="rect">
            <a:avLst/>
          </a:prstGeom>
          <a:solidFill>
            <a:schemeClr val="bg1">
              <a:lumMod val="75000"/>
            </a:schemeClr>
          </a:solidFill>
        </p:spPr>
        <p:txBody>
          <a:bodyPr>
            <a:spAutoFit/>
          </a:bodyPr>
          <a:lstStyle/>
          <a:p>
            <a:pPr>
              <a:defRPr/>
            </a:pPr>
            <a:r>
              <a:rPr lang="en-US" sz="2000" b="0" dirty="0"/>
              <a:t>Lets administrators control the application of Cisco IOS IPS on interfaces, import and edit signature definition files (SDF) from Cisco.com, and configure the action that Cisco IOS IPS is to take if a threat is detected</a:t>
            </a:r>
          </a:p>
        </p:txBody>
      </p:sp>
      <p:sp>
        <p:nvSpPr>
          <p:cNvPr id="16" name="TextBox 15"/>
          <p:cNvSpPr txBox="1"/>
          <p:nvPr/>
        </p:nvSpPr>
        <p:spPr>
          <a:xfrm>
            <a:off x="3962400" y="2457450"/>
            <a:ext cx="4953000" cy="1200150"/>
          </a:xfrm>
          <a:prstGeom prst="rect">
            <a:avLst/>
          </a:prstGeom>
          <a:solidFill>
            <a:schemeClr val="bg1">
              <a:lumMod val="75000"/>
            </a:schemeClr>
          </a:solidFill>
        </p:spPr>
        <p:txBody>
          <a:bodyPr>
            <a:spAutoFit/>
          </a:bodyPr>
          <a:lstStyle/>
          <a:p>
            <a:pPr>
              <a:defRPr/>
            </a:pPr>
            <a:r>
              <a:rPr lang="en-US" sz="2000" b="0" dirty="0"/>
              <a:t>Monitors and prevents intrusions by comparing traffic against signatures of known threats and blocking the traffic when a threat is detected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defTabSz="914400"/>
            <a:r>
              <a:rPr lang="en-US" smtClean="0"/>
              <a:t>Cisco IPS Device Manager</a:t>
            </a:r>
          </a:p>
        </p:txBody>
      </p:sp>
      <p:sp>
        <p:nvSpPr>
          <p:cNvPr id="49155" name="Text Placeholder 14"/>
          <p:cNvSpPr>
            <a:spLocks noGrp="1"/>
          </p:cNvSpPr>
          <p:nvPr>
            <p:ph type="body" sz="half" idx="2"/>
          </p:nvPr>
        </p:nvSpPr>
        <p:spPr>
          <a:xfrm>
            <a:off x="5557838" y="1690688"/>
            <a:ext cx="3281362" cy="4252912"/>
          </a:xfrm>
        </p:spPr>
        <p:txBody>
          <a:bodyPr/>
          <a:lstStyle/>
          <a:p>
            <a:pPr marL="166688" indent="-166688" eaLnBrk="1" hangingPunct="1">
              <a:lnSpc>
                <a:spcPct val="100000"/>
              </a:lnSpc>
            </a:pPr>
            <a:r>
              <a:rPr lang="en-US" sz="2000" smtClean="0"/>
              <a:t>A web-based configuration tool</a:t>
            </a:r>
          </a:p>
          <a:p>
            <a:pPr marL="166688" indent="-166688" eaLnBrk="1" hangingPunct="1">
              <a:lnSpc>
                <a:spcPct val="100000"/>
              </a:lnSpc>
            </a:pPr>
            <a:r>
              <a:rPr lang="en-US" sz="2000" smtClean="0"/>
              <a:t>Shipped at no additional cost with the Cisco IPS Sensor Software</a:t>
            </a:r>
          </a:p>
          <a:p>
            <a:pPr marL="166688" indent="-166688" eaLnBrk="1" hangingPunct="1">
              <a:lnSpc>
                <a:spcPct val="100000"/>
              </a:lnSpc>
            </a:pPr>
            <a:r>
              <a:rPr lang="en-US" sz="2000" smtClean="0"/>
              <a:t>Enables an administrator to configure and manage a sensor </a:t>
            </a:r>
          </a:p>
          <a:p>
            <a:pPr marL="166688" indent="-166688" eaLnBrk="1" hangingPunct="1">
              <a:lnSpc>
                <a:spcPct val="100000"/>
              </a:lnSpc>
            </a:pPr>
            <a:r>
              <a:rPr lang="en-US" sz="2000" smtClean="0"/>
              <a:t>The web server resides on the sensor and can be accessed through a web browser </a:t>
            </a:r>
          </a:p>
          <a:p>
            <a:pPr marL="166688" indent="-166688"/>
            <a:endParaRPr lang="en-US" smtClean="0"/>
          </a:p>
        </p:txBody>
      </p:sp>
      <p:pic>
        <p:nvPicPr>
          <p:cNvPr id="49156" name="Picture 4"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52600"/>
            <a:ext cx="5181600" cy="422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defTabSz="914400"/>
            <a:r>
              <a:rPr lang="en-US" smtClean="0"/>
              <a:t>Cisco IPS Event Viewer</a:t>
            </a:r>
          </a:p>
        </p:txBody>
      </p:sp>
      <p:pic>
        <p:nvPicPr>
          <p:cNvPr id="50179" name="Picture 4" descr="IEV"/>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55750"/>
            <a:ext cx="640080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10"/>
          <p:cNvSpPr>
            <a:spLocks noGrp="1"/>
          </p:cNvSpPr>
          <p:nvPr>
            <p:ph sz="half" idx="2"/>
          </p:nvPr>
        </p:nvSpPr>
        <p:spPr>
          <a:xfrm>
            <a:off x="4643438" y="2452688"/>
            <a:ext cx="4037012" cy="3186112"/>
          </a:xfrm>
          <a:solidFill>
            <a:schemeClr val="bg1">
              <a:lumMod val="65000"/>
            </a:schemeClr>
          </a:solidFill>
        </p:spPr>
        <p:txBody>
          <a:bodyPr/>
          <a:lstStyle/>
          <a:p>
            <a:pPr marL="166688" indent="-166688" eaLnBrk="1" hangingPunct="1">
              <a:lnSpc>
                <a:spcPct val="100000"/>
              </a:lnSpc>
            </a:pPr>
            <a:r>
              <a:rPr lang="en-US" sz="2000" smtClean="0"/>
              <a:t>View and manage alarms for up to five sensors</a:t>
            </a:r>
          </a:p>
          <a:p>
            <a:pPr marL="166688" indent="-166688" eaLnBrk="1" hangingPunct="1">
              <a:lnSpc>
                <a:spcPct val="100000"/>
              </a:lnSpc>
            </a:pPr>
            <a:r>
              <a:rPr lang="en-US" sz="2000" smtClean="0"/>
              <a:t>Connect to and view alarms in real time or in imported log files </a:t>
            </a:r>
          </a:p>
          <a:p>
            <a:pPr marL="166688" indent="-166688" eaLnBrk="1" hangingPunct="1">
              <a:lnSpc>
                <a:spcPct val="100000"/>
              </a:lnSpc>
            </a:pPr>
            <a:r>
              <a:rPr lang="en-US" sz="2000" smtClean="0"/>
              <a:t>Configure filters and views to help you manage the alarms. </a:t>
            </a:r>
          </a:p>
          <a:p>
            <a:pPr marL="166688" indent="-166688" eaLnBrk="1" hangingPunct="1">
              <a:lnSpc>
                <a:spcPct val="100000"/>
              </a:lnSpc>
            </a:pPr>
            <a:r>
              <a:rPr lang="en-US" sz="2000" smtClean="0"/>
              <a:t>Import and export event data for further analysis.</a:t>
            </a:r>
          </a:p>
          <a:p>
            <a:pPr marL="166688" indent="-166688"/>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bg/>
                                          </p:spTgt>
                                        </p:tgtEl>
                                        <p:attrNameLst>
                                          <p:attrName>style.visibility</p:attrName>
                                        </p:attrNameLst>
                                      </p:cBhvr>
                                      <p:to>
                                        <p:strVal val="visible"/>
                                      </p:to>
                                    </p:set>
                                    <p:animEffect transition="in" filter="fade">
                                      <p:cBhvr>
                                        <p:cTn id="7" dur="2000"/>
                                        <p:tgtEl>
                                          <p:spTgt spid="11">
                                            <p:bg/>
                                          </p:spTgt>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2000"/>
                                        <p:tgtEl>
                                          <p:spTgt spid="11">
                                            <p:txEl>
                                              <p:pRg st="0" end="0"/>
                                            </p:txEl>
                                          </p:spTgt>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fade">
                                      <p:cBhvr>
                                        <p:cTn id="15" dur="2000"/>
                                        <p:tgtEl>
                                          <p:spTgt spid="11">
                                            <p:txEl>
                                              <p:pRg st="1" end="1"/>
                                            </p:txEl>
                                          </p:spTgt>
                                        </p:tgtEl>
                                      </p:cBhvr>
                                    </p:animEffect>
                                  </p:childTnLst>
                                </p:cTn>
                              </p:par>
                            </p:childTnLst>
                          </p:cTn>
                        </p:par>
                        <p:par>
                          <p:cTn id="16" fill="hold" nodeType="afterGroup">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Effect transition="in" filter="fade">
                                      <p:cBhvr>
                                        <p:cTn id="19" dur="2000"/>
                                        <p:tgtEl>
                                          <p:spTgt spid="11">
                                            <p:txEl>
                                              <p:pRg st="2" end="2"/>
                                            </p:txEl>
                                          </p:spTgt>
                                        </p:tgtEl>
                                      </p:cBhvr>
                                    </p:animEffect>
                                  </p:childTnLst>
                                </p:cTn>
                              </p:par>
                            </p:childTnLst>
                          </p:cTn>
                        </p:par>
                        <p:par>
                          <p:cTn id="20" fill="hold" nodeType="afterGroup">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Effect transition="in" filter="fade">
                                      <p:cBhvr>
                                        <p:cTn id="23" dur="20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defTabSz="914400"/>
            <a:r>
              <a:rPr lang="en-US" smtClean="0"/>
              <a:t>Cisco Security Manager</a:t>
            </a:r>
          </a:p>
        </p:txBody>
      </p:sp>
      <p:pic>
        <p:nvPicPr>
          <p:cNvPr id="512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6705600"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5" name="Rectangle 3"/>
          <p:cNvSpPr>
            <a:spLocks noChangeArrowheads="1"/>
          </p:cNvSpPr>
          <p:nvPr/>
        </p:nvSpPr>
        <p:spPr bwMode="auto">
          <a:xfrm>
            <a:off x="5334000" y="1828800"/>
            <a:ext cx="3657600" cy="3786188"/>
          </a:xfrm>
          <a:prstGeom prst="rect">
            <a:avLst/>
          </a:prstGeom>
          <a:solidFill>
            <a:schemeClr val="bg1">
              <a:lumMod val="75000"/>
            </a:schemeClr>
          </a:solidFill>
          <a:ln w="9525">
            <a:noFill/>
            <a:miter lim="800000"/>
            <a:headEnd/>
            <a:tailEnd/>
          </a:ln>
          <a:effectLst/>
        </p:spPr>
        <p:txBody>
          <a:bodyPr>
            <a:spAutoFit/>
          </a:bodyPr>
          <a:lstStyle/>
          <a:p>
            <a:pPr marL="166688" indent="-166688" eaLnBrk="1" hangingPunct="1">
              <a:lnSpc>
                <a:spcPct val="100000"/>
              </a:lnSpc>
              <a:buClr>
                <a:srgbClr val="005569"/>
              </a:buClr>
              <a:buFontTx/>
              <a:buChar char="•"/>
              <a:defRPr/>
            </a:pPr>
            <a:r>
              <a:rPr lang="en-US" sz="2000" b="0" dirty="0"/>
              <a:t>Powerful, easy-to-use solution to centrally provision all aspects of device configurations and security policies for Cisco firewalls, VPNs, and IPS</a:t>
            </a:r>
          </a:p>
          <a:p>
            <a:pPr marL="166688" indent="-166688" eaLnBrk="1" hangingPunct="1">
              <a:lnSpc>
                <a:spcPct val="100000"/>
              </a:lnSpc>
              <a:buClr>
                <a:srgbClr val="005569"/>
              </a:buClr>
              <a:buFontTx/>
              <a:buChar char="•"/>
              <a:defRPr/>
            </a:pPr>
            <a:r>
              <a:rPr lang="en-US" sz="2000" b="0" dirty="0"/>
              <a:t>Support for IPS sensors and Cisco IOS IPS</a:t>
            </a:r>
          </a:p>
          <a:p>
            <a:pPr marL="166688" indent="-166688" eaLnBrk="1" hangingPunct="1">
              <a:lnSpc>
                <a:spcPct val="100000"/>
              </a:lnSpc>
              <a:buClr>
                <a:srgbClr val="005569"/>
              </a:buClr>
              <a:buFontTx/>
              <a:buChar char="•"/>
              <a:defRPr/>
            </a:pPr>
            <a:r>
              <a:rPr lang="en-US" sz="2000" b="0" dirty="0"/>
              <a:t>Automatic policy-based IPS sensor software and signature updates</a:t>
            </a:r>
          </a:p>
          <a:p>
            <a:pPr marL="166688" indent="-166688" eaLnBrk="1" hangingPunct="1">
              <a:lnSpc>
                <a:spcPct val="100000"/>
              </a:lnSpc>
              <a:buClr>
                <a:srgbClr val="005569"/>
              </a:buClr>
              <a:buFontTx/>
              <a:buChar char="•"/>
              <a:defRPr/>
            </a:pPr>
            <a:r>
              <a:rPr lang="en-US" sz="2000" b="0" dirty="0"/>
              <a:t>Signature update wizard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5155"/>
                                        </p:tgtEl>
                                        <p:attrNameLst>
                                          <p:attrName>style.visibility</p:attrName>
                                        </p:attrNameLst>
                                      </p:cBhvr>
                                      <p:to>
                                        <p:strVal val="visible"/>
                                      </p:to>
                                    </p:set>
                                    <p:animEffect transition="in" filter="fade">
                                      <p:cBhvr>
                                        <p:cTn id="7" dur="2000"/>
                                        <p:tgtEl>
                                          <p:spTgt spid="305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defTabSz="914400"/>
            <a:r>
              <a:rPr lang="en-US" smtClean="0"/>
              <a:t>Cisco Security Monitoring Analytic</a:t>
            </a:r>
            <a:br>
              <a:rPr lang="en-US" smtClean="0"/>
            </a:br>
            <a:r>
              <a:rPr lang="en-US" smtClean="0"/>
              <a:t>and Response System</a:t>
            </a:r>
          </a:p>
        </p:txBody>
      </p:sp>
      <p:pic>
        <p:nvPicPr>
          <p:cNvPr id="522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5867400"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03" name="Rectangle 3"/>
          <p:cNvSpPr>
            <a:spLocks noChangeArrowheads="1"/>
          </p:cNvSpPr>
          <p:nvPr/>
        </p:nvSpPr>
        <p:spPr bwMode="auto">
          <a:xfrm>
            <a:off x="5334000" y="2590800"/>
            <a:ext cx="3581400" cy="3786188"/>
          </a:xfrm>
          <a:prstGeom prst="rect">
            <a:avLst/>
          </a:prstGeom>
          <a:solidFill>
            <a:schemeClr val="bg1">
              <a:lumMod val="75000"/>
            </a:schemeClr>
          </a:solidFill>
          <a:ln w="9525">
            <a:noFill/>
            <a:miter lim="800000"/>
            <a:headEnd/>
            <a:tailEnd/>
          </a:ln>
          <a:effectLst/>
        </p:spPr>
        <p:txBody>
          <a:bodyPr>
            <a:spAutoFit/>
          </a:bodyPr>
          <a:lstStyle/>
          <a:p>
            <a:pPr marL="166688" indent="-166688" eaLnBrk="1" hangingPunct="1">
              <a:lnSpc>
                <a:spcPct val="100000"/>
              </a:lnSpc>
              <a:buClr>
                <a:srgbClr val="005569"/>
              </a:buClr>
              <a:buFontTx/>
              <a:buChar char="•"/>
              <a:defRPr/>
            </a:pPr>
            <a:r>
              <a:rPr lang="en-US" sz="2000" b="0" dirty="0"/>
              <a:t>An appliance-based, all-inclusive solution that allows network and security administrators to monitor, identify, isolate, and counter security threats </a:t>
            </a:r>
          </a:p>
          <a:p>
            <a:pPr marL="166688" indent="-166688" eaLnBrk="1" hangingPunct="1">
              <a:lnSpc>
                <a:spcPct val="100000"/>
              </a:lnSpc>
              <a:buClr>
                <a:srgbClr val="005569"/>
              </a:buClr>
              <a:buFontTx/>
              <a:buChar char="•"/>
              <a:defRPr/>
            </a:pPr>
            <a:r>
              <a:rPr lang="en-US" sz="2000" b="0" dirty="0"/>
              <a:t>Enables organizations to more effectively use their network and security resources.</a:t>
            </a:r>
          </a:p>
          <a:p>
            <a:pPr marL="166688" indent="-166688" eaLnBrk="1" hangingPunct="1">
              <a:lnSpc>
                <a:spcPct val="100000"/>
              </a:lnSpc>
              <a:buClr>
                <a:srgbClr val="005569"/>
              </a:buClr>
              <a:buFontTx/>
              <a:buChar char="•"/>
              <a:defRPr/>
            </a:pPr>
            <a:r>
              <a:rPr lang="en-US" sz="2000" b="0" dirty="0"/>
              <a:t>Works in conjunction with Cisco CSM.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07203"/>
                                        </p:tgtEl>
                                        <p:attrNameLst>
                                          <p:attrName>style.visibility</p:attrName>
                                        </p:attrNameLst>
                                      </p:cBhvr>
                                      <p:to>
                                        <p:strVal val="visible"/>
                                      </p:to>
                                    </p:set>
                                    <p:animEffect transition="in" filter="fade">
                                      <p:cBhvr>
                                        <p:cTn id="7" dur="2000"/>
                                        <p:tgtEl>
                                          <p:spTgt spid="30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defTabSz="914400"/>
            <a:r>
              <a:rPr lang="en-US" smtClean="0"/>
              <a:t>Secure Device Event Exchange</a:t>
            </a:r>
          </a:p>
        </p:txBody>
      </p:sp>
      <p:sp>
        <p:nvSpPr>
          <p:cNvPr id="53251" name="Text Placeholder 21"/>
          <p:cNvSpPr>
            <a:spLocks noGrp="1"/>
          </p:cNvSpPr>
          <p:nvPr>
            <p:ph type="body" sz="half" idx="2"/>
          </p:nvPr>
        </p:nvSpPr>
        <p:spPr>
          <a:xfrm>
            <a:off x="685800" y="4724400"/>
            <a:ext cx="7994650" cy="1295400"/>
          </a:xfrm>
        </p:spPr>
        <p:txBody>
          <a:bodyPr/>
          <a:lstStyle/>
          <a:p>
            <a:r>
              <a:rPr lang="en-US" sz="2400" smtClean="0"/>
              <a:t>The SDEE format was developed to improve communication of events generated by security devices</a:t>
            </a:r>
          </a:p>
          <a:p>
            <a:r>
              <a:rPr lang="en-US" sz="2400" smtClean="0"/>
              <a:t>Allows additional event types to be included as they are defined</a:t>
            </a:r>
          </a:p>
        </p:txBody>
      </p:sp>
      <p:pic>
        <p:nvPicPr>
          <p:cNvPr id="53252" name="Picture 3" descr="Network_Cloud_Stand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488" y="1876425"/>
            <a:ext cx="41719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4"/>
          <p:cNvSpPr txBox="1">
            <a:spLocks noChangeArrowheads="1"/>
          </p:cNvSpPr>
          <p:nvPr/>
        </p:nvSpPr>
        <p:spPr bwMode="auto">
          <a:xfrm>
            <a:off x="7620000" y="2170113"/>
            <a:ext cx="12954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gn="ctr">
              <a:spcBef>
                <a:spcPct val="50000"/>
              </a:spcBef>
            </a:pPr>
            <a:r>
              <a:rPr lang="en-US" sz="1400" b="0"/>
              <a:t>Network Management Console</a:t>
            </a:r>
            <a:endParaRPr lang="en-US" sz="3400" b="0"/>
          </a:p>
        </p:txBody>
      </p:sp>
      <p:sp>
        <p:nvSpPr>
          <p:cNvPr id="53254" name="Text Box 5"/>
          <p:cNvSpPr txBox="1">
            <a:spLocks noChangeArrowheads="1"/>
          </p:cNvSpPr>
          <p:nvPr/>
        </p:nvSpPr>
        <p:spPr bwMode="auto">
          <a:xfrm>
            <a:off x="3052763" y="2287588"/>
            <a:ext cx="7620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spcBef>
                <a:spcPct val="50000"/>
              </a:spcBef>
            </a:pPr>
            <a:r>
              <a:rPr lang="en-US" sz="1600" b="0"/>
              <a:t>Alarm</a:t>
            </a:r>
          </a:p>
        </p:txBody>
      </p:sp>
      <p:sp>
        <p:nvSpPr>
          <p:cNvPr id="53255" name="Text Box 6"/>
          <p:cNvSpPr txBox="1">
            <a:spLocks noChangeArrowheads="1"/>
          </p:cNvSpPr>
          <p:nvPr/>
        </p:nvSpPr>
        <p:spPr bwMode="auto">
          <a:xfrm>
            <a:off x="3890963" y="2514600"/>
            <a:ext cx="19050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spcBef>
                <a:spcPct val="50000"/>
              </a:spcBef>
            </a:pPr>
            <a:r>
              <a:rPr lang="en-US" sz="1600" b="0"/>
              <a:t>SDEE Protocol</a:t>
            </a:r>
          </a:p>
        </p:txBody>
      </p:sp>
      <p:sp>
        <p:nvSpPr>
          <p:cNvPr id="53256" name="Text Box 7"/>
          <p:cNvSpPr txBox="1">
            <a:spLocks noChangeArrowheads="1"/>
          </p:cNvSpPr>
          <p:nvPr/>
        </p:nvSpPr>
        <p:spPr bwMode="auto">
          <a:xfrm>
            <a:off x="7848600" y="3362325"/>
            <a:ext cx="7620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spcBef>
                <a:spcPct val="50000"/>
              </a:spcBef>
            </a:pPr>
            <a:r>
              <a:rPr lang="en-US" sz="1400" b="0"/>
              <a:t>Syslog Server</a:t>
            </a:r>
            <a:endParaRPr lang="en-US" sz="3400" b="0"/>
          </a:p>
        </p:txBody>
      </p:sp>
      <p:sp>
        <p:nvSpPr>
          <p:cNvPr id="53257" name="Line 8"/>
          <p:cNvSpPr>
            <a:spLocks noChangeShapeType="1"/>
          </p:cNvSpPr>
          <p:nvPr/>
        </p:nvSpPr>
        <p:spPr bwMode="auto">
          <a:xfrm>
            <a:off x="1746250" y="3048000"/>
            <a:ext cx="4648200" cy="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sk-SK"/>
          </a:p>
        </p:txBody>
      </p:sp>
      <p:sp>
        <p:nvSpPr>
          <p:cNvPr id="53258" name="Text Box 9"/>
          <p:cNvSpPr txBox="1">
            <a:spLocks noChangeArrowheads="1"/>
          </p:cNvSpPr>
          <p:nvPr/>
        </p:nvSpPr>
        <p:spPr bwMode="auto">
          <a:xfrm>
            <a:off x="3052763" y="3352800"/>
            <a:ext cx="7620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spcBef>
                <a:spcPct val="50000"/>
              </a:spcBef>
            </a:pPr>
            <a:r>
              <a:rPr lang="en-US" sz="1600" b="0"/>
              <a:t>Alarm</a:t>
            </a:r>
          </a:p>
        </p:txBody>
      </p:sp>
      <p:sp>
        <p:nvSpPr>
          <p:cNvPr id="53259" name="Text Box 10"/>
          <p:cNvSpPr txBox="1">
            <a:spLocks noChangeArrowheads="1"/>
          </p:cNvSpPr>
          <p:nvPr/>
        </p:nvSpPr>
        <p:spPr bwMode="auto">
          <a:xfrm>
            <a:off x="3890963" y="3505200"/>
            <a:ext cx="1600200"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spcBef>
                <a:spcPct val="50000"/>
              </a:spcBef>
            </a:pPr>
            <a:r>
              <a:rPr lang="en-US" sz="1600" b="0"/>
              <a:t>Syslog</a:t>
            </a:r>
          </a:p>
        </p:txBody>
      </p:sp>
      <p:cxnSp>
        <p:nvCxnSpPr>
          <p:cNvPr id="53260" name="AutoShape 11"/>
          <p:cNvCxnSpPr>
            <a:cxnSpLocks noChangeShapeType="1"/>
          </p:cNvCxnSpPr>
          <p:nvPr/>
        </p:nvCxnSpPr>
        <p:spPr bwMode="auto">
          <a:xfrm rot="10800000">
            <a:off x="6557963" y="2047875"/>
            <a:ext cx="228600" cy="1905000"/>
          </a:xfrm>
          <a:prstGeom prst="bentConnector3">
            <a:avLst>
              <a:gd name="adj1" fmla="val 174306"/>
            </a:avLst>
          </a:prstGeom>
          <a:noFill/>
          <a:ln w="28575">
            <a:solidFill>
              <a:schemeClr val="accent2"/>
            </a:solidFill>
            <a:miter lim="800000"/>
            <a:headEnd/>
            <a:tailEnd/>
          </a:ln>
          <a:extLst>
            <a:ext uri="{909E8E84-426E-40DD-AFC4-6F175D3DCCD1}">
              <a14:hiddenFill xmlns:a14="http://schemas.microsoft.com/office/drawing/2010/main">
                <a:noFill/>
              </a14:hiddenFill>
            </a:ext>
          </a:extLst>
        </p:spPr>
      </p:cxnSp>
      <p:cxnSp>
        <p:nvCxnSpPr>
          <p:cNvPr id="53261" name="AutoShape 12"/>
          <p:cNvCxnSpPr>
            <a:cxnSpLocks noChangeShapeType="1"/>
          </p:cNvCxnSpPr>
          <p:nvPr/>
        </p:nvCxnSpPr>
        <p:spPr bwMode="auto">
          <a:xfrm flipV="1">
            <a:off x="1847850" y="1752600"/>
            <a:ext cx="4924425" cy="1143000"/>
          </a:xfrm>
          <a:prstGeom prst="bentConnector3">
            <a:avLst>
              <a:gd name="adj1" fmla="val 40134"/>
            </a:avLst>
          </a:prstGeom>
          <a:noFill/>
          <a:ln w="2857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53262" name="AutoShape 13"/>
          <p:cNvCxnSpPr>
            <a:cxnSpLocks noChangeShapeType="1"/>
          </p:cNvCxnSpPr>
          <p:nvPr/>
        </p:nvCxnSpPr>
        <p:spPr bwMode="auto">
          <a:xfrm>
            <a:off x="1847850" y="3200400"/>
            <a:ext cx="4924425" cy="990600"/>
          </a:xfrm>
          <a:prstGeom prst="bentConnector3">
            <a:avLst>
              <a:gd name="adj1" fmla="val 40907"/>
            </a:avLst>
          </a:prstGeom>
          <a:noFill/>
          <a:ln w="2857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pic>
        <p:nvPicPr>
          <p:cNvPr id="53263" name="Picture 14" descr="Router_wFirew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13013"/>
            <a:ext cx="12255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4" name="Picture 15" descr="Security_Management_Cisc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4163" y="1524000"/>
            <a:ext cx="1136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65" name="Picture 16" descr="Security_Management_Cisc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6713" y="3371850"/>
            <a:ext cx="1136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Lesson Objectives</a:t>
            </a:r>
          </a:p>
        </p:txBody>
      </p:sp>
      <p:sp>
        <p:nvSpPr>
          <p:cNvPr id="8195" name="Rectangle 3"/>
          <p:cNvSpPr>
            <a:spLocks noGrp="1" noChangeArrowheads="1"/>
          </p:cNvSpPr>
          <p:nvPr>
            <p:ph type="body" idx="1"/>
          </p:nvPr>
        </p:nvSpPr>
        <p:spPr>
          <a:xfrm>
            <a:off x="457200" y="1676400"/>
            <a:ext cx="8224838" cy="4252913"/>
          </a:xfrm>
        </p:spPr>
        <p:txBody>
          <a:bodyPr/>
          <a:lstStyle/>
          <a:p>
            <a:pPr marL="533400" indent="-533400">
              <a:buFontTx/>
              <a:buAutoNum type="arabicPeriod" startAt="7"/>
            </a:pPr>
            <a:r>
              <a:rPr lang="en-CA" sz="2000" smtClean="0"/>
              <a:t>Describe the role of signature actions in a Cisco IPS solution</a:t>
            </a:r>
          </a:p>
          <a:p>
            <a:pPr marL="533400" indent="-533400">
              <a:buFontTx/>
              <a:buAutoNum type="arabicPeriod" startAt="7"/>
            </a:pPr>
            <a:r>
              <a:rPr lang="en-CA" sz="2000" smtClean="0"/>
              <a:t>Describe the role of signature monitoring in a Cisco IPS solution</a:t>
            </a:r>
            <a:r>
              <a:rPr lang="en-US" sz="2000" smtClean="0"/>
              <a:t> </a:t>
            </a:r>
          </a:p>
          <a:p>
            <a:pPr marL="533400" indent="-533400">
              <a:buFontTx/>
              <a:buAutoNum type="arabicPeriod" startAt="7"/>
            </a:pPr>
            <a:r>
              <a:rPr lang="en-CA" sz="2000" smtClean="0"/>
              <a:t>Describe how to configure Cisco IOS IPS Using CLI</a:t>
            </a:r>
            <a:r>
              <a:rPr lang="en-US" sz="2000" smtClean="0"/>
              <a:t> </a:t>
            </a:r>
          </a:p>
          <a:p>
            <a:pPr marL="533400" indent="-533400">
              <a:buFontTx/>
              <a:buAutoNum type="arabicPeriod" startAt="7"/>
            </a:pPr>
            <a:r>
              <a:rPr lang="en-CA" sz="2000" smtClean="0"/>
              <a:t>Describe how to configure Cisco IOS IPS using Cisco SDM</a:t>
            </a:r>
          </a:p>
          <a:p>
            <a:pPr marL="533400" indent="-533400">
              <a:buFontTx/>
              <a:buAutoNum type="arabicPeriod" startAt="7"/>
            </a:pPr>
            <a:r>
              <a:rPr lang="en-CA" sz="2000" smtClean="0"/>
              <a:t>Describe how to modify IPS signatures in CLI and SDM</a:t>
            </a:r>
          </a:p>
          <a:p>
            <a:pPr marL="533400" indent="-533400">
              <a:buFontTx/>
              <a:buAutoNum type="arabicPeriod" startAt="7"/>
            </a:pPr>
            <a:r>
              <a:rPr lang="en-CA" sz="2000" smtClean="0"/>
              <a:t>Describe how to verify the Cisco IOS IPS configuration</a:t>
            </a:r>
            <a:r>
              <a:rPr lang="en-US" sz="2000" smtClean="0"/>
              <a:t> </a:t>
            </a:r>
          </a:p>
          <a:p>
            <a:pPr marL="533400" indent="-533400">
              <a:buFontTx/>
              <a:buAutoNum type="arabicPeriod" startAt="7"/>
            </a:pPr>
            <a:r>
              <a:rPr lang="en-CA" sz="2000" smtClean="0"/>
              <a:t>Describe how to monitor the Cisco IOS IPS events</a:t>
            </a:r>
            <a:r>
              <a:rPr lang="en-US" sz="2000" smtClean="0"/>
              <a:t> </a:t>
            </a:r>
          </a:p>
          <a:p>
            <a:pPr marL="533400" indent="-533400">
              <a:buFontTx/>
              <a:buAutoNum type="arabicPeriod" startAt="7"/>
            </a:pPr>
            <a:r>
              <a:rPr lang="en-CA" sz="2000" smtClean="0"/>
              <a:t>Describe how to troubleshoot the Cisco IOS IPS events</a:t>
            </a:r>
            <a:r>
              <a:rPr lang="en-US" sz="2400" smtClean="0"/>
              <a:t>  </a:t>
            </a:r>
            <a:r>
              <a:rPr lang="en-US" sz="2000" smtClean="0"/>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defTabSz="914400"/>
            <a:r>
              <a:rPr lang="en-US" smtClean="0"/>
              <a:t>Best Practices</a:t>
            </a:r>
          </a:p>
        </p:txBody>
      </p:sp>
      <p:sp>
        <p:nvSpPr>
          <p:cNvPr id="54275" name="Content Placeholder 46"/>
          <p:cNvSpPr>
            <a:spLocks noGrp="1"/>
          </p:cNvSpPr>
          <p:nvPr>
            <p:ph idx="1"/>
          </p:nvPr>
        </p:nvSpPr>
        <p:spPr/>
        <p:txBody>
          <a:bodyPr/>
          <a:lstStyle/>
          <a:p>
            <a:r>
              <a:rPr lang="en-US" sz="2000" smtClean="0"/>
              <a:t>The need to upgrade sensors with the latest signature packs must be balanced against the momentary downtime. </a:t>
            </a:r>
          </a:p>
          <a:p>
            <a:r>
              <a:rPr lang="en-US" sz="2000" smtClean="0"/>
              <a:t>When setting up a large deployment of sensors, automatically update signature packs rather than manually upgrading every sensor.  </a:t>
            </a:r>
          </a:p>
          <a:p>
            <a:r>
              <a:rPr lang="en-US" sz="2000" smtClean="0"/>
              <a:t>When new signature packs are available, download the new signature packs to a secure server within the management network. Use another IPS to protect this server from attack by an outside party.</a:t>
            </a:r>
          </a:p>
          <a:p>
            <a:r>
              <a:rPr lang="en-US" sz="2000" smtClean="0"/>
              <a:t>Place the signature packs on a dedicated FTP server within the management network. If a signature update is not available, a custom signature can be created to detect and mitigate a specific attack. </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defTabSz="914400"/>
            <a:r>
              <a:rPr lang="en-US" smtClean="0"/>
              <a:t>Best Practices</a:t>
            </a:r>
          </a:p>
        </p:txBody>
      </p:sp>
      <p:sp>
        <p:nvSpPr>
          <p:cNvPr id="55299" name="Content Placeholder 46"/>
          <p:cNvSpPr>
            <a:spLocks noGrp="1"/>
          </p:cNvSpPr>
          <p:nvPr>
            <p:ph idx="1"/>
          </p:nvPr>
        </p:nvSpPr>
        <p:spPr/>
        <p:txBody>
          <a:bodyPr/>
          <a:lstStyle/>
          <a:p>
            <a:r>
              <a:rPr lang="en-US" sz="2000" smtClean="0"/>
              <a:t>Configure the FTP server to allow read-only access to the files within the directory on which the signature packs are placed only from the account that the sensors will use. </a:t>
            </a:r>
          </a:p>
          <a:p>
            <a:r>
              <a:rPr lang="en-US" sz="2000" smtClean="0"/>
              <a:t>Configure the sensors to automatically update the signatures by checking the FTP server for the new signature packs periodically. Stagger the time of day when the sensors check the FTP server for new signature packs.</a:t>
            </a:r>
          </a:p>
          <a:p>
            <a:r>
              <a:rPr lang="en-US" sz="2000" smtClean="0"/>
              <a:t>The signature levels that are supported on the management console must remain synchronized with the signature packs on the sensors themselves.</a:t>
            </a:r>
          </a:p>
          <a:p>
            <a:endParaRPr lang="en-US" sz="2000" smtClean="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defTabSz="914400"/>
            <a:r>
              <a:rPr lang="en-US" smtClean="0"/>
              <a:t>Overview of Implementing IOS IPS</a:t>
            </a:r>
          </a:p>
        </p:txBody>
      </p:sp>
      <p:sp>
        <p:nvSpPr>
          <p:cNvPr id="56323" name="Content Placeholder 9"/>
          <p:cNvSpPr>
            <a:spLocks noGrp="1"/>
          </p:cNvSpPr>
          <p:nvPr>
            <p:ph sz="half" idx="2"/>
          </p:nvPr>
        </p:nvSpPr>
        <p:spPr/>
        <p:txBody>
          <a:bodyPr/>
          <a:lstStyle/>
          <a:p>
            <a:pPr marL="457200" indent="-457200">
              <a:buFont typeface="Tahoma" pitchFamily="34" charset="0"/>
              <a:buAutoNum type="arabicPeriod"/>
            </a:pPr>
            <a:r>
              <a:rPr lang="en-US" sz="2400" smtClean="0"/>
              <a:t>Download the IOS IPS files</a:t>
            </a:r>
          </a:p>
          <a:p>
            <a:pPr marL="457200" indent="-457200">
              <a:buFont typeface="Tahoma" pitchFamily="34" charset="0"/>
              <a:buAutoNum type="arabicPeriod"/>
            </a:pPr>
            <a:r>
              <a:rPr lang="en-US" sz="2400" smtClean="0"/>
              <a:t>Create an IOS IPS configuration directory on Flash</a:t>
            </a:r>
          </a:p>
          <a:p>
            <a:pPr marL="457200" indent="-457200">
              <a:buFont typeface="Tahoma" pitchFamily="34" charset="0"/>
              <a:buAutoNum type="arabicPeriod"/>
            </a:pPr>
            <a:r>
              <a:rPr lang="en-US" sz="2400" smtClean="0"/>
              <a:t>Configure an IOS IPS crytpo key</a:t>
            </a:r>
          </a:p>
          <a:p>
            <a:pPr marL="457200" indent="-457200">
              <a:buFont typeface="Tahoma" pitchFamily="34" charset="0"/>
              <a:buAutoNum type="arabicPeriod"/>
            </a:pPr>
            <a:r>
              <a:rPr lang="en-US" sz="2400" smtClean="0"/>
              <a:t>Enable IOS IPS</a:t>
            </a:r>
          </a:p>
          <a:p>
            <a:pPr marL="457200" indent="-457200">
              <a:buFont typeface="Tahoma" pitchFamily="34" charset="0"/>
              <a:buAutoNum type="arabicPeriod"/>
            </a:pPr>
            <a:r>
              <a:rPr lang="en-US" sz="2400" smtClean="0"/>
              <a:t>Load the IOS IPS Signature Package to the router</a:t>
            </a:r>
          </a:p>
        </p:txBody>
      </p:sp>
      <p:pic>
        <p:nvPicPr>
          <p:cNvPr id="563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68613"/>
            <a:ext cx="4152900"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AutoShape 4"/>
          <p:cNvSpPr>
            <a:spLocks noChangeArrowheads="1"/>
          </p:cNvSpPr>
          <p:nvPr/>
        </p:nvSpPr>
        <p:spPr bwMode="auto">
          <a:xfrm>
            <a:off x="609600" y="1295400"/>
            <a:ext cx="3810000" cy="1752600"/>
          </a:xfrm>
          <a:prstGeom prst="wedgeEllipseCallout">
            <a:avLst>
              <a:gd name="adj1" fmla="val -21625"/>
              <a:gd name="adj2" fmla="val 61046"/>
            </a:avLst>
          </a:prstGeom>
          <a:solidFill>
            <a:schemeClr val="accent1"/>
          </a:solidFill>
          <a:ln w="9525">
            <a:solidFill>
              <a:schemeClr val="tx1"/>
            </a:solidFill>
            <a:miter lim="800000"/>
            <a:headEnd/>
            <a:tailEnd/>
          </a:ln>
        </p:spPr>
        <p:txBody>
          <a:bodyPr/>
          <a:lstStyle/>
          <a:p>
            <a:pPr algn="ctr" eaLnBrk="1" hangingPunct="1">
              <a:lnSpc>
                <a:spcPct val="100000"/>
              </a:lnSpc>
            </a:pPr>
            <a:r>
              <a:rPr lang="en-US" sz="1800"/>
              <a:t>I want to use CLI to manage my signature files for IPS. I have downloaded the IOS IPS files.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defTabSz="914400"/>
            <a:r>
              <a:rPr lang="en-US" smtClean="0"/>
              <a:t>1. Download the Signature File</a:t>
            </a:r>
          </a:p>
        </p:txBody>
      </p:sp>
      <p:pic>
        <p:nvPicPr>
          <p:cNvPr id="573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447800"/>
            <a:ext cx="6858000"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096000" y="4724400"/>
            <a:ext cx="2806700" cy="923925"/>
          </a:xfrm>
          <a:prstGeom prst="rect">
            <a:avLst/>
          </a:prstGeom>
          <a:solidFill>
            <a:schemeClr val="bg1">
              <a:lumMod val="65000"/>
            </a:schemeClr>
          </a:solidFill>
        </p:spPr>
        <p:txBody>
          <a:bodyPr wrap="none">
            <a:spAutoFit/>
          </a:bodyPr>
          <a:lstStyle/>
          <a:p>
            <a:pPr>
              <a:defRPr/>
            </a:pPr>
            <a:r>
              <a:rPr lang="en-US" sz="2000" b="0" dirty="0"/>
              <a:t>Download IOS IPS</a:t>
            </a:r>
            <a:br>
              <a:rPr lang="en-US" sz="2000" b="0" dirty="0"/>
            </a:br>
            <a:r>
              <a:rPr lang="en-US" sz="2000" b="0" dirty="0"/>
              <a:t>signature package files</a:t>
            </a:r>
            <a:br>
              <a:rPr lang="en-US" sz="2000" b="0" dirty="0"/>
            </a:br>
            <a:r>
              <a:rPr lang="en-US" sz="2000" b="0" dirty="0"/>
              <a:t>and public crypto key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defTabSz="914400"/>
            <a:r>
              <a:rPr lang="en-US" smtClean="0"/>
              <a:t>2. Create Directory</a:t>
            </a:r>
          </a:p>
        </p:txBody>
      </p:sp>
      <p:sp>
        <p:nvSpPr>
          <p:cNvPr id="58371" name="Rectangle 3"/>
          <p:cNvSpPr>
            <a:spLocks noChangeArrowheads="1"/>
          </p:cNvSpPr>
          <p:nvPr/>
        </p:nvSpPr>
        <p:spPr bwMode="auto">
          <a:xfrm>
            <a:off x="685800" y="1508125"/>
            <a:ext cx="7848600" cy="3063875"/>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endParaRPr lang="sk-SK" sz="1200">
              <a:latin typeface="Courier New" pitchFamily="49" charset="0"/>
            </a:endParaRPr>
          </a:p>
        </p:txBody>
      </p:sp>
      <p:sp>
        <p:nvSpPr>
          <p:cNvPr id="58372" name="Rectangle 4"/>
          <p:cNvSpPr>
            <a:spLocks noChangeArrowheads="1"/>
          </p:cNvSpPr>
          <p:nvPr/>
        </p:nvSpPr>
        <p:spPr bwMode="auto">
          <a:xfrm>
            <a:off x="1143000" y="3657600"/>
            <a:ext cx="5715000" cy="228600"/>
          </a:xfrm>
          <a:prstGeom prst="rect">
            <a:avLst/>
          </a:prstGeom>
          <a:solidFill>
            <a:srgbClr val="FFFF00"/>
          </a:solidFill>
          <a:ln w="9525">
            <a:solidFill>
              <a:schemeClr val="tx1"/>
            </a:solidFill>
            <a:miter lim="800000"/>
            <a:headEnd/>
            <a:tailEnd/>
          </a:ln>
        </p:spPr>
        <p:txBody>
          <a:bodyPr wrap="none" anchor="ctr"/>
          <a:lstStyle/>
          <a:p>
            <a:endParaRPr lang="sk-SK"/>
          </a:p>
        </p:txBody>
      </p:sp>
      <p:sp>
        <p:nvSpPr>
          <p:cNvPr id="58373" name="Rectangle 5"/>
          <p:cNvSpPr>
            <a:spLocks noChangeArrowheads="1"/>
          </p:cNvSpPr>
          <p:nvPr/>
        </p:nvSpPr>
        <p:spPr bwMode="auto">
          <a:xfrm>
            <a:off x="685800" y="1524000"/>
            <a:ext cx="7696200"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2880" tIns="0" rIns="0" bIns="0">
            <a:spAutoFit/>
          </a:bodyPr>
          <a:lstStyle/>
          <a:p>
            <a:pPr>
              <a:lnSpc>
                <a:spcPct val="110000"/>
              </a:lnSpc>
            </a:pPr>
            <a:r>
              <a:rPr lang="en-US" sz="1600" b="0">
                <a:latin typeface="Courier New" pitchFamily="49" charset="0"/>
              </a:rPr>
              <a:t>R1#</a:t>
            </a:r>
            <a:r>
              <a:rPr lang="en-US" sz="1600">
                <a:latin typeface="Courier New" pitchFamily="49" charset="0"/>
              </a:rPr>
              <a:t> mkdir ips</a:t>
            </a:r>
          </a:p>
          <a:p>
            <a:pPr>
              <a:lnSpc>
                <a:spcPct val="110000"/>
              </a:lnSpc>
            </a:pPr>
            <a:r>
              <a:rPr lang="en-US" sz="1600" b="0">
                <a:latin typeface="Courier New" pitchFamily="49" charset="0"/>
              </a:rPr>
              <a:t>Create directory filename [ips]?</a:t>
            </a:r>
          </a:p>
          <a:p>
            <a:pPr>
              <a:lnSpc>
                <a:spcPct val="110000"/>
              </a:lnSpc>
            </a:pPr>
            <a:r>
              <a:rPr lang="en-US" sz="1600" b="0">
                <a:latin typeface="Courier New" pitchFamily="49" charset="0"/>
              </a:rPr>
              <a:t>Created dir flash:ips</a:t>
            </a:r>
          </a:p>
          <a:p>
            <a:pPr>
              <a:lnSpc>
                <a:spcPct val="110000"/>
              </a:lnSpc>
            </a:pPr>
            <a:r>
              <a:rPr lang="en-US" sz="1600" b="0">
                <a:latin typeface="Courier New" pitchFamily="49" charset="0"/>
              </a:rPr>
              <a:t>R1#</a:t>
            </a:r>
          </a:p>
          <a:p>
            <a:pPr>
              <a:lnSpc>
                <a:spcPct val="110000"/>
              </a:lnSpc>
            </a:pPr>
            <a:r>
              <a:rPr lang="en-US" sz="1600" b="0">
                <a:latin typeface="Courier New" pitchFamily="49" charset="0"/>
              </a:rPr>
              <a:t>R1# </a:t>
            </a:r>
            <a:r>
              <a:rPr lang="en-US" sz="1600">
                <a:latin typeface="Courier New" pitchFamily="49" charset="0"/>
              </a:rPr>
              <a:t>dir flash:</a:t>
            </a:r>
          </a:p>
          <a:p>
            <a:pPr>
              <a:lnSpc>
                <a:spcPct val="110000"/>
              </a:lnSpc>
            </a:pPr>
            <a:r>
              <a:rPr lang="en-US" sz="1600" b="0">
                <a:latin typeface="Courier New" pitchFamily="49" charset="0"/>
              </a:rPr>
              <a:t>Directory of flash:/</a:t>
            </a:r>
          </a:p>
          <a:p>
            <a:pPr>
              <a:lnSpc>
                <a:spcPct val="110000"/>
              </a:lnSpc>
            </a:pPr>
            <a:r>
              <a:rPr lang="en-US" sz="1600" b="0">
                <a:latin typeface="Courier New" pitchFamily="49" charset="0"/>
              </a:rPr>
              <a:t>   5 -rw-   51054864 Jan 10 2009 15:46:14 -08:00 </a:t>
            </a:r>
          </a:p>
          <a:p>
            <a:pPr>
              <a:lnSpc>
                <a:spcPct val="110000"/>
              </a:lnSpc>
            </a:pPr>
            <a:r>
              <a:rPr lang="en-US" sz="1600" b="0">
                <a:latin typeface="Courier New" pitchFamily="49" charset="0"/>
              </a:rPr>
              <a:t>                     c2800nm-advipservicesk9-mz.124-20.T1.bin</a:t>
            </a:r>
          </a:p>
          <a:p>
            <a:pPr>
              <a:lnSpc>
                <a:spcPct val="110000"/>
              </a:lnSpc>
            </a:pPr>
            <a:r>
              <a:rPr lang="en-US" sz="1600" b="0">
                <a:latin typeface="Courier New" pitchFamily="49" charset="0"/>
              </a:rPr>
              <a:t>   6 drw-      0 Jan 15 2009 11:36:36 -08:00 ips</a:t>
            </a:r>
          </a:p>
          <a:p>
            <a:pPr>
              <a:lnSpc>
                <a:spcPct val="110000"/>
              </a:lnSpc>
            </a:pPr>
            <a:r>
              <a:rPr lang="en-US" sz="1600" b="0">
                <a:latin typeface="Courier New" pitchFamily="49" charset="0"/>
              </a:rPr>
              <a:t>64016384 bytes total (12693504 bytes free)</a:t>
            </a:r>
          </a:p>
          <a:p>
            <a:pPr>
              <a:lnSpc>
                <a:spcPct val="110000"/>
              </a:lnSpc>
            </a:pPr>
            <a:r>
              <a:rPr lang="en-US" sz="1600" b="0">
                <a:latin typeface="Courier New" pitchFamily="49" charset="0"/>
              </a:rPr>
              <a:t>R1#</a:t>
            </a:r>
          </a:p>
        </p:txBody>
      </p:sp>
      <p:sp>
        <p:nvSpPr>
          <p:cNvPr id="58374" name="Rectangle 6"/>
          <p:cNvSpPr>
            <a:spLocks noChangeArrowheads="1"/>
          </p:cNvSpPr>
          <p:nvPr/>
        </p:nvSpPr>
        <p:spPr bwMode="auto">
          <a:xfrm>
            <a:off x="685800" y="5257800"/>
            <a:ext cx="7848600" cy="990600"/>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endParaRPr lang="sk-SK" sz="1200">
              <a:latin typeface="Courier New" pitchFamily="49" charset="0"/>
            </a:endParaRPr>
          </a:p>
        </p:txBody>
      </p:sp>
      <p:sp>
        <p:nvSpPr>
          <p:cNvPr id="58375" name="Rectangle 7"/>
          <p:cNvSpPr>
            <a:spLocks noChangeArrowheads="1"/>
          </p:cNvSpPr>
          <p:nvPr/>
        </p:nvSpPr>
        <p:spPr bwMode="auto">
          <a:xfrm>
            <a:off x="609600" y="5334000"/>
            <a:ext cx="7696200"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2880" tIns="0" rIns="0" bIns="0">
            <a:spAutoFit/>
          </a:bodyPr>
          <a:lstStyle/>
          <a:p>
            <a:pPr>
              <a:lnSpc>
                <a:spcPct val="110000"/>
              </a:lnSpc>
            </a:pPr>
            <a:r>
              <a:rPr lang="en-US" sz="1600" b="0">
                <a:latin typeface="Courier New" pitchFamily="49" charset="0"/>
              </a:rPr>
              <a:t>R1# </a:t>
            </a:r>
            <a:r>
              <a:rPr lang="en-US" sz="1600">
                <a:latin typeface="Courier New" pitchFamily="49" charset="0"/>
              </a:rPr>
              <a:t>rename ips ips_new</a:t>
            </a:r>
          </a:p>
          <a:p>
            <a:pPr>
              <a:lnSpc>
                <a:spcPct val="110000"/>
              </a:lnSpc>
            </a:pPr>
            <a:r>
              <a:rPr lang="en-US" sz="1600" b="0">
                <a:latin typeface="Courier New" pitchFamily="49" charset="0"/>
              </a:rPr>
              <a:t>Destination filename [ips_new]?</a:t>
            </a:r>
          </a:p>
          <a:p>
            <a:pPr>
              <a:lnSpc>
                <a:spcPct val="110000"/>
              </a:lnSpc>
            </a:pPr>
            <a:r>
              <a:rPr lang="en-US" sz="1600" b="0">
                <a:latin typeface="Courier New" pitchFamily="49" charset="0"/>
              </a:rPr>
              <a:t>R1#</a:t>
            </a:r>
          </a:p>
          <a:p>
            <a:pPr>
              <a:lnSpc>
                <a:spcPct val="110000"/>
              </a:lnSpc>
            </a:pPr>
            <a:endParaRPr lang="en-US" sz="1200" b="0">
              <a:latin typeface="Courier New" pitchFamily="49" charset="0"/>
            </a:endParaRPr>
          </a:p>
        </p:txBody>
      </p:sp>
      <p:sp>
        <p:nvSpPr>
          <p:cNvPr id="58376" name="Text Box 8"/>
          <p:cNvSpPr txBox="1">
            <a:spLocks noChangeArrowheads="1"/>
          </p:cNvSpPr>
          <p:nvPr/>
        </p:nvSpPr>
        <p:spPr bwMode="auto">
          <a:xfrm>
            <a:off x="533400" y="4800600"/>
            <a:ext cx="3200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2000" b="0"/>
              <a:t>To rename a directory:</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defTabSz="914400"/>
            <a:r>
              <a:rPr lang="en-US" smtClean="0"/>
              <a:t>3. Configure the Crypto Key</a:t>
            </a:r>
          </a:p>
        </p:txBody>
      </p:sp>
      <p:sp>
        <p:nvSpPr>
          <p:cNvPr id="59395" name="Rectangle 3"/>
          <p:cNvSpPr>
            <a:spLocks noChangeArrowheads="1"/>
          </p:cNvSpPr>
          <p:nvPr/>
        </p:nvSpPr>
        <p:spPr bwMode="auto">
          <a:xfrm>
            <a:off x="1339850" y="4481513"/>
            <a:ext cx="6400800" cy="533400"/>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endParaRPr lang="sk-SK" sz="1200">
              <a:latin typeface="Courier New" pitchFamily="49" charset="0"/>
            </a:endParaRPr>
          </a:p>
        </p:txBody>
      </p:sp>
      <p:sp>
        <p:nvSpPr>
          <p:cNvPr id="59396" name="Rectangle 4"/>
          <p:cNvSpPr>
            <a:spLocks noChangeArrowheads="1"/>
          </p:cNvSpPr>
          <p:nvPr/>
        </p:nvSpPr>
        <p:spPr bwMode="auto">
          <a:xfrm>
            <a:off x="1263650" y="4519613"/>
            <a:ext cx="658495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2880" tIns="0" rIns="0" bIns="0">
            <a:spAutoFit/>
          </a:bodyPr>
          <a:lstStyle/>
          <a:p>
            <a:pPr>
              <a:lnSpc>
                <a:spcPct val="110000"/>
              </a:lnSpc>
            </a:pPr>
            <a:r>
              <a:rPr lang="en-US" sz="1200" b="0">
                <a:latin typeface="Courier New" pitchFamily="49" charset="0"/>
              </a:rPr>
              <a:t>R1#</a:t>
            </a:r>
            <a:r>
              <a:rPr lang="en-US" sz="1200">
                <a:latin typeface="Courier New" pitchFamily="49" charset="0"/>
              </a:rPr>
              <a:t> conf t</a:t>
            </a:r>
            <a:endParaRPr lang="en-US" sz="1200" b="0">
              <a:latin typeface="Courier New" pitchFamily="49" charset="0"/>
            </a:endParaRPr>
          </a:p>
          <a:p>
            <a:pPr>
              <a:lnSpc>
                <a:spcPct val="110000"/>
              </a:lnSpc>
            </a:pPr>
            <a:r>
              <a:rPr lang="en-US" sz="1200" b="0">
                <a:latin typeface="Courier New" pitchFamily="49" charset="0"/>
              </a:rPr>
              <a:t>R1(config)#</a:t>
            </a:r>
          </a:p>
        </p:txBody>
      </p:sp>
      <p:pic>
        <p:nvPicPr>
          <p:cNvPr id="593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850" y="1454150"/>
            <a:ext cx="6457950" cy="272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Oval 6"/>
          <p:cNvSpPr>
            <a:spLocks noChangeArrowheads="1"/>
          </p:cNvSpPr>
          <p:nvPr/>
        </p:nvSpPr>
        <p:spPr bwMode="auto">
          <a:xfrm>
            <a:off x="838200" y="1433513"/>
            <a:ext cx="457200" cy="457200"/>
          </a:xfrm>
          <a:prstGeom prst="ellipse">
            <a:avLst/>
          </a:prstGeom>
          <a:solidFill>
            <a:schemeClr val="accent1"/>
          </a:solidFill>
          <a:ln w="9525">
            <a:solidFill>
              <a:schemeClr val="tx1"/>
            </a:solidFill>
            <a:round/>
            <a:headEnd/>
            <a:tailEnd/>
          </a:ln>
        </p:spPr>
        <p:txBody>
          <a:bodyPr wrap="none" anchor="ctr"/>
          <a:lstStyle/>
          <a:p>
            <a:pPr algn="ctr" eaLnBrk="1" hangingPunct="1">
              <a:lnSpc>
                <a:spcPct val="100000"/>
              </a:lnSpc>
            </a:pPr>
            <a:r>
              <a:rPr lang="en-US" sz="1800"/>
              <a:t>1</a:t>
            </a:r>
          </a:p>
        </p:txBody>
      </p:sp>
      <p:sp>
        <p:nvSpPr>
          <p:cNvPr id="59399" name="Oval 7"/>
          <p:cNvSpPr>
            <a:spLocks noChangeArrowheads="1"/>
          </p:cNvSpPr>
          <p:nvPr/>
        </p:nvSpPr>
        <p:spPr bwMode="auto">
          <a:xfrm>
            <a:off x="838200" y="4405313"/>
            <a:ext cx="457200" cy="457200"/>
          </a:xfrm>
          <a:prstGeom prst="ellipse">
            <a:avLst/>
          </a:prstGeom>
          <a:solidFill>
            <a:schemeClr val="accent1"/>
          </a:solidFill>
          <a:ln w="9525">
            <a:solidFill>
              <a:schemeClr val="tx1"/>
            </a:solidFill>
            <a:round/>
            <a:headEnd/>
            <a:tailEnd/>
          </a:ln>
        </p:spPr>
        <p:txBody>
          <a:bodyPr wrap="none" anchor="ctr"/>
          <a:lstStyle/>
          <a:p>
            <a:pPr algn="ctr" eaLnBrk="1" hangingPunct="1">
              <a:lnSpc>
                <a:spcPct val="100000"/>
              </a:lnSpc>
            </a:pPr>
            <a:r>
              <a:rPr lang="en-US" sz="1800"/>
              <a:t>2</a:t>
            </a:r>
          </a:p>
        </p:txBody>
      </p:sp>
      <p:sp>
        <p:nvSpPr>
          <p:cNvPr id="59400" name="Text Box 8"/>
          <p:cNvSpPr txBox="1">
            <a:spLocks noChangeArrowheads="1"/>
          </p:cNvSpPr>
          <p:nvPr/>
        </p:nvSpPr>
        <p:spPr bwMode="auto">
          <a:xfrm>
            <a:off x="838200" y="5319713"/>
            <a:ext cx="76200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2000" b="0"/>
              <a:t>1 – Highlight and copy the text contained in the public key file.</a:t>
            </a:r>
          </a:p>
          <a:p>
            <a:pPr eaLnBrk="1" hangingPunct="1">
              <a:lnSpc>
                <a:spcPct val="100000"/>
              </a:lnSpc>
              <a:spcBef>
                <a:spcPct val="50000"/>
              </a:spcBef>
            </a:pPr>
            <a:r>
              <a:rPr lang="en-US" sz="2000" b="0"/>
              <a:t>2 – Paste it in global configuration mode.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defTabSz="914400"/>
            <a:r>
              <a:rPr lang="en-US" smtClean="0"/>
              <a:t>Confirm the Crypto Key</a:t>
            </a:r>
          </a:p>
        </p:txBody>
      </p:sp>
      <p:sp>
        <p:nvSpPr>
          <p:cNvPr id="60419" name="Rectangle 3"/>
          <p:cNvSpPr>
            <a:spLocks noChangeArrowheads="1"/>
          </p:cNvSpPr>
          <p:nvPr/>
        </p:nvSpPr>
        <p:spPr bwMode="auto">
          <a:xfrm>
            <a:off x="457200" y="1676400"/>
            <a:ext cx="8077200" cy="4648200"/>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endParaRPr lang="sk-SK" sz="1400">
              <a:latin typeface="Courier New" pitchFamily="49" charset="0"/>
            </a:endParaRPr>
          </a:p>
        </p:txBody>
      </p:sp>
      <p:sp>
        <p:nvSpPr>
          <p:cNvPr id="60420" name="Rectangle 4"/>
          <p:cNvSpPr>
            <a:spLocks noChangeArrowheads="1"/>
          </p:cNvSpPr>
          <p:nvPr/>
        </p:nvSpPr>
        <p:spPr bwMode="auto">
          <a:xfrm>
            <a:off x="533400" y="1752600"/>
            <a:ext cx="8382000" cy="472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2880" tIns="0" rIns="0" bIns="0">
            <a:spAutoFit/>
          </a:bodyPr>
          <a:lstStyle/>
          <a:p>
            <a:pPr>
              <a:lnSpc>
                <a:spcPct val="110000"/>
              </a:lnSpc>
            </a:pPr>
            <a:r>
              <a:rPr lang="en-US" sz="1400" b="0">
                <a:latin typeface="Courier New" pitchFamily="49" charset="0"/>
              </a:rPr>
              <a:t>R1#</a:t>
            </a:r>
            <a:r>
              <a:rPr lang="en-US" sz="1400">
                <a:latin typeface="Courier New" pitchFamily="49" charset="0"/>
              </a:rPr>
              <a:t> show run</a:t>
            </a:r>
            <a:endParaRPr lang="en-US" sz="1400" b="0">
              <a:latin typeface="Courier New" pitchFamily="49" charset="0"/>
            </a:endParaRPr>
          </a:p>
          <a:p>
            <a:pPr>
              <a:lnSpc>
                <a:spcPct val="110000"/>
              </a:lnSpc>
            </a:pPr>
            <a:endParaRPr lang="en-US" sz="1400" b="0"/>
          </a:p>
          <a:p>
            <a:pPr>
              <a:lnSpc>
                <a:spcPct val="110000"/>
              </a:lnSpc>
            </a:pPr>
            <a:r>
              <a:rPr lang="en-US" sz="1400" b="0"/>
              <a:t>&lt;Output omitted&gt;</a:t>
            </a:r>
          </a:p>
          <a:p>
            <a:pPr>
              <a:lnSpc>
                <a:spcPct val="110000"/>
              </a:lnSpc>
            </a:pPr>
            <a:endParaRPr lang="en-US" sz="1400" b="0">
              <a:latin typeface="Courier New" pitchFamily="49" charset="0"/>
            </a:endParaRPr>
          </a:p>
          <a:p>
            <a:pPr>
              <a:lnSpc>
                <a:spcPct val="110000"/>
              </a:lnSpc>
            </a:pPr>
            <a:r>
              <a:rPr lang="en-US" sz="1400" b="0">
                <a:latin typeface="Courier New" pitchFamily="49" charset="0"/>
              </a:rPr>
              <a:t>crypto key pubkey-chain rsa</a:t>
            </a:r>
          </a:p>
          <a:p>
            <a:pPr>
              <a:lnSpc>
                <a:spcPct val="110000"/>
              </a:lnSpc>
            </a:pPr>
            <a:r>
              <a:rPr lang="en-US" sz="1400" b="0">
                <a:latin typeface="Courier New" pitchFamily="49" charset="0"/>
              </a:rPr>
              <a:t>named-key realm-cisco.pub signature</a:t>
            </a:r>
          </a:p>
          <a:p>
            <a:pPr>
              <a:lnSpc>
                <a:spcPct val="110000"/>
              </a:lnSpc>
            </a:pPr>
            <a:r>
              <a:rPr lang="en-US" sz="1400" b="0">
                <a:latin typeface="Courier New" pitchFamily="49" charset="0"/>
              </a:rPr>
              <a:t>key-string</a:t>
            </a:r>
          </a:p>
          <a:p>
            <a:pPr>
              <a:lnSpc>
                <a:spcPct val="110000"/>
              </a:lnSpc>
            </a:pPr>
            <a:r>
              <a:rPr lang="en-US" sz="1400" b="0">
                <a:latin typeface="Courier New" pitchFamily="49" charset="0"/>
              </a:rPr>
              <a:t>30820122 300D0609 2A864886 F70D0101 01050003 82010F00 3082010A 02820101</a:t>
            </a:r>
          </a:p>
          <a:p>
            <a:pPr>
              <a:lnSpc>
                <a:spcPct val="110000"/>
              </a:lnSpc>
            </a:pPr>
            <a:r>
              <a:rPr lang="en-US" sz="1400" b="0">
                <a:latin typeface="Courier New" pitchFamily="49" charset="0"/>
              </a:rPr>
              <a:t>00C19E93 A8AF124A D6CC7A24 5097A975 206BE3A2 06FBA13F 6F12CB5B 4E441F16</a:t>
            </a:r>
          </a:p>
          <a:p>
            <a:pPr>
              <a:lnSpc>
                <a:spcPct val="110000"/>
              </a:lnSpc>
            </a:pPr>
            <a:r>
              <a:rPr lang="en-US" sz="1400" b="0">
                <a:latin typeface="Courier New" pitchFamily="49" charset="0"/>
              </a:rPr>
              <a:t>17E630D5 C02AC252 912BE27F 37FDD9C8 11FC7AF7 DCDD81D9 43CDABC3 6007D128</a:t>
            </a:r>
          </a:p>
          <a:p>
            <a:pPr>
              <a:lnSpc>
                <a:spcPct val="110000"/>
              </a:lnSpc>
            </a:pPr>
            <a:r>
              <a:rPr lang="en-US" sz="1400" b="0">
                <a:latin typeface="Courier New" pitchFamily="49" charset="0"/>
              </a:rPr>
              <a:t>B199ABCB D34ED0F9 085FADC1 359C189E F30AF10A C0EFB624 7E0764BF 3E53053E</a:t>
            </a:r>
          </a:p>
          <a:p>
            <a:pPr>
              <a:lnSpc>
                <a:spcPct val="110000"/>
              </a:lnSpc>
            </a:pPr>
            <a:r>
              <a:rPr lang="en-US" sz="1400" b="0">
                <a:latin typeface="Courier New" pitchFamily="49" charset="0"/>
              </a:rPr>
              <a:t>5B2146A9 D7A5EDE3 0298AF03 DED7A5B8 9479039D 20F30663 9AC64B93 C0112A35</a:t>
            </a:r>
          </a:p>
          <a:p>
            <a:pPr>
              <a:lnSpc>
                <a:spcPct val="110000"/>
              </a:lnSpc>
            </a:pPr>
            <a:r>
              <a:rPr lang="en-US" sz="1400" b="0">
                <a:latin typeface="Courier New" pitchFamily="49" charset="0"/>
              </a:rPr>
              <a:t>FE3F0C87 89BCB7BB 994AE74C FA9E481D F65875D6 85EAF974 6D9CC8E3 F0B08B85</a:t>
            </a:r>
          </a:p>
          <a:p>
            <a:pPr>
              <a:lnSpc>
                <a:spcPct val="110000"/>
              </a:lnSpc>
            </a:pPr>
            <a:r>
              <a:rPr lang="en-US" sz="1400" b="0">
                <a:latin typeface="Courier New" pitchFamily="49" charset="0"/>
              </a:rPr>
              <a:t>50437722 FFBE85B9 5E4189FF CC189CB9 69C46F9C A84DFBA5 7A0AF99E AD768C36</a:t>
            </a:r>
          </a:p>
          <a:p>
            <a:pPr>
              <a:lnSpc>
                <a:spcPct val="110000"/>
              </a:lnSpc>
            </a:pPr>
            <a:r>
              <a:rPr lang="en-US" sz="1400" b="0">
                <a:latin typeface="Courier New" pitchFamily="49" charset="0"/>
              </a:rPr>
              <a:t>006CF498 079F88F8 A3B3FB1F 9FB7B3CB 5539E1D1 9693CCBB 551F78D2 892356AE</a:t>
            </a:r>
          </a:p>
          <a:p>
            <a:pPr>
              <a:lnSpc>
                <a:spcPct val="110000"/>
              </a:lnSpc>
            </a:pPr>
            <a:r>
              <a:rPr lang="en-US" sz="1400" b="0">
                <a:latin typeface="Courier New" pitchFamily="49" charset="0"/>
              </a:rPr>
              <a:t>2F56D826 8918EF3C 80CA4F4D 87BFCA3B BFF668E9 689782A5 CF31CB6E B4B094D3</a:t>
            </a:r>
          </a:p>
          <a:p>
            <a:pPr>
              <a:lnSpc>
                <a:spcPct val="110000"/>
              </a:lnSpc>
            </a:pPr>
            <a:r>
              <a:rPr lang="en-US" sz="1400" b="0">
                <a:latin typeface="Courier New" pitchFamily="49" charset="0"/>
              </a:rPr>
              <a:t>F3020301 0001</a:t>
            </a:r>
          </a:p>
          <a:p>
            <a:pPr>
              <a:lnSpc>
                <a:spcPct val="110000"/>
              </a:lnSpc>
            </a:pPr>
            <a:endParaRPr lang="en-US" sz="1400" b="0">
              <a:latin typeface="Courier New" pitchFamily="49" charset="0"/>
            </a:endParaRPr>
          </a:p>
          <a:p>
            <a:pPr>
              <a:lnSpc>
                <a:spcPct val="110000"/>
              </a:lnSpc>
            </a:pPr>
            <a:r>
              <a:rPr lang="en-US" sz="1400" b="0"/>
              <a:t>&lt;Output omitted&gt;</a:t>
            </a:r>
          </a:p>
          <a:p>
            <a:pPr>
              <a:lnSpc>
                <a:spcPct val="110000"/>
              </a:lnSpc>
            </a:pPr>
            <a:endParaRPr lang="en-US" sz="1400" b="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28600" y="152400"/>
            <a:ext cx="8534400" cy="838200"/>
          </a:xfrm>
        </p:spPr>
        <p:txBody>
          <a:bodyPr/>
          <a:lstStyle/>
          <a:p>
            <a:pPr defTabSz="914400"/>
            <a:r>
              <a:rPr lang="en-US" smtClean="0"/>
              <a:t>4. Enable IOS IPS</a:t>
            </a:r>
            <a:endParaRPr lang="en-US" sz="2800" smtClean="0"/>
          </a:p>
        </p:txBody>
      </p:sp>
      <p:sp>
        <p:nvSpPr>
          <p:cNvPr id="61443" name="Rectangle 3"/>
          <p:cNvSpPr>
            <a:spLocks noChangeArrowheads="1"/>
          </p:cNvSpPr>
          <p:nvPr/>
        </p:nvSpPr>
        <p:spPr bwMode="auto">
          <a:xfrm>
            <a:off x="1293813" y="1524000"/>
            <a:ext cx="6889750" cy="2057400"/>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endParaRPr lang="sk-SK" sz="1400">
              <a:latin typeface="Courier New" pitchFamily="49" charset="0"/>
            </a:endParaRPr>
          </a:p>
        </p:txBody>
      </p:sp>
      <p:sp>
        <p:nvSpPr>
          <p:cNvPr id="61444" name="Rectangle 4"/>
          <p:cNvSpPr>
            <a:spLocks noChangeArrowheads="1"/>
          </p:cNvSpPr>
          <p:nvPr/>
        </p:nvSpPr>
        <p:spPr bwMode="auto">
          <a:xfrm>
            <a:off x="1217613" y="1562100"/>
            <a:ext cx="7088187"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2880" tIns="0" rIns="0" bIns="0">
            <a:spAutoFit/>
          </a:bodyPr>
          <a:lstStyle/>
          <a:p>
            <a:pPr>
              <a:lnSpc>
                <a:spcPct val="110000"/>
              </a:lnSpc>
            </a:pPr>
            <a:r>
              <a:rPr lang="en-US" sz="1600" b="0">
                <a:latin typeface="Courier New" pitchFamily="49" charset="0"/>
              </a:rPr>
              <a:t>R1(config)# </a:t>
            </a:r>
            <a:r>
              <a:rPr lang="en-US" sz="1600">
                <a:latin typeface="Courier New" pitchFamily="49" charset="0"/>
              </a:rPr>
              <a:t>ip ips name iosips</a:t>
            </a:r>
          </a:p>
          <a:p>
            <a:pPr>
              <a:lnSpc>
                <a:spcPct val="110000"/>
              </a:lnSpc>
            </a:pPr>
            <a:r>
              <a:rPr lang="en-US" sz="1600" b="0">
                <a:latin typeface="Courier New" pitchFamily="49" charset="0"/>
              </a:rPr>
              <a:t>R1(config)# </a:t>
            </a:r>
            <a:r>
              <a:rPr lang="en-US" sz="1600">
                <a:latin typeface="Courier New" pitchFamily="49" charset="0"/>
              </a:rPr>
              <a:t>ip ips name ips list ?</a:t>
            </a:r>
          </a:p>
          <a:p>
            <a:pPr>
              <a:lnSpc>
                <a:spcPct val="110000"/>
              </a:lnSpc>
            </a:pPr>
            <a:r>
              <a:rPr lang="en-US" sz="1600" b="0">
                <a:latin typeface="Courier New" pitchFamily="49" charset="0"/>
              </a:rPr>
              <a:t>&lt;1-199&gt; Numbered access list</a:t>
            </a:r>
          </a:p>
          <a:p>
            <a:pPr>
              <a:lnSpc>
                <a:spcPct val="110000"/>
              </a:lnSpc>
            </a:pPr>
            <a:r>
              <a:rPr lang="en-US" sz="1600" b="0">
                <a:latin typeface="Courier New" pitchFamily="49" charset="0"/>
              </a:rPr>
              <a:t>WORD Named access list</a:t>
            </a:r>
          </a:p>
          <a:p>
            <a:pPr>
              <a:lnSpc>
                <a:spcPct val="110000"/>
              </a:lnSpc>
            </a:pPr>
            <a:r>
              <a:rPr lang="en-US" sz="1600" b="0">
                <a:latin typeface="Courier New" pitchFamily="49" charset="0"/>
              </a:rPr>
              <a:t>R1(config)#</a:t>
            </a:r>
          </a:p>
          <a:p>
            <a:pPr>
              <a:lnSpc>
                <a:spcPct val="110000"/>
              </a:lnSpc>
            </a:pPr>
            <a:r>
              <a:rPr lang="en-US" sz="1600" b="0">
                <a:latin typeface="Courier New" pitchFamily="49" charset="0"/>
              </a:rPr>
              <a:t>R1(config)# </a:t>
            </a:r>
            <a:r>
              <a:rPr lang="en-US" sz="1600">
                <a:latin typeface="Courier New" pitchFamily="49" charset="0"/>
              </a:rPr>
              <a:t>ip ips config location flash:ips</a:t>
            </a:r>
          </a:p>
          <a:p>
            <a:pPr>
              <a:lnSpc>
                <a:spcPct val="110000"/>
              </a:lnSpc>
            </a:pPr>
            <a:r>
              <a:rPr lang="en-US" sz="1600" b="0">
                <a:latin typeface="Courier New" pitchFamily="49" charset="0"/>
              </a:rPr>
              <a:t>R1(config)#</a:t>
            </a:r>
          </a:p>
          <a:p>
            <a:pPr>
              <a:lnSpc>
                <a:spcPct val="110000"/>
              </a:lnSpc>
            </a:pPr>
            <a:endParaRPr lang="en-US" sz="1200">
              <a:latin typeface="Courier New" pitchFamily="49" charset="0"/>
            </a:endParaRPr>
          </a:p>
        </p:txBody>
      </p:sp>
      <p:sp>
        <p:nvSpPr>
          <p:cNvPr id="318473" name="Text Box 9"/>
          <p:cNvSpPr txBox="1">
            <a:spLocks noChangeArrowheads="1"/>
          </p:cNvSpPr>
          <p:nvPr/>
        </p:nvSpPr>
        <p:spPr bwMode="auto">
          <a:xfrm>
            <a:off x="4876800" y="2514600"/>
            <a:ext cx="4114800" cy="400050"/>
          </a:xfrm>
          <a:prstGeom prst="rect">
            <a:avLst/>
          </a:prstGeom>
          <a:solidFill>
            <a:schemeClr val="bg1">
              <a:lumMod val="65000"/>
            </a:schemeClr>
          </a:solidFill>
          <a:ln w="9525">
            <a:noFill/>
            <a:miter lim="800000"/>
            <a:headEnd/>
            <a:tailEnd/>
          </a:ln>
          <a:effectLst/>
        </p:spPr>
        <p:txBody>
          <a:bodyPr>
            <a:spAutoFit/>
          </a:bodyPr>
          <a:lstStyle/>
          <a:p>
            <a:pPr eaLnBrk="1" hangingPunct="1">
              <a:lnSpc>
                <a:spcPct val="100000"/>
              </a:lnSpc>
              <a:spcBef>
                <a:spcPct val="50000"/>
              </a:spcBef>
              <a:defRPr/>
            </a:pPr>
            <a:r>
              <a:rPr lang="en-US" sz="2000" b="0" dirty="0"/>
              <a:t>2 – IPS location in flash identified</a:t>
            </a:r>
          </a:p>
        </p:txBody>
      </p:sp>
      <p:sp>
        <p:nvSpPr>
          <p:cNvPr id="61446" name="Oval 10"/>
          <p:cNvSpPr>
            <a:spLocks noChangeArrowheads="1"/>
          </p:cNvSpPr>
          <p:nvPr/>
        </p:nvSpPr>
        <p:spPr bwMode="auto">
          <a:xfrm>
            <a:off x="723900" y="1571625"/>
            <a:ext cx="457200" cy="457200"/>
          </a:xfrm>
          <a:prstGeom prst="ellipse">
            <a:avLst/>
          </a:prstGeom>
          <a:solidFill>
            <a:schemeClr val="accent1"/>
          </a:solidFill>
          <a:ln w="9525">
            <a:solidFill>
              <a:schemeClr val="tx1"/>
            </a:solidFill>
            <a:round/>
            <a:headEnd/>
            <a:tailEnd/>
          </a:ln>
        </p:spPr>
        <p:txBody>
          <a:bodyPr wrap="none" anchor="ctr"/>
          <a:lstStyle/>
          <a:p>
            <a:pPr algn="ctr" eaLnBrk="1" hangingPunct="1">
              <a:lnSpc>
                <a:spcPct val="100000"/>
              </a:lnSpc>
            </a:pPr>
            <a:r>
              <a:rPr lang="en-US" sz="1800"/>
              <a:t>1</a:t>
            </a:r>
          </a:p>
        </p:txBody>
      </p:sp>
      <p:sp>
        <p:nvSpPr>
          <p:cNvPr id="61447" name="Oval 11"/>
          <p:cNvSpPr>
            <a:spLocks noChangeArrowheads="1"/>
          </p:cNvSpPr>
          <p:nvPr/>
        </p:nvSpPr>
        <p:spPr bwMode="auto">
          <a:xfrm>
            <a:off x="723900" y="2438400"/>
            <a:ext cx="457200" cy="457200"/>
          </a:xfrm>
          <a:prstGeom prst="ellipse">
            <a:avLst/>
          </a:prstGeom>
          <a:solidFill>
            <a:schemeClr val="accent1"/>
          </a:solidFill>
          <a:ln w="9525">
            <a:solidFill>
              <a:schemeClr val="tx1"/>
            </a:solidFill>
            <a:round/>
            <a:headEnd/>
            <a:tailEnd/>
          </a:ln>
        </p:spPr>
        <p:txBody>
          <a:bodyPr wrap="none" anchor="ctr"/>
          <a:lstStyle/>
          <a:p>
            <a:pPr algn="ctr" eaLnBrk="1" hangingPunct="1">
              <a:lnSpc>
                <a:spcPct val="100000"/>
              </a:lnSpc>
            </a:pPr>
            <a:r>
              <a:rPr lang="en-US" sz="1800"/>
              <a:t>2</a:t>
            </a:r>
          </a:p>
        </p:txBody>
      </p:sp>
      <p:sp>
        <p:nvSpPr>
          <p:cNvPr id="61448" name="Rectangle 3"/>
          <p:cNvSpPr>
            <a:spLocks noChangeArrowheads="1"/>
          </p:cNvSpPr>
          <p:nvPr/>
        </p:nvSpPr>
        <p:spPr bwMode="auto">
          <a:xfrm>
            <a:off x="1263650" y="4495800"/>
            <a:ext cx="6889750" cy="1295400"/>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r>
              <a:rPr lang="en-US" sz="1600" b="0">
                <a:latin typeface="Courier New" pitchFamily="49" charset="0"/>
              </a:rPr>
              <a:t>R1(config)# </a:t>
            </a:r>
            <a:r>
              <a:rPr lang="en-US" sz="1600">
                <a:latin typeface="Courier New" pitchFamily="49" charset="0"/>
              </a:rPr>
              <a:t>ip http server </a:t>
            </a:r>
          </a:p>
          <a:p>
            <a:pPr>
              <a:lnSpc>
                <a:spcPct val="110000"/>
              </a:lnSpc>
            </a:pPr>
            <a:r>
              <a:rPr lang="en-US" sz="1600" b="0">
                <a:latin typeface="Courier New" pitchFamily="49" charset="0"/>
              </a:rPr>
              <a:t>R1(config)# </a:t>
            </a:r>
            <a:r>
              <a:rPr lang="en-US" sz="1600">
                <a:latin typeface="Courier New" pitchFamily="49" charset="0"/>
              </a:rPr>
              <a:t>ip ips notify sdee</a:t>
            </a:r>
          </a:p>
          <a:p>
            <a:pPr>
              <a:lnSpc>
                <a:spcPct val="110000"/>
              </a:lnSpc>
            </a:pPr>
            <a:r>
              <a:rPr lang="en-US" sz="1600" b="0">
                <a:latin typeface="Courier New" pitchFamily="49" charset="0"/>
              </a:rPr>
              <a:t>R1(config)# </a:t>
            </a:r>
            <a:r>
              <a:rPr lang="en-US" sz="1600">
                <a:latin typeface="Courier New" pitchFamily="49" charset="0"/>
              </a:rPr>
              <a:t>ip ips notify log</a:t>
            </a:r>
          </a:p>
          <a:p>
            <a:pPr>
              <a:lnSpc>
                <a:spcPct val="110000"/>
              </a:lnSpc>
            </a:pPr>
            <a:r>
              <a:rPr lang="en-US" sz="1600" b="0">
                <a:latin typeface="Courier New" pitchFamily="49" charset="0"/>
              </a:rPr>
              <a:t>R1(config)#</a:t>
            </a:r>
            <a:endParaRPr lang="en-US" sz="1600">
              <a:latin typeface="Courier New" pitchFamily="49" charset="0"/>
            </a:endParaRPr>
          </a:p>
        </p:txBody>
      </p:sp>
      <p:sp>
        <p:nvSpPr>
          <p:cNvPr id="15" name="TextBox 14"/>
          <p:cNvSpPr txBox="1"/>
          <p:nvPr/>
        </p:nvSpPr>
        <p:spPr>
          <a:xfrm>
            <a:off x="4800600" y="5410200"/>
            <a:ext cx="4100513" cy="646113"/>
          </a:xfrm>
          <a:prstGeom prst="rect">
            <a:avLst/>
          </a:prstGeom>
          <a:solidFill>
            <a:schemeClr val="bg1">
              <a:lumMod val="65000"/>
            </a:schemeClr>
          </a:solidFill>
        </p:spPr>
        <p:txBody>
          <a:bodyPr>
            <a:spAutoFit/>
          </a:bodyPr>
          <a:lstStyle/>
          <a:p>
            <a:pPr>
              <a:defRPr/>
            </a:pPr>
            <a:r>
              <a:rPr lang="en-US" sz="2000" b="0" dirty="0"/>
              <a:t>3 – SDEE and </a:t>
            </a:r>
            <a:r>
              <a:rPr lang="en-US" sz="2000" b="0" dirty="0" err="1"/>
              <a:t>Syslog</a:t>
            </a:r>
            <a:r>
              <a:rPr lang="en-US" sz="2000" b="0" dirty="0"/>
              <a:t> notification are enabled</a:t>
            </a:r>
          </a:p>
        </p:txBody>
      </p:sp>
      <p:sp>
        <p:nvSpPr>
          <p:cNvPr id="61450" name="Oval 11"/>
          <p:cNvSpPr>
            <a:spLocks noChangeArrowheads="1"/>
          </p:cNvSpPr>
          <p:nvPr/>
        </p:nvSpPr>
        <p:spPr bwMode="auto">
          <a:xfrm>
            <a:off x="685800" y="4800600"/>
            <a:ext cx="457200" cy="457200"/>
          </a:xfrm>
          <a:prstGeom prst="ellipse">
            <a:avLst/>
          </a:prstGeom>
          <a:solidFill>
            <a:schemeClr val="accent1"/>
          </a:solidFill>
          <a:ln w="9525">
            <a:solidFill>
              <a:schemeClr val="tx1"/>
            </a:solidFill>
            <a:round/>
            <a:headEnd/>
            <a:tailEnd/>
          </a:ln>
        </p:spPr>
        <p:txBody>
          <a:bodyPr wrap="none" anchor="ctr"/>
          <a:lstStyle/>
          <a:p>
            <a:pPr algn="ctr" eaLnBrk="1" hangingPunct="1">
              <a:lnSpc>
                <a:spcPct val="100000"/>
              </a:lnSpc>
            </a:pPr>
            <a:r>
              <a:rPr lang="en-US" sz="1800"/>
              <a:t>3</a:t>
            </a:r>
          </a:p>
        </p:txBody>
      </p:sp>
      <p:sp>
        <p:nvSpPr>
          <p:cNvPr id="17" name="TextBox 16"/>
          <p:cNvSpPr txBox="1"/>
          <p:nvPr/>
        </p:nvSpPr>
        <p:spPr>
          <a:xfrm>
            <a:off x="6286500" y="1752600"/>
            <a:ext cx="2705100" cy="369888"/>
          </a:xfrm>
          <a:prstGeom prst="rect">
            <a:avLst/>
          </a:prstGeom>
          <a:solidFill>
            <a:schemeClr val="bg1">
              <a:lumMod val="65000"/>
            </a:schemeClr>
          </a:solidFill>
        </p:spPr>
        <p:txBody>
          <a:bodyPr wrap="none">
            <a:spAutoFit/>
          </a:bodyPr>
          <a:lstStyle/>
          <a:p>
            <a:pPr>
              <a:defRPr/>
            </a:pPr>
            <a:r>
              <a:rPr lang="en-US" sz="2000" b="0" dirty="0"/>
              <a:t>1 – IPS rule is created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18473"/>
                                        </p:tgtEl>
                                        <p:attrNameLst>
                                          <p:attrName>style.visibility</p:attrName>
                                        </p:attrNameLst>
                                      </p:cBhvr>
                                      <p:to>
                                        <p:strVal val="visible"/>
                                      </p:to>
                                    </p:set>
                                    <p:animEffect transition="in" filter="fade">
                                      <p:cBhvr>
                                        <p:cTn id="11" dur="2000"/>
                                        <p:tgtEl>
                                          <p:spTgt spid="318473"/>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73" grpId="0" animBg="1"/>
      <p:bldP spid="15" grpId="0" animBg="1"/>
      <p:bldP spid="1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defTabSz="914400"/>
            <a:r>
              <a:rPr lang="en-US" smtClean="0"/>
              <a:t>4. Enable IOS IPS</a:t>
            </a:r>
          </a:p>
        </p:txBody>
      </p:sp>
      <p:sp>
        <p:nvSpPr>
          <p:cNvPr id="62467" name="Rectangle 3"/>
          <p:cNvSpPr>
            <a:spLocks noChangeArrowheads="1"/>
          </p:cNvSpPr>
          <p:nvPr/>
        </p:nvSpPr>
        <p:spPr bwMode="auto">
          <a:xfrm>
            <a:off x="1293813" y="1352550"/>
            <a:ext cx="6889750" cy="2762250"/>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endParaRPr lang="sk-SK" sz="1400">
              <a:latin typeface="Courier New" pitchFamily="49" charset="0"/>
            </a:endParaRPr>
          </a:p>
        </p:txBody>
      </p:sp>
      <p:sp>
        <p:nvSpPr>
          <p:cNvPr id="62468" name="Rectangle 4"/>
          <p:cNvSpPr>
            <a:spLocks noChangeArrowheads="1"/>
          </p:cNvSpPr>
          <p:nvPr/>
        </p:nvSpPr>
        <p:spPr bwMode="auto">
          <a:xfrm>
            <a:off x="1217613" y="1390650"/>
            <a:ext cx="7088187" cy="280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2880" tIns="0" rIns="0" bIns="0">
            <a:spAutoFit/>
          </a:bodyPr>
          <a:lstStyle/>
          <a:p>
            <a:pPr>
              <a:lnSpc>
                <a:spcPct val="110000"/>
              </a:lnSpc>
            </a:pPr>
            <a:r>
              <a:rPr lang="en-US" sz="1400" b="0">
                <a:latin typeface="Courier New" pitchFamily="49" charset="0"/>
              </a:rPr>
              <a:t>R1(config)# </a:t>
            </a:r>
            <a:r>
              <a:rPr lang="en-US" sz="1400">
                <a:latin typeface="Courier New" pitchFamily="49" charset="0"/>
              </a:rPr>
              <a:t>ip ips signature-category</a:t>
            </a:r>
          </a:p>
          <a:p>
            <a:pPr>
              <a:lnSpc>
                <a:spcPct val="110000"/>
              </a:lnSpc>
            </a:pPr>
            <a:r>
              <a:rPr lang="en-US" sz="1400" b="0">
                <a:latin typeface="Courier New" pitchFamily="49" charset="0"/>
              </a:rPr>
              <a:t>R1(config-ips-category)# </a:t>
            </a:r>
            <a:r>
              <a:rPr lang="en-US" sz="1400">
                <a:latin typeface="Courier New" pitchFamily="49" charset="0"/>
              </a:rPr>
              <a:t>category all</a:t>
            </a:r>
          </a:p>
          <a:p>
            <a:pPr>
              <a:lnSpc>
                <a:spcPct val="110000"/>
              </a:lnSpc>
            </a:pPr>
            <a:r>
              <a:rPr lang="en-US" sz="1400" b="0">
                <a:latin typeface="Courier New" pitchFamily="49" charset="0"/>
              </a:rPr>
              <a:t>R1(config-ips-category-action)# </a:t>
            </a:r>
            <a:r>
              <a:rPr lang="en-US" sz="1400">
                <a:latin typeface="Courier New" pitchFamily="49" charset="0"/>
              </a:rPr>
              <a:t>retired true</a:t>
            </a:r>
          </a:p>
          <a:p>
            <a:pPr>
              <a:lnSpc>
                <a:spcPct val="110000"/>
              </a:lnSpc>
            </a:pPr>
            <a:r>
              <a:rPr lang="en-US" sz="1400" b="0">
                <a:latin typeface="Courier New" pitchFamily="49" charset="0"/>
              </a:rPr>
              <a:t>R1(config-ips-category-action)# </a:t>
            </a:r>
            <a:r>
              <a:rPr lang="en-US" sz="1400">
                <a:latin typeface="Courier New" pitchFamily="49" charset="0"/>
              </a:rPr>
              <a:t>exit</a:t>
            </a:r>
          </a:p>
          <a:p>
            <a:pPr>
              <a:lnSpc>
                <a:spcPct val="110000"/>
              </a:lnSpc>
            </a:pPr>
            <a:r>
              <a:rPr lang="en-US" sz="1400" b="0">
                <a:latin typeface="Courier New" pitchFamily="49" charset="0"/>
              </a:rPr>
              <a:t>R1(config-ips-category)# </a:t>
            </a:r>
          </a:p>
          <a:p>
            <a:pPr>
              <a:lnSpc>
                <a:spcPct val="110000"/>
              </a:lnSpc>
            </a:pPr>
            <a:r>
              <a:rPr lang="en-US" sz="1400" b="0">
                <a:latin typeface="Courier New" pitchFamily="49" charset="0"/>
              </a:rPr>
              <a:t>R1(config-ips-category)# </a:t>
            </a:r>
            <a:r>
              <a:rPr lang="en-US" sz="1400">
                <a:latin typeface="Courier New" pitchFamily="49" charset="0"/>
              </a:rPr>
              <a:t>category ios_ips basic</a:t>
            </a:r>
          </a:p>
          <a:p>
            <a:pPr>
              <a:lnSpc>
                <a:spcPct val="110000"/>
              </a:lnSpc>
            </a:pPr>
            <a:r>
              <a:rPr lang="en-US" sz="1400" b="0">
                <a:latin typeface="Courier New" pitchFamily="49" charset="0"/>
              </a:rPr>
              <a:t>R1(config-ips-category-action)# </a:t>
            </a:r>
            <a:r>
              <a:rPr lang="en-US" sz="1400">
                <a:latin typeface="Courier New" pitchFamily="49" charset="0"/>
              </a:rPr>
              <a:t>retired false</a:t>
            </a:r>
          </a:p>
          <a:p>
            <a:pPr>
              <a:lnSpc>
                <a:spcPct val="110000"/>
              </a:lnSpc>
            </a:pPr>
            <a:r>
              <a:rPr lang="en-US" sz="1400" b="0">
                <a:latin typeface="Courier New" pitchFamily="49" charset="0"/>
              </a:rPr>
              <a:t>R1(config-ips-category-action)# </a:t>
            </a:r>
            <a:r>
              <a:rPr lang="en-US" sz="1400">
                <a:latin typeface="Courier New" pitchFamily="49" charset="0"/>
              </a:rPr>
              <a:t>exit</a:t>
            </a:r>
          </a:p>
          <a:p>
            <a:pPr>
              <a:lnSpc>
                <a:spcPct val="110000"/>
              </a:lnSpc>
            </a:pPr>
            <a:r>
              <a:rPr lang="en-US" sz="1400" b="0">
                <a:latin typeface="Courier New" pitchFamily="49" charset="0"/>
              </a:rPr>
              <a:t>R1(config-ips-category)# </a:t>
            </a:r>
            <a:r>
              <a:rPr lang="en-US" sz="1400">
                <a:latin typeface="Courier New" pitchFamily="49" charset="0"/>
              </a:rPr>
              <a:t>exit</a:t>
            </a:r>
          </a:p>
          <a:p>
            <a:pPr>
              <a:lnSpc>
                <a:spcPct val="110000"/>
              </a:lnSpc>
            </a:pPr>
            <a:r>
              <a:rPr lang="en-US" sz="1400" b="0">
                <a:latin typeface="Courier New" pitchFamily="49" charset="0"/>
              </a:rPr>
              <a:t>Do you want to accept these changes? [confirm] </a:t>
            </a:r>
            <a:r>
              <a:rPr lang="en-US" sz="1400">
                <a:latin typeface="Courier New" pitchFamily="49" charset="0"/>
              </a:rPr>
              <a:t>y</a:t>
            </a:r>
          </a:p>
          <a:p>
            <a:pPr>
              <a:lnSpc>
                <a:spcPct val="110000"/>
              </a:lnSpc>
            </a:pPr>
            <a:r>
              <a:rPr lang="en-US" sz="1400" b="0">
                <a:latin typeface="Courier New" pitchFamily="49" charset="0"/>
              </a:rPr>
              <a:t>R1(config)#</a:t>
            </a:r>
          </a:p>
          <a:p>
            <a:pPr>
              <a:lnSpc>
                <a:spcPct val="110000"/>
              </a:lnSpc>
            </a:pPr>
            <a:endParaRPr lang="en-US" sz="1200" b="0">
              <a:latin typeface="Courier New" pitchFamily="49" charset="0"/>
            </a:endParaRPr>
          </a:p>
        </p:txBody>
      </p:sp>
      <p:sp>
        <p:nvSpPr>
          <p:cNvPr id="320521" name="Text Box 9"/>
          <p:cNvSpPr txBox="1">
            <a:spLocks noChangeArrowheads="1"/>
          </p:cNvSpPr>
          <p:nvPr/>
        </p:nvSpPr>
        <p:spPr bwMode="auto">
          <a:xfrm>
            <a:off x="5486400" y="2286000"/>
            <a:ext cx="3429000" cy="307975"/>
          </a:xfrm>
          <a:prstGeom prst="rect">
            <a:avLst/>
          </a:prstGeom>
          <a:solidFill>
            <a:schemeClr val="bg1">
              <a:lumMod val="65000"/>
            </a:schemeClr>
          </a:solidFill>
          <a:ln w="9525">
            <a:noFill/>
            <a:miter lim="800000"/>
            <a:headEnd/>
            <a:tailEnd/>
          </a:ln>
          <a:effectLst/>
        </p:spPr>
        <p:txBody>
          <a:bodyPr>
            <a:spAutoFit/>
          </a:bodyPr>
          <a:lstStyle/>
          <a:p>
            <a:pPr eaLnBrk="1" hangingPunct="1">
              <a:lnSpc>
                <a:spcPct val="100000"/>
              </a:lnSpc>
              <a:spcBef>
                <a:spcPct val="50000"/>
              </a:spcBef>
              <a:defRPr/>
            </a:pPr>
            <a:r>
              <a:rPr lang="en-US" sz="1400" b="0" dirty="0"/>
              <a:t>2 – The IPS </a:t>
            </a:r>
            <a:r>
              <a:rPr lang="en-US" sz="1400" dirty="0"/>
              <a:t>basic </a:t>
            </a:r>
            <a:r>
              <a:rPr lang="en-US" sz="1400" b="0" dirty="0"/>
              <a:t>category is unretired.</a:t>
            </a:r>
          </a:p>
        </p:txBody>
      </p:sp>
      <p:sp>
        <p:nvSpPr>
          <p:cNvPr id="62470" name="Oval 10"/>
          <p:cNvSpPr>
            <a:spLocks noChangeArrowheads="1"/>
          </p:cNvSpPr>
          <p:nvPr/>
        </p:nvSpPr>
        <p:spPr bwMode="auto">
          <a:xfrm>
            <a:off x="723900" y="1657350"/>
            <a:ext cx="457200" cy="457200"/>
          </a:xfrm>
          <a:prstGeom prst="ellipse">
            <a:avLst/>
          </a:prstGeom>
          <a:solidFill>
            <a:schemeClr val="accent1"/>
          </a:solidFill>
          <a:ln w="9525">
            <a:solidFill>
              <a:schemeClr val="tx1"/>
            </a:solidFill>
            <a:round/>
            <a:headEnd/>
            <a:tailEnd/>
          </a:ln>
        </p:spPr>
        <p:txBody>
          <a:bodyPr wrap="none" anchor="ctr"/>
          <a:lstStyle/>
          <a:p>
            <a:pPr algn="ctr" eaLnBrk="1" hangingPunct="1">
              <a:lnSpc>
                <a:spcPct val="100000"/>
              </a:lnSpc>
            </a:pPr>
            <a:r>
              <a:rPr lang="en-US" sz="1800"/>
              <a:t>1</a:t>
            </a:r>
          </a:p>
        </p:txBody>
      </p:sp>
      <p:sp>
        <p:nvSpPr>
          <p:cNvPr id="62471" name="Oval 11"/>
          <p:cNvSpPr>
            <a:spLocks noChangeArrowheads="1"/>
          </p:cNvSpPr>
          <p:nvPr/>
        </p:nvSpPr>
        <p:spPr bwMode="auto">
          <a:xfrm>
            <a:off x="723900" y="2600325"/>
            <a:ext cx="457200" cy="457200"/>
          </a:xfrm>
          <a:prstGeom prst="ellipse">
            <a:avLst/>
          </a:prstGeom>
          <a:solidFill>
            <a:schemeClr val="accent1"/>
          </a:solidFill>
          <a:ln w="9525">
            <a:solidFill>
              <a:schemeClr val="tx1"/>
            </a:solidFill>
            <a:round/>
            <a:headEnd/>
            <a:tailEnd/>
          </a:ln>
        </p:spPr>
        <p:txBody>
          <a:bodyPr wrap="none" anchor="ctr"/>
          <a:lstStyle/>
          <a:p>
            <a:pPr algn="ctr" eaLnBrk="1" hangingPunct="1">
              <a:lnSpc>
                <a:spcPct val="100000"/>
              </a:lnSpc>
            </a:pPr>
            <a:r>
              <a:rPr lang="en-US" sz="1800"/>
              <a:t>2</a:t>
            </a:r>
          </a:p>
        </p:txBody>
      </p:sp>
      <p:sp>
        <p:nvSpPr>
          <p:cNvPr id="62472" name="Rectangle 3"/>
          <p:cNvSpPr>
            <a:spLocks noChangeArrowheads="1"/>
          </p:cNvSpPr>
          <p:nvPr/>
        </p:nvSpPr>
        <p:spPr bwMode="auto">
          <a:xfrm>
            <a:off x="1293813" y="4191000"/>
            <a:ext cx="6889750" cy="990600"/>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endParaRPr lang="sk-SK" sz="1400">
              <a:latin typeface="Courier New" pitchFamily="49" charset="0"/>
            </a:endParaRPr>
          </a:p>
        </p:txBody>
      </p:sp>
      <p:sp>
        <p:nvSpPr>
          <p:cNvPr id="62473" name="Rectangle 4"/>
          <p:cNvSpPr>
            <a:spLocks noChangeArrowheads="1"/>
          </p:cNvSpPr>
          <p:nvPr/>
        </p:nvSpPr>
        <p:spPr bwMode="auto">
          <a:xfrm>
            <a:off x="1217613" y="4229100"/>
            <a:ext cx="708818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2880" tIns="0" rIns="0" bIns="0">
            <a:spAutoFit/>
          </a:bodyPr>
          <a:lstStyle/>
          <a:p>
            <a:pPr>
              <a:lnSpc>
                <a:spcPct val="110000"/>
              </a:lnSpc>
            </a:pPr>
            <a:r>
              <a:rPr lang="en-US" sz="1200" b="0">
                <a:latin typeface="Courier New" pitchFamily="49" charset="0"/>
              </a:rPr>
              <a:t>R1(config)# </a:t>
            </a:r>
            <a:r>
              <a:rPr lang="en-US" sz="1200">
                <a:latin typeface="Courier New" pitchFamily="49" charset="0"/>
              </a:rPr>
              <a:t>interface GigabitEthernet 0/1</a:t>
            </a:r>
          </a:p>
          <a:p>
            <a:pPr>
              <a:lnSpc>
                <a:spcPct val="110000"/>
              </a:lnSpc>
            </a:pPr>
            <a:r>
              <a:rPr lang="en-US" sz="1200" b="0">
                <a:latin typeface="Courier New" pitchFamily="49" charset="0"/>
              </a:rPr>
              <a:t>R1(config-if)# </a:t>
            </a:r>
            <a:r>
              <a:rPr lang="en-US" sz="1200">
                <a:latin typeface="Courier New" pitchFamily="49" charset="0"/>
              </a:rPr>
              <a:t>ip ips iosips in</a:t>
            </a:r>
          </a:p>
          <a:p>
            <a:pPr>
              <a:lnSpc>
                <a:spcPct val="110000"/>
              </a:lnSpc>
            </a:pPr>
            <a:r>
              <a:rPr lang="en-US" sz="1200" b="0">
                <a:latin typeface="Courier New" pitchFamily="49" charset="0"/>
              </a:rPr>
              <a:t>R1(config-if)# </a:t>
            </a:r>
            <a:r>
              <a:rPr lang="en-US" sz="1200">
                <a:latin typeface="Courier New" pitchFamily="49" charset="0"/>
              </a:rPr>
              <a:t>exit</a:t>
            </a:r>
          </a:p>
          <a:p>
            <a:pPr>
              <a:lnSpc>
                <a:spcPct val="110000"/>
              </a:lnSpc>
            </a:pPr>
            <a:r>
              <a:rPr lang="en-US" sz="1200" b="0">
                <a:latin typeface="Courier New" pitchFamily="49" charset="0"/>
              </a:rPr>
              <a:t>R1(config)#</a:t>
            </a:r>
            <a:r>
              <a:rPr lang="en-US" sz="1200">
                <a:latin typeface="Courier New" pitchFamily="49" charset="0"/>
              </a:rPr>
              <a:t>exit</a:t>
            </a:r>
          </a:p>
          <a:p>
            <a:pPr>
              <a:lnSpc>
                <a:spcPct val="110000"/>
              </a:lnSpc>
            </a:pPr>
            <a:endParaRPr lang="en-US" sz="1200">
              <a:latin typeface="Courier New" pitchFamily="49" charset="0"/>
            </a:endParaRPr>
          </a:p>
        </p:txBody>
      </p:sp>
      <p:sp>
        <p:nvSpPr>
          <p:cNvPr id="62474" name="Rectangle 9"/>
          <p:cNvSpPr>
            <a:spLocks noChangeArrowheads="1"/>
          </p:cNvSpPr>
          <p:nvPr/>
        </p:nvSpPr>
        <p:spPr bwMode="auto">
          <a:xfrm>
            <a:off x="1295400" y="5257800"/>
            <a:ext cx="6889750" cy="1181100"/>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endParaRPr lang="sk-SK" sz="1400">
              <a:latin typeface="Courier New" pitchFamily="49" charset="0"/>
            </a:endParaRPr>
          </a:p>
        </p:txBody>
      </p:sp>
      <p:sp>
        <p:nvSpPr>
          <p:cNvPr id="62475" name="Rectangle 10"/>
          <p:cNvSpPr>
            <a:spLocks noChangeArrowheads="1"/>
          </p:cNvSpPr>
          <p:nvPr/>
        </p:nvSpPr>
        <p:spPr bwMode="auto">
          <a:xfrm>
            <a:off x="1219200" y="5295900"/>
            <a:ext cx="708818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2880" tIns="0" rIns="0" bIns="0">
            <a:spAutoFit/>
          </a:bodyPr>
          <a:lstStyle/>
          <a:p>
            <a:pPr>
              <a:lnSpc>
                <a:spcPct val="110000"/>
              </a:lnSpc>
            </a:pPr>
            <a:r>
              <a:rPr lang="en-US" sz="1200" b="0">
                <a:latin typeface="Courier New" pitchFamily="49" charset="0"/>
              </a:rPr>
              <a:t>R1(config)# </a:t>
            </a:r>
            <a:r>
              <a:rPr lang="en-US" sz="1200">
                <a:latin typeface="Courier New" pitchFamily="49" charset="0"/>
              </a:rPr>
              <a:t>interface GigabitEthernet 0/1</a:t>
            </a:r>
          </a:p>
          <a:p>
            <a:pPr>
              <a:lnSpc>
                <a:spcPct val="110000"/>
              </a:lnSpc>
            </a:pPr>
            <a:r>
              <a:rPr lang="en-US" sz="1200" b="0">
                <a:latin typeface="Courier New" pitchFamily="49" charset="0"/>
              </a:rPr>
              <a:t>R1(config-if)# </a:t>
            </a:r>
            <a:r>
              <a:rPr lang="en-US" sz="1200">
                <a:latin typeface="Courier New" pitchFamily="49" charset="0"/>
              </a:rPr>
              <a:t>ip ips iosips in</a:t>
            </a:r>
          </a:p>
          <a:p>
            <a:pPr>
              <a:lnSpc>
                <a:spcPct val="110000"/>
              </a:lnSpc>
            </a:pPr>
            <a:r>
              <a:rPr lang="en-US" sz="1200" b="0">
                <a:latin typeface="Courier New" pitchFamily="49" charset="0"/>
              </a:rPr>
              <a:t>R1(config-if)# </a:t>
            </a:r>
            <a:r>
              <a:rPr lang="en-US" sz="1200">
                <a:latin typeface="Courier New" pitchFamily="49" charset="0"/>
              </a:rPr>
              <a:t>ip ips iosips out</a:t>
            </a:r>
          </a:p>
          <a:p>
            <a:pPr>
              <a:lnSpc>
                <a:spcPct val="110000"/>
              </a:lnSpc>
            </a:pPr>
            <a:r>
              <a:rPr lang="en-US" sz="1200" b="0">
                <a:latin typeface="Courier New" pitchFamily="49" charset="0"/>
              </a:rPr>
              <a:t>R1(config-if)# </a:t>
            </a:r>
            <a:r>
              <a:rPr lang="en-US" sz="1200">
                <a:latin typeface="Courier New" pitchFamily="49" charset="0"/>
              </a:rPr>
              <a:t>exit</a:t>
            </a:r>
          </a:p>
          <a:p>
            <a:pPr>
              <a:lnSpc>
                <a:spcPct val="110000"/>
              </a:lnSpc>
            </a:pPr>
            <a:r>
              <a:rPr lang="en-US" sz="1200" b="0">
                <a:latin typeface="Courier New" pitchFamily="49" charset="0"/>
              </a:rPr>
              <a:t>R1(config)# </a:t>
            </a:r>
            <a:r>
              <a:rPr lang="en-US" sz="1200">
                <a:latin typeface="Courier New" pitchFamily="49" charset="0"/>
              </a:rPr>
              <a:t>exit</a:t>
            </a:r>
          </a:p>
        </p:txBody>
      </p:sp>
      <p:sp>
        <p:nvSpPr>
          <p:cNvPr id="16" name="Text Box 11"/>
          <p:cNvSpPr txBox="1">
            <a:spLocks noChangeArrowheads="1"/>
          </p:cNvSpPr>
          <p:nvPr/>
        </p:nvSpPr>
        <p:spPr bwMode="auto">
          <a:xfrm>
            <a:off x="3505200" y="6019800"/>
            <a:ext cx="5334000" cy="307975"/>
          </a:xfrm>
          <a:prstGeom prst="rect">
            <a:avLst/>
          </a:prstGeom>
          <a:solidFill>
            <a:schemeClr val="bg1">
              <a:lumMod val="65000"/>
            </a:schemeClr>
          </a:solidFill>
          <a:ln w="9525">
            <a:noFill/>
            <a:miter lim="800000"/>
            <a:headEnd/>
            <a:tailEnd/>
          </a:ln>
          <a:effectLst/>
        </p:spPr>
        <p:txBody>
          <a:bodyPr>
            <a:spAutoFit/>
          </a:bodyPr>
          <a:lstStyle/>
          <a:p>
            <a:pPr eaLnBrk="1" hangingPunct="1">
              <a:lnSpc>
                <a:spcPct val="100000"/>
              </a:lnSpc>
              <a:spcBef>
                <a:spcPct val="50000"/>
              </a:spcBef>
              <a:defRPr/>
            </a:pPr>
            <a:r>
              <a:rPr lang="en-US" sz="1400" b="0" dirty="0"/>
              <a:t>4 – The IPS rule is applied in an incoming and outgoing direction.</a:t>
            </a:r>
          </a:p>
        </p:txBody>
      </p:sp>
      <p:sp>
        <p:nvSpPr>
          <p:cNvPr id="62477" name="Oval 12"/>
          <p:cNvSpPr>
            <a:spLocks noChangeArrowheads="1"/>
          </p:cNvSpPr>
          <p:nvPr/>
        </p:nvSpPr>
        <p:spPr bwMode="auto">
          <a:xfrm>
            <a:off x="723900" y="4419600"/>
            <a:ext cx="457200" cy="457200"/>
          </a:xfrm>
          <a:prstGeom prst="ellipse">
            <a:avLst/>
          </a:prstGeom>
          <a:solidFill>
            <a:schemeClr val="accent1"/>
          </a:solidFill>
          <a:ln w="9525">
            <a:solidFill>
              <a:schemeClr val="tx1"/>
            </a:solidFill>
            <a:round/>
            <a:headEnd/>
            <a:tailEnd/>
          </a:ln>
        </p:spPr>
        <p:txBody>
          <a:bodyPr wrap="none" anchor="ctr"/>
          <a:lstStyle/>
          <a:p>
            <a:pPr algn="ctr" eaLnBrk="1" hangingPunct="1">
              <a:lnSpc>
                <a:spcPct val="100000"/>
              </a:lnSpc>
            </a:pPr>
            <a:r>
              <a:rPr lang="en-US" sz="1800"/>
              <a:t>3</a:t>
            </a:r>
          </a:p>
        </p:txBody>
      </p:sp>
      <p:sp>
        <p:nvSpPr>
          <p:cNvPr id="62478" name="Oval 13"/>
          <p:cNvSpPr>
            <a:spLocks noChangeArrowheads="1"/>
          </p:cNvSpPr>
          <p:nvPr/>
        </p:nvSpPr>
        <p:spPr bwMode="auto">
          <a:xfrm>
            <a:off x="723900" y="5410200"/>
            <a:ext cx="457200" cy="457200"/>
          </a:xfrm>
          <a:prstGeom prst="ellipse">
            <a:avLst/>
          </a:prstGeom>
          <a:solidFill>
            <a:schemeClr val="accent1"/>
          </a:solidFill>
          <a:ln w="9525">
            <a:solidFill>
              <a:schemeClr val="tx1"/>
            </a:solidFill>
            <a:round/>
            <a:headEnd/>
            <a:tailEnd/>
          </a:ln>
        </p:spPr>
        <p:txBody>
          <a:bodyPr wrap="none" anchor="ctr"/>
          <a:lstStyle/>
          <a:p>
            <a:pPr algn="ctr" eaLnBrk="1" hangingPunct="1">
              <a:lnSpc>
                <a:spcPct val="100000"/>
              </a:lnSpc>
            </a:pPr>
            <a:r>
              <a:rPr lang="en-US" sz="1800"/>
              <a:t>4</a:t>
            </a:r>
          </a:p>
        </p:txBody>
      </p:sp>
      <p:sp>
        <p:nvSpPr>
          <p:cNvPr id="19" name="Text Box 9"/>
          <p:cNvSpPr txBox="1">
            <a:spLocks noChangeArrowheads="1"/>
          </p:cNvSpPr>
          <p:nvPr/>
        </p:nvSpPr>
        <p:spPr bwMode="auto">
          <a:xfrm>
            <a:off x="5943600" y="1524000"/>
            <a:ext cx="2971800" cy="307975"/>
          </a:xfrm>
          <a:prstGeom prst="rect">
            <a:avLst/>
          </a:prstGeom>
          <a:solidFill>
            <a:schemeClr val="bg1">
              <a:lumMod val="65000"/>
            </a:schemeClr>
          </a:solidFill>
          <a:ln w="9525">
            <a:noFill/>
            <a:miter lim="800000"/>
            <a:headEnd/>
            <a:tailEnd/>
          </a:ln>
          <a:effectLst/>
        </p:spPr>
        <p:txBody>
          <a:bodyPr>
            <a:spAutoFit/>
          </a:bodyPr>
          <a:lstStyle/>
          <a:p>
            <a:pPr eaLnBrk="1" hangingPunct="1">
              <a:lnSpc>
                <a:spcPct val="100000"/>
              </a:lnSpc>
              <a:spcBef>
                <a:spcPct val="50000"/>
              </a:spcBef>
              <a:defRPr/>
            </a:pPr>
            <a:r>
              <a:rPr lang="en-US" sz="1400" b="0" dirty="0"/>
              <a:t>1 – The IPS </a:t>
            </a:r>
            <a:r>
              <a:rPr lang="en-US" sz="1400" dirty="0"/>
              <a:t>all </a:t>
            </a:r>
            <a:r>
              <a:rPr lang="en-US" sz="1400" b="0" dirty="0"/>
              <a:t>category is retired</a:t>
            </a:r>
          </a:p>
        </p:txBody>
      </p:sp>
      <p:sp>
        <p:nvSpPr>
          <p:cNvPr id="20" name="Text Box 11"/>
          <p:cNvSpPr txBox="1">
            <a:spLocks noChangeArrowheads="1"/>
          </p:cNvSpPr>
          <p:nvPr/>
        </p:nvSpPr>
        <p:spPr bwMode="auto">
          <a:xfrm>
            <a:off x="4800600" y="4645025"/>
            <a:ext cx="4114800" cy="307975"/>
          </a:xfrm>
          <a:prstGeom prst="rect">
            <a:avLst/>
          </a:prstGeom>
          <a:solidFill>
            <a:schemeClr val="bg1">
              <a:lumMod val="65000"/>
            </a:schemeClr>
          </a:solidFill>
          <a:ln w="9525">
            <a:noFill/>
            <a:miter lim="800000"/>
            <a:headEnd/>
            <a:tailEnd/>
          </a:ln>
          <a:effectLst/>
        </p:spPr>
        <p:txBody>
          <a:bodyPr>
            <a:spAutoFit/>
          </a:bodyPr>
          <a:lstStyle/>
          <a:p>
            <a:pPr eaLnBrk="1" hangingPunct="1">
              <a:lnSpc>
                <a:spcPct val="100000"/>
              </a:lnSpc>
              <a:spcBef>
                <a:spcPct val="50000"/>
              </a:spcBef>
              <a:defRPr/>
            </a:pPr>
            <a:r>
              <a:rPr lang="en-US" sz="1400" b="0" dirty="0"/>
              <a:t>3 – The IPS rule is applied in a incoming direction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20521"/>
                                        </p:tgtEl>
                                        <p:attrNameLst>
                                          <p:attrName>style.visibility</p:attrName>
                                        </p:attrNameLst>
                                      </p:cBhvr>
                                      <p:to>
                                        <p:strVal val="visible"/>
                                      </p:to>
                                    </p:set>
                                    <p:animEffect transition="in" filter="fade">
                                      <p:cBhvr>
                                        <p:cTn id="11" dur="2000"/>
                                        <p:tgtEl>
                                          <p:spTgt spid="320521"/>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2000"/>
                                        <p:tgtEl>
                                          <p:spTgt spid="20"/>
                                        </p:tgtEl>
                                      </p:cBhvr>
                                    </p:animEffect>
                                  </p:childTnLst>
                                </p:cTn>
                              </p:par>
                            </p:childTnLst>
                          </p:cTn>
                        </p:par>
                        <p:par>
                          <p:cTn id="16" fill="hold" nodeType="afterGroup">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21" grpId="0" animBg="1"/>
      <p:bldP spid="16" grpId="0" animBg="1"/>
      <p:bldP spid="19" grpId="0" animBg="1"/>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defTabSz="914400"/>
            <a:r>
              <a:rPr lang="en-US" smtClean="0"/>
              <a:t>5. Load Signature Package</a:t>
            </a:r>
          </a:p>
        </p:txBody>
      </p:sp>
      <p:sp>
        <p:nvSpPr>
          <p:cNvPr id="63491" name="Rectangle 3"/>
          <p:cNvSpPr>
            <a:spLocks noChangeArrowheads="1"/>
          </p:cNvSpPr>
          <p:nvPr/>
        </p:nvSpPr>
        <p:spPr bwMode="auto">
          <a:xfrm>
            <a:off x="990600" y="1804988"/>
            <a:ext cx="7545388" cy="3657600"/>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endParaRPr lang="sk-SK" sz="1400">
              <a:latin typeface="Courier New" pitchFamily="49" charset="0"/>
            </a:endParaRPr>
          </a:p>
        </p:txBody>
      </p:sp>
      <p:sp>
        <p:nvSpPr>
          <p:cNvPr id="63492" name="Rectangle 4"/>
          <p:cNvSpPr>
            <a:spLocks noChangeArrowheads="1"/>
          </p:cNvSpPr>
          <p:nvPr/>
        </p:nvSpPr>
        <p:spPr bwMode="auto">
          <a:xfrm>
            <a:off x="914400" y="1897063"/>
            <a:ext cx="7469188"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2880" tIns="0" rIns="0" bIns="0">
            <a:spAutoFit/>
          </a:bodyPr>
          <a:lstStyle/>
          <a:p>
            <a:pPr>
              <a:lnSpc>
                <a:spcPct val="110000"/>
              </a:lnSpc>
            </a:pPr>
            <a:r>
              <a:rPr lang="en-US" sz="1000" b="0">
                <a:latin typeface="Courier New" pitchFamily="49" charset="0"/>
              </a:rPr>
              <a:t>R1# </a:t>
            </a:r>
            <a:r>
              <a:rPr lang="en-US" sz="1000">
                <a:latin typeface="Courier New" pitchFamily="49" charset="0"/>
              </a:rPr>
              <a:t>copy ftp://cisco:cisco@10.1.1.1/IOS-S376-CLI.pkg idconf</a:t>
            </a:r>
          </a:p>
          <a:p>
            <a:pPr>
              <a:lnSpc>
                <a:spcPct val="110000"/>
              </a:lnSpc>
            </a:pPr>
            <a:r>
              <a:rPr lang="en-US" sz="1000" b="0">
                <a:latin typeface="Courier New" pitchFamily="49" charset="0"/>
              </a:rPr>
              <a:t>Loading IOS-S310-CLI.pkg !!!!!!!!!!!!!!!!!!!!!!!!!!!!!!</a:t>
            </a:r>
          </a:p>
          <a:p>
            <a:pPr>
              <a:lnSpc>
                <a:spcPct val="110000"/>
              </a:lnSpc>
            </a:pPr>
            <a:r>
              <a:rPr lang="en-US" sz="1000" b="0">
                <a:latin typeface="Courier New" pitchFamily="49" charset="0"/>
              </a:rPr>
              <a:t>[OK - 7608873/4096 bytes]</a:t>
            </a:r>
          </a:p>
          <a:p>
            <a:pPr>
              <a:lnSpc>
                <a:spcPct val="110000"/>
              </a:lnSpc>
            </a:pPr>
            <a:r>
              <a:rPr lang="en-US" sz="1000" b="0">
                <a:latin typeface="Courier New" pitchFamily="49" charset="0"/>
              </a:rPr>
              <a:t>*Jan 15 16:44:47 PST: %IPS-6-ENGINE_BUILDS_STARTED: 16:44:47 PST Jan 15 2008</a:t>
            </a:r>
          </a:p>
          <a:p>
            <a:pPr>
              <a:lnSpc>
                <a:spcPct val="110000"/>
              </a:lnSpc>
            </a:pPr>
            <a:r>
              <a:rPr lang="en-US" sz="1000" b="0">
                <a:latin typeface="Courier New" pitchFamily="49" charset="0"/>
              </a:rPr>
              <a:t>*Jan 15 16:44:47 PST: %IPS-6-ENGINE_BUILDING: multi-string - 8 signatures - 1 of 13 engines</a:t>
            </a:r>
          </a:p>
          <a:p>
            <a:pPr>
              <a:lnSpc>
                <a:spcPct val="110000"/>
              </a:lnSpc>
            </a:pPr>
            <a:r>
              <a:rPr lang="en-US" sz="1000" b="0">
                <a:latin typeface="Courier New" pitchFamily="49" charset="0"/>
              </a:rPr>
              <a:t>*Jan 15 16:44:47 PST: %IPS-6-ENGINE_READY: multi-string - build time 4 ms - packets for this</a:t>
            </a:r>
          </a:p>
          <a:p>
            <a:pPr>
              <a:lnSpc>
                <a:spcPct val="110000"/>
              </a:lnSpc>
            </a:pPr>
            <a:r>
              <a:rPr lang="en-US" sz="1000" b="0">
                <a:latin typeface="Courier New" pitchFamily="49" charset="0"/>
              </a:rPr>
              <a:t>                      engine will be scanned</a:t>
            </a:r>
          </a:p>
          <a:p>
            <a:pPr>
              <a:lnSpc>
                <a:spcPct val="110000"/>
              </a:lnSpc>
            </a:pPr>
            <a:r>
              <a:rPr lang="en-US" sz="1000" b="0">
                <a:latin typeface="Courier New" pitchFamily="49" charset="0"/>
              </a:rPr>
              <a:t>*Jan 15 16:44:47 PST: %IPS-6-ENGINE_BUILDING: service-http - 622 signatures - 2 of 13 engines</a:t>
            </a:r>
          </a:p>
          <a:p>
            <a:pPr>
              <a:lnSpc>
                <a:spcPct val="110000"/>
              </a:lnSpc>
            </a:pPr>
            <a:r>
              <a:rPr lang="en-US" sz="1000" b="0">
                <a:latin typeface="Courier New" pitchFamily="49" charset="0"/>
              </a:rPr>
              <a:t>*Jan 15 16:44:53 PST: %IPS-6-ENGINE_READY: service-http - build time 6024 ms - packets for this</a:t>
            </a:r>
          </a:p>
          <a:p>
            <a:pPr>
              <a:lnSpc>
                <a:spcPct val="110000"/>
              </a:lnSpc>
            </a:pPr>
            <a:r>
              <a:rPr lang="en-US" sz="1000" b="0">
                <a:latin typeface="Courier New" pitchFamily="49" charset="0"/>
              </a:rPr>
              <a:t>                       engine will be scanned</a:t>
            </a:r>
          </a:p>
          <a:p>
            <a:pPr>
              <a:lnSpc>
                <a:spcPct val="110000"/>
              </a:lnSpc>
            </a:pPr>
            <a:endParaRPr lang="en-US" sz="1000" b="0">
              <a:latin typeface="Courier New" pitchFamily="49" charset="0"/>
            </a:endParaRPr>
          </a:p>
          <a:p>
            <a:pPr>
              <a:lnSpc>
                <a:spcPct val="110000"/>
              </a:lnSpc>
            </a:pPr>
            <a:r>
              <a:rPr lang="en-US" sz="1000" b="0"/>
              <a:t>&lt;Output omitted&gt;</a:t>
            </a:r>
          </a:p>
          <a:p>
            <a:pPr>
              <a:lnSpc>
                <a:spcPct val="110000"/>
              </a:lnSpc>
            </a:pPr>
            <a:endParaRPr lang="en-US" sz="1000" b="0">
              <a:latin typeface="Courier New" pitchFamily="49" charset="0"/>
            </a:endParaRPr>
          </a:p>
          <a:p>
            <a:pPr>
              <a:lnSpc>
                <a:spcPct val="110000"/>
              </a:lnSpc>
            </a:pPr>
            <a:r>
              <a:rPr lang="en-US" sz="1000" b="0">
                <a:latin typeface="Courier New" pitchFamily="49" charset="0"/>
              </a:rPr>
              <a:t>*Jan 15 16:45:18 PST: %IPS-6-ENGINE_BUILDING: service-smb-advanced - 35 signatures - 12 of 13 engines</a:t>
            </a:r>
          </a:p>
          <a:p>
            <a:pPr>
              <a:lnSpc>
                <a:spcPct val="110000"/>
              </a:lnSpc>
            </a:pPr>
            <a:r>
              <a:rPr lang="en-US" sz="1000" b="0">
                <a:latin typeface="Courier New" pitchFamily="49" charset="0"/>
              </a:rPr>
              <a:t>*Jan 15 16:45:18 PST: %IPS-6-ENGINE_READY: service-smb-advanced - build time 16 ms - packets </a:t>
            </a:r>
          </a:p>
          <a:p>
            <a:pPr>
              <a:lnSpc>
                <a:spcPct val="110000"/>
              </a:lnSpc>
            </a:pPr>
            <a:r>
              <a:rPr lang="en-US" sz="1000" b="0">
                <a:latin typeface="Courier New" pitchFamily="49" charset="0"/>
              </a:rPr>
              <a:t>                       for this engine will be scanned</a:t>
            </a:r>
          </a:p>
          <a:p>
            <a:pPr>
              <a:lnSpc>
                <a:spcPct val="110000"/>
              </a:lnSpc>
            </a:pPr>
            <a:r>
              <a:rPr lang="en-US" sz="1000" b="0">
                <a:latin typeface="Courier New" pitchFamily="49" charset="0"/>
              </a:rPr>
              <a:t>*Jan 15 16:45:18 PST: %IPS-6-ENGINE_BUILDING: service-msrpc - 25 signatures - 13 of 13 engines</a:t>
            </a:r>
          </a:p>
          <a:p>
            <a:pPr>
              <a:lnSpc>
                <a:spcPct val="110000"/>
              </a:lnSpc>
            </a:pPr>
            <a:r>
              <a:rPr lang="en-US" sz="1000" b="0">
                <a:latin typeface="Courier New" pitchFamily="49" charset="0"/>
              </a:rPr>
              <a:t>*Jan 15 16:45:18 PST: %IPS-6-ENGINE_READY: service-msrpc - build time 32 ms - packets for this</a:t>
            </a:r>
          </a:p>
          <a:p>
            <a:pPr>
              <a:lnSpc>
                <a:spcPct val="110000"/>
              </a:lnSpc>
            </a:pPr>
            <a:r>
              <a:rPr lang="en-US" sz="1000" b="0">
                <a:latin typeface="Courier New" pitchFamily="49" charset="0"/>
              </a:rPr>
              <a:t>                      engine will be scanned</a:t>
            </a:r>
          </a:p>
          <a:p>
            <a:pPr>
              <a:lnSpc>
                <a:spcPct val="110000"/>
              </a:lnSpc>
            </a:pPr>
            <a:r>
              <a:rPr lang="en-US" sz="1000" b="0">
                <a:latin typeface="Courier New" pitchFamily="49" charset="0"/>
              </a:rPr>
              <a:t>*Jan 15 16:45:18 PST: %IPS-6-ALL_ENGINE_BUILDS_COMPLETE: elapsed time 31628 ms</a:t>
            </a:r>
          </a:p>
          <a:p>
            <a:pPr>
              <a:lnSpc>
                <a:spcPct val="110000"/>
              </a:lnSpc>
            </a:pPr>
            <a:endParaRPr lang="en-US" sz="1000" b="0">
              <a:latin typeface="Courier New" pitchFamily="49" charset="0"/>
            </a:endParaRPr>
          </a:p>
          <a:p>
            <a:pPr>
              <a:lnSpc>
                <a:spcPct val="110000"/>
              </a:lnSpc>
            </a:pPr>
            <a:endParaRPr lang="en-US" sz="1000" b="0">
              <a:latin typeface="Courier New" pitchFamily="49" charset="0"/>
            </a:endParaRPr>
          </a:p>
        </p:txBody>
      </p:sp>
      <p:sp>
        <p:nvSpPr>
          <p:cNvPr id="322565" name="Text Box 5"/>
          <p:cNvSpPr txBox="1">
            <a:spLocks noChangeArrowheads="1"/>
          </p:cNvSpPr>
          <p:nvPr/>
        </p:nvSpPr>
        <p:spPr bwMode="auto">
          <a:xfrm>
            <a:off x="1676400" y="5562600"/>
            <a:ext cx="6343650" cy="584200"/>
          </a:xfrm>
          <a:prstGeom prst="rect">
            <a:avLst/>
          </a:prstGeom>
          <a:solidFill>
            <a:schemeClr val="bg1">
              <a:lumMod val="65000"/>
            </a:schemeClr>
          </a:solidFill>
          <a:ln w="9525">
            <a:noFill/>
            <a:miter lim="800000"/>
            <a:headEnd/>
            <a:tailEnd/>
          </a:ln>
          <a:effectLst/>
        </p:spPr>
        <p:txBody>
          <a:bodyPr>
            <a:spAutoFit/>
          </a:bodyPr>
          <a:lstStyle/>
          <a:p>
            <a:pPr eaLnBrk="1" hangingPunct="1">
              <a:lnSpc>
                <a:spcPct val="100000"/>
              </a:lnSpc>
              <a:spcBef>
                <a:spcPct val="50000"/>
              </a:spcBef>
              <a:defRPr/>
            </a:pPr>
            <a:r>
              <a:rPr lang="en-US" sz="1400" b="0" dirty="0"/>
              <a:t>2</a:t>
            </a:r>
            <a:r>
              <a:rPr lang="en-US" sz="1800" dirty="0"/>
              <a:t> </a:t>
            </a:r>
            <a:r>
              <a:rPr lang="en-US" sz="1800" b="0" dirty="0"/>
              <a:t>–</a:t>
            </a:r>
            <a:r>
              <a:rPr lang="en-US" sz="1800" dirty="0"/>
              <a:t> </a:t>
            </a:r>
            <a:r>
              <a:rPr lang="en-US" sz="1400" b="0" dirty="0"/>
              <a:t>Signature compiling begins immediately after the signature package is         loaded to the router.</a:t>
            </a:r>
          </a:p>
        </p:txBody>
      </p:sp>
      <p:sp>
        <p:nvSpPr>
          <p:cNvPr id="63494" name="Oval 6"/>
          <p:cNvSpPr>
            <a:spLocks noChangeArrowheads="1"/>
          </p:cNvSpPr>
          <p:nvPr/>
        </p:nvSpPr>
        <p:spPr bwMode="auto">
          <a:xfrm>
            <a:off x="381000" y="1804988"/>
            <a:ext cx="457200" cy="457200"/>
          </a:xfrm>
          <a:prstGeom prst="ellipse">
            <a:avLst/>
          </a:prstGeom>
          <a:solidFill>
            <a:schemeClr val="accent1"/>
          </a:solidFill>
          <a:ln w="9525">
            <a:solidFill>
              <a:schemeClr val="tx1"/>
            </a:solidFill>
            <a:round/>
            <a:headEnd/>
            <a:tailEnd/>
          </a:ln>
        </p:spPr>
        <p:txBody>
          <a:bodyPr wrap="none" anchor="ctr"/>
          <a:lstStyle/>
          <a:p>
            <a:pPr algn="ctr" eaLnBrk="1" hangingPunct="1">
              <a:lnSpc>
                <a:spcPct val="100000"/>
              </a:lnSpc>
            </a:pPr>
            <a:r>
              <a:rPr lang="en-US" sz="1800"/>
              <a:t>1</a:t>
            </a:r>
          </a:p>
        </p:txBody>
      </p:sp>
      <p:sp>
        <p:nvSpPr>
          <p:cNvPr id="63495" name="Oval 7"/>
          <p:cNvSpPr>
            <a:spLocks noChangeArrowheads="1"/>
          </p:cNvSpPr>
          <p:nvPr/>
        </p:nvSpPr>
        <p:spPr bwMode="auto">
          <a:xfrm>
            <a:off x="390525" y="2414588"/>
            <a:ext cx="457200" cy="457200"/>
          </a:xfrm>
          <a:prstGeom prst="ellipse">
            <a:avLst/>
          </a:prstGeom>
          <a:solidFill>
            <a:schemeClr val="accent1"/>
          </a:solidFill>
          <a:ln w="9525">
            <a:solidFill>
              <a:schemeClr val="tx1"/>
            </a:solidFill>
            <a:round/>
            <a:headEnd/>
            <a:tailEnd/>
          </a:ln>
        </p:spPr>
        <p:txBody>
          <a:bodyPr wrap="none" anchor="ctr"/>
          <a:lstStyle/>
          <a:p>
            <a:pPr algn="ctr" eaLnBrk="1" hangingPunct="1">
              <a:lnSpc>
                <a:spcPct val="100000"/>
              </a:lnSpc>
            </a:pPr>
            <a:r>
              <a:rPr lang="en-US" sz="1800"/>
              <a:t>2</a:t>
            </a:r>
          </a:p>
        </p:txBody>
      </p:sp>
      <p:sp>
        <p:nvSpPr>
          <p:cNvPr id="10" name="Text Box 5"/>
          <p:cNvSpPr txBox="1">
            <a:spLocks noChangeArrowheads="1"/>
          </p:cNvSpPr>
          <p:nvPr/>
        </p:nvSpPr>
        <p:spPr bwMode="auto">
          <a:xfrm>
            <a:off x="1981200" y="1371600"/>
            <a:ext cx="3962400" cy="304800"/>
          </a:xfrm>
          <a:prstGeom prst="rect">
            <a:avLst/>
          </a:prstGeom>
          <a:solidFill>
            <a:schemeClr val="bg1">
              <a:lumMod val="65000"/>
            </a:schemeClr>
          </a:solidFill>
          <a:ln w="9525">
            <a:noFill/>
            <a:miter lim="800000"/>
            <a:headEnd/>
            <a:tailEnd/>
          </a:ln>
          <a:effectLst/>
        </p:spPr>
        <p:txBody>
          <a:bodyPr>
            <a:spAutoFit/>
          </a:bodyPr>
          <a:lstStyle/>
          <a:p>
            <a:pPr eaLnBrk="1" hangingPunct="1">
              <a:lnSpc>
                <a:spcPct val="100000"/>
              </a:lnSpc>
              <a:spcBef>
                <a:spcPct val="50000"/>
              </a:spcBef>
              <a:defRPr/>
            </a:pPr>
            <a:r>
              <a:rPr lang="en-US" sz="1400" b="0" dirty="0"/>
              <a:t>1 – Copy the signatures from the FTP server.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22565"/>
                                        </p:tgtEl>
                                        <p:attrNameLst>
                                          <p:attrName>style.visibility</p:attrName>
                                        </p:attrNameLst>
                                      </p:cBhvr>
                                      <p:to>
                                        <p:strVal val="visible"/>
                                      </p:to>
                                    </p:set>
                                    <p:animEffect transition="in" filter="fade">
                                      <p:cBhvr>
                                        <p:cTn id="11" dur="2000"/>
                                        <p:tgtEl>
                                          <p:spTgt spid="322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5"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
          <p:cNvSpPr>
            <a:spLocks noChangeShapeType="1"/>
          </p:cNvSpPr>
          <p:nvPr/>
        </p:nvSpPr>
        <p:spPr bwMode="auto">
          <a:xfrm flipH="1">
            <a:off x="3962400" y="431165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9219" name="Rectangle 3"/>
          <p:cNvSpPr>
            <a:spLocks noGrp="1" noChangeArrowheads="1"/>
          </p:cNvSpPr>
          <p:nvPr>
            <p:ph type="title"/>
          </p:nvPr>
        </p:nvSpPr>
        <p:spPr/>
        <p:txBody>
          <a:bodyPr/>
          <a:lstStyle/>
          <a:p>
            <a:pPr defTabSz="914400"/>
            <a:r>
              <a:rPr lang="en-US" smtClean="0"/>
              <a:t>Common Intrusions</a:t>
            </a:r>
          </a:p>
        </p:txBody>
      </p:sp>
      <p:sp>
        <p:nvSpPr>
          <p:cNvPr id="9220" name="Line 4"/>
          <p:cNvSpPr>
            <a:spLocks noChangeShapeType="1"/>
          </p:cNvSpPr>
          <p:nvPr/>
        </p:nvSpPr>
        <p:spPr bwMode="auto">
          <a:xfrm>
            <a:off x="4724400" y="3702050"/>
            <a:ext cx="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9221" name="Oval 5"/>
          <p:cNvSpPr>
            <a:spLocks noChangeArrowheads="1"/>
          </p:cNvSpPr>
          <p:nvPr/>
        </p:nvSpPr>
        <p:spPr bwMode="auto">
          <a:xfrm>
            <a:off x="6096000" y="4235450"/>
            <a:ext cx="2514600" cy="17526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sk-SK"/>
          </a:p>
        </p:txBody>
      </p:sp>
      <p:sp>
        <p:nvSpPr>
          <p:cNvPr id="9222" name="Line 6"/>
          <p:cNvSpPr>
            <a:spLocks noChangeShapeType="1"/>
          </p:cNvSpPr>
          <p:nvPr/>
        </p:nvSpPr>
        <p:spPr bwMode="auto">
          <a:xfrm>
            <a:off x="4876800" y="4387850"/>
            <a:ext cx="2286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9223" name="Line 7"/>
          <p:cNvSpPr>
            <a:spLocks noChangeShapeType="1"/>
          </p:cNvSpPr>
          <p:nvPr/>
        </p:nvSpPr>
        <p:spPr bwMode="auto">
          <a:xfrm>
            <a:off x="6781800" y="3321050"/>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9224" name="Line 8"/>
          <p:cNvSpPr>
            <a:spLocks noChangeShapeType="1"/>
          </p:cNvSpPr>
          <p:nvPr/>
        </p:nvSpPr>
        <p:spPr bwMode="auto">
          <a:xfrm flipH="1">
            <a:off x="4267200" y="4159250"/>
            <a:ext cx="3048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9225" name="Oval 9"/>
          <p:cNvSpPr>
            <a:spLocks noChangeArrowheads="1"/>
          </p:cNvSpPr>
          <p:nvPr/>
        </p:nvSpPr>
        <p:spPr bwMode="auto">
          <a:xfrm>
            <a:off x="381000" y="4235450"/>
            <a:ext cx="2133600" cy="12954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sk-SK"/>
          </a:p>
        </p:txBody>
      </p:sp>
      <p:sp>
        <p:nvSpPr>
          <p:cNvPr id="9226" name="Oval 10"/>
          <p:cNvSpPr>
            <a:spLocks noChangeArrowheads="1"/>
          </p:cNvSpPr>
          <p:nvPr/>
        </p:nvSpPr>
        <p:spPr bwMode="auto">
          <a:xfrm>
            <a:off x="609600" y="1568450"/>
            <a:ext cx="2057400" cy="132715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sk-SK"/>
          </a:p>
        </p:txBody>
      </p:sp>
      <p:sp>
        <p:nvSpPr>
          <p:cNvPr id="9227" name="Line 11"/>
          <p:cNvSpPr>
            <a:spLocks noChangeShapeType="1"/>
          </p:cNvSpPr>
          <p:nvPr/>
        </p:nvSpPr>
        <p:spPr bwMode="auto">
          <a:xfrm flipV="1">
            <a:off x="2286000" y="3321050"/>
            <a:ext cx="1524000" cy="1066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9228" name="Line 12"/>
          <p:cNvSpPr>
            <a:spLocks noChangeShapeType="1"/>
          </p:cNvSpPr>
          <p:nvPr/>
        </p:nvSpPr>
        <p:spPr bwMode="auto">
          <a:xfrm>
            <a:off x="2438400" y="2178050"/>
            <a:ext cx="1295400" cy="990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9229" name="Line 13"/>
          <p:cNvSpPr>
            <a:spLocks noChangeShapeType="1"/>
          </p:cNvSpPr>
          <p:nvPr/>
        </p:nvSpPr>
        <p:spPr bwMode="auto">
          <a:xfrm>
            <a:off x="4191000" y="3321050"/>
            <a:ext cx="2133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pic>
        <p:nvPicPr>
          <p:cNvPr id="9230" name="Picture 14" descr="RouterSecu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873250"/>
            <a:ext cx="62865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Picture 15" descr="RouterSecur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3092450"/>
            <a:ext cx="62865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16" descr="IOSfirew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2863850"/>
            <a:ext cx="60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3" name="Line 17"/>
          <p:cNvSpPr>
            <a:spLocks noChangeShapeType="1"/>
          </p:cNvSpPr>
          <p:nvPr/>
        </p:nvSpPr>
        <p:spPr bwMode="auto">
          <a:xfrm flipV="1">
            <a:off x="6705600" y="1720850"/>
            <a:ext cx="1524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9234" name="Text Box 18"/>
          <p:cNvSpPr txBox="1">
            <a:spLocks noChangeArrowheads="1"/>
          </p:cNvSpPr>
          <p:nvPr/>
        </p:nvSpPr>
        <p:spPr bwMode="auto">
          <a:xfrm>
            <a:off x="6781800" y="187325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900" b="0"/>
              <a:t>MARS</a:t>
            </a:r>
          </a:p>
        </p:txBody>
      </p:sp>
      <p:pic>
        <p:nvPicPr>
          <p:cNvPr id="9235" name="Picture 1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38400" y="3549650"/>
            <a:ext cx="11811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6" name="Picture 2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67000" y="2254250"/>
            <a:ext cx="11811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7" name="Picture 2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0600" y="1797050"/>
            <a:ext cx="685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8" name="Text Box 22"/>
          <p:cNvSpPr txBox="1">
            <a:spLocks noChangeArrowheads="1"/>
          </p:cNvSpPr>
          <p:nvPr/>
        </p:nvSpPr>
        <p:spPr bwMode="auto">
          <a:xfrm>
            <a:off x="762000" y="23622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800" b="0"/>
              <a:t>Remote Worker</a:t>
            </a:r>
          </a:p>
        </p:txBody>
      </p:sp>
      <p:sp>
        <p:nvSpPr>
          <p:cNvPr id="9239" name="Text Box 23"/>
          <p:cNvSpPr txBox="1">
            <a:spLocks noChangeArrowheads="1"/>
          </p:cNvSpPr>
          <p:nvPr/>
        </p:nvSpPr>
        <p:spPr bwMode="auto">
          <a:xfrm>
            <a:off x="457200" y="492125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800" b="0"/>
              <a:t>Remote Branch</a:t>
            </a:r>
          </a:p>
        </p:txBody>
      </p:sp>
      <p:sp>
        <p:nvSpPr>
          <p:cNvPr id="9240" name="Text Box 24"/>
          <p:cNvSpPr txBox="1">
            <a:spLocks noChangeArrowheads="1"/>
          </p:cNvSpPr>
          <p:nvPr/>
        </p:nvSpPr>
        <p:spPr bwMode="auto">
          <a:xfrm>
            <a:off x="1981200" y="4845050"/>
            <a:ext cx="762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VPN</a:t>
            </a:r>
            <a:endParaRPr lang="en-US" sz="900" b="0"/>
          </a:p>
        </p:txBody>
      </p:sp>
      <p:sp>
        <p:nvSpPr>
          <p:cNvPr id="9241" name="Text Box 25"/>
          <p:cNvSpPr txBox="1">
            <a:spLocks noChangeArrowheads="1"/>
          </p:cNvSpPr>
          <p:nvPr/>
        </p:nvSpPr>
        <p:spPr bwMode="auto">
          <a:xfrm>
            <a:off x="1905000" y="2178050"/>
            <a:ext cx="4572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VPN</a:t>
            </a:r>
            <a:endParaRPr lang="en-US" sz="900" b="0"/>
          </a:p>
        </p:txBody>
      </p:sp>
      <p:sp>
        <p:nvSpPr>
          <p:cNvPr id="9242" name="Text Box 26"/>
          <p:cNvSpPr txBox="1">
            <a:spLocks noChangeArrowheads="1"/>
          </p:cNvSpPr>
          <p:nvPr/>
        </p:nvSpPr>
        <p:spPr bwMode="auto">
          <a:xfrm>
            <a:off x="3657600" y="3397250"/>
            <a:ext cx="762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VPN</a:t>
            </a:r>
            <a:endParaRPr lang="en-US" sz="900" b="0"/>
          </a:p>
        </p:txBody>
      </p:sp>
      <p:sp>
        <p:nvSpPr>
          <p:cNvPr id="9243" name="Line 27"/>
          <p:cNvSpPr>
            <a:spLocks noChangeShapeType="1"/>
          </p:cNvSpPr>
          <p:nvPr/>
        </p:nvSpPr>
        <p:spPr bwMode="auto">
          <a:xfrm flipV="1">
            <a:off x="6781800" y="1720850"/>
            <a:ext cx="990600" cy="1447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9244" name="Text Box 28"/>
          <p:cNvSpPr txBox="1">
            <a:spLocks noChangeArrowheads="1"/>
          </p:cNvSpPr>
          <p:nvPr/>
        </p:nvSpPr>
        <p:spPr bwMode="auto">
          <a:xfrm>
            <a:off x="7620000" y="202565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900" b="0"/>
              <a:t>ACS</a:t>
            </a:r>
          </a:p>
        </p:txBody>
      </p:sp>
      <p:pic>
        <p:nvPicPr>
          <p:cNvPr id="9245" name="Picture 29" descr="File Server_Updated200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72000" y="5149850"/>
            <a:ext cx="30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6" name="Picture 30" descr="File Server_Updated200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53000" y="5226050"/>
            <a:ext cx="30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47" name="Picture 3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57600" y="4387850"/>
            <a:ext cx="531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248" name="Text Box 32"/>
          <p:cNvSpPr txBox="1">
            <a:spLocks noChangeArrowheads="1"/>
          </p:cNvSpPr>
          <p:nvPr/>
        </p:nvSpPr>
        <p:spPr bwMode="auto">
          <a:xfrm>
            <a:off x="3505200" y="484505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900" b="0"/>
              <a:t>Iron Port</a:t>
            </a:r>
          </a:p>
        </p:txBody>
      </p:sp>
      <p:sp>
        <p:nvSpPr>
          <p:cNvPr id="9249" name="Text Box 33"/>
          <p:cNvSpPr txBox="1">
            <a:spLocks noChangeArrowheads="1"/>
          </p:cNvSpPr>
          <p:nvPr/>
        </p:nvSpPr>
        <p:spPr bwMode="auto">
          <a:xfrm>
            <a:off x="4495800" y="2711450"/>
            <a:ext cx="762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Firewall</a:t>
            </a:r>
            <a:endParaRPr lang="en-US" sz="900" b="0"/>
          </a:p>
        </p:txBody>
      </p:sp>
      <p:pic>
        <p:nvPicPr>
          <p:cNvPr id="9250" name="Picture 34" descr="Workgroup Switch Security"/>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343400" y="4083050"/>
            <a:ext cx="762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1" name="Picture 35" descr="File Server_Updated200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14800" y="5149850"/>
            <a:ext cx="30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52" name="Text Box 36"/>
          <p:cNvSpPr txBox="1">
            <a:spLocks noChangeArrowheads="1"/>
          </p:cNvSpPr>
          <p:nvPr/>
        </p:nvSpPr>
        <p:spPr bwMode="auto">
          <a:xfrm>
            <a:off x="4038600" y="58356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Web </a:t>
            </a:r>
            <a:br>
              <a:rPr lang="en-US" sz="800" b="0"/>
            </a:br>
            <a:r>
              <a:rPr lang="en-US" sz="800" b="0"/>
              <a:t>Server</a:t>
            </a:r>
            <a:endParaRPr lang="en-US" sz="900" b="0"/>
          </a:p>
        </p:txBody>
      </p:sp>
      <p:sp>
        <p:nvSpPr>
          <p:cNvPr id="9253" name="Line 37"/>
          <p:cNvSpPr>
            <a:spLocks noChangeShapeType="1"/>
          </p:cNvSpPr>
          <p:nvPr/>
        </p:nvSpPr>
        <p:spPr bwMode="auto">
          <a:xfrm>
            <a:off x="6629400" y="3473450"/>
            <a:ext cx="76200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9254" name="Line 38"/>
          <p:cNvSpPr>
            <a:spLocks noChangeShapeType="1"/>
          </p:cNvSpPr>
          <p:nvPr/>
        </p:nvSpPr>
        <p:spPr bwMode="auto">
          <a:xfrm flipH="1">
            <a:off x="6781800" y="3321050"/>
            <a:ext cx="5334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9255" name="Line 39"/>
          <p:cNvSpPr>
            <a:spLocks noChangeShapeType="1"/>
          </p:cNvSpPr>
          <p:nvPr/>
        </p:nvSpPr>
        <p:spPr bwMode="auto">
          <a:xfrm>
            <a:off x="7315200" y="3244850"/>
            <a:ext cx="22860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sp>
        <p:nvSpPr>
          <p:cNvPr id="9256" name="Line 40"/>
          <p:cNvSpPr>
            <a:spLocks noChangeShapeType="1"/>
          </p:cNvSpPr>
          <p:nvPr/>
        </p:nvSpPr>
        <p:spPr bwMode="auto">
          <a:xfrm>
            <a:off x="6629400" y="3244850"/>
            <a:ext cx="762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sk-SK"/>
          </a:p>
        </p:txBody>
      </p:sp>
      <p:pic>
        <p:nvPicPr>
          <p:cNvPr id="9257" name="Picture 41" descr="Workgroup Switch Security"/>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315200" y="4311650"/>
            <a:ext cx="762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8" name="Picture 42" descr="Workgroup Switch Security"/>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48400" y="4387850"/>
            <a:ext cx="762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59" name="Picture 43"/>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086600" y="3016250"/>
            <a:ext cx="4794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0" name="Text Box 44"/>
          <p:cNvSpPr txBox="1">
            <a:spLocks noChangeArrowheads="1"/>
          </p:cNvSpPr>
          <p:nvPr/>
        </p:nvSpPr>
        <p:spPr bwMode="auto">
          <a:xfrm>
            <a:off x="4495800" y="58356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800" b="0"/>
              <a:t>Email Server</a:t>
            </a:r>
            <a:endParaRPr lang="en-US" sz="900" b="0"/>
          </a:p>
        </p:txBody>
      </p:sp>
      <p:sp>
        <p:nvSpPr>
          <p:cNvPr id="9261" name="Text Box 45"/>
          <p:cNvSpPr txBox="1">
            <a:spLocks noChangeArrowheads="1"/>
          </p:cNvSpPr>
          <p:nvPr/>
        </p:nvSpPr>
        <p:spPr bwMode="auto">
          <a:xfrm>
            <a:off x="4953000" y="5911850"/>
            <a:ext cx="762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900" b="0"/>
              <a:t>DNS</a:t>
            </a:r>
          </a:p>
        </p:txBody>
      </p:sp>
      <p:pic>
        <p:nvPicPr>
          <p:cNvPr id="9262" name="Picture 4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00" y="1492250"/>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3" name="Picture 47"/>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96200" y="1416050"/>
            <a:ext cx="38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264" name="Picture 48"/>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00800" y="3016250"/>
            <a:ext cx="4794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5" name="Picture 49" descr="Router with firewall"/>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828800" y="4235450"/>
            <a:ext cx="685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6" name="Text Box 50"/>
          <p:cNvSpPr txBox="1">
            <a:spLocks noChangeArrowheads="1"/>
          </p:cNvSpPr>
          <p:nvPr/>
        </p:nvSpPr>
        <p:spPr bwMode="auto">
          <a:xfrm>
            <a:off x="7010400" y="492125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800" b="0"/>
              <a:t>LAN</a:t>
            </a:r>
          </a:p>
        </p:txBody>
      </p:sp>
      <p:pic>
        <p:nvPicPr>
          <p:cNvPr id="9267" name="Picture 5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77000" y="5073650"/>
            <a:ext cx="685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8" name="Picture 5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81800" y="4921250"/>
            <a:ext cx="685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69" name="Picture 53"/>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86600" y="4997450"/>
            <a:ext cx="685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70" name="Text Box 54"/>
          <p:cNvSpPr txBox="1">
            <a:spLocks noChangeArrowheads="1"/>
          </p:cNvSpPr>
          <p:nvPr/>
        </p:nvSpPr>
        <p:spPr bwMode="auto">
          <a:xfrm>
            <a:off x="7315200" y="4997450"/>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000" b="1">
                <a:solidFill>
                  <a:schemeClr val="tx1"/>
                </a:solidFill>
                <a:latin typeface="Arial" charset="0"/>
              </a:defRPr>
            </a:lvl1pPr>
            <a:lvl2pPr marL="742950" indent="-285750">
              <a:defRPr sz="3000" b="1">
                <a:solidFill>
                  <a:schemeClr val="tx1"/>
                </a:solidFill>
                <a:latin typeface="Arial" charset="0"/>
              </a:defRPr>
            </a:lvl2pPr>
            <a:lvl3pPr marL="1143000" indent="-228600">
              <a:defRPr sz="3000" b="1">
                <a:solidFill>
                  <a:schemeClr val="tx1"/>
                </a:solidFill>
                <a:latin typeface="Arial" charset="0"/>
              </a:defRPr>
            </a:lvl3pPr>
            <a:lvl4pPr marL="1600200" indent="-228600">
              <a:defRPr sz="3000" b="1">
                <a:solidFill>
                  <a:schemeClr val="tx1"/>
                </a:solidFill>
                <a:latin typeface="Arial" charset="0"/>
              </a:defRPr>
            </a:lvl4pPr>
            <a:lvl5pPr marL="2057400" indent="-228600">
              <a:defRPr sz="3000" b="1">
                <a:solidFill>
                  <a:schemeClr val="tx1"/>
                </a:solidFill>
                <a:latin typeface="Arial" charset="0"/>
              </a:defRPr>
            </a:lvl5pPr>
            <a:lvl6pPr marL="2514600" indent="-228600" eaLnBrk="0" fontAlgn="base" hangingPunct="0">
              <a:lnSpc>
                <a:spcPct val="90000"/>
              </a:lnSpc>
              <a:spcBef>
                <a:spcPct val="0"/>
              </a:spcBef>
              <a:spcAft>
                <a:spcPct val="0"/>
              </a:spcAft>
              <a:defRPr sz="3000" b="1">
                <a:solidFill>
                  <a:schemeClr val="tx1"/>
                </a:solidFill>
                <a:latin typeface="Arial" charset="0"/>
              </a:defRPr>
            </a:lvl6pPr>
            <a:lvl7pPr marL="2971800" indent="-228600" eaLnBrk="0" fontAlgn="base" hangingPunct="0">
              <a:lnSpc>
                <a:spcPct val="90000"/>
              </a:lnSpc>
              <a:spcBef>
                <a:spcPct val="0"/>
              </a:spcBef>
              <a:spcAft>
                <a:spcPct val="0"/>
              </a:spcAft>
              <a:defRPr sz="3000" b="1">
                <a:solidFill>
                  <a:schemeClr val="tx1"/>
                </a:solidFill>
                <a:latin typeface="Arial" charset="0"/>
              </a:defRPr>
            </a:lvl7pPr>
            <a:lvl8pPr marL="3429000" indent="-228600" eaLnBrk="0" fontAlgn="base" hangingPunct="0">
              <a:lnSpc>
                <a:spcPct val="90000"/>
              </a:lnSpc>
              <a:spcBef>
                <a:spcPct val="0"/>
              </a:spcBef>
              <a:spcAft>
                <a:spcPct val="0"/>
              </a:spcAft>
              <a:defRPr sz="3000" b="1">
                <a:solidFill>
                  <a:schemeClr val="tx1"/>
                </a:solidFill>
                <a:latin typeface="Arial" charset="0"/>
              </a:defRPr>
            </a:lvl8pPr>
            <a:lvl9pPr marL="3886200" indent="-228600" eaLnBrk="0" fontAlgn="base" hangingPunct="0">
              <a:lnSpc>
                <a:spcPct val="90000"/>
              </a:lnSpc>
              <a:spcBef>
                <a:spcPct val="0"/>
              </a:spcBef>
              <a:spcAft>
                <a:spcPct val="0"/>
              </a:spcAft>
              <a:defRPr sz="3000" b="1">
                <a:solidFill>
                  <a:schemeClr val="tx1"/>
                </a:solidFill>
                <a:latin typeface="Arial" charset="0"/>
              </a:defRPr>
            </a:lvl9pPr>
          </a:lstStyle>
          <a:p>
            <a:pPr eaLnBrk="1" hangingPunct="1">
              <a:lnSpc>
                <a:spcPct val="100000"/>
              </a:lnSpc>
              <a:spcBef>
                <a:spcPct val="50000"/>
              </a:spcBef>
            </a:pPr>
            <a:r>
              <a:rPr lang="en-US" sz="1000" b="0"/>
              <a:t>CSA</a:t>
            </a:r>
          </a:p>
        </p:txBody>
      </p:sp>
      <p:pic>
        <p:nvPicPr>
          <p:cNvPr id="9271" name="Picture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24200" y="2286000"/>
            <a:ext cx="5461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3768" name="AutoShape 56"/>
          <p:cNvSpPr>
            <a:spLocks noChangeArrowheads="1"/>
          </p:cNvSpPr>
          <p:nvPr/>
        </p:nvSpPr>
        <p:spPr bwMode="auto">
          <a:xfrm>
            <a:off x="3657600" y="2133600"/>
            <a:ext cx="1657350" cy="747713"/>
          </a:xfrm>
          <a:prstGeom prst="rightArrow">
            <a:avLst>
              <a:gd name="adj1" fmla="val 50000"/>
              <a:gd name="adj2" fmla="val 55414"/>
            </a:avLst>
          </a:prstGeom>
          <a:solidFill>
            <a:srgbClr val="EA002D"/>
          </a:solidFill>
          <a:ln w="9525">
            <a:solidFill>
              <a:schemeClr val="tx1"/>
            </a:solidFill>
            <a:miter lim="800000"/>
            <a:headEnd/>
            <a:tailEnd/>
          </a:ln>
        </p:spPr>
        <p:txBody>
          <a:bodyPr wrap="none" anchor="ctr"/>
          <a:lstStyle/>
          <a:p>
            <a:pPr algn="ctr" eaLnBrk="1" hangingPunct="1">
              <a:lnSpc>
                <a:spcPct val="100000"/>
              </a:lnSpc>
            </a:pPr>
            <a:r>
              <a:rPr lang="en-US" sz="1000" b="0">
                <a:solidFill>
                  <a:schemeClr val="bg1"/>
                </a:solidFill>
              </a:rPr>
              <a:t>Zero-day exploit </a:t>
            </a:r>
          </a:p>
          <a:p>
            <a:pPr algn="ctr" eaLnBrk="1" hangingPunct="1">
              <a:lnSpc>
                <a:spcPct val="100000"/>
              </a:lnSpc>
            </a:pPr>
            <a:r>
              <a:rPr lang="en-US" sz="1000" b="0">
                <a:solidFill>
                  <a:schemeClr val="bg1"/>
                </a:solidFill>
              </a:rPr>
              <a:t>attacking the network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mph" presetSubtype="0" fill="hold" grpId="0" nodeType="afterEffect">
                                  <p:stCondLst>
                                    <p:cond delay="0"/>
                                  </p:stCondLst>
                                  <p:childTnLst>
                                    <p:animScale>
                                      <p:cBhvr>
                                        <p:cTn id="6" dur="2000" fill="hold"/>
                                        <p:tgtEl>
                                          <p:spTgt spid="243768"/>
                                        </p:tgtEl>
                                      </p:cBhvr>
                                      <p:by x="150000" y="150000"/>
                                    </p:animScale>
                                  </p:childTnLst>
                                </p:cTn>
                              </p:par>
                            </p:childTnLst>
                          </p:cTn>
                        </p:par>
                        <p:par>
                          <p:cTn id="7" fill="hold" nodeType="afterGroup">
                            <p:stCondLst>
                              <p:cond delay="2000"/>
                            </p:stCondLst>
                            <p:childTnLst>
                              <p:par>
                                <p:cTn id="8" presetID="6" presetClass="emph" presetSubtype="0" fill="hold" grpId="1" nodeType="afterEffect">
                                  <p:stCondLst>
                                    <p:cond delay="0"/>
                                  </p:stCondLst>
                                  <p:childTnLst>
                                    <p:animScale>
                                      <p:cBhvr>
                                        <p:cTn id="9" dur="2000" fill="hold"/>
                                        <p:tgtEl>
                                          <p:spTgt spid="243768"/>
                                        </p:tgtEl>
                                      </p:cBhvr>
                                      <p:by x="50000" y="50000"/>
                                    </p:animScale>
                                  </p:childTnLst>
                                </p:cTn>
                              </p:par>
                            </p:childTnLst>
                          </p:cTn>
                        </p:par>
                        <p:par>
                          <p:cTn id="10" fill="hold" nodeType="afterGroup">
                            <p:stCondLst>
                              <p:cond delay="4000"/>
                            </p:stCondLst>
                            <p:childTnLst>
                              <p:par>
                                <p:cTn id="11" presetID="6" presetClass="emph" presetSubtype="0" fill="hold" grpId="2" nodeType="afterEffect">
                                  <p:stCondLst>
                                    <p:cond delay="0"/>
                                  </p:stCondLst>
                                  <p:childTnLst>
                                    <p:animScale>
                                      <p:cBhvr>
                                        <p:cTn id="12" dur="2000" fill="hold"/>
                                        <p:tgtEl>
                                          <p:spTgt spid="24376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68" grpId="0" animBg="1"/>
      <p:bldP spid="243768" grpId="1" animBg="1"/>
      <p:bldP spid="243768" grpId="2"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defTabSz="914400"/>
            <a:r>
              <a:rPr lang="en-US" smtClean="0"/>
              <a:t>Verify the Signature</a:t>
            </a:r>
          </a:p>
        </p:txBody>
      </p:sp>
      <p:sp>
        <p:nvSpPr>
          <p:cNvPr id="64515" name="Rectangle 3"/>
          <p:cNvSpPr>
            <a:spLocks noChangeArrowheads="1"/>
          </p:cNvSpPr>
          <p:nvPr/>
        </p:nvSpPr>
        <p:spPr bwMode="auto">
          <a:xfrm>
            <a:off x="990600" y="1524000"/>
            <a:ext cx="7545388" cy="4724400"/>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endParaRPr lang="sk-SK" sz="1400">
              <a:latin typeface="Courier New" pitchFamily="49" charset="0"/>
            </a:endParaRPr>
          </a:p>
        </p:txBody>
      </p:sp>
      <p:sp>
        <p:nvSpPr>
          <p:cNvPr id="64516" name="Rectangle 4"/>
          <p:cNvSpPr>
            <a:spLocks noChangeArrowheads="1"/>
          </p:cNvSpPr>
          <p:nvPr/>
        </p:nvSpPr>
        <p:spPr bwMode="auto">
          <a:xfrm>
            <a:off x="914400" y="1616075"/>
            <a:ext cx="7469188" cy="466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2880" tIns="0" rIns="0" bIns="0">
            <a:spAutoFit/>
          </a:bodyPr>
          <a:lstStyle/>
          <a:p>
            <a:pPr>
              <a:lnSpc>
                <a:spcPct val="110000"/>
              </a:lnSpc>
            </a:pPr>
            <a:r>
              <a:rPr lang="en-US" sz="1200" b="0">
                <a:latin typeface="Courier New" pitchFamily="49" charset="0"/>
              </a:rPr>
              <a:t>R1# </a:t>
            </a:r>
            <a:r>
              <a:rPr lang="en-US" sz="1200">
                <a:latin typeface="Courier New" pitchFamily="49" charset="0"/>
              </a:rPr>
              <a:t>show ip ips signature count</a:t>
            </a:r>
          </a:p>
          <a:p>
            <a:pPr>
              <a:lnSpc>
                <a:spcPct val="110000"/>
              </a:lnSpc>
            </a:pPr>
            <a:r>
              <a:rPr lang="en-US" sz="1200" b="0">
                <a:latin typeface="Courier New" pitchFamily="49" charset="0"/>
              </a:rPr>
              <a:t>Cisco SDF release version S310.0 ← signature package release version</a:t>
            </a:r>
          </a:p>
          <a:p>
            <a:pPr>
              <a:lnSpc>
                <a:spcPct val="110000"/>
              </a:lnSpc>
            </a:pPr>
            <a:r>
              <a:rPr lang="en-US" sz="1200" b="0">
                <a:latin typeface="Courier New" pitchFamily="49" charset="0"/>
              </a:rPr>
              <a:t>Trend SDF release version V0.0</a:t>
            </a:r>
          </a:p>
          <a:p>
            <a:pPr>
              <a:lnSpc>
                <a:spcPct val="110000"/>
              </a:lnSpc>
            </a:pPr>
            <a:r>
              <a:rPr lang="en-US" sz="1200" b="0">
                <a:latin typeface="Courier New" pitchFamily="49" charset="0"/>
              </a:rPr>
              <a:t>Signature Micro-Engine: multi-string: Total Signatures 8</a:t>
            </a:r>
          </a:p>
          <a:p>
            <a:pPr>
              <a:lnSpc>
                <a:spcPct val="110000"/>
              </a:lnSpc>
            </a:pPr>
            <a:r>
              <a:rPr lang="en-US" sz="1200" b="0">
                <a:latin typeface="Courier New" pitchFamily="49" charset="0"/>
              </a:rPr>
              <a:t>multi-string enabled signatures: 8</a:t>
            </a:r>
          </a:p>
          <a:p>
            <a:pPr>
              <a:lnSpc>
                <a:spcPct val="110000"/>
              </a:lnSpc>
            </a:pPr>
            <a:r>
              <a:rPr lang="en-US" sz="1200" b="0">
                <a:latin typeface="Courier New" pitchFamily="49" charset="0"/>
              </a:rPr>
              <a:t>multi-string retired signatures: 8</a:t>
            </a:r>
          </a:p>
          <a:p>
            <a:pPr>
              <a:lnSpc>
                <a:spcPct val="110000"/>
              </a:lnSpc>
            </a:pPr>
            <a:endParaRPr lang="en-US" sz="1200" b="0">
              <a:latin typeface="Courier New" pitchFamily="49" charset="0"/>
            </a:endParaRPr>
          </a:p>
          <a:p>
            <a:pPr>
              <a:lnSpc>
                <a:spcPct val="110000"/>
              </a:lnSpc>
            </a:pPr>
            <a:r>
              <a:rPr lang="en-US" sz="1200" b="0"/>
              <a:t>&lt;Output omitted&gt; </a:t>
            </a:r>
          </a:p>
          <a:p>
            <a:pPr>
              <a:lnSpc>
                <a:spcPct val="110000"/>
              </a:lnSpc>
            </a:pPr>
            <a:endParaRPr lang="en-US" sz="1200" b="0"/>
          </a:p>
          <a:p>
            <a:pPr>
              <a:lnSpc>
                <a:spcPct val="110000"/>
              </a:lnSpc>
            </a:pPr>
            <a:r>
              <a:rPr lang="en-US" sz="1200" b="0">
                <a:latin typeface="Courier New" pitchFamily="49" charset="0"/>
              </a:rPr>
              <a:t>Signature Micro-Engine: service-msrpc: Total Signatures 25</a:t>
            </a:r>
          </a:p>
          <a:p>
            <a:pPr>
              <a:lnSpc>
                <a:spcPct val="110000"/>
              </a:lnSpc>
            </a:pPr>
            <a:r>
              <a:rPr lang="en-US" sz="1200" b="0">
                <a:latin typeface="Courier New" pitchFamily="49" charset="0"/>
              </a:rPr>
              <a:t>service-msrpc enabled signatures: 25</a:t>
            </a:r>
          </a:p>
          <a:p>
            <a:pPr>
              <a:lnSpc>
                <a:spcPct val="110000"/>
              </a:lnSpc>
            </a:pPr>
            <a:r>
              <a:rPr lang="en-US" sz="1200" b="0">
                <a:latin typeface="Courier New" pitchFamily="49" charset="0"/>
              </a:rPr>
              <a:t>service-msrpc retired signatures: 18</a:t>
            </a:r>
          </a:p>
          <a:p>
            <a:pPr>
              <a:lnSpc>
                <a:spcPct val="110000"/>
              </a:lnSpc>
            </a:pPr>
            <a:r>
              <a:rPr lang="en-US" sz="1200" b="0">
                <a:latin typeface="Courier New" pitchFamily="49" charset="0"/>
              </a:rPr>
              <a:t>service-msrpc compiled signatures: 1</a:t>
            </a:r>
          </a:p>
          <a:p>
            <a:pPr>
              <a:lnSpc>
                <a:spcPct val="110000"/>
              </a:lnSpc>
            </a:pPr>
            <a:r>
              <a:rPr lang="en-US" sz="1200" b="0">
                <a:latin typeface="Courier New" pitchFamily="49" charset="0"/>
              </a:rPr>
              <a:t>service-msrpc inactive signatures - invalid params: 6</a:t>
            </a:r>
          </a:p>
          <a:p>
            <a:pPr>
              <a:lnSpc>
                <a:spcPct val="110000"/>
              </a:lnSpc>
            </a:pPr>
            <a:r>
              <a:rPr lang="en-US" sz="1200" b="0">
                <a:latin typeface="Courier New" pitchFamily="49" charset="0"/>
              </a:rPr>
              <a:t>Total Signatures: 2136</a:t>
            </a:r>
          </a:p>
          <a:p>
            <a:pPr>
              <a:lnSpc>
                <a:spcPct val="110000"/>
              </a:lnSpc>
            </a:pPr>
            <a:r>
              <a:rPr lang="en-US" sz="1200" b="0">
                <a:latin typeface="Courier New" pitchFamily="49" charset="0"/>
              </a:rPr>
              <a:t>Total Enabled Signatures: 807</a:t>
            </a:r>
          </a:p>
          <a:p>
            <a:pPr>
              <a:lnSpc>
                <a:spcPct val="110000"/>
              </a:lnSpc>
            </a:pPr>
            <a:r>
              <a:rPr lang="en-US" sz="1200" b="0">
                <a:latin typeface="Courier New" pitchFamily="49" charset="0"/>
              </a:rPr>
              <a:t>Total Retired Signatures: 1779</a:t>
            </a:r>
          </a:p>
          <a:p>
            <a:pPr>
              <a:lnSpc>
                <a:spcPct val="110000"/>
              </a:lnSpc>
            </a:pPr>
            <a:r>
              <a:rPr lang="en-US" sz="1200" b="0">
                <a:latin typeface="Courier New" pitchFamily="49" charset="0"/>
              </a:rPr>
              <a:t>Total Compiled Signatures: </a:t>
            </a:r>
          </a:p>
          <a:p>
            <a:pPr>
              <a:lnSpc>
                <a:spcPct val="110000"/>
              </a:lnSpc>
            </a:pPr>
            <a:r>
              <a:rPr lang="en-US" sz="1200" b="0">
                <a:latin typeface="Courier New" pitchFamily="49" charset="0"/>
              </a:rPr>
              <a:t>      351 ← total compiled signatures for the IOS IPS Basic category</a:t>
            </a:r>
          </a:p>
          <a:p>
            <a:pPr>
              <a:lnSpc>
                <a:spcPct val="110000"/>
              </a:lnSpc>
            </a:pPr>
            <a:r>
              <a:rPr lang="en-US" sz="1200" b="0">
                <a:latin typeface="Courier New" pitchFamily="49" charset="0"/>
              </a:rPr>
              <a:t>Total Signatures with invalid parameters: 6</a:t>
            </a:r>
          </a:p>
          <a:p>
            <a:pPr>
              <a:lnSpc>
                <a:spcPct val="110000"/>
              </a:lnSpc>
            </a:pPr>
            <a:r>
              <a:rPr lang="en-US" sz="1200" b="0">
                <a:latin typeface="Courier New" pitchFamily="49" charset="0"/>
              </a:rPr>
              <a:t>Total Obsoleted Signatures: 11</a:t>
            </a:r>
          </a:p>
          <a:p>
            <a:pPr>
              <a:lnSpc>
                <a:spcPct val="110000"/>
              </a:lnSpc>
            </a:pPr>
            <a:r>
              <a:rPr lang="en-US" sz="1200" b="0">
                <a:latin typeface="Courier New" pitchFamily="49" charset="0"/>
              </a:rPr>
              <a:t>R1#</a:t>
            </a:r>
          </a:p>
          <a:p>
            <a:pPr>
              <a:lnSpc>
                <a:spcPct val="110000"/>
              </a:lnSpc>
            </a:pPr>
            <a:endParaRPr lang="en-US" sz="1200" b="0">
              <a:latin typeface="Courier New" pitchFamily="49"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defTabSz="914400"/>
            <a:r>
              <a:rPr lang="en-US" smtClean="0"/>
              <a:t>Configuring Cisco IOS IPS in SDM</a:t>
            </a:r>
          </a:p>
        </p:txBody>
      </p:sp>
      <p:pic>
        <p:nvPicPr>
          <p:cNvPr id="65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12863"/>
            <a:ext cx="7391400"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6" name="TextBox 5"/>
          <p:cNvSpPr txBox="1"/>
          <p:nvPr/>
        </p:nvSpPr>
        <p:spPr>
          <a:xfrm>
            <a:off x="4038600" y="2630488"/>
            <a:ext cx="3810000" cy="646112"/>
          </a:xfrm>
          <a:prstGeom prst="rect">
            <a:avLst/>
          </a:prstGeom>
          <a:solidFill>
            <a:schemeClr val="bg1">
              <a:lumMod val="65000"/>
            </a:schemeClr>
          </a:solidFill>
        </p:spPr>
        <p:txBody>
          <a:bodyPr>
            <a:spAutoFit/>
          </a:bodyPr>
          <a:lstStyle/>
          <a:p>
            <a:pPr>
              <a:defRPr/>
            </a:pPr>
            <a:r>
              <a:rPr lang="en-US" sz="2000" b="0" dirty="0"/>
              <a:t>Create IPS – this tab contains the IPS Rule wizard</a:t>
            </a:r>
          </a:p>
        </p:txBody>
      </p:sp>
      <p:sp>
        <p:nvSpPr>
          <p:cNvPr id="7" name="TextBox 6"/>
          <p:cNvSpPr txBox="1"/>
          <p:nvPr/>
        </p:nvSpPr>
        <p:spPr>
          <a:xfrm>
            <a:off x="4191000" y="3352800"/>
            <a:ext cx="3810000" cy="923925"/>
          </a:xfrm>
          <a:prstGeom prst="rect">
            <a:avLst/>
          </a:prstGeom>
          <a:solidFill>
            <a:schemeClr val="bg1">
              <a:lumMod val="65000"/>
            </a:schemeClr>
          </a:solidFill>
        </p:spPr>
        <p:txBody>
          <a:bodyPr>
            <a:spAutoFit/>
          </a:bodyPr>
          <a:lstStyle/>
          <a:p>
            <a:pPr>
              <a:defRPr/>
            </a:pPr>
            <a:r>
              <a:rPr lang="en-US" sz="2000" b="0" dirty="0"/>
              <a:t>Edit IPS – this tab allows the edit of rules and apply or remove them from interfaces</a:t>
            </a:r>
          </a:p>
        </p:txBody>
      </p:sp>
      <p:sp>
        <p:nvSpPr>
          <p:cNvPr id="8" name="TextBox 7"/>
          <p:cNvSpPr txBox="1"/>
          <p:nvPr/>
        </p:nvSpPr>
        <p:spPr>
          <a:xfrm>
            <a:off x="4343400" y="4343400"/>
            <a:ext cx="3810000" cy="923925"/>
          </a:xfrm>
          <a:prstGeom prst="rect">
            <a:avLst/>
          </a:prstGeom>
          <a:solidFill>
            <a:schemeClr val="bg1">
              <a:lumMod val="65000"/>
            </a:schemeClr>
          </a:solidFill>
        </p:spPr>
        <p:txBody>
          <a:bodyPr>
            <a:spAutoFit/>
          </a:bodyPr>
          <a:lstStyle/>
          <a:p>
            <a:pPr>
              <a:defRPr/>
            </a:pPr>
            <a:r>
              <a:rPr lang="en-US" sz="2000" b="0" dirty="0"/>
              <a:t>Security Dashboard– this tab is used to view the Top Threats table and deploy signatures</a:t>
            </a:r>
          </a:p>
        </p:txBody>
      </p:sp>
      <p:sp>
        <p:nvSpPr>
          <p:cNvPr id="9" name="TextBox 8"/>
          <p:cNvSpPr txBox="1"/>
          <p:nvPr/>
        </p:nvSpPr>
        <p:spPr>
          <a:xfrm>
            <a:off x="4495800" y="5334000"/>
            <a:ext cx="3810000" cy="1200150"/>
          </a:xfrm>
          <a:prstGeom prst="rect">
            <a:avLst/>
          </a:prstGeom>
          <a:solidFill>
            <a:schemeClr val="bg1">
              <a:lumMod val="65000"/>
            </a:schemeClr>
          </a:solidFill>
        </p:spPr>
        <p:txBody>
          <a:bodyPr>
            <a:spAutoFit/>
          </a:bodyPr>
          <a:lstStyle/>
          <a:p>
            <a:pPr>
              <a:defRPr/>
            </a:pPr>
            <a:r>
              <a:rPr lang="en-US" sz="2000" b="0" dirty="0"/>
              <a:t>IPS Migration – this tab is used to migrate configurations created in earlier versions of the IOS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par>
                          <p:cTn id="16" fill="hold" nodeType="afterGroup">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defTabSz="914400"/>
            <a:r>
              <a:rPr lang="en-US" smtClean="0"/>
              <a:t>Using SDM</a:t>
            </a:r>
          </a:p>
        </p:txBody>
      </p:sp>
      <p:pic>
        <p:nvPicPr>
          <p:cNvPr id="66563" name="Picture 3" descr="IPS_Rules_Wiz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84288"/>
            <a:ext cx="6705600" cy="51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953000" y="3925888"/>
            <a:ext cx="4057650" cy="646112"/>
          </a:xfrm>
          <a:prstGeom prst="rect">
            <a:avLst/>
          </a:prstGeom>
          <a:solidFill>
            <a:schemeClr val="bg1">
              <a:lumMod val="65000"/>
            </a:schemeClr>
          </a:solidFill>
        </p:spPr>
        <p:txBody>
          <a:bodyPr>
            <a:spAutoFit/>
          </a:bodyPr>
          <a:lstStyle/>
          <a:p>
            <a:pPr marL="285750" indent="-285750">
              <a:defRPr/>
            </a:pPr>
            <a:r>
              <a:rPr lang="en-US" sz="2000" b="0" dirty="0">
                <a:solidFill>
                  <a:srgbClr val="005569"/>
                </a:solidFill>
              </a:rPr>
              <a:t>1. </a:t>
            </a:r>
            <a:r>
              <a:rPr lang="en-US" sz="2000" b="0" dirty="0"/>
              <a:t>Choose Configure &gt;  Intrusion     Prevention &gt; Create IPS</a:t>
            </a:r>
          </a:p>
        </p:txBody>
      </p:sp>
      <p:sp>
        <p:nvSpPr>
          <p:cNvPr id="8" name="TextBox 7"/>
          <p:cNvSpPr txBox="1"/>
          <p:nvPr/>
        </p:nvSpPr>
        <p:spPr>
          <a:xfrm>
            <a:off x="4953000" y="4687888"/>
            <a:ext cx="4057650" cy="646112"/>
          </a:xfrm>
          <a:prstGeom prst="rect">
            <a:avLst/>
          </a:prstGeom>
          <a:solidFill>
            <a:schemeClr val="bg1">
              <a:lumMod val="65000"/>
            </a:schemeClr>
          </a:solidFill>
        </p:spPr>
        <p:txBody>
          <a:bodyPr>
            <a:spAutoFit/>
          </a:bodyPr>
          <a:lstStyle/>
          <a:p>
            <a:pPr marL="285750" indent="-285750">
              <a:defRPr/>
            </a:pPr>
            <a:r>
              <a:rPr lang="en-US" sz="2000" b="0" dirty="0">
                <a:solidFill>
                  <a:srgbClr val="005569"/>
                </a:solidFill>
              </a:rPr>
              <a:t>2.</a:t>
            </a:r>
            <a:r>
              <a:rPr lang="en-US" sz="2000" b="0" dirty="0"/>
              <a:t> Click the Launch IPS Rule Wizard button</a:t>
            </a:r>
          </a:p>
        </p:txBody>
      </p:sp>
      <p:sp>
        <p:nvSpPr>
          <p:cNvPr id="9" name="TextBox 8"/>
          <p:cNvSpPr txBox="1"/>
          <p:nvPr/>
        </p:nvSpPr>
        <p:spPr>
          <a:xfrm>
            <a:off x="4933950" y="5486400"/>
            <a:ext cx="4057650" cy="369888"/>
          </a:xfrm>
          <a:prstGeom prst="rect">
            <a:avLst/>
          </a:prstGeom>
          <a:solidFill>
            <a:schemeClr val="bg1">
              <a:lumMod val="65000"/>
            </a:schemeClr>
          </a:solidFill>
        </p:spPr>
        <p:txBody>
          <a:bodyPr>
            <a:spAutoFit/>
          </a:bodyPr>
          <a:lstStyle/>
          <a:p>
            <a:pPr marL="285750" indent="-285750">
              <a:defRPr/>
            </a:pPr>
            <a:r>
              <a:rPr lang="en-US" sz="2000" b="0" dirty="0">
                <a:solidFill>
                  <a:srgbClr val="005569"/>
                </a:solidFill>
              </a:rPr>
              <a:t>3.</a:t>
            </a:r>
            <a:r>
              <a:rPr lang="en-US" sz="2000" b="0" dirty="0"/>
              <a:t> Click Next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defTabSz="914400"/>
            <a:r>
              <a:rPr lang="en-US" smtClean="0"/>
              <a:t>Using SDM</a:t>
            </a:r>
          </a:p>
        </p:txBody>
      </p:sp>
      <p:pic>
        <p:nvPicPr>
          <p:cNvPr id="67587" name="Picture 3" desc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65250"/>
            <a:ext cx="65532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4495800" y="3657600"/>
            <a:ext cx="4057650" cy="923925"/>
          </a:xfrm>
          <a:prstGeom prst="rect">
            <a:avLst/>
          </a:prstGeom>
          <a:solidFill>
            <a:schemeClr val="bg1">
              <a:lumMod val="65000"/>
            </a:schemeClr>
          </a:solidFill>
        </p:spPr>
        <p:txBody>
          <a:bodyPr>
            <a:spAutoFit/>
          </a:bodyPr>
          <a:lstStyle/>
          <a:p>
            <a:pPr marL="285750" indent="-285750">
              <a:defRPr/>
            </a:pPr>
            <a:r>
              <a:rPr lang="en-US" sz="2000" b="0" dirty="0">
                <a:solidFill>
                  <a:srgbClr val="005569"/>
                </a:solidFill>
              </a:rPr>
              <a:t>4. </a:t>
            </a:r>
            <a:r>
              <a:rPr lang="en-US" sz="2000" b="0" dirty="0"/>
              <a:t>Choose the router interface by  checking either the Inbound or Outbound checkbox (or both)</a:t>
            </a:r>
          </a:p>
        </p:txBody>
      </p:sp>
      <p:sp>
        <p:nvSpPr>
          <p:cNvPr id="9" name="TextBox 8"/>
          <p:cNvSpPr txBox="1"/>
          <p:nvPr/>
        </p:nvSpPr>
        <p:spPr>
          <a:xfrm>
            <a:off x="4495800" y="4714875"/>
            <a:ext cx="4057650" cy="369888"/>
          </a:xfrm>
          <a:prstGeom prst="rect">
            <a:avLst/>
          </a:prstGeom>
          <a:solidFill>
            <a:schemeClr val="bg1">
              <a:lumMod val="65000"/>
            </a:schemeClr>
          </a:solidFill>
        </p:spPr>
        <p:txBody>
          <a:bodyPr>
            <a:spAutoFit/>
          </a:bodyPr>
          <a:lstStyle/>
          <a:p>
            <a:pPr marL="285750" indent="-285750">
              <a:defRPr/>
            </a:pPr>
            <a:r>
              <a:rPr lang="en-US" sz="2000" b="0" dirty="0">
                <a:solidFill>
                  <a:srgbClr val="005569"/>
                </a:solidFill>
              </a:rPr>
              <a:t>5. </a:t>
            </a:r>
            <a:r>
              <a:rPr lang="en-US" sz="2000" b="0" dirty="0"/>
              <a:t>Click Next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defTabSz="914400"/>
            <a:r>
              <a:rPr lang="en-US" smtClean="0"/>
              <a:t>Using SDM</a:t>
            </a:r>
          </a:p>
        </p:txBody>
      </p:sp>
      <p:pic>
        <p:nvPicPr>
          <p:cNvPr id="68611" name="Picture 3" descr="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312863"/>
            <a:ext cx="6781800"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2804" name="Rectangle 4"/>
          <p:cNvSpPr>
            <a:spLocks noChangeArrowheads="1"/>
          </p:cNvSpPr>
          <p:nvPr/>
        </p:nvSpPr>
        <p:spPr bwMode="auto">
          <a:xfrm>
            <a:off x="2209800" y="2151063"/>
            <a:ext cx="4876800" cy="1828800"/>
          </a:xfrm>
          <a:prstGeom prst="rect">
            <a:avLst/>
          </a:prstGeom>
          <a:noFill/>
          <a:ln w="5715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sk-SK"/>
          </a:p>
        </p:txBody>
      </p:sp>
      <p:sp>
        <p:nvSpPr>
          <p:cNvPr id="5" name="TextBox 4"/>
          <p:cNvSpPr txBox="1"/>
          <p:nvPr/>
        </p:nvSpPr>
        <p:spPr>
          <a:xfrm>
            <a:off x="4724400" y="2133600"/>
            <a:ext cx="4057650" cy="646113"/>
          </a:xfrm>
          <a:prstGeom prst="rect">
            <a:avLst/>
          </a:prstGeom>
          <a:solidFill>
            <a:schemeClr val="bg1">
              <a:lumMod val="65000"/>
            </a:schemeClr>
          </a:solidFill>
        </p:spPr>
        <p:txBody>
          <a:bodyPr>
            <a:spAutoFit/>
          </a:bodyPr>
          <a:lstStyle/>
          <a:p>
            <a:pPr marL="285750" indent="-285750">
              <a:defRPr/>
            </a:pPr>
            <a:r>
              <a:rPr lang="en-US" sz="2000" b="0" dirty="0">
                <a:solidFill>
                  <a:srgbClr val="005569"/>
                </a:solidFill>
              </a:rPr>
              <a:t>6. </a:t>
            </a:r>
            <a:r>
              <a:rPr lang="en-US" sz="2000" b="0" dirty="0"/>
              <a:t>Click the preferred option and fill in the appropriate text box</a:t>
            </a:r>
          </a:p>
        </p:txBody>
      </p:sp>
      <p:sp>
        <p:nvSpPr>
          <p:cNvPr id="6" name="TextBox 5"/>
          <p:cNvSpPr txBox="1"/>
          <p:nvPr/>
        </p:nvSpPr>
        <p:spPr>
          <a:xfrm>
            <a:off x="5029200" y="3276600"/>
            <a:ext cx="4057650" cy="646113"/>
          </a:xfrm>
          <a:prstGeom prst="rect">
            <a:avLst/>
          </a:prstGeom>
          <a:solidFill>
            <a:schemeClr val="bg1">
              <a:lumMod val="65000"/>
            </a:schemeClr>
          </a:solidFill>
        </p:spPr>
        <p:txBody>
          <a:bodyPr>
            <a:spAutoFit/>
          </a:bodyPr>
          <a:lstStyle/>
          <a:p>
            <a:pPr marL="285750" indent="-285750">
              <a:defRPr/>
            </a:pPr>
            <a:r>
              <a:rPr lang="en-US" sz="2000" b="0" dirty="0">
                <a:solidFill>
                  <a:srgbClr val="005569"/>
                </a:solidFill>
              </a:rPr>
              <a:t>7. </a:t>
            </a:r>
            <a:r>
              <a:rPr lang="en-US" sz="2000" b="0" dirty="0"/>
              <a:t>Click download for the latest signature file</a:t>
            </a:r>
          </a:p>
        </p:txBody>
      </p:sp>
      <p:sp>
        <p:nvSpPr>
          <p:cNvPr id="7" name="Rectangle 4"/>
          <p:cNvSpPr>
            <a:spLocks noChangeArrowheads="1"/>
          </p:cNvSpPr>
          <p:nvPr/>
        </p:nvSpPr>
        <p:spPr bwMode="auto">
          <a:xfrm>
            <a:off x="2286000" y="4267200"/>
            <a:ext cx="4876800" cy="1828800"/>
          </a:xfrm>
          <a:prstGeom prst="rect">
            <a:avLst/>
          </a:prstGeom>
          <a:noFill/>
          <a:ln w="57150">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sk-SK"/>
          </a:p>
        </p:txBody>
      </p:sp>
      <p:sp>
        <p:nvSpPr>
          <p:cNvPr id="8" name="TextBox 7"/>
          <p:cNvSpPr txBox="1"/>
          <p:nvPr/>
        </p:nvSpPr>
        <p:spPr>
          <a:xfrm>
            <a:off x="228600" y="4038600"/>
            <a:ext cx="4057650" cy="923925"/>
          </a:xfrm>
          <a:prstGeom prst="rect">
            <a:avLst/>
          </a:prstGeom>
          <a:solidFill>
            <a:schemeClr val="bg1">
              <a:lumMod val="65000"/>
            </a:schemeClr>
          </a:solidFill>
        </p:spPr>
        <p:txBody>
          <a:bodyPr>
            <a:spAutoFit/>
          </a:bodyPr>
          <a:lstStyle/>
          <a:p>
            <a:pPr marL="285750" indent="-285750">
              <a:defRPr/>
            </a:pPr>
            <a:r>
              <a:rPr lang="en-US" sz="2000" b="0" dirty="0">
                <a:solidFill>
                  <a:srgbClr val="005569"/>
                </a:solidFill>
              </a:rPr>
              <a:t>8. </a:t>
            </a:r>
            <a:r>
              <a:rPr lang="en-US" sz="2000" b="0" dirty="0"/>
              <a:t>Go to </a:t>
            </a:r>
            <a:r>
              <a:rPr lang="en-US" sz="2000" b="0" dirty="0">
                <a:hlinkClick r:id="rId4"/>
              </a:rPr>
              <a:t>www.cisco.com/pcgi-bin/tablebuild.pl/ios-v5sigup</a:t>
            </a:r>
            <a:r>
              <a:rPr lang="en-US" sz="2000" b="0" dirty="0"/>
              <a:t> to obtain the public key</a:t>
            </a:r>
          </a:p>
        </p:txBody>
      </p:sp>
      <p:sp>
        <p:nvSpPr>
          <p:cNvPr id="9" name="TextBox 8"/>
          <p:cNvSpPr txBox="1"/>
          <p:nvPr/>
        </p:nvSpPr>
        <p:spPr>
          <a:xfrm>
            <a:off x="5486400" y="4191000"/>
            <a:ext cx="3524250" cy="369888"/>
          </a:xfrm>
          <a:prstGeom prst="rect">
            <a:avLst/>
          </a:prstGeom>
          <a:solidFill>
            <a:schemeClr val="bg1">
              <a:lumMod val="65000"/>
            </a:schemeClr>
          </a:solidFill>
        </p:spPr>
        <p:txBody>
          <a:bodyPr>
            <a:spAutoFit/>
          </a:bodyPr>
          <a:lstStyle/>
          <a:p>
            <a:pPr marL="285750" indent="-285750">
              <a:defRPr/>
            </a:pPr>
            <a:r>
              <a:rPr lang="en-US" sz="2000" b="0" dirty="0">
                <a:solidFill>
                  <a:srgbClr val="005569"/>
                </a:solidFill>
              </a:rPr>
              <a:t>9. </a:t>
            </a:r>
            <a:r>
              <a:rPr lang="en-US" sz="2000" b="0" dirty="0"/>
              <a:t>Download the key to a PC</a:t>
            </a:r>
          </a:p>
        </p:txBody>
      </p:sp>
      <p:sp>
        <p:nvSpPr>
          <p:cNvPr id="10" name="TextBox 9"/>
          <p:cNvSpPr txBox="1"/>
          <p:nvPr/>
        </p:nvSpPr>
        <p:spPr>
          <a:xfrm>
            <a:off x="228600" y="5105400"/>
            <a:ext cx="4057650" cy="1200150"/>
          </a:xfrm>
          <a:prstGeom prst="rect">
            <a:avLst/>
          </a:prstGeom>
          <a:solidFill>
            <a:schemeClr val="bg1">
              <a:lumMod val="65000"/>
            </a:schemeClr>
          </a:solidFill>
        </p:spPr>
        <p:txBody>
          <a:bodyPr>
            <a:spAutoFit/>
          </a:bodyPr>
          <a:lstStyle/>
          <a:p>
            <a:pPr marL="400050" indent="-400050">
              <a:defRPr/>
            </a:pPr>
            <a:r>
              <a:rPr lang="en-US" sz="2000" b="0" dirty="0">
                <a:solidFill>
                  <a:srgbClr val="005569"/>
                </a:solidFill>
              </a:rPr>
              <a:t>10. </a:t>
            </a:r>
            <a:r>
              <a:rPr lang="en-US" sz="2000" b="0" dirty="0"/>
              <a:t>Open the key in a text editor and copy the text after the phrase “named-key” into the Name field</a:t>
            </a:r>
          </a:p>
        </p:txBody>
      </p:sp>
      <p:sp>
        <p:nvSpPr>
          <p:cNvPr id="11" name="TextBox 10"/>
          <p:cNvSpPr txBox="1"/>
          <p:nvPr/>
        </p:nvSpPr>
        <p:spPr>
          <a:xfrm>
            <a:off x="5314950" y="4953000"/>
            <a:ext cx="3676650" cy="923925"/>
          </a:xfrm>
          <a:prstGeom prst="rect">
            <a:avLst/>
          </a:prstGeom>
          <a:solidFill>
            <a:schemeClr val="bg1">
              <a:lumMod val="65000"/>
            </a:schemeClr>
          </a:solidFill>
        </p:spPr>
        <p:txBody>
          <a:bodyPr>
            <a:spAutoFit/>
          </a:bodyPr>
          <a:lstStyle/>
          <a:p>
            <a:pPr marL="285750" indent="-285750">
              <a:defRPr/>
            </a:pPr>
            <a:r>
              <a:rPr lang="en-US" sz="2000" b="0" dirty="0">
                <a:solidFill>
                  <a:srgbClr val="005569"/>
                </a:solidFill>
              </a:rPr>
              <a:t>11. </a:t>
            </a:r>
            <a:r>
              <a:rPr lang="en-US" sz="2000" b="0" dirty="0"/>
              <a:t>Copy the text between the phrase “key-string” and the work “quit” into the Key field</a:t>
            </a:r>
          </a:p>
        </p:txBody>
      </p:sp>
      <p:sp>
        <p:nvSpPr>
          <p:cNvPr id="12" name="TextBox 11"/>
          <p:cNvSpPr txBox="1"/>
          <p:nvPr/>
        </p:nvSpPr>
        <p:spPr>
          <a:xfrm>
            <a:off x="5791200" y="6107113"/>
            <a:ext cx="2057400" cy="369887"/>
          </a:xfrm>
          <a:prstGeom prst="rect">
            <a:avLst/>
          </a:prstGeom>
          <a:solidFill>
            <a:schemeClr val="bg1">
              <a:lumMod val="65000"/>
            </a:schemeClr>
          </a:solidFill>
        </p:spPr>
        <p:txBody>
          <a:bodyPr>
            <a:spAutoFit/>
          </a:bodyPr>
          <a:lstStyle/>
          <a:p>
            <a:pPr marL="285750" indent="-285750">
              <a:defRPr/>
            </a:pPr>
            <a:r>
              <a:rPr lang="en-US" sz="2000" b="0" dirty="0">
                <a:solidFill>
                  <a:srgbClr val="005569"/>
                </a:solidFill>
              </a:rPr>
              <a:t>12. </a:t>
            </a:r>
            <a:r>
              <a:rPr lang="en-US" sz="2000" b="0" dirty="0"/>
              <a:t>Click Next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2804"/>
                                        </p:tgtEl>
                                        <p:attrNameLst>
                                          <p:attrName>style.visibility</p:attrName>
                                        </p:attrNameLst>
                                      </p:cBhvr>
                                      <p:to>
                                        <p:strVal val="visible"/>
                                      </p:to>
                                    </p:set>
                                    <p:animEffect transition="in" filter="fade">
                                      <p:cBhvr>
                                        <p:cTn id="7" dur="1000"/>
                                        <p:tgtEl>
                                          <p:spTgt spid="332804"/>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par>
                          <p:cTn id="12" fill="hold" nodeType="afterGroup">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childTnLst>
                          </p:cTn>
                        </p:par>
                        <p:par>
                          <p:cTn id="16" fill="hold" nodeType="afterGroup">
                            <p:stCondLst>
                              <p:cond delay="5000"/>
                            </p:stCondLst>
                            <p:childTnLst>
                              <p:par>
                                <p:cTn id="17" presetID="10" presetClass="exit" presetSubtype="0" fill="hold" grpId="1" nodeType="afterEffect">
                                  <p:stCondLst>
                                    <p:cond delay="0"/>
                                  </p:stCondLst>
                                  <p:childTnLst>
                                    <p:animEffect transition="out" filter="fade">
                                      <p:cBhvr>
                                        <p:cTn id="18" dur="1000"/>
                                        <p:tgtEl>
                                          <p:spTgt spid="332804"/>
                                        </p:tgtEl>
                                      </p:cBhvr>
                                    </p:animEffect>
                                    <p:set>
                                      <p:cBhvr>
                                        <p:cTn id="19" dur="1" fill="hold">
                                          <p:stCondLst>
                                            <p:cond delay="999"/>
                                          </p:stCondLst>
                                        </p:cTn>
                                        <p:tgtEl>
                                          <p:spTgt spid="332804"/>
                                        </p:tgtEl>
                                        <p:attrNameLst>
                                          <p:attrName>style.visibility</p:attrName>
                                        </p:attrNameLst>
                                      </p:cBhvr>
                                      <p:to>
                                        <p:strVal val="hidden"/>
                                      </p:to>
                                    </p:set>
                                  </p:childTnLst>
                                </p:cTn>
                              </p:par>
                            </p:childTnLst>
                          </p:cTn>
                        </p:par>
                        <p:par>
                          <p:cTn id="20" fill="hold" nodeType="afterGroup">
                            <p:stCondLst>
                              <p:cond delay="60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nodeType="afterGroup">
                            <p:stCondLst>
                              <p:cond delay="70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2000"/>
                                        <p:tgtEl>
                                          <p:spTgt spid="8"/>
                                        </p:tgtEl>
                                      </p:cBhvr>
                                    </p:animEffect>
                                  </p:childTnLst>
                                </p:cTn>
                              </p:par>
                            </p:childTnLst>
                          </p:cTn>
                        </p:par>
                        <p:par>
                          <p:cTn id="28" fill="hold" nodeType="afterGroup">
                            <p:stCondLst>
                              <p:cond delay="9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000"/>
                                        <p:tgtEl>
                                          <p:spTgt spid="9"/>
                                        </p:tgtEl>
                                      </p:cBhvr>
                                    </p:animEffect>
                                  </p:childTnLst>
                                </p:cTn>
                              </p:par>
                            </p:childTnLst>
                          </p:cTn>
                        </p:par>
                        <p:par>
                          <p:cTn id="32" fill="hold" nodeType="afterGroup">
                            <p:stCondLst>
                              <p:cond delay="11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2000"/>
                                        <p:tgtEl>
                                          <p:spTgt spid="10"/>
                                        </p:tgtEl>
                                      </p:cBhvr>
                                    </p:animEffect>
                                  </p:childTnLst>
                                </p:cTn>
                              </p:par>
                            </p:childTnLst>
                          </p:cTn>
                        </p:par>
                        <p:par>
                          <p:cTn id="36" fill="hold" nodeType="afterGroup">
                            <p:stCondLst>
                              <p:cond delay="13000"/>
                            </p:stCondLst>
                            <p:childTnLst>
                              <p:par>
                                <p:cTn id="37" presetID="10" presetClass="entr" presetSubtype="0"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2000"/>
                                        <p:tgtEl>
                                          <p:spTgt spid="11"/>
                                        </p:tgtEl>
                                      </p:cBhvr>
                                    </p:animEffect>
                                  </p:childTnLst>
                                </p:cTn>
                              </p:par>
                            </p:childTnLst>
                          </p:cTn>
                        </p:par>
                        <p:par>
                          <p:cTn id="40" fill="hold" nodeType="afterGroup">
                            <p:stCondLst>
                              <p:cond delay="15000"/>
                            </p:stCondLst>
                            <p:childTnLst>
                              <p:par>
                                <p:cTn id="41" presetID="10" presetClass="entr" presetSubtype="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animBg="1"/>
      <p:bldP spid="332804" grpId="1" animBg="1"/>
      <p:bldP spid="5" grpId="0" animBg="1"/>
      <p:bldP spid="6" grpId="0" animBg="1"/>
      <p:bldP spid="7" grpId="0" animBg="1"/>
      <p:bldP spid="8" grpId="0" animBg="1"/>
      <p:bldP spid="9" grpId="0" animBg="1"/>
      <p:bldP spid="10" grpId="0" animBg="1"/>
      <p:bldP spid="11" grpId="0" animBg="1"/>
      <p:bldP spid="1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09688"/>
            <a:ext cx="5410200" cy="412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69635" name="Rectangle 3"/>
          <p:cNvSpPr>
            <a:spLocks noGrp="1" noChangeArrowheads="1"/>
          </p:cNvSpPr>
          <p:nvPr>
            <p:ph type="title"/>
          </p:nvPr>
        </p:nvSpPr>
        <p:spPr>
          <a:noFill/>
        </p:spPr>
        <p:txBody>
          <a:bodyPr/>
          <a:lstStyle/>
          <a:p>
            <a:pPr defTabSz="914400"/>
            <a:r>
              <a:rPr lang="en-US" smtClean="0"/>
              <a:t>Using SDM</a:t>
            </a:r>
          </a:p>
        </p:txBody>
      </p:sp>
      <p:pic>
        <p:nvPicPr>
          <p:cNvPr id="69636" name="Picture 4" desc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909888"/>
            <a:ext cx="3886200" cy="35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AutoShape 5"/>
          <p:cNvSpPr>
            <a:spLocks noChangeArrowheads="1"/>
          </p:cNvSpPr>
          <p:nvPr/>
        </p:nvSpPr>
        <p:spPr bwMode="auto">
          <a:xfrm rot="5400000">
            <a:off x="4317206" y="2021682"/>
            <a:ext cx="733425" cy="376238"/>
          </a:xfrm>
          <a:prstGeom prst="rightArrow">
            <a:avLst>
              <a:gd name="adj1" fmla="val 45352"/>
              <a:gd name="adj2" fmla="val 53860"/>
            </a:avLst>
          </a:prstGeom>
          <a:solidFill>
            <a:schemeClr val="accent2"/>
          </a:solidFill>
          <a:ln w="12700">
            <a:solidFill>
              <a:schemeClr val="tx1"/>
            </a:solidFill>
            <a:miter lim="800000"/>
            <a:headEnd/>
            <a:tailEnd/>
          </a:ln>
        </p:spPr>
        <p:txBody>
          <a:bodyPr lIns="73025" tIns="36512" rIns="73025" bIns="36512" anchor="ctr">
            <a:spAutoFit/>
          </a:bodyPr>
          <a:lstStyle/>
          <a:p>
            <a:endParaRPr lang="sk-SK"/>
          </a:p>
        </p:txBody>
      </p:sp>
      <p:sp>
        <p:nvSpPr>
          <p:cNvPr id="6" name="TextBox 5"/>
          <p:cNvSpPr txBox="1"/>
          <p:nvPr/>
        </p:nvSpPr>
        <p:spPr>
          <a:xfrm>
            <a:off x="5105400" y="2173288"/>
            <a:ext cx="3810000" cy="646112"/>
          </a:xfrm>
          <a:prstGeom prst="rect">
            <a:avLst/>
          </a:prstGeom>
          <a:solidFill>
            <a:schemeClr val="bg1">
              <a:lumMod val="65000"/>
            </a:schemeClr>
          </a:solidFill>
        </p:spPr>
        <p:txBody>
          <a:bodyPr>
            <a:spAutoFit/>
          </a:bodyPr>
          <a:lstStyle/>
          <a:p>
            <a:pPr marL="400050" indent="-400050">
              <a:defRPr/>
            </a:pPr>
            <a:r>
              <a:rPr lang="en-US" sz="2000" b="0" dirty="0">
                <a:solidFill>
                  <a:srgbClr val="005569"/>
                </a:solidFill>
              </a:rPr>
              <a:t>13. </a:t>
            </a:r>
            <a:r>
              <a:rPr lang="en-US" sz="2000" b="0" dirty="0"/>
              <a:t>Click the ellipsis (…) button and enter </a:t>
            </a:r>
            <a:r>
              <a:rPr lang="en-US" sz="2000" b="0" dirty="0" err="1"/>
              <a:t>config</a:t>
            </a:r>
            <a:r>
              <a:rPr lang="en-US" sz="2000" b="0" dirty="0"/>
              <a:t> location</a:t>
            </a:r>
          </a:p>
        </p:txBody>
      </p:sp>
      <p:sp>
        <p:nvSpPr>
          <p:cNvPr id="7" name="TextBox 6"/>
          <p:cNvSpPr txBox="1"/>
          <p:nvPr/>
        </p:nvSpPr>
        <p:spPr>
          <a:xfrm>
            <a:off x="533400" y="4724400"/>
            <a:ext cx="4057650" cy="1200150"/>
          </a:xfrm>
          <a:prstGeom prst="rect">
            <a:avLst/>
          </a:prstGeom>
          <a:solidFill>
            <a:schemeClr val="bg1">
              <a:lumMod val="65000"/>
            </a:schemeClr>
          </a:solidFill>
        </p:spPr>
        <p:txBody>
          <a:bodyPr>
            <a:spAutoFit/>
          </a:bodyPr>
          <a:lstStyle/>
          <a:p>
            <a:pPr marL="400050" indent="-400050">
              <a:defRPr/>
            </a:pPr>
            <a:r>
              <a:rPr lang="en-US" sz="2000" b="0" dirty="0">
                <a:solidFill>
                  <a:srgbClr val="005569"/>
                </a:solidFill>
              </a:rPr>
              <a:t>14. </a:t>
            </a:r>
            <a:r>
              <a:rPr lang="en-US" sz="2000" b="0" dirty="0"/>
              <a:t>Choose the category that will allow the Cisco IOS IPS to function efficiently on the router</a:t>
            </a:r>
          </a:p>
        </p:txBody>
      </p:sp>
      <p:sp>
        <p:nvSpPr>
          <p:cNvPr id="8" name="TextBox 7"/>
          <p:cNvSpPr txBox="1"/>
          <p:nvPr/>
        </p:nvSpPr>
        <p:spPr>
          <a:xfrm>
            <a:off x="1524000" y="6107113"/>
            <a:ext cx="2133600" cy="369887"/>
          </a:xfrm>
          <a:prstGeom prst="rect">
            <a:avLst/>
          </a:prstGeom>
          <a:solidFill>
            <a:schemeClr val="bg1">
              <a:lumMod val="65000"/>
            </a:schemeClr>
          </a:solidFill>
        </p:spPr>
        <p:txBody>
          <a:bodyPr>
            <a:spAutoFit/>
          </a:bodyPr>
          <a:lstStyle/>
          <a:p>
            <a:pPr marL="285750" indent="-285750">
              <a:defRPr/>
            </a:pPr>
            <a:r>
              <a:rPr lang="en-US" sz="2000" b="0" dirty="0">
                <a:solidFill>
                  <a:srgbClr val="005569"/>
                </a:solidFill>
              </a:rPr>
              <a:t>15. </a:t>
            </a:r>
            <a:r>
              <a:rPr lang="en-US" sz="2000" b="0" dirty="0"/>
              <a:t>Click finish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defTabSz="914400"/>
            <a:r>
              <a:rPr lang="en-US" smtClean="0"/>
              <a:t>SDM IPS Wizard Summary</a:t>
            </a:r>
          </a:p>
        </p:txBody>
      </p:sp>
      <p:pic>
        <p:nvPicPr>
          <p:cNvPr id="70659" name="Picture 3" desc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219200"/>
            <a:ext cx="6781800"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defTabSz="914400"/>
            <a:r>
              <a:rPr lang="en-US" smtClean="0"/>
              <a:t>Generated CLI Commands</a:t>
            </a:r>
          </a:p>
        </p:txBody>
      </p:sp>
      <p:sp>
        <p:nvSpPr>
          <p:cNvPr id="71683" name="Rectangle 3"/>
          <p:cNvSpPr>
            <a:spLocks noChangeArrowheads="1"/>
          </p:cNvSpPr>
          <p:nvPr/>
        </p:nvSpPr>
        <p:spPr bwMode="auto">
          <a:xfrm>
            <a:off x="762000" y="1295400"/>
            <a:ext cx="7545388" cy="5181600"/>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endParaRPr lang="sk-SK" sz="1400">
              <a:latin typeface="Courier New" pitchFamily="49" charset="0"/>
            </a:endParaRPr>
          </a:p>
        </p:txBody>
      </p:sp>
      <p:sp>
        <p:nvSpPr>
          <p:cNvPr id="71684" name="Rectangle 4"/>
          <p:cNvSpPr>
            <a:spLocks noChangeArrowheads="1"/>
          </p:cNvSpPr>
          <p:nvPr/>
        </p:nvSpPr>
        <p:spPr bwMode="auto">
          <a:xfrm>
            <a:off x="685800" y="1387475"/>
            <a:ext cx="7469188"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2880" tIns="0" rIns="0" bIns="0">
            <a:spAutoFit/>
          </a:bodyPr>
          <a:lstStyle/>
          <a:p>
            <a:pPr>
              <a:lnSpc>
                <a:spcPct val="110000"/>
              </a:lnSpc>
            </a:pPr>
            <a:r>
              <a:rPr lang="en-US" sz="1600" b="0">
                <a:latin typeface="Courier New" pitchFamily="49" charset="0"/>
              </a:rPr>
              <a:t>R1# </a:t>
            </a:r>
            <a:r>
              <a:rPr lang="en-US" sz="1600">
                <a:latin typeface="Courier New" pitchFamily="49" charset="0"/>
              </a:rPr>
              <a:t>show run</a:t>
            </a:r>
          </a:p>
          <a:p>
            <a:pPr>
              <a:lnSpc>
                <a:spcPct val="110000"/>
              </a:lnSpc>
            </a:pPr>
            <a:endParaRPr lang="en-US" sz="1600" b="0">
              <a:latin typeface="Courier New" pitchFamily="49" charset="0"/>
            </a:endParaRPr>
          </a:p>
          <a:p>
            <a:pPr>
              <a:lnSpc>
                <a:spcPct val="110000"/>
              </a:lnSpc>
            </a:pPr>
            <a:r>
              <a:rPr lang="en-US" sz="1600" b="0"/>
              <a:t>&lt;Output omitted&gt;</a:t>
            </a:r>
          </a:p>
          <a:p>
            <a:pPr>
              <a:lnSpc>
                <a:spcPct val="110000"/>
              </a:lnSpc>
            </a:pPr>
            <a:endParaRPr lang="en-US" sz="1600" b="0"/>
          </a:p>
          <a:p>
            <a:pPr>
              <a:lnSpc>
                <a:spcPct val="110000"/>
              </a:lnSpc>
            </a:pPr>
            <a:r>
              <a:rPr lang="en-US" sz="1600" b="0">
                <a:latin typeface="Courier New" pitchFamily="49" charset="0"/>
              </a:rPr>
              <a:t>ip ips name sdm_ips_rule</a:t>
            </a:r>
          </a:p>
          <a:p>
            <a:pPr>
              <a:lnSpc>
                <a:spcPct val="110000"/>
              </a:lnSpc>
            </a:pPr>
            <a:r>
              <a:rPr lang="en-US" sz="1600" b="0">
                <a:latin typeface="Courier New" pitchFamily="49" charset="0"/>
              </a:rPr>
              <a:t>ip ips config location flash:/ipsdir/ retries 1</a:t>
            </a:r>
          </a:p>
          <a:p>
            <a:pPr>
              <a:lnSpc>
                <a:spcPct val="110000"/>
              </a:lnSpc>
            </a:pPr>
            <a:r>
              <a:rPr lang="en-US" sz="1600" b="0">
                <a:latin typeface="Courier New" pitchFamily="49" charset="0"/>
              </a:rPr>
              <a:t>ip ips notify SDEE</a:t>
            </a:r>
          </a:p>
          <a:p>
            <a:pPr>
              <a:lnSpc>
                <a:spcPct val="110000"/>
              </a:lnSpc>
            </a:pPr>
            <a:r>
              <a:rPr lang="en-US" sz="1600" b="0">
                <a:latin typeface="Courier New" pitchFamily="49" charset="0"/>
              </a:rPr>
              <a:t>!</a:t>
            </a:r>
          </a:p>
          <a:p>
            <a:pPr>
              <a:lnSpc>
                <a:spcPct val="110000"/>
              </a:lnSpc>
            </a:pPr>
            <a:r>
              <a:rPr lang="en-US" sz="1600" b="0">
                <a:latin typeface="Courier New" pitchFamily="49" charset="0"/>
              </a:rPr>
              <a:t>ip ips signature-category</a:t>
            </a:r>
          </a:p>
          <a:p>
            <a:pPr>
              <a:lnSpc>
                <a:spcPct val="110000"/>
              </a:lnSpc>
            </a:pPr>
            <a:r>
              <a:rPr lang="en-US" sz="1600" b="0">
                <a:latin typeface="Courier New" pitchFamily="49" charset="0"/>
              </a:rPr>
              <a:t>  category all</a:t>
            </a:r>
          </a:p>
          <a:p>
            <a:pPr>
              <a:lnSpc>
                <a:spcPct val="110000"/>
              </a:lnSpc>
            </a:pPr>
            <a:r>
              <a:rPr lang="en-US" sz="1600" b="0">
                <a:latin typeface="Courier New" pitchFamily="49" charset="0"/>
              </a:rPr>
              <a:t>   retired true</a:t>
            </a:r>
          </a:p>
          <a:p>
            <a:pPr>
              <a:lnSpc>
                <a:spcPct val="110000"/>
              </a:lnSpc>
            </a:pPr>
            <a:r>
              <a:rPr lang="en-US" sz="1600" b="0">
                <a:latin typeface="Courier New" pitchFamily="49" charset="0"/>
              </a:rPr>
              <a:t>  category ios_ips basic</a:t>
            </a:r>
          </a:p>
          <a:p>
            <a:pPr>
              <a:lnSpc>
                <a:spcPct val="110000"/>
              </a:lnSpc>
            </a:pPr>
            <a:r>
              <a:rPr lang="en-US" sz="1600" b="0">
                <a:latin typeface="Courier New" pitchFamily="49" charset="0"/>
              </a:rPr>
              <a:t>   retired false	</a:t>
            </a:r>
          </a:p>
          <a:p>
            <a:pPr>
              <a:lnSpc>
                <a:spcPct val="110000"/>
              </a:lnSpc>
            </a:pPr>
            <a:r>
              <a:rPr lang="en-US" sz="1600" b="0">
                <a:latin typeface="Courier New" pitchFamily="49" charset="0"/>
              </a:rPr>
              <a:t>!</a:t>
            </a:r>
          </a:p>
          <a:p>
            <a:pPr>
              <a:lnSpc>
                <a:spcPct val="110000"/>
              </a:lnSpc>
            </a:pPr>
            <a:r>
              <a:rPr lang="en-US" sz="1600" b="0">
                <a:latin typeface="Courier New" pitchFamily="49" charset="0"/>
              </a:rPr>
              <a:t>interface Serial0/0/0</a:t>
            </a:r>
          </a:p>
          <a:p>
            <a:pPr>
              <a:lnSpc>
                <a:spcPct val="110000"/>
              </a:lnSpc>
            </a:pPr>
            <a:r>
              <a:rPr lang="en-US" sz="1600" b="0">
                <a:latin typeface="Courier New" pitchFamily="49" charset="0"/>
              </a:rPr>
              <a:t> ip ips sdm_ips_rule in</a:t>
            </a:r>
          </a:p>
          <a:p>
            <a:pPr>
              <a:lnSpc>
                <a:spcPct val="110000"/>
              </a:lnSpc>
            </a:pPr>
            <a:r>
              <a:rPr lang="en-US" sz="1600" b="0">
                <a:latin typeface="Courier New" pitchFamily="49" charset="0"/>
              </a:rPr>
              <a:t> ip virtual-reassembly</a:t>
            </a:r>
          </a:p>
          <a:p>
            <a:pPr>
              <a:lnSpc>
                <a:spcPct val="110000"/>
              </a:lnSpc>
            </a:pPr>
            <a:endParaRPr lang="en-US" sz="1600" b="0">
              <a:latin typeface="Courier New" pitchFamily="49" charset="0"/>
            </a:endParaRPr>
          </a:p>
          <a:p>
            <a:pPr>
              <a:lnSpc>
                <a:spcPct val="110000"/>
              </a:lnSpc>
            </a:pPr>
            <a:r>
              <a:rPr lang="en-US" sz="1600" b="0"/>
              <a:t>&lt;Output omitted&gt;</a:t>
            </a:r>
          </a:p>
          <a:p>
            <a:pPr>
              <a:lnSpc>
                <a:spcPct val="110000"/>
              </a:lnSpc>
            </a:pPr>
            <a:endParaRPr lang="en-US" sz="1000" b="0">
              <a:latin typeface="Courier New"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defTabSz="914400"/>
            <a:r>
              <a:rPr lang="en-US" smtClean="0"/>
              <a:t>Using CLI Commands</a:t>
            </a:r>
          </a:p>
        </p:txBody>
      </p:sp>
      <p:sp>
        <p:nvSpPr>
          <p:cNvPr id="72707" name="Rectangle 3"/>
          <p:cNvSpPr>
            <a:spLocks noChangeArrowheads="1"/>
          </p:cNvSpPr>
          <p:nvPr/>
        </p:nvSpPr>
        <p:spPr bwMode="auto">
          <a:xfrm>
            <a:off x="609600" y="1311275"/>
            <a:ext cx="6889750" cy="2438400"/>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endParaRPr lang="sk-SK" sz="1400">
              <a:latin typeface="Courier New" pitchFamily="49" charset="0"/>
            </a:endParaRPr>
          </a:p>
        </p:txBody>
      </p:sp>
      <p:sp>
        <p:nvSpPr>
          <p:cNvPr id="72708" name="Rectangle 4"/>
          <p:cNvSpPr>
            <a:spLocks noChangeArrowheads="1"/>
          </p:cNvSpPr>
          <p:nvPr/>
        </p:nvSpPr>
        <p:spPr bwMode="auto">
          <a:xfrm>
            <a:off x="533400" y="1349375"/>
            <a:ext cx="7088188"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2880" tIns="0" rIns="0" bIns="0">
            <a:spAutoFit/>
          </a:bodyPr>
          <a:lstStyle/>
          <a:p>
            <a:pPr>
              <a:lnSpc>
                <a:spcPct val="110000"/>
              </a:lnSpc>
            </a:pPr>
            <a:r>
              <a:rPr lang="en-US" sz="1200" b="0">
                <a:latin typeface="Courier New" pitchFamily="49" charset="0"/>
              </a:rPr>
              <a:t>R1# </a:t>
            </a:r>
            <a:r>
              <a:rPr lang="en-US" sz="1200">
                <a:latin typeface="Courier New" pitchFamily="49" charset="0"/>
              </a:rPr>
              <a:t>configure terminal</a:t>
            </a:r>
          </a:p>
          <a:p>
            <a:pPr>
              <a:lnSpc>
                <a:spcPct val="110000"/>
              </a:lnSpc>
            </a:pPr>
            <a:r>
              <a:rPr lang="en-US" sz="1200" b="0">
                <a:latin typeface="Courier New" pitchFamily="49" charset="0"/>
              </a:rPr>
              <a:t>Enter configuration commands, one per line. End with CNTL/Z.</a:t>
            </a:r>
          </a:p>
          <a:p>
            <a:pPr>
              <a:lnSpc>
                <a:spcPct val="110000"/>
              </a:lnSpc>
            </a:pPr>
            <a:r>
              <a:rPr lang="en-US" sz="1200" b="0">
                <a:latin typeface="Courier New" pitchFamily="49" charset="0"/>
              </a:rPr>
              <a:t>R1(config)# </a:t>
            </a:r>
            <a:r>
              <a:rPr lang="en-US" sz="1200">
                <a:latin typeface="Courier New" pitchFamily="49" charset="0"/>
              </a:rPr>
              <a:t>ip ips signature-definition</a:t>
            </a:r>
          </a:p>
          <a:p>
            <a:pPr>
              <a:lnSpc>
                <a:spcPct val="110000"/>
              </a:lnSpc>
            </a:pPr>
            <a:r>
              <a:rPr lang="en-US" sz="1200" b="0">
                <a:latin typeface="Courier New" pitchFamily="49" charset="0"/>
              </a:rPr>
              <a:t>R1(config-sigdef)# </a:t>
            </a:r>
            <a:r>
              <a:rPr lang="en-US" sz="1200">
                <a:latin typeface="Courier New" pitchFamily="49" charset="0"/>
              </a:rPr>
              <a:t>signature 6130 10</a:t>
            </a:r>
          </a:p>
          <a:p>
            <a:pPr>
              <a:lnSpc>
                <a:spcPct val="110000"/>
              </a:lnSpc>
            </a:pPr>
            <a:r>
              <a:rPr lang="en-US" sz="1200" b="0">
                <a:latin typeface="Courier New" pitchFamily="49" charset="0"/>
              </a:rPr>
              <a:t>R1(config-sigdef-sig)# </a:t>
            </a:r>
            <a:r>
              <a:rPr lang="en-US" sz="1200">
                <a:latin typeface="Courier New" pitchFamily="49" charset="0"/>
              </a:rPr>
              <a:t>status</a:t>
            </a:r>
          </a:p>
          <a:p>
            <a:pPr>
              <a:lnSpc>
                <a:spcPct val="110000"/>
              </a:lnSpc>
            </a:pPr>
            <a:r>
              <a:rPr lang="en-US" sz="1200" b="0">
                <a:latin typeface="Courier New" pitchFamily="49" charset="0"/>
              </a:rPr>
              <a:t>R1(config-sigdef-sig-status)# </a:t>
            </a:r>
            <a:r>
              <a:rPr lang="en-US" sz="1200">
                <a:latin typeface="Courier New" pitchFamily="49" charset="0"/>
              </a:rPr>
              <a:t>retired true</a:t>
            </a:r>
          </a:p>
          <a:p>
            <a:pPr>
              <a:lnSpc>
                <a:spcPct val="110000"/>
              </a:lnSpc>
            </a:pPr>
            <a:r>
              <a:rPr lang="en-US" sz="1200" b="0">
                <a:latin typeface="Courier New" pitchFamily="49" charset="0"/>
              </a:rPr>
              <a:t>R1(config-sigdef-sig-status)# </a:t>
            </a:r>
            <a:r>
              <a:rPr lang="en-US" sz="1200">
                <a:latin typeface="Courier New" pitchFamily="49" charset="0"/>
              </a:rPr>
              <a:t>exit</a:t>
            </a:r>
          </a:p>
          <a:p>
            <a:pPr>
              <a:lnSpc>
                <a:spcPct val="110000"/>
              </a:lnSpc>
            </a:pPr>
            <a:r>
              <a:rPr lang="en-US" sz="1200" b="0">
                <a:latin typeface="Courier New" pitchFamily="49" charset="0"/>
              </a:rPr>
              <a:t>R1(config-sigdef-sig)# </a:t>
            </a:r>
            <a:r>
              <a:rPr lang="en-US" sz="1200">
                <a:latin typeface="Courier New" pitchFamily="49" charset="0"/>
              </a:rPr>
              <a:t>exit</a:t>
            </a:r>
          </a:p>
          <a:p>
            <a:pPr>
              <a:lnSpc>
                <a:spcPct val="110000"/>
              </a:lnSpc>
            </a:pPr>
            <a:r>
              <a:rPr lang="en-US" sz="1200" b="0">
                <a:latin typeface="Courier New" pitchFamily="49" charset="0"/>
              </a:rPr>
              <a:t>R1(config-sigdef)# </a:t>
            </a:r>
            <a:r>
              <a:rPr lang="en-US" sz="1200">
                <a:latin typeface="Courier New" pitchFamily="49" charset="0"/>
              </a:rPr>
              <a:t>exit</a:t>
            </a:r>
          </a:p>
          <a:p>
            <a:pPr>
              <a:lnSpc>
                <a:spcPct val="110000"/>
              </a:lnSpc>
            </a:pPr>
            <a:r>
              <a:rPr lang="en-US" sz="1200" b="0">
                <a:latin typeface="Courier New" pitchFamily="49" charset="0"/>
              </a:rPr>
              <a:t>Do you want to accept these changes? [confirm] </a:t>
            </a:r>
            <a:r>
              <a:rPr lang="en-US" sz="1200">
                <a:latin typeface="Courier New" pitchFamily="49" charset="0"/>
              </a:rPr>
              <a:t>y</a:t>
            </a:r>
          </a:p>
          <a:p>
            <a:pPr>
              <a:lnSpc>
                <a:spcPct val="110000"/>
              </a:lnSpc>
            </a:pPr>
            <a:r>
              <a:rPr lang="en-US" sz="1200" b="0">
                <a:latin typeface="Courier New" pitchFamily="49" charset="0"/>
              </a:rPr>
              <a:t>R1(config)#</a:t>
            </a:r>
          </a:p>
          <a:p>
            <a:pPr>
              <a:lnSpc>
                <a:spcPct val="110000"/>
              </a:lnSpc>
            </a:pPr>
            <a:endParaRPr lang="en-US" sz="1200" b="0">
              <a:latin typeface="Courier New" pitchFamily="49" charset="0"/>
            </a:endParaRPr>
          </a:p>
        </p:txBody>
      </p:sp>
      <p:sp>
        <p:nvSpPr>
          <p:cNvPr id="87047" name="Text Box 7"/>
          <p:cNvSpPr txBox="1">
            <a:spLocks noChangeArrowheads="1"/>
          </p:cNvSpPr>
          <p:nvPr/>
        </p:nvSpPr>
        <p:spPr bwMode="auto">
          <a:xfrm>
            <a:off x="5562600" y="1828800"/>
            <a:ext cx="3276600" cy="1631950"/>
          </a:xfrm>
          <a:prstGeom prst="rect">
            <a:avLst/>
          </a:prstGeom>
          <a:solidFill>
            <a:schemeClr val="bg1">
              <a:lumMod val="65000"/>
            </a:schemeClr>
          </a:solidFill>
          <a:ln w="9525">
            <a:noFill/>
            <a:miter lim="800000"/>
            <a:headEnd/>
            <a:tailEnd/>
          </a:ln>
        </p:spPr>
        <p:txBody>
          <a:bodyPr>
            <a:spAutoFit/>
          </a:bodyPr>
          <a:lstStyle/>
          <a:p>
            <a:pPr eaLnBrk="1" hangingPunct="1">
              <a:lnSpc>
                <a:spcPct val="100000"/>
              </a:lnSpc>
              <a:spcBef>
                <a:spcPct val="50000"/>
              </a:spcBef>
              <a:defRPr/>
            </a:pPr>
            <a:r>
              <a:rPr lang="en-US" sz="2000" b="0" dirty="0"/>
              <a:t>This example shows how to retire individual signatures. In this case, signature 6130 with </a:t>
            </a:r>
            <a:r>
              <a:rPr lang="en-US" sz="2000" b="0" dirty="0" err="1"/>
              <a:t>subsig</a:t>
            </a:r>
            <a:r>
              <a:rPr lang="en-US" sz="2000" b="0" dirty="0"/>
              <a:t> ID of 10</a:t>
            </a:r>
            <a:r>
              <a:rPr lang="en-US" sz="1400" b="0" dirty="0"/>
              <a:t>.</a:t>
            </a:r>
          </a:p>
        </p:txBody>
      </p:sp>
      <p:sp>
        <p:nvSpPr>
          <p:cNvPr id="72710" name="Rectangle 3"/>
          <p:cNvSpPr>
            <a:spLocks noChangeArrowheads="1"/>
          </p:cNvSpPr>
          <p:nvPr/>
        </p:nvSpPr>
        <p:spPr bwMode="auto">
          <a:xfrm>
            <a:off x="685800" y="4038600"/>
            <a:ext cx="6889750" cy="1981200"/>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endParaRPr lang="sk-SK" sz="1400">
              <a:latin typeface="Courier New" pitchFamily="49" charset="0"/>
            </a:endParaRPr>
          </a:p>
        </p:txBody>
      </p:sp>
      <p:sp>
        <p:nvSpPr>
          <p:cNvPr id="72711" name="Rectangle 4"/>
          <p:cNvSpPr>
            <a:spLocks noChangeArrowheads="1"/>
          </p:cNvSpPr>
          <p:nvPr/>
        </p:nvSpPr>
        <p:spPr bwMode="auto">
          <a:xfrm>
            <a:off x="609600" y="4114800"/>
            <a:ext cx="708818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2880" tIns="0" rIns="0" bIns="0">
            <a:spAutoFit/>
          </a:bodyPr>
          <a:lstStyle/>
          <a:p>
            <a:pPr>
              <a:lnSpc>
                <a:spcPct val="110000"/>
              </a:lnSpc>
            </a:pPr>
            <a:r>
              <a:rPr lang="en-US" sz="1200" b="0">
                <a:latin typeface="Courier New" pitchFamily="49" charset="0"/>
              </a:rPr>
              <a:t>R1# </a:t>
            </a:r>
            <a:r>
              <a:rPr lang="en-US" sz="1200">
                <a:latin typeface="Courier New" pitchFamily="49" charset="0"/>
              </a:rPr>
              <a:t>configure terminal</a:t>
            </a:r>
          </a:p>
          <a:p>
            <a:pPr>
              <a:lnSpc>
                <a:spcPct val="110000"/>
              </a:lnSpc>
            </a:pPr>
            <a:r>
              <a:rPr lang="en-US" sz="1200" b="0">
                <a:latin typeface="Courier New" pitchFamily="49" charset="0"/>
              </a:rPr>
              <a:t>Enter configuration commands, one per line. End with CNTL/Z.</a:t>
            </a:r>
          </a:p>
          <a:p>
            <a:pPr>
              <a:lnSpc>
                <a:spcPct val="110000"/>
              </a:lnSpc>
            </a:pPr>
            <a:r>
              <a:rPr lang="en-US" sz="1200" b="0">
                <a:latin typeface="Courier New" pitchFamily="49" charset="0"/>
              </a:rPr>
              <a:t>R1(config)# </a:t>
            </a:r>
            <a:r>
              <a:rPr lang="en-US" sz="1200">
                <a:latin typeface="Courier New" pitchFamily="49" charset="0"/>
              </a:rPr>
              <a:t>ip ips signature-category</a:t>
            </a:r>
            <a:endParaRPr lang="en-US" sz="1200" b="0">
              <a:latin typeface="Courier New" pitchFamily="49" charset="0"/>
            </a:endParaRPr>
          </a:p>
          <a:p>
            <a:pPr>
              <a:lnSpc>
                <a:spcPct val="110000"/>
              </a:lnSpc>
            </a:pPr>
            <a:r>
              <a:rPr lang="en-US" sz="1200" b="0">
                <a:latin typeface="Courier New" pitchFamily="49" charset="0"/>
              </a:rPr>
              <a:t>R1(config-ips-category)# </a:t>
            </a:r>
            <a:r>
              <a:rPr lang="en-US" sz="1200">
                <a:latin typeface="Courier New" pitchFamily="49" charset="0"/>
              </a:rPr>
              <a:t>category ios_ips basic</a:t>
            </a:r>
            <a:endParaRPr lang="en-US" sz="1200" b="0">
              <a:latin typeface="Courier New" pitchFamily="49" charset="0"/>
            </a:endParaRPr>
          </a:p>
          <a:p>
            <a:pPr>
              <a:lnSpc>
                <a:spcPct val="110000"/>
              </a:lnSpc>
            </a:pPr>
            <a:r>
              <a:rPr lang="en-US" sz="1200" b="0">
                <a:latin typeface="Courier New" pitchFamily="49" charset="0"/>
              </a:rPr>
              <a:t>R1(config-ips-category-action)# </a:t>
            </a:r>
            <a:r>
              <a:rPr lang="en-US" sz="1200">
                <a:latin typeface="Courier New" pitchFamily="49" charset="0"/>
              </a:rPr>
              <a:t>retired false</a:t>
            </a:r>
            <a:endParaRPr lang="en-US" sz="1200" b="0">
              <a:latin typeface="Courier New" pitchFamily="49" charset="0"/>
            </a:endParaRPr>
          </a:p>
          <a:p>
            <a:pPr>
              <a:lnSpc>
                <a:spcPct val="110000"/>
              </a:lnSpc>
            </a:pPr>
            <a:r>
              <a:rPr lang="en-US" sz="1200" b="0">
                <a:latin typeface="Courier New" pitchFamily="49" charset="0"/>
              </a:rPr>
              <a:t>R1(config-ips-category-action)# </a:t>
            </a:r>
            <a:r>
              <a:rPr lang="en-US" sz="1200">
                <a:latin typeface="Courier New" pitchFamily="49" charset="0"/>
              </a:rPr>
              <a:t>exit</a:t>
            </a:r>
          </a:p>
          <a:p>
            <a:pPr>
              <a:lnSpc>
                <a:spcPct val="110000"/>
              </a:lnSpc>
            </a:pPr>
            <a:r>
              <a:rPr lang="en-US" sz="1200" b="0">
                <a:latin typeface="Courier New" pitchFamily="49" charset="0"/>
              </a:rPr>
              <a:t>R1(config-ips-category)# </a:t>
            </a:r>
            <a:r>
              <a:rPr lang="en-US" sz="1200">
                <a:latin typeface="Courier New" pitchFamily="49" charset="0"/>
              </a:rPr>
              <a:t>exit</a:t>
            </a:r>
          </a:p>
          <a:p>
            <a:pPr>
              <a:lnSpc>
                <a:spcPct val="110000"/>
              </a:lnSpc>
            </a:pPr>
            <a:r>
              <a:rPr lang="en-US" sz="1200" b="0">
                <a:latin typeface="Courier New" pitchFamily="49" charset="0"/>
              </a:rPr>
              <a:t>Do you want to accept these changes? [confirm] </a:t>
            </a:r>
            <a:r>
              <a:rPr lang="en-US" sz="1200">
                <a:latin typeface="Courier New" pitchFamily="49" charset="0"/>
              </a:rPr>
              <a:t>y</a:t>
            </a:r>
          </a:p>
          <a:p>
            <a:pPr>
              <a:lnSpc>
                <a:spcPct val="110000"/>
              </a:lnSpc>
            </a:pPr>
            <a:r>
              <a:rPr lang="en-US" sz="1200" b="0">
                <a:latin typeface="Courier New" pitchFamily="49" charset="0"/>
              </a:rPr>
              <a:t>R1(config)#</a:t>
            </a:r>
          </a:p>
          <a:p>
            <a:pPr>
              <a:lnSpc>
                <a:spcPct val="110000"/>
              </a:lnSpc>
            </a:pPr>
            <a:endParaRPr lang="en-US" sz="1200" b="0">
              <a:latin typeface="Courier New" pitchFamily="49" charset="0"/>
            </a:endParaRPr>
          </a:p>
        </p:txBody>
      </p:sp>
      <p:sp>
        <p:nvSpPr>
          <p:cNvPr id="10" name="Text Box 7"/>
          <p:cNvSpPr txBox="1">
            <a:spLocks noChangeArrowheads="1"/>
          </p:cNvSpPr>
          <p:nvPr/>
        </p:nvSpPr>
        <p:spPr bwMode="auto">
          <a:xfrm>
            <a:off x="5638800" y="4648200"/>
            <a:ext cx="3200400" cy="1323975"/>
          </a:xfrm>
          <a:prstGeom prst="rect">
            <a:avLst/>
          </a:prstGeom>
          <a:solidFill>
            <a:schemeClr val="bg1">
              <a:lumMod val="65000"/>
            </a:schemeClr>
          </a:solidFill>
          <a:ln w="9525">
            <a:noFill/>
            <a:miter lim="800000"/>
            <a:headEnd/>
            <a:tailEnd/>
          </a:ln>
        </p:spPr>
        <p:txBody>
          <a:bodyPr>
            <a:spAutoFit/>
          </a:bodyPr>
          <a:lstStyle/>
          <a:p>
            <a:pPr eaLnBrk="1" hangingPunct="1">
              <a:lnSpc>
                <a:spcPct val="100000"/>
              </a:lnSpc>
              <a:spcBef>
                <a:spcPct val="50000"/>
              </a:spcBef>
              <a:defRPr/>
            </a:pPr>
            <a:r>
              <a:rPr lang="en-US" sz="2000" b="0" dirty="0"/>
              <a:t>This example shows how to </a:t>
            </a:r>
            <a:r>
              <a:rPr lang="en-US" sz="2000" b="0" dirty="0" err="1"/>
              <a:t>unretire</a:t>
            </a:r>
            <a:r>
              <a:rPr lang="en-US" sz="2000" b="0" dirty="0"/>
              <a:t> all signatures that belong to the IOS IPS Basic category.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7047"/>
                                        </p:tgtEl>
                                        <p:attrNameLst>
                                          <p:attrName>style.visibility</p:attrName>
                                        </p:attrNameLst>
                                      </p:cBhvr>
                                      <p:to>
                                        <p:strVal val="visible"/>
                                      </p:to>
                                    </p:set>
                                    <p:animEffect transition="in" filter="fade">
                                      <p:cBhvr>
                                        <p:cTn id="7" dur="2000"/>
                                        <p:tgtEl>
                                          <p:spTgt spid="87047"/>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animBg="1"/>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defTabSz="914400"/>
            <a:r>
              <a:rPr lang="en-US" smtClean="0"/>
              <a:t>Using CLI Commands for Changes</a:t>
            </a:r>
          </a:p>
        </p:txBody>
      </p:sp>
      <p:sp>
        <p:nvSpPr>
          <p:cNvPr id="73731" name="Rectangle 3"/>
          <p:cNvSpPr>
            <a:spLocks noChangeArrowheads="1"/>
          </p:cNvSpPr>
          <p:nvPr/>
        </p:nvSpPr>
        <p:spPr bwMode="auto">
          <a:xfrm>
            <a:off x="304800" y="2028825"/>
            <a:ext cx="6889750" cy="2895600"/>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endParaRPr lang="sk-SK" sz="1400">
              <a:latin typeface="Courier New" pitchFamily="49" charset="0"/>
            </a:endParaRPr>
          </a:p>
        </p:txBody>
      </p:sp>
      <p:sp>
        <p:nvSpPr>
          <p:cNvPr id="73732" name="Rectangle 4"/>
          <p:cNvSpPr>
            <a:spLocks noChangeArrowheads="1"/>
          </p:cNvSpPr>
          <p:nvPr/>
        </p:nvSpPr>
        <p:spPr bwMode="auto">
          <a:xfrm>
            <a:off x="228600" y="2066925"/>
            <a:ext cx="7088188"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2880" tIns="0" rIns="0" bIns="0">
            <a:spAutoFit/>
          </a:bodyPr>
          <a:lstStyle/>
          <a:p>
            <a:pPr>
              <a:lnSpc>
                <a:spcPct val="110000"/>
              </a:lnSpc>
            </a:pPr>
            <a:r>
              <a:rPr lang="en-US" sz="1200" b="0">
                <a:latin typeface="Courier New" pitchFamily="49" charset="0"/>
              </a:rPr>
              <a:t>R1# </a:t>
            </a:r>
            <a:r>
              <a:rPr lang="en-US" sz="1200">
                <a:latin typeface="Courier New" pitchFamily="49" charset="0"/>
              </a:rPr>
              <a:t>configure terminal</a:t>
            </a:r>
          </a:p>
          <a:p>
            <a:pPr>
              <a:lnSpc>
                <a:spcPct val="110000"/>
              </a:lnSpc>
            </a:pPr>
            <a:r>
              <a:rPr lang="en-US" sz="1200" b="0">
                <a:latin typeface="Courier New" pitchFamily="49" charset="0"/>
              </a:rPr>
              <a:t>Enter configuration commands, one per line. End with CNTL/Z.</a:t>
            </a:r>
          </a:p>
          <a:p>
            <a:pPr>
              <a:lnSpc>
                <a:spcPct val="110000"/>
              </a:lnSpc>
            </a:pPr>
            <a:r>
              <a:rPr lang="en-US" sz="1200" b="0">
                <a:latin typeface="Courier New" pitchFamily="49" charset="0"/>
              </a:rPr>
              <a:t>R1(config)# </a:t>
            </a:r>
            <a:r>
              <a:rPr lang="en-US" sz="1200">
                <a:latin typeface="Courier New" pitchFamily="49" charset="0"/>
              </a:rPr>
              <a:t>ip ips signature-definition</a:t>
            </a:r>
          </a:p>
          <a:p>
            <a:pPr>
              <a:lnSpc>
                <a:spcPct val="110000"/>
              </a:lnSpc>
            </a:pPr>
            <a:r>
              <a:rPr lang="en-US" sz="1200" b="0">
                <a:latin typeface="Courier New" pitchFamily="49" charset="0"/>
              </a:rPr>
              <a:t>R1(config-sigdef)# </a:t>
            </a:r>
            <a:r>
              <a:rPr lang="en-US" sz="1200">
                <a:latin typeface="Courier New" pitchFamily="49" charset="0"/>
              </a:rPr>
              <a:t>signature 6130 10</a:t>
            </a:r>
          </a:p>
          <a:p>
            <a:pPr>
              <a:lnSpc>
                <a:spcPct val="110000"/>
              </a:lnSpc>
            </a:pPr>
            <a:r>
              <a:rPr lang="en-US" sz="1200" b="0">
                <a:latin typeface="Courier New" pitchFamily="49" charset="0"/>
              </a:rPr>
              <a:t>R1(config-sigdef-sig)# </a:t>
            </a:r>
            <a:r>
              <a:rPr lang="en-US" sz="1200">
                <a:latin typeface="Courier New" pitchFamily="49" charset="0"/>
              </a:rPr>
              <a:t>engine</a:t>
            </a:r>
          </a:p>
          <a:p>
            <a:pPr>
              <a:lnSpc>
                <a:spcPct val="110000"/>
              </a:lnSpc>
            </a:pPr>
            <a:r>
              <a:rPr lang="en-US" sz="1200" b="0">
                <a:latin typeface="Courier New" pitchFamily="49" charset="0"/>
              </a:rPr>
              <a:t>R1(config-sigdef-sig-engine)# </a:t>
            </a:r>
            <a:r>
              <a:rPr lang="en-US" sz="1200">
                <a:latin typeface="Courier New" pitchFamily="49" charset="0"/>
              </a:rPr>
              <a:t>event-action produce-alert</a:t>
            </a:r>
          </a:p>
          <a:p>
            <a:pPr>
              <a:lnSpc>
                <a:spcPct val="110000"/>
              </a:lnSpc>
            </a:pPr>
            <a:r>
              <a:rPr lang="en-US" sz="1200" b="0">
                <a:latin typeface="Courier New" pitchFamily="49" charset="0"/>
              </a:rPr>
              <a:t>R1(config-sigdef-sig-engine)# </a:t>
            </a:r>
            <a:r>
              <a:rPr lang="en-US" sz="1200">
                <a:latin typeface="Courier New" pitchFamily="49" charset="0"/>
              </a:rPr>
              <a:t>event-action deny-packet-inline</a:t>
            </a:r>
          </a:p>
          <a:p>
            <a:pPr>
              <a:lnSpc>
                <a:spcPct val="110000"/>
              </a:lnSpc>
            </a:pPr>
            <a:r>
              <a:rPr lang="en-US" sz="1200" b="0">
                <a:latin typeface="Courier New" pitchFamily="49" charset="0"/>
              </a:rPr>
              <a:t>R1(config-sigdef-sig-engine)# </a:t>
            </a:r>
            <a:r>
              <a:rPr lang="en-US" sz="1200">
                <a:latin typeface="Courier New" pitchFamily="49" charset="0"/>
              </a:rPr>
              <a:t>event-action reset-tcp-connection</a:t>
            </a:r>
          </a:p>
          <a:p>
            <a:pPr>
              <a:lnSpc>
                <a:spcPct val="110000"/>
              </a:lnSpc>
            </a:pPr>
            <a:r>
              <a:rPr lang="en-US" sz="1200" b="0">
                <a:latin typeface="Courier New" pitchFamily="49" charset="0"/>
              </a:rPr>
              <a:t>R1(config-sigdef-sig-engine)# </a:t>
            </a:r>
            <a:r>
              <a:rPr lang="en-US" sz="1200">
                <a:latin typeface="Courier New" pitchFamily="49" charset="0"/>
              </a:rPr>
              <a:t>exit</a:t>
            </a:r>
          </a:p>
          <a:p>
            <a:pPr>
              <a:lnSpc>
                <a:spcPct val="110000"/>
              </a:lnSpc>
            </a:pPr>
            <a:r>
              <a:rPr lang="en-US" sz="1200" b="0">
                <a:latin typeface="Courier New" pitchFamily="49" charset="0"/>
              </a:rPr>
              <a:t>R1(config-sigdef-sig)# </a:t>
            </a:r>
            <a:r>
              <a:rPr lang="en-US" sz="1200">
                <a:latin typeface="Courier New" pitchFamily="49" charset="0"/>
              </a:rPr>
              <a:t>exit</a:t>
            </a:r>
          </a:p>
          <a:p>
            <a:pPr>
              <a:lnSpc>
                <a:spcPct val="110000"/>
              </a:lnSpc>
            </a:pPr>
            <a:r>
              <a:rPr lang="en-US" sz="1200" b="0">
                <a:latin typeface="Courier New" pitchFamily="49" charset="0"/>
              </a:rPr>
              <a:t>R1(config-sigdef)# </a:t>
            </a:r>
            <a:r>
              <a:rPr lang="en-US" sz="1200">
                <a:latin typeface="Courier New" pitchFamily="49" charset="0"/>
              </a:rPr>
              <a:t>exit</a:t>
            </a:r>
          </a:p>
          <a:p>
            <a:pPr>
              <a:lnSpc>
                <a:spcPct val="110000"/>
              </a:lnSpc>
            </a:pPr>
            <a:r>
              <a:rPr lang="en-US" sz="1200" b="0">
                <a:latin typeface="Courier New" pitchFamily="49" charset="0"/>
              </a:rPr>
              <a:t>Do you want to accept these changes? [confirm] </a:t>
            </a:r>
            <a:r>
              <a:rPr lang="en-US" sz="1200">
                <a:latin typeface="Courier New" pitchFamily="49" charset="0"/>
              </a:rPr>
              <a:t>y</a:t>
            </a:r>
          </a:p>
          <a:p>
            <a:pPr>
              <a:lnSpc>
                <a:spcPct val="110000"/>
              </a:lnSpc>
            </a:pPr>
            <a:r>
              <a:rPr lang="en-US" sz="1200" b="0">
                <a:latin typeface="Courier New" pitchFamily="49" charset="0"/>
              </a:rPr>
              <a:t>R1(config)#</a:t>
            </a:r>
          </a:p>
        </p:txBody>
      </p:sp>
      <p:sp>
        <p:nvSpPr>
          <p:cNvPr id="89093" name="Text Box 5"/>
          <p:cNvSpPr txBox="1">
            <a:spLocks noChangeArrowheads="1"/>
          </p:cNvSpPr>
          <p:nvPr/>
        </p:nvSpPr>
        <p:spPr bwMode="auto">
          <a:xfrm>
            <a:off x="4953000" y="3933825"/>
            <a:ext cx="4038600" cy="1323975"/>
          </a:xfrm>
          <a:prstGeom prst="rect">
            <a:avLst/>
          </a:prstGeom>
          <a:solidFill>
            <a:schemeClr val="bg1">
              <a:lumMod val="75000"/>
            </a:schemeClr>
          </a:solidFill>
          <a:ln w="9525">
            <a:noFill/>
            <a:miter lim="800000"/>
            <a:headEnd/>
            <a:tailEnd/>
          </a:ln>
        </p:spPr>
        <p:txBody>
          <a:bodyPr>
            <a:spAutoFit/>
          </a:bodyPr>
          <a:lstStyle/>
          <a:p>
            <a:pPr eaLnBrk="1" hangingPunct="1">
              <a:lnSpc>
                <a:spcPct val="100000"/>
              </a:lnSpc>
              <a:spcBef>
                <a:spcPct val="50000"/>
              </a:spcBef>
              <a:defRPr/>
            </a:pPr>
            <a:r>
              <a:rPr lang="en-US" sz="2000" b="0" dirty="0"/>
              <a:t>This example shows how to change signature actions to alert, drop, and reset for signature 6130 with </a:t>
            </a:r>
            <a:r>
              <a:rPr lang="en-US" sz="2000" b="0" dirty="0" err="1"/>
              <a:t>subsig</a:t>
            </a:r>
            <a:r>
              <a:rPr lang="en-US" sz="2000" b="0" dirty="0"/>
              <a:t> ID of 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9093"/>
                                        </p:tgtEl>
                                        <p:attrNameLst>
                                          <p:attrName>style.visibility</p:attrName>
                                        </p:attrNameLst>
                                      </p:cBhvr>
                                      <p:to>
                                        <p:strVal val="visible"/>
                                      </p:to>
                                    </p:set>
                                    <p:animEffect transition="in" filter="fade">
                                      <p:cBhvr>
                                        <p:cTn id="7" dur="20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defTabSz="914400"/>
            <a:r>
              <a:rPr lang="en-US" smtClean="0"/>
              <a:t>Intrusion Detection Systems (IDSs)</a:t>
            </a:r>
          </a:p>
        </p:txBody>
      </p:sp>
      <p:sp>
        <p:nvSpPr>
          <p:cNvPr id="10243" name="Rectangle 37"/>
          <p:cNvSpPr>
            <a:spLocks noGrp="1" noChangeArrowheads="1"/>
          </p:cNvSpPr>
          <p:nvPr>
            <p:ph type="body" sz="half" idx="1"/>
          </p:nvPr>
        </p:nvSpPr>
        <p:spPr>
          <a:xfrm>
            <a:off x="455613" y="1690688"/>
            <a:ext cx="4573587" cy="4252912"/>
          </a:xfrm>
        </p:spPr>
        <p:txBody>
          <a:bodyPr/>
          <a:lstStyle/>
          <a:p>
            <a:pPr marL="457200" indent="-457200">
              <a:lnSpc>
                <a:spcPct val="75000"/>
              </a:lnSpc>
              <a:buFontTx/>
              <a:buAutoNum type="arabicPeriod"/>
            </a:pPr>
            <a:r>
              <a:rPr lang="en-US" sz="2000" smtClean="0"/>
              <a:t>An attack is launched on a network that has a sensor deployed in promiscuous IDS mode; therefore copies of all packets are sent to the IDS sensor for packet analysis. However, the target machine will experience the malicious attack.</a:t>
            </a:r>
          </a:p>
          <a:p>
            <a:pPr marL="457200" indent="-457200">
              <a:lnSpc>
                <a:spcPct val="75000"/>
              </a:lnSpc>
              <a:buFontTx/>
              <a:buAutoNum type="arabicPeriod"/>
            </a:pPr>
            <a:r>
              <a:rPr lang="en-US" sz="2000" smtClean="0"/>
              <a:t>The IDS sensor, matches the malicious traffic to a signature and sends the switch a command to deny access to the source of the malicious traffic.</a:t>
            </a:r>
          </a:p>
          <a:p>
            <a:pPr marL="457200" indent="-457200">
              <a:lnSpc>
                <a:spcPct val="75000"/>
              </a:lnSpc>
              <a:buFontTx/>
              <a:buAutoNum type="arabicPeriod"/>
            </a:pPr>
            <a:r>
              <a:rPr lang="en-US" sz="2000" smtClean="0"/>
              <a:t>The IDS can also send an alarm to a management console for logging and other management purposes.</a:t>
            </a:r>
          </a:p>
          <a:p>
            <a:pPr marL="457200" indent="-457200">
              <a:lnSpc>
                <a:spcPct val="75000"/>
              </a:lnSpc>
            </a:pPr>
            <a:endParaRPr lang="en-US" sz="2000" smtClean="0"/>
          </a:p>
        </p:txBody>
      </p:sp>
      <p:pic>
        <p:nvPicPr>
          <p:cNvPr id="10244" name="Picture 3" descr="Lapto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1063" y="5273675"/>
            <a:ext cx="8778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4" descr="EndUser_CiscoWork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00" y="1371600"/>
            <a:ext cx="923925" cy="115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5765" name="AutoShape 5"/>
          <p:cNvCxnSpPr>
            <a:cxnSpLocks noChangeShapeType="1"/>
          </p:cNvCxnSpPr>
          <p:nvPr/>
        </p:nvCxnSpPr>
        <p:spPr bwMode="auto">
          <a:xfrm flipH="1">
            <a:off x="7620000" y="3810000"/>
            <a:ext cx="23813" cy="1403350"/>
          </a:xfrm>
          <a:prstGeom prst="straightConnector1">
            <a:avLst/>
          </a:prstGeom>
          <a:noFill/>
          <a:ln w="28575">
            <a:solidFill>
              <a:schemeClr val="accent2"/>
            </a:solidFill>
            <a:prstDash val="sysDot"/>
            <a:round/>
            <a:headEnd/>
            <a:tailEnd type="triangle" w="med" len="med"/>
          </a:ln>
          <a:extLst>
            <a:ext uri="{909E8E84-426E-40DD-AFC4-6F175D3DCCD1}">
              <a14:hiddenFill xmlns:a14="http://schemas.microsoft.com/office/drawing/2010/main">
                <a:noFill/>
              </a14:hiddenFill>
            </a:ext>
          </a:extLst>
        </p:spPr>
      </p:cxnSp>
      <p:cxnSp>
        <p:nvCxnSpPr>
          <p:cNvPr id="10247" name="AutoShape 6"/>
          <p:cNvCxnSpPr>
            <a:cxnSpLocks noChangeShapeType="1"/>
            <a:stCxn id="10255" idx="2"/>
            <a:endCxn id="10262" idx="0"/>
          </p:cNvCxnSpPr>
          <p:nvPr/>
        </p:nvCxnSpPr>
        <p:spPr bwMode="auto">
          <a:xfrm rot="5400000">
            <a:off x="6120606" y="4925219"/>
            <a:ext cx="554038" cy="0"/>
          </a:xfrm>
          <a:prstGeom prst="straightConnector1">
            <a:avLst/>
          </a:prstGeom>
          <a:noFill/>
          <a:ln w="28575">
            <a:solidFill>
              <a:schemeClr val="accent1"/>
            </a:solidFill>
            <a:prstDash val="sysDot"/>
            <a:round/>
            <a:headEnd/>
            <a:tailEnd type="triangle" w="med" len="med"/>
          </a:ln>
          <a:extLst>
            <a:ext uri="{909E8E84-426E-40DD-AFC4-6F175D3DCCD1}">
              <a14:hiddenFill xmlns:a14="http://schemas.microsoft.com/office/drawing/2010/main">
                <a:noFill/>
              </a14:hiddenFill>
            </a:ext>
          </a:extLst>
        </p:spPr>
      </p:cxnSp>
      <p:cxnSp>
        <p:nvCxnSpPr>
          <p:cNvPr id="245767" name="AutoShape 7"/>
          <p:cNvCxnSpPr>
            <a:cxnSpLocks noChangeShapeType="1"/>
          </p:cNvCxnSpPr>
          <p:nvPr/>
        </p:nvCxnSpPr>
        <p:spPr bwMode="auto">
          <a:xfrm flipV="1">
            <a:off x="6858000" y="1905000"/>
            <a:ext cx="604838" cy="76200"/>
          </a:xfrm>
          <a:prstGeom prst="bentConnector3">
            <a:avLst>
              <a:gd name="adj1" fmla="val 50917"/>
            </a:avLst>
          </a:prstGeom>
          <a:noFill/>
          <a:ln w="28575">
            <a:solidFill>
              <a:schemeClr val="accent2"/>
            </a:solidFill>
            <a:prstDash val="sysDot"/>
            <a:miter lim="800000"/>
            <a:headEnd/>
            <a:tailEnd type="triangle" w="med" len="med"/>
          </a:ln>
          <a:extLst>
            <a:ext uri="{909E8E84-426E-40DD-AFC4-6F175D3DCCD1}">
              <a14:hiddenFill xmlns:a14="http://schemas.microsoft.com/office/drawing/2010/main">
                <a:noFill/>
              </a14:hiddenFill>
            </a:ext>
          </a:extLst>
        </p:spPr>
      </p:cxnSp>
      <p:sp>
        <p:nvSpPr>
          <p:cNvPr id="10249" name="Rectangle 8"/>
          <p:cNvSpPr>
            <a:spLocks noChangeArrowheads="1"/>
          </p:cNvSpPr>
          <p:nvPr/>
        </p:nvSpPr>
        <p:spPr bwMode="auto">
          <a:xfrm>
            <a:off x="7488238" y="52784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82124" tIns="41061" rIns="82124" bIns="41061" anchor="ctr"/>
          <a:lstStyle/>
          <a:p>
            <a:endParaRPr lang="sk-SK"/>
          </a:p>
        </p:txBody>
      </p:sp>
      <p:cxnSp>
        <p:nvCxnSpPr>
          <p:cNvPr id="10250" name="AutoShape 9"/>
          <p:cNvCxnSpPr>
            <a:cxnSpLocks noChangeShapeType="1"/>
          </p:cNvCxnSpPr>
          <p:nvPr/>
        </p:nvCxnSpPr>
        <p:spPr bwMode="auto">
          <a:xfrm rot="10800000" flipV="1">
            <a:off x="6529388" y="3709988"/>
            <a:ext cx="782637" cy="633412"/>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51" name="AutoShape 10"/>
          <p:cNvCxnSpPr>
            <a:cxnSpLocks noChangeShapeType="1"/>
          </p:cNvCxnSpPr>
          <p:nvPr/>
        </p:nvCxnSpPr>
        <p:spPr bwMode="auto">
          <a:xfrm rot="5400000">
            <a:off x="6299200" y="5033963"/>
            <a:ext cx="460375"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0252" name="Rectangle 11"/>
          <p:cNvSpPr>
            <a:spLocks noChangeArrowheads="1"/>
          </p:cNvSpPr>
          <p:nvPr/>
        </p:nvSpPr>
        <p:spPr bwMode="auto">
          <a:xfrm>
            <a:off x="7640638" y="52784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82124" tIns="41061" rIns="82124" bIns="41061" anchor="ctr"/>
          <a:lstStyle/>
          <a:p>
            <a:endParaRPr lang="sk-SK"/>
          </a:p>
        </p:txBody>
      </p:sp>
      <p:cxnSp>
        <p:nvCxnSpPr>
          <p:cNvPr id="10253" name="AutoShape 12"/>
          <p:cNvCxnSpPr>
            <a:cxnSpLocks noChangeShapeType="1"/>
            <a:endCxn id="10252" idx="0"/>
          </p:cNvCxnSpPr>
          <p:nvPr/>
        </p:nvCxnSpPr>
        <p:spPr bwMode="auto">
          <a:xfrm>
            <a:off x="7769225" y="2071688"/>
            <a:ext cx="23813" cy="32067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0254" name="Rectangle 13"/>
          <p:cNvSpPr>
            <a:spLocks noChangeArrowheads="1"/>
          </p:cNvSpPr>
          <p:nvPr/>
        </p:nvSpPr>
        <p:spPr bwMode="auto">
          <a:xfrm>
            <a:off x="7464425" y="3475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82124" tIns="41061" rIns="82124" bIns="41061" anchor="ctr"/>
          <a:lstStyle/>
          <a:p>
            <a:endParaRPr lang="sk-SK"/>
          </a:p>
        </p:txBody>
      </p:sp>
      <p:sp>
        <p:nvSpPr>
          <p:cNvPr id="10255" name="Rectangle 14"/>
          <p:cNvSpPr>
            <a:spLocks noChangeArrowheads="1"/>
          </p:cNvSpPr>
          <p:nvPr/>
        </p:nvSpPr>
        <p:spPr bwMode="auto">
          <a:xfrm>
            <a:off x="6245225" y="434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82124" tIns="41061" rIns="82124" bIns="41061" anchor="ctr"/>
          <a:lstStyle/>
          <a:p>
            <a:endParaRPr lang="sk-SK"/>
          </a:p>
        </p:txBody>
      </p:sp>
      <p:cxnSp>
        <p:nvCxnSpPr>
          <p:cNvPr id="10256" name="AutoShape 15"/>
          <p:cNvCxnSpPr>
            <a:cxnSpLocks noChangeShapeType="1"/>
            <a:stCxn id="10254" idx="1"/>
            <a:endCxn id="10255" idx="0"/>
          </p:cNvCxnSpPr>
          <p:nvPr/>
        </p:nvCxnSpPr>
        <p:spPr bwMode="auto">
          <a:xfrm rot="10800000" flipV="1">
            <a:off x="6397625" y="3627438"/>
            <a:ext cx="1066800" cy="715962"/>
          </a:xfrm>
          <a:prstGeom prst="bentConnector2">
            <a:avLst/>
          </a:prstGeom>
          <a:noFill/>
          <a:ln w="28575">
            <a:solidFill>
              <a:schemeClr val="accent2"/>
            </a:solidFill>
            <a:prstDash val="sysDot"/>
            <a:miter lim="800000"/>
            <a:headEnd/>
            <a:tailEnd type="triangle" w="med" len="med"/>
          </a:ln>
          <a:extLst>
            <a:ext uri="{909E8E84-426E-40DD-AFC4-6F175D3DCCD1}">
              <a14:hiddenFill xmlns:a14="http://schemas.microsoft.com/office/drawing/2010/main">
                <a:noFill/>
              </a14:hiddenFill>
            </a:ext>
          </a:extLst>
        </p:spPr>
      </p:cxnSp>
      <p:sp>
        <p:nvSpPr>
          <p:cNvPr id="10257" name="Text Box 16"/>
          <p:cNvSpPr txBox="1">
            <a:spLocks noChangeArrowheads="1"/>
          </p:cNvSpPr>
          <p:nvPr/>
        </p:nvSpPr>
        <p:spPr bwMode="auto">
          <a:xfrm>
            <a:off x="7696200" y="2940050"/>
            <a:ext cx="1066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gn="ctr">
              <a:spcBef>
                <a:spcPct val="50000"/>
              </a:spcBef>
            </a:pPr>
            <a:r>
              <a:rPr lang="en-CA" sz="1200" b="0"/>
              <a:t>Switch</a:t>
            </a:r>
            <a:endParaRPr lang="en-US" sz="1200" b="0"/>
          </a:p>
        </p:txBody>
      </p:sp>
      <p:sp>
        <p:nvSpPr>
          <p:cNvPr id="10258" name="Text Box 17"/>
          <p:cNvSpPr txBox="1">
            <a:spLocks noChangeArrowheads="1"/>
          </p:cNvSpPr>
          <p:nvPr/>
        </p:nvSpPr>
        <p:spPr bwMode="auto">
          <a:xfrm>
            <a:off x="5864225" y="6140450"/>
            <a:ext cx="12192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gn="ctr">
              <a:spcBef>
                <a:spcPct val="50000"/>
              </a:spcBef>
            </a:pPr>
            <a:r>
              <a:rPr lang="en-CA" sz="1200" b="0"/>
              <a:t>Management Console</a:t>
            </a:r>
            <a:endParaRPr lang="en-US" sz="1200" b="0"/>
          </a:p>
        </p:txBody>
      </p:sp>
      <p:sp>
        <p:nvSpPr>
          <p:cNvPr id="10259" name="Rectangle 18"/>
          <p:cNvSpPr>
            <a:spLocks noChangeArrowheads="1"/>
          </p:cNvSpPr>
          <p:nvPr/>
        </p:nvSpPr>
        <p:spPr bwMode="auto">
          <a:xfrm>
            <a:off x="7083425" y="3200400"/>
            <a:ext cx="331788" cy="339725"/>
          </a:xfrm>
          <a:prstGeom prst="rect">
            <a:avLst/>
          </a:prstGeom>
          <a:solidFill>
            <a:schemeClr val="folHlink"/>
          </a:solidFill>
          <a:ln w="19050" algn="ctr">
            <a:solidFill>
              <a:schemeClr val="tx1"/>
            </a:solidFill>
            <a:miter lim="800000"/>
            <a:headEnd/>
            <a:tailEnd/>
          </a:ln>
        </p:spPr>
        <p:txBody>
          <a:bodyPr lIns="81299" tIns="40650" rIns="81299" bIns="40650" anchor="ctr" anchorCtr="1"/>
          <a:lstStyle/>
          <a:p>
            <a:pPr algn="ctr" defTabSz="812800">
              <a:lnSpc>
                <a:spcPct val="100000"/>
              </a:lnSpc>
              <a:spcBef>
                <a:spcPct val="10000"/>
              </a:spcBef>
            </a:pPr>
            <a:r>
              <a:rPr lang="en-US" sz="1800" b="0"/>
              <a:t>1</a:t>
            </a:r>
          </a:p>
        </p:txBody>
      </p:sp>
      <p:sp>
        <p:nvSpPr>
          <p:cNvPr id="10260" name="Rectangle 19"/>
          <p:cNvSpPr>
            <a:spLocks noChangeArrowheads="1"/>
          </p:cNvSpPr>
          <p:nvPr/>
        </p:nvSpPr>
        <p:spPr bwMode="auto">
          <a:xfrm>
            <a:off x="5764213" y="3886200"/>
            <a:ext cx="331787" cy="339725"/>
          </a:xfrm>
          <a:prstGeom prst="rect">
            <a:avLst/>
          </a:prstGeom>
          <a:solidFill>
            <a:schemeClr val="folHlink"/>
          </a:solidFill>
          <a:ln w="19050" algn="ctr">
            <a:solidFill>
              <a:schemeClr val="tx1"/>
            </a:solidFill>
            <a:miter lim="800000"/>
            <a:headEnd/>
            <a:tailEnd/>
          </a:ln>
        </p:spPr>
        <p:txBody>
          <a:bodyPr lIns="81299" tIns="40650" rIns="81299" bIns="40650" anchor="ctr" anchorCtr="1"/>
          <a:lstStyle/>
          <a:p>
            <a:pPr algn="ctr" defTabSz="812800">
              <a:lnSpc>
                <a:spcPct val="100000"/>
              </a:lnSpc>
              <a:spcBef>
                <a:spcPct val="10000"/>
              </a:spcBef>
            </a:pPr>
            <a:r>
              <a:rPr lang="en-US" sz="1800" b="0"/>
              <a:t>2</a:t>
            </a:r>
          </a:p>
        </p:txBody>
      </p:sp>
      <p:sp>
        <p:nvSpPr>
          <p:cNvPr id="10261" name="Rectangle 20"/>
          <p:cNvSpPr>
            <a:spLocks noChangeArrowheads="1"/>
          </p:cNvSpPr>
          <p:nvPr/>
        </p:nvSpPr>
        <p:spPr bwMode="auto">
          <a:xfrm>
            <a:off x="5864225" y="5029200"/>
            <a:ext cx="331788" cy="339725"/>
          </a:xfrm>
          <a:prstGeom prst="rect">
            <a:avLst/>
          </a:prstGeom>
          <a:solidFill>
            <a:schemeClr val="folHlink"/>
          </a:solidFill>
          <a:ln w="19050" algn="ctr">
            <a:solidFill>
              <a:schemeClr val="tx1"/>
            </a:solidFill>
            <a:miter lim="800000"/>
            <a:headEnd/>
            <a:tailEnd/>
          </a:ln>
        </p:spPr>
        <p:txBody>
          <a:bodyPr lIns="81299" tIns="40650" rIns="81299" bIns="40650" anchor="ctr" anchorCtr="1"/>
          <a:lstStyle/>
          <a:p>
            <a:pPr algn="ctr" defTabSz="812800">
              <a:lnSpc>
                <a:spcPct val="100000"/>
              </a:lnSpc>
              <a:spcBef>
                <a:spcPct val="10000"/>
              </a:spcBef>
            </a:pPr>
            <a:r>
              <a:rPr lang="en-US" sz="1800" b="0"/>
              <a:t>3</a:t>
            </a:r>
          </a:p>
        </p:txBody>
      </p:sp>
      <p:sp>
        <p:nvSpPr>
          <p:cNvPr id="10262" name="Rectangle 21"/>
          <p:cNvSpPr>
            <a:spLocks noChangeArrowheads="1"/>
          </p:cNvSpPr>
          <p:nvPr/>
        </p:nvSpPr>
        <p:spPr bwMode="auto">
          <a:xfrm>
            <a:off x="6245225" y="520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82124" tIns="41061" rIns="82124" bIns="41061" anchor="ctr"/>
          <a:lstStyle/>
          <a:p>
            <a:endParaRPr lang="sk-SK"/>
          </a:p>
        </p:txBody>
      </p:sp>
      <p:sp>
        <p:nvSpPr>
          <p:cNvPr id="10263" name="Rectangle 22"/>
          <p:cNvSpPr>
            <a:spLocks noChangeArrowheads="1"/>
          </p:cNvSpPr>
          <p:nvPr/>
        </p:nvSpPr>
        <p:spPr bwMode="auto">
          <a:xfrm>
            <a:off x="7312025" y="3733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82124" tIns="41061" rIns="82124" bIns="41061" anchor="ctr"/>
          <a:lstStyle/>
          <a:p>
            <a:endParaRPr lang="sk-SK"/>
          </a:p>
        </p:txBody>
      </p:sp>
      <p:cxnSp>
        <p:nvCxnSpPr>
          <p:cNvPr id="10264" name="AutoShape 23"/>
          <p:cNvCxnSpPr>
            <a:cxnSpLocks noChangeShapeType="1"/>
            <a:stCxn id="10267" idx="0"/>
            <a:endCxn id="10263" idx="1"/>
          </p:cNvCxnSpPr>
          <p:nvPr/>
        </p:nvCxnSpPr>
        <p:spPr bwMode="auto">
          <a:xfrm rot="-5400000">
            <a:off x="6778625" y="3810000"/>
            <a:ext cx="457200" cy="609600"/>
          </a:xfrm>
          <a:prstGeom prst="bentConnector2">
            <a:avLst/>
          </a:prstGeom>
          <a:noFill/>
          <a:ln w="28575">
            <a:solidFill>
              <a:schemeClr val="accent1"/>
            </a:solidFill>
            <a:prstDash val="sysDot"/>
            <a:miter lim="800000"/>
            <a:headEnd/>
            <a:tailEnd type="triangle" w="med" len="med"/>
          </a:ln>
          <a:extLst>
            <a:ext uri="{909E8E84-426E-40DD-AFC4-6F175D3DCCD1}">
              <a14:hiddenFill xmlns:a14="http://schemas.microsoft.com/office/drawing/2010/main">
                <a:noFill/>
              </a14:hiddenFill>
            </a:ext>
          </a:extLst>
        </p:spPr>
      </p:cxnSp>
      <p:pic>
        <p:nvPicPr>
          <p:cNvPr id="10265"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2025" y="3505200"/>
            <a:ext cx="9525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6" name="Text Box 25"/>
          <p:cNvSpPr txBox="1">
            <a:spLocks noChangeArrowheads="1"/>
          </p:cNvSpPr>
          <p:nvPr/>
        </p:nvSpPr>
        <p:spPr bwMode="auto">
          <a:xfrm>
            <a:off x="7007225" y="6096000"/>
            <a:ext cx="1066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gn="ctr">
              <a:spcBef>
                <a:spcPct val="50000"/>
              </a:spcBef>
            </a:pPr>
            <a:r>
              <a:rPr lang="en-CA" sz="1200" b="0"/>
              <a:t>Target</a:t>
            </a:r>
            <a:endParaRPr lang="en-US" sz="1200" b="0"/>
          </a:p>
        </p:txBody>
      </p:sp>
      <p:sp>
        <p:nvSpPr>
          <p:cNvPr id="10267" name="Rectangle 26"/>
          <p:cNvSpPr>
            <a:spLocks noChangeArrowheads="1"/>
          </p:cNvSpPr>
          <p:nvPr/>
        </p:nvSpPr>
        <p:spPr bwMode="auto">
          <a:xfrm>
            <a:off x="6550025" y="4343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82124" tIns="41061" rIns="82124" bIns="41061" anchor="ctr"/>
          <a:lstStyle/>
          <a:p>
            <a:endParaRPr lang="sk-SK"/>
          </a:p>
        </p:txBody>
      </p:sp>
      <p:sp>
        <p:nvSpPr>
          <p:cNvPr id="245787" name="AutoShape 27"/>
          <p:cNvSpPr>
            <a:spLocks noChangeArrowheads="1"/>
          </p:cNvSpPr>
          <p:nvPr/>
        </p:nvSpPr>
        <p:spPr bwMode="auto">
          <a:xfrm>
            <a:off x="7543800" y="5334000"/>
            <a:ext cx="457200" cy="457200"/>
          </a:xfrm>
          <a:prstGeom prst="irregularSeal1">
            <a:avLst/>
          </a:prstGeom>
          <a:solidFill>
            <a:schemeClr val="accent2"/>
          </a:solidFill>
          <a:ln w="19050" algn="ctr">
            <a:solidFill>
              <a:schemeClr val="tx1"/>
            </a:solidFill>
            <a:miter lim="800000"/>
            <a:headEnd/>
            <a:tailEnd/>
          </a:ln>
        </p:spPr>
        <p:txBody>
          <a:bodyPr wrap="none" lIns="82124" tIns="41061" rIns="82124" bIns="41061" anchor="ctr"/>
          <a:lstStyle/>
          <a:p>
            <a:endParaRPr lang="sk-SK"/>
          </a:p>
        </p:txBody>
      </p:sp>
      <p:cxnSp>
        <p:nvCxnSpPr>
          <p:cNvPr id="245788" name="AutoShape 28"/>
          <p:cNvCxnSpPr>
            <a:cxnSpLocks noChangeShapeType="1"/>
          </p:cNvCxnSpPr>
          <p:nvPr/>
        </p:nvCxnSpPr>
        <p:spPr bwMode="auto">
          <a:xfrm flipH="1">
            <a:off x="7620000" y="2057400"/>
            <a:ext cx="23813" cy="1403350"/>
          </a:xfrm>
          <a:prstGeom prst="straightConnector1">
            <a:avLst/>
          </a:prstGeom>
          <a:noFill/>
          <a:ln w="28575">
            <a:solidFill>
              <a:schemeClr val="accent2"/>
            </a:solidFill>
            <a:prstDash val="sysDot"/>
            <a:round/>
            <a:headEnd/>
            <a:tailEnd type="triangle" w="med" len="med"/>
          </a:ln>
          <a:extLst>
            <a:ext uri="{909E8E84-426E-40DD-AFC4-6F175D3DCCD1}">
              <a14:hiddenFill xmlns:a14="http://schemas.microsoft.com/office/drawing/2010/main">
                <a:noFill/>
              </a14:hiddenFill>
            </a:ext>
          </a:extLst>
        </p:spPr>
      </p:cxnSp>
      <p:sp>
        <p:nvSpPr>
          <p:cNvPr id="10270" name="Text Box 29"/>
          <p:cNvSpPr txBox="1">
            <a:spLocks noChangeArrowheads="1"/>
          </p:cNvSpPr>
          <p:nvPr/>
        </p:nvSpPr>
        <p:spPr bwMode="auto">
          <a:xfrm>
            <a:off x="5334000" y="4594225"/>
            <a:ext cx="91440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gn="ctr">
              <a:spcBef>
                <a:spcPct val="50000"/>
              </a:spcBef>
            </a:pPr>
            <a:r>
              <a:rPr lang="en-CA" sz="1200" b="0"/>
              <a:t>Sensor</a:t>
            </a:r>
            <a:endParaRPr lang="en-US" sz="1200" b="0"/>
          </a:p>
        </p:txBody>
      </p:sp>
      <p:pic>
        <p:nvPicPr>
          <p:cNvPr id="10271" name="Picture 30" descr="Rout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35850" y="2641600"/>
            <a:ext cx="685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2" name="Picture 31" descr="Rout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45375" y="4352925"/>
            <a:ext cx="685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3" name="Picture 32" descr="ID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188075" y="4257675"/>
            <a:ext cx="6762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4" name="AutoShape 33"/>
          <p:cNvSpPr>
            <a:spLocks noChangeArrowheads="1"/>
          </p:cNvSpPr>
          <p:nvPr/>
        </p:nvSpPr>
        <p:spPr bwMode="auto">
          <a:xfrm>
            <a:off x="6172200" y="4343400"/>
            <a:ext cx="457200" cy="457200"/>
          </a:xfrm>
          <a:prstGeom prst="irregularSeal1">
            <a:avLst/>
          </a:prstGeom>
          <a:solidFill>
            <a:schemeClr val="folHlink"/>
          </a:solidFill>
          <a:ln w="19050" algn="ctr">
            <a:solidFill>
              <a:schemeClr val="tx1"/>
            </a:solidFill>
            <a:miter lim="800000"/>
            <a:headEnd/>
            <a:tailEnd/>
          </a:ln>
        </p:spPr>
        <p:txBody>
          <a:bodyPr wrap="none" lIns="82124" tIns="41061" rIns="82124" bIns="41061" anchor="ctr"/>
          <a:lstStyle/>
          <a:p>
            <a:endParaRPr lang="sk-SK"/>
          </a:p>
        </p:txBody>
      </p:sp>
      <p:pic>
        <p:nvPicPr>
          <p:cNvPr id="10275" name="Picture 34" descr="Security_Management_Cisc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10275" y="5238750"/>
            <a:ext cx="8445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6" name="Picture 35" descr="Network_Cloud_Standard"/>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07225" y="1600200"/>
            <a:ext cx="15271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1000" tmFilter="0, 0; .2, .5; .8, .5; 1, 0"/>
                                        <p:tgtEl>
                                          <p:spTgt spid="245767"/>
                                        </p:tgtEl>
                                      </p:cBhvr>
                                    </p:animEffect>
                                    <p:animScale>
                                      <p:cBhvr>
                                        <p:cTn id="7" dur="500" autoRev="1" fill="hold"/>
                                        <p:tgtEl>
                                          <p:spTgt spid="245767"/>
                                        </p:tgtEl>
                                      </p:cBhvr>
                                      <p:by x="105000" y="105000"/>
                                    </p:animScale>
                                  </p:childTnLst>
                                </p:cTn>
                              </p:par>
                            </p:childTnLst>
                          </p:cTn>
                        </p:par>
                        <p:par>
                          <p:cTn id="8" fill="hold" nodeType="afterGroup">
                            <p:stCondLst>
                              <p:cond delay="1000"/>
                            </p:stCondLst>
                            <p:childTnLst>
                              <p:par>
                                <p:cTn id="9" presetID="26" presetClass="emph" presetSubtype="0" fill="hold" nodeType="afterEffect">
                                  <p:stCondLst>
                                    <p:cond delay="0"/>
                                  </p:stCondLst>
                                  <p:childTnLst>
                                    <p:animEffect transition="out" filter="fade">
                                      <p:cBhvr>
                                        <p:cTn id="10" dur="1000" tmFilter="0, 0; .2, .5; .8, .5; 1, 0"/>
                                        <p:tgtEl>
                                          <p:spTgt spid="245788"/>
                                        </p:tgtEl>
                                      </p:cBhvr>
                                    </p:animEffect>
                                    <p:animScale>
                                      <p:cBhvr>
                                        <p:cTn id="11" dur="500" autoRev="1" fill="hold"/>
                                        <p:tgtEl>
                                          <p:spTgt spid="245788"/>
                                        </p:tgtEl>
                                      </p:cBhvr>
                                      <p:by x="105000" y="105000"/>
                                    </p:animScale>
                                  </p:childTnLst>
                                </p:cTn>
                              </p:par>
                            </p:childTnLst>
                          </p:cTn>
                        </p:par>
                        <p:par>
                          <p:cTn id="12" fill="hold" nodeType="afterGroup">
                            <p:stCondLst>
                              <p:cond delay="2000"/>
                            </p:stCondLst>
                            <p:childTnLst>
                              <p:par>
                                <p:cTn id="13" presetID="26" presetClass="emph" presetSubtype="0" fill="hold" nodeType="afterEffect">
                                  <p:stCondLst>
                                    <p:cond delay="0"/>
                                  </p:stCondLst>
                                  <p:childTnLst>
                                    <p:animEffect transition="out" filter="fade">
                                      <p:cBhvr>
                                        <p:cTn id="14" dur="1000" tmFilter="0, 0; .2, .5; .8, .5; 1, 0"/>
                                        <p:tgtEl>
                                          <p:spTgt spid="245765"/>
                                        </p:tgtEl>
                                      </p:cBhvr>
                                    </p:animEffect>
                                    <p:animScale>
                                      <p:cBhvr>
                                        <p:cTn id="15" dur="500" autoRev="1" fill="hold"/>
                                        <p:tgtEl>
                                          <p:spTgt spid="245765"/>
                                        </p:tgtEl>
                                      </p:cBhvr>
                                      <p:by x="105000" y="105000"/>
                                    </p:animScale>
                                  </p:childTnLst>
                                </p:cTn>
                              </p:par>
                            </p:childTnLst>
                          </p:cTn>
                        </p:par>
                        <p:par>
                          <p:cTn id="16" fill="hold" nodeType="afterGroup">
                            <p:stCondLst>
                              <p:cond delay="3000"/>
                            </p:stCondLst>
                            <p:childTnLst>
                              <p:par>
                                <p:cTn id="17" presetID="26" presetClass="emph" presetSubtype="0" fill="hold" grpId="0" nodeType="afterEffect">
                                  <p:stCondLst>
                                    <p:cond delay="0"/>
                                  </p:stCondLst>
                                  <p:childTnLst>
                                    <p:animEffect transition="out" filter="fade">
                                      <p:cBhvr>
                                        <p:cTn id="18" dur="500" tmFilter="0, 0; .2, .5; .8, .5; 1, 0"/>
                                        <p:tgtEl>
                                          <p:spTgt spid="245787"/>
                                        </p:tgtEl>
                                      </p:cBhvr>
                                    </p:animEffect>
                                    <p:animScale>
                                      <p:cBhvr>
                                        <p:cTn id="19" dur="250" autoRev="1" fill="hold"/>
                                        <p:tgtEl>
                                          <p:spTgt spid="24578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defTabSz="914400"/>
            <a:r>
              <a:rPr lang="en-US" smtClean="0"/>
              <a:t>Viewing Configured Signatures</a:t>
            </a:r>
          </a:p>
        </p:txBody>
      </p:sp>
      <p:grpSp>
        <p:nvGrpSpPr>
          <p:cNvPr id="74755" name="Group 4"/>
          <p:cNvGrpSpPr>
            <a:grpSpLocks/>
          </p:cNvGrpSpPr>
          <p:nvPr/>
        </p:nvGrpSpPr>
        <p:grpSpPr bwMode="auto">
          <a:xfrm>
            <a:off x="381000" y="1801813"/>
            <a:ext cx="7467600" cy="4370387"/>
            <a:chOff x="381000" y="1573212"/>
            <a:chExt cx="8129587" cy="4903788"/>
          </a:xfrm>
        </p:grpSpPr>
        <p:pic>
          <p:nvPicPr>
            <p:cNvPr id="74759" name="Picture 3" desc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73212"/>
              <a:ext cx="7086600" cy="490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0" name="Picture 4" descr="u"/>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00" y="3249612"/>
              <a:ext cx="2490787"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p:cNvSpPr txBox="1"/>
          <p:nvPr/>
        </p:nvSpPr>
        <p:spPr>
          <a:xfrm>
            <a:off x="2667000" y="1371600"/>
            <a:ext cx="5111750" cy="646113"/>
          </a:xfrm>
          <a:prstGeom prst="rect">
            <a:avLst/>
          </a:prstGeom>
          <a:solidFill>
            <a:schemeClr val="bg1">
              <a:lumMod val="75000"/>
            </a:schemeClr>
          </a:solidFill>
        </p:spPr>
        <p:txBody>
          <a:bodyPr wrap="none">
            <a:spAutoFit/>
          </a:bodyPr>
          <a:lstStyle/>
          <a:p>
            <a:pPr>
              <a:defRPr/>
            </a:pPr>
            <a:r>
              <a:rPr lang="en-US" sz="2000" b="0" dirty="0"/>
              <a:t>Choose Configure &gt; Intrusion Prevention &gt; </a:t>
            </a:r>
            <a:br>
              <a:rPr lang="en-US" sz="2000" b="0" dirty="0"/>
            </a:br>
            <a:r>
              <a:rPr lang="en-US" sz="2000" b="0" dirty="0"/>
              <a:t>Edit IPS &gt; Signatures &gt; All Categories</a:t>
            </a:r>
          </a:p>
        </p:txBody>
      </p:sp>
      <p:sp>
        <p:nvSpPr>
          <p:cNvPr id="7" name="TextBox 6"/>
          <p:cNvSpPr txBox="1"/>
          <p:nvPr/>
        </p:nvSpPr>
        <p:spPr>
          <a:xfrm>
            <a:off x="4038600" y="2362200"/>
            <a:ext cx="4713288" cy="369888"/>
          </a:xfrm>
          <a:prstGeom prst="rect">
            <a:avLst/>
          </a:prstGeom>
          <a:solidFill>
            <a:schemeClr val="bg1">
              <a:lumMod val="75000"/>
            </a:schemeClr>
          </a:solidFill>
        </p:spPr>
        <p:txBody>
          <a:bodyPr wrap="none">
            <a:spAutoFit/>
          </a:bodyPr>
          <a:lstStyle/>
          <a:p>
            <a:pPr>
              <a:defRPr/>
            </a:pPr>
            <a:r>
              <a:rPr lang="en-US" sz="2000" b="0" dirty="0"/>
              <a:t>Filter the signature list according to type</a:t>
            </a:r>
          </a:p>
        </p:txBody>
      </p:sp>
      <p:sp>
        <p:nvSpPr>
          <p:cNvPr id="8" name="TextBox 7"/>
          <p:cNvSpPr txBox="1"/>
          <p:nvPr/>
        </p:nvSpPr>
        <p:spPr>
          <a:xfrm>
            <a:off x="5410200" y="5105400"/>
            <a:ext cx="3429000" cy="1200150"/>
          </a:xfrm>
          <a:prstGeom prst="rect">
            <a:avLst/>
          </a:prstGeom>
          <a:solidFill>
            <a:schemeClr val="bg1">
              <a:lumMod val="75000"/>
            </a:schemeClr>
          </a:solidFill>
        </p:spPr>
        <p:txBody>
          <a:bodyPr>
            <a:spAutoFit/>
          </a:bodyPr>
          <a:lstStyle/>
          <a:p>
            <a:pPr>
              <a:defRPr/>
            </a:pPr>
            <a:r>
              <a:rPr lang="en-US" sz="2000" b="0" dirty="0"/>
              <a:t>To modify a signature, right-click on the signature then choose an option from the pop-up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par>
                          <p:cTn id="12" fill="hold" nodeType="afterGroup">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defTabSz="914400"/>
            <a:r>
              <a:rPr lang="en-US" smtClean="0"/>
              <a:t>Modifying Signature Actions</a:t>
            </a:r>
          </a:p>
        </p:txBody>
      </p:sp>
      <p:pic>
        <p:nvPicPr>
          <p:cNvPr id="757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43063"/>
            <a:ext cx="6172200" cy="425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pic>
        <p:nvPicPr>
          <p:cNvPr id="75780" name="Picture 4" descr="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405063"/>
            <a:ext cx="4114800" cy="399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447800" y="1295400"/>
            <a:ext cx="7373938" cy="646113"/>
          </a:xfrm>
          <a:prstGeom prst="rect">
            <a:avLst/>
          </a:prstGeom>
          <a:solidFill>
            <a:schemeClr val="bg1">
              <a:lumMod val="65000"/>
            </a:schemeClr>
          </a:solidFill>
        </p:spPr>
        <p:txBody>
          <a:bodyPr wrap="none">
            <a:spAutoFit/>
          </a:bodyPr>
          <a:lstStyle/>
          <a:p>
            <a:pPr>
              <a:defRPr/>
            </a:pPr>
            <a:r>
              <a:rPr lang="en-US" sz="2000" b="0" dirty="0"/>
              <a:t>To tune a signature, choose Configure &gt; Intrusion Prevention &gt; </a:t>
            </a:r>
            <a:br>
              <a:rPr lang="en-US" sz="2000" b="0" dirty="0"/>
            </a:br>
            <a:r>
              <a:rPr lang="en-US" sz="2000" b="0" dirty="0"/>
              <a:t>Edit IPS &gt; Signatures &gt; All Categories</a:t>
            </a:r>
          </a:p>
        </p:txBody>
      </p:sp>
      <p:sp>
        <p:nvSpPr>
          <p:cNvPr id="6" name="TextBox 5"/>
          <p:cNvSpPr txBox="1"/>
          <p:nvPr/>
        </p:nvSpPr>
        <p:spPr>
          <a:xfrm>
            <a:off x="1371600" y="4191000"/>
            <a:ext cx="3048000" cy="1200150"/>
          </a:xfrm>
          <a:prstGeom prst="rect">
            <a:avLst/>
          </a:prstGeom>
          <a:solidFill>
            <a:schemeClr val="bg1">
              <a:lumMod val="65000"/>
            </a:schemeClr>
          </a:solidFill>
        </p:spPr>
        <p:txBody>
          <a:bodyPr>
            <a:spAutoFit/>
          </a:bodyPr>
          <a:lstStyle/>
          <a:p>
            <a:pPr>
              <a:defRPr/>
            </a:pPr>
            <a:r>
              <a:rPr lang="en-US" sz="2000" b="0" dirty="0"/>
              <a:t>To modify a signature action, right-click on the signature and choose Actions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defTabSz="914400"/>
            <a:r>
              <a:rPr lang="en-US" smtClean="0"/>
              <a:t>Editing Signature Parameters</a:t>
            </a:r>
          </a:p>
        </p:txBody>
      </p:sp>
      <p:pic>
        <p:nvPicPr>
          <p:cNvPr id="76803" name="Picture 3" descr="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62484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Rectangle 4"/>
          <p:cNvSpPr>
            <a:spLocks noChangeArrowheads="1"/>
          </p:cNvSpPr>
          <p:nvPr/>
        </p:nvSpPr>
        <p:spPr bwMode="auto">
          <a:xfrm>
            <a:off x="3124200" y="2971800"/>
            <a:ext cx="457200" cy="228600"/>
          </a:xfrm>
          <a:prstGeom prst="rect">
            <a:avLst/>
          </a:prstGeom>
          <a:noFill/>
          <a:ln w="28575" algn="ctr">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lstStyle/>
          <a:p>
            <a:endParaRPr lang="sk-SK"/>
          </a:p>
        </p:txBody>
      </p:sp>
      <p:sp>
        <p:nvSpPr>
          <p:cNvPr id="8" name="TextBox 7"/>
          <p:cNvSpPr txBox="1"/>
          <p:nvPr/>
        </p:nvSpPr>
        <p:spPr>
          <a:xfrm>
            <a:off x="1524000" y="2514600"/>
            <a:ext cx="4203700" cy="369888"/>
          </a:xfrm>
          <a:prstGeom prst="rect">
            <a:avLst/>
          </a:prstGeom>
          <a:solidFill>
            <a:schemeClr val="bg1">
              <a:lumMod val="65000"/>
            </a:schemeClr>
          </a:solidFill>
        </p:spPr>
        <p:txBody>
          <a:bodyPr wrap="none">
            <a:spAutoFit/>
          </a:bodyPr>
          <a:lstStyle/>
          <a:p>
            <a:pPr>
              <a:defRPr/>
            </a:pPr>
            <a:r>
              <a:rPr lang="en-US" sz="2000" b="0" dirty="0"/>
              <a:t>Choose the signature and click Edit</a:t>
            </a:r>
          </a:p>
        </p:txBody>
      </p:sp>
      <p:pic>
        <p:nvPicPr>
          <p:cNvPr id="76806" name="Picture 3" descr="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0" y="3276600"/>
            <a:ext cx="37465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5867400" y="3322638"/>
            <a:ext cx="3098800" cy="3140075"/>
          </a:xfrm>
          <a:prstGeom prst="rect">
            <a:avLst/>
          </a:prstGeom>
          <a:solidFill>
            <a:schemeClr val="bg1">
              <a:lumMod val="65000"/>
            </a:schemeClr>
          </a:solidFill>
        </p:spPr>
        <p:txBody>
          <a:bodyPr wrap="none">
            <a:spAutoFit/>
          </a:bodyPr>
          <a:lstStyle/>
          <a:p>
            <a:pPr>
              <a:defRPr/>
            </a:pPr>
            <a:r>
              <a:rPr lang="en-US" sz="2000" b="0" dirty="0"/>
              <a:t>Different signatures have </a:t>
            </a:r>
            <a:br>
              <a:rPr lang="en-US" sz="2000" b="0" dirty="0"/>
            </a:br>
            <a:r>
              <a:rPr lang="en-US" sz="2000" b="0" dirty="0"/>
              <a:t>different parameters that </a:t>
            </a:r>
            <a:br>
              <a:rPr lang="en-US" sz="2000" b="0" dirty="0"/>
            </a:br>
            <a:r>
              <a:rPr lang="en-US" sz="2000" b="0" dirty="0"/>
              <a:t>can be modified:</a:t>
            </a:r>
          </a:p>
          <a:p>
            <a:pPr>
              <a:buClr>
                <a:srgbClr val="005569"/>
              </a:buClr>
              <a:buFont typeface="Arial" pitchFamily="34" charset="0"/>
              <a:buChar char="•"/>
              <a:defRPr/>
            </a:pPr>
            <a:r>
              <a:rPr lang="en-US" sz="2000" b="0" dirty="0"/>
              <a:t> Signature ID</a:t>
            </a:r>
          </a:p>
          <a:p>
            <a:pPr>
              <a:buClr>
                <a:srgbClr val="005569"/>
              </a:buClr>
              <a:buFont typeface="Arial" pitchFamily="34" charset="0"/>
              <a:buChar char="•"/>
              <a:defRPr/>
            </a:pPr>
            <a:r>
              <a:rPr lang="en-US" sz="2000" b="0" dirty="0"/>
              <a:t> Sub Signature ID</a:t>
            </a:r>
          </a:p>
          <a:p>
            <a:pPr>
              <a:buClr>
                <a:srgbClr val="005569"/>
              </a:buClr>
              <a:buFont typeface="Arial" pitchFamily="34" charset="0"/>
              <a:buChar char="•"/>
              <a:defRPr/>
            </a:pPr>
            <a:r>
              <a:rPr lang="en-US" sz="2000" b="0" dirty="0"/>
              <a:t> Alert Severity</a:t>
            </a:r>
          </a:p>
          <a:p>
            <a:pPr>
              <a:buClr>
                <a:srgbClr val="005569"/>
              </a:buClr>
              <a:buFont typeface="Arial" pitchFamily="34" charset="0"/>
              <a:buChar char="•"/>
              <a:defRPr/>
            </a:pPr>
            <a:r>
              <a:rPr lang="en-US" sz="2000" b="0" dirty="0"/>
              <a:t> Sig Description</a:t>
            </a:r>
          </a:p>
          <a:p>
            <a:pPr>
              <a:buClr>
                <a:srgbClr val="005569"/>
              </a:buClr>
              <a:buFont typeface="Arial" pitchFamily="34" charset="0"/>
              <a:buChar char="•"/>
              <a:defRPr/>
            </a:pPr>
            <a:r>
              <a:rPr lang="en-US" sz="2000" b="0" dirty="0"/>
              <a:t> Engine</a:t>
            </a:r>
          </a:p>
          <a:p>
            <a:pPr>
              <a:buClr>
                <a:srgbClr val="005569"/>
              </a:buClr>
              <a:buFont typeface="Arial" pitchFamily="34" charset="0"/>
              <a:buChar char="•"/>
              <a:defRPr/>
            </a:pPr>
            <a:r>
              <a:rPr lang="en-US" sz="2000" b="0" dirty="0"/>
              <a:t> Event Counter</a:t>
            </a:r>
          </a:p>
          <a:p>
            <a:pPr>
              <a:buClr>
                <a:srgbClr val="005569"/>
              </a:buClr>
              <a:buFont typeface="Arial" pitchFamily="34" charset="0"/>
              <a:buChar char="•"/>
              <a:defRPr/>
            </a:pPr>
            <a:r>
              <a:rPr lang="en-US" sz="2000" b="0" dirty="0"/>
              <a:t> Alert Frequency</a:t>
            </a:r>
          </a:p>
          <a:p>
            <a:pPr>
              <a:buClr>
                <a:srgbClr val="005569"/>
              </a:buClr>
              <a:buFont typeface="Arial" pitchFamily="34" charset="0"/>
              <a:buChar char="•"/>
              <a:defRPr/>
            </a:pPr>
            <a:r>
              <a:rPr lang="en-US" sz="2000" b="0" dirty="0"/>
              <a:t> Status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smtClean="0"/>
              <a:t>Using CLI Commands </a:t>
            </a:r>
          </a:p>
        </p:txBody>
      </p:sp>
      <p:sp>
        <p:nvSpPr>
          <p:cNvPr id="93187" name="Content Placeholder 2"/>
          <p:cNvSpPr>
            <a:spLocks noGrp="1"/>
          </p:cNvSpPr>
          <p:nvPr>
            <p:ph idx="1"/>
          </p:nvPr>
        </p:nvSpPr>
        <p:spPr/>
        <p:txBody>
          <a:bodyPr/>
          <a:lstStyle/>
          <a:p>
            <a:pPr marL="0" indent="0">
              <a:buFontTx/>
              <a:buNone/>
              <a:defRPr/>
            </a:pPr>
            <a:r>
              <a:rPr lang="en-US" sz="2000" dirty="0" smtClean="0"/>
              <a:t>The </a:t>
            </a:r>
            <a:r>
              <a:rPr lang="en-US" sz="2000" b="1" dirty="0" smtClean="0">
                <a:latin typeface="Courier New" pitchFamily="49" charset="0"/>
                <a:cs typeface="Courier New" pitchFamily="49" charset="0"/>
              </a:rPr>
              <a:t>show </a:t>
            </a:r>
            <a:r>
              <a:rPr lang="en-US" sz="2000" b="1" dirty="0" err="1" smtClean="0">
                <a:latin typeface="Courier New" pitchFamily="49" charset="0"/>
                <a:cs typeface="Courier New" pitchFamily="49" charset="0"/>
              </a:rPr>
              <a:t>ip</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ips</a:t>
            </a:r>
            <a:r>
              <a:rPr lang="en-US" sz="2000" b="1" dirty="0" smtClean="0"/>
              <a:t> </a:t>
            </a:r>
            <a:r>
              <a:rPr lang="en-US" sz="2000" dirty="0" smtClean="0"/>
              <a:t>privileged EXEC command can be used with several other parameters to provide specific IPS information.</a:t>
            </a:r>
          </a:p>
          <a:p>
            <a:pPr>
              <a:defRPr/>
            </a:pPr>
            <a:r>
              <a:rPr lang="en-US" sz="2000" dirty="0" smtClean="0"/>
              <a:t>The </a:t>
            </a:r>
            <a:r>
              <a:rPr lang="en-US" sz="2000" b="1" dirty="0" smtClean="0">
                <a:latin typeface="Courier New" pitchFamily="49" charset="0"/>
                <a:cs typeface="Courier New" pitchFamily="49" charset="0"/>
              </a:rPr>
              <a:t>show </a:t>
            </a:r>
            <a:r>
              <a:rPr lang="en-US" sz="2000" b="1" dirty="0" err="1" smtClean="0">
                <a:latin typeface="Courier New" pitchFamily="49" charset="0"/>
                <a:cs typeface="Courier New" pitchFamily="49" charset="0"/>
              </a:rPr>
              <a:t>ip</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ips</a:t>
            </a:r>
            <a:r>
              <a:rPr lang="en-US" sz="2000" b="1" dirty="0" smtClean="0">
                <a:latin typeface="Courier New" pitchFamily="49" charset="0"/>
                <a:cs typeface="Courier New" pitchFamily="49" charset="0"/>
              </a:rPr>
              <a:t> all</a:t>
            </a:r>
            <a:r>
              <a:rPr lang="en-US" sz="2000" dirty="0" smtClean="0">
                <a:latin typeface="Courier New" pitchFamily="49" charset="0"/>
                <a:cs typeface="Courier New" pitchFamily="49" charset="0"/>
              </a:rPr>
              <a:t> </a:t>
            </a:r>
            <a:r>
              <a:rPr lang="en-US" sz="2000" dirty="0" smtClean="0"/>
              <a:t>command displays all IPS configuration data. </a:t>
            </a:r>
          </a:p>
          <a:p>
            <a:pPr>
              <a:defRPr/>
            </a:pPr>
            <a:r>
              <a:rPr lang="en-US" sz="2000" dirty="0" smtClean="0"/>
              <a:t>The </a:t>
            </a:r>
            <a:r>
              <a:rPr lang="en-US" sz="2000" b="1" dirty="0" smtClean="0">
                <a:latin typeface="Courier New" pitchFamily="49" charset="0"/>
                <a:cs typeface="Courier New" pitchFamily="49" charset="0"/>
              </a:rPr>
              <a:t>show </a:t>
            </a:r>
            <a:r>
              <a:rPr lang="en-US" sz="2000" b="1" dirty="0" err="1" smtClean="0">
                <a:latin typeface="Courier New" pitchFamily="49" charset="0"/>
                <a:cs typeface="Courier New" pitchFamily="49" charset="0"/>
              </a:rPr>
              <a:t>ip</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ips</a:t>
            </a:r>
            <a:r>
              <a:rPr lang="en-US" sz="2000" b="1" dirty="0" smtClean="0">
                <a:latin typeface="Courier New" pitchFamily="49" charset="0"/>
                <a:cs typeface="Courier New" pitchFamily="49" charset="0"/>
              </a:rPr>
              <a:t> configuration</a:t>
            </a:r>
            <a:r>
              <a:rPr lang="en-US" sz="2000" dirty="0" smtClean="0">
                <a:latin typeface="Courier New" pitchFamily="49" charset="0"/>
                <a:cs typeface="Courier New" pitchFamily="49" charset="0"/>
              </a:rPr>
              <a:t> </a:t>
            </a:r>
            <a:r>
              <a:rPr lang="en-US" sz="2000" dirty="0" smtClean="0"/>
              <a:t>command displays additional configuration data that is not displayed with the </a:t>
            </a:r>
            <a:r>
              <a:rPr lang="en-US" sz="2000" b="1" dirty="0" smtClean="0">
                <a:latin typeface="Courier New" pitchFamily="49" charset="0"/>
                <a:cs typeface="Courier New" pitchFamily="49" charset="0"/>
              </a:rPr>
              <a:t>show running-</a:t>
            </a:r>
            <a:r>
              <a:rPr lang="en-US" sz="2000" b="1" dirty="0" err="1" smtClean="0">
                <a:latin typeface="Courier New" pitchFamily="49" charset="0"/>
                <a:cs typeface="Courier New" pitchFamily="49" charset="0"/>
              </a:rPr>
              <a:t>config</a:t>
            </a:r>
            <a:r>
              <a:rPr lang="en-US" sz="2000" b="1" dirty="0" smtClean="0"/>
              <a:t> </a:t>
            </a:r>
            <a:r>
              <a:rPr lang="en-US" sz="2000" dirty="0" smtClean="0"/>
              <a:t>command. </a:t>
            </a:r>
          </a:p>
          <a:p>
            <a:pPr>
              <a:defRPr/>
            </a:pPr>
            <a:r>
              <a:rPr lang="en-US" sz="2000" dirty="0" smtClean="0"/>
              <a:t>The </a:t>
            </a:r>
            <a:r>
              <a:rPr lang="en-US" sz="2000" b="1" dirty="0" smtClean="0">
                <a:latin typeface="Courier New" pitchFamily="49" charset="0"/>
                <a:cs typeface="Courier New" pitchFamily="49" charset="0"/>
              </a:rPr>
              <a:t>show </a:t>
            </a:r>
            <a:r>
              <a:rPr lang="en-US" sz="2000" b="1" dirty="0" err="1" smtClean="0">
                <a:latin typeface="Courier New" pitchFamily="49" charset="0"/>
                <a:cs typeface="Courier New" pitchFamily="49" charset="0"/>
              </a:rPr>
              <a:t>ip</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ips</a:t>
            </a:r>
            <a:r>
              <a:rPr lang="en-US" sz="2000" b="1" dirty="0" smtClean="0">
                <a:latin typeface="Courier New" pitchFamily="49" charset="0"/>
                <a:cs typeface="Courier New" pitchFamily="49" charset="0"/>
              </a:rPr>
              <a:t> interface</a:t>
            </a:r>
            <a:r>
              <a:rPr lang="en-US" sz="2000" dirty="0" smtClean="0">
                <a:latin typeface="Courier New" pitchFamily="49" charset="0"/>
                <a:cs typeface="Courier New" pitchFamily="49" charset="0"/>
              </a:rPr>
              <a:t> </a:t>
            </a:r>
            <a:r>
              <a:rPr lang="en-US" sz="2000" dirty="0" smtClean="0"/>
              <a:t>command displays interface configuration data. The output from this command shows inbound and outbound rules applied to specific interfaces.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smtClean="0"/>
              <a:t>Using CLI Commands </a:t>
            </a:r>
          </a:p>
        </p:txBody>
      </p:sp>
      <p:sp>
        <p:nvSpPr>
          <p:cNvPr id="78851" name="Content Placeholder 2"/>
          <p:cNvSpPr>
            <a:spLocks noGrp="1"/>
          </p:cNvSpPr>
          <p:nvPr>
            <p:ph idx="1"/>
          </p:nvPr>
        </p:nvSpPr>
        <p:spPr/>
        <p:txBody>
          <a:bodyPr/>
          <a:lstStyle/>
          <a:p>
            <a:r>
              <a:rPr lang="en-US" sz="2000" smtClean="0"/>
              <a:t>The </a:t>
            </a:r>
            <a:r>
              <a:rPr lang="en-US" sz="2000" b="1" smtClean="0">
                <a:latin typeface="Courier New" pitchFamily="49" charset="0"/>
                <a:cs typeface="Courier New" pitchFamily="49" charset="0"/>
              </a:rPr>
              <a:t>show ip ips signature </a:t>
            </a:r>
            <a:r>
              <a:rPr lang="en-US" sz="2000" smtClean="0"/>
              <a:t>verifies the signature configuration. The command can also be used with the key word </a:t>
            </a:r>
            <a:r>
              <a:rPr lang="en-US" sz="2000" b="1" smtClean="0"/>
              <a:t>detail </a:t>
            </a:r>
            <a:r>
              <a:rPr lang="en-US" sz="2000" smtClean="0"/>
              <a:t>to provide more explicit output</a:t>
            </a:r>
          </a:p>
          <a:p>
            <a:r>
              <a:rPr lang="en-US" sz="2000" smtClean="0"/>
              <a:t> The </a:t>
            </a:r>
            <a:r>
              <a:rPr lang="en-US" sz="2000" b="1" smtClean="0">
                <a:latin typeface="Courier New" pitchFamily="49" charset="0"/>
                <a:cs typeface="Courier New" pitchFamily="49" charset="0"/>
              </a:rPr>
              <a:t>show ip ips statistics </a:t>
            </a:r>
            <a:r>
              <a:rPr lang="en-US" sz="2000" smtClean="0"/>
              <a:t>command displays the number of packets audited and the number of alarms sent. The optional </a:t>
            </a:r>
            <a:r>
              <a:rPr lang="en-US" sz="2000" b="1" smtClean="0"/>
              <a:t>reset</a:t>
            </a:r>
            <a:r>
              <a:rPr lang="en-US" sz="2000" smtClean="0"/>
              <a:t> keyword resets output to reflect the latest statistics.</a:t>
            </a:r>
          </a:p>
          <a:p>
            <a:pPr>
              <a:buFontTx/>
              <a:buNone/>
            </a:pPr>
            <a:r>
              <a:rPr lang="en-US" sz="2000" smtClean="0"/>
              <a:t>	Use the </a:t>
            </a:r>
            <a:r>
              <a:rPr lang="en-US" sz="2000" b="1" smtClean="0">
                <a:latin typeface="Courier New" pitchFamily="49" charset="0"/>
                <a:cs typeface="Courier New" pitchFamily="49" charset="0"/>
              </a:rPr>
              <a:t>clear ip ips configuration</a:t>
            </a:r>
            <a:r>
              <a:rPr lang="en-US" sz="2000" smtClean="0">
                <a:latin typeface="Courier New" pitchFamily="49" charset="0"/>
                <a:cs typeface="Courier New" pitchFamily="49" charset="0"/>
              </a:rPr>
              <a:t> </a:t>
            </a:r>
            <a:r>
              <a:rPr lang="en-US" sz="2000" smtClean="0"/>
              <a:t>command to remove all IPS configuration entries, and release dynamic resources. The </a:t>
            </a:r>
            <a:r>
              <a:rPr lang="en-US" sz="2000" b="1" smtClean="0">
                <a:latin typeface="Courier New" pitchFamily="49" charset="0"/>
                <a:cs typeface="Courier New" pitchFamily="49" charset="0"/>
              </a:rPr>
              <a:t>clear ip ips statistics </a:t>
            </a:r>
            <a:r>
              <a:rPr lang="en-US" sz="2000" smtClean="0"/>
              <a:t>command resets statistics on packets analyzed and alarms sent.</a:t>
            </a:r>
          </a:p>
          <a:p>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defTabSz="914400"/>
            <a:r>
              <a:rPr lang="en-US" smtClean="0"/>
              <a:t>Using SDM</a:t>
            </a:r>
          </a:p>
        </p:txBody>
      </p:sp>
      <p:pic>
        <p:nvPicPr>
          <p:cNvPr id="79875" name="Picture 3" descr="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0"/>
            <a:ext cx="682783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066800" y="1219200"/>
            <a:ext cx="6038850" cy="369888"/>
          </a:xfrm>
          <a:prstGeom prst="rect">
            <a:avLst/>
          </a:prstGeom>
          <a:solidFill>
            <a:schemeClr val="bg1">
              <a:lumMod val="65000"/>
            </a:schemeClr>
          </a:solidFill>
        </p:spPr>
        <p:txBody>
          <a:bodyPr wrap="none">
            <a:spAutoFit/>
          </a:bodyPr>
          <a:lstStyle/>
          <a:p>
            <a:pPr>
              <a:defRPr/>
            </a:pPr>
            <a:r>
              <a:rPr lang="en-US" sz="2000" b="0" dirty="0"/>
              <a:t>Choose Configure &gt; Intrusion Prevention &gt; Edit IPS</a:t>
            </a:r>
          </a:p>
        </p:txBody>
      </p:sp>
      <p:sp>
        <p:nvSpPr>
          <p:cNvPr id="5" name="TextBox 4"/>
          <p:cNvSpPr txBox="1"/>
          <p:nvPr/>
        </p:nvSpPr>
        <p:spPr>
          <a:xfrm>
            <a:off x="3733800" y="4038600"/>
            <a:ext cx="4773613" cy="646113"/>
          </a:xfrm>
          <a:prstGeom prst="rect">
            <a:avLst/>
          </a:prstGeom>
          <a:solidFill>
            <a:schemeClr val="bg1">
              <a:lumMod val="65000"/>
            </a:schemeClr>
          </a:solidFill>
        </p:spPr>
        <p:txBody>
          <a:bodyPr wrap="none">
            <a:spAutoFit/>
          </a:bodyPr>
          <a:lstStyle/>
          <a:p>
            <a:pPr>
              <a:defRPr/>
            </a:pPr>
            <a:r>
              <a:rPr lang="en-US" sz="2000" b="0" dirty="0"/>
              <a:t>All of the interfaces on the router display</a:t>
            </a:r>
            <a:br>
              <a:rPr lang="en-US" sz="2000" b="0" dirty="0"/>
            </a:br>
            <a:r>
              <a:rPr lang="en-US" sz="2000" b="0" dirty="0"/>
              <a:t>showing if they are enabled or disabled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defTabSz="914400"/>
            <a:r>
              <a:rPr lang="en-US" smtClean="0"/>
              <a:t>Reporting IPS Intrusion Alerts</a:t>
            </a:r>
          </a:p>
        </p:txBody>
      </p:sp>
      <p:sp>
        <p:nvSpPr>
          <p:cNvPr id="5" name="Content Placeholder 4"/>
          <p:cNvSpPr>
            <a:spLocks noGrp="1"/>
          </p:cNvSpPr>
          <p:nvPr>
            <p:ph idx="1"/>
          </p:nvPr>
        </p:nvSpPr>
        <p:spPr>
          <a:xfrm>
            <a:off x="455613" y="1766888"/>
            <a:ext cx="8224837" cy="3109912"/>
          </a:xfrm>
        </p:spPr>
        <p:txBody>
          <a:bodyPr/>
          <a:lstStyle/>
          <a:p>
            <a:pPr>
              <a:defRPr/>
            </a:pPr>
            <a:r>
              <a:rPr lang="en-US" sz="2400" dirty="0" smtClean="0"/>
              <a:t>To specify the method of event notification, use the </a:t>
            </a:r>
            <a:r>
              <a:rPr lang="en-US" sz="2400" b="1" dirty="0" err="1" smtClean="0">
                <a:latin typeface="Courier New" pitchFamily="49" charset="0"/>
                <a:cs typeface="Courier New" pitchFamily="49" charset="0"/>
              </a:rPr>
              <a:t>ip</a:t>
            </a: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ips</a:t>
            </a:r>
            <a:r>
              <a:rPr lang="en-US" sz="2400" b="1" dirty="0" smtClean="0">
                <a:latin typeface="Courier New" pitchFamily="49" charset="0"/>
                <a:cs typeface="Courier New" pitchFamily="49" charset="0"/>
              </a:rPr>
              <a:t> notify [log | </a:t>
            </a:r>
            <a:r>
              <a:rPr lang="en-US" sz="2400" b="1" dirty="0" err="1" smtClean="0">
                <a:latin typeface="Courier New" pitchFamily="49" charset="0"/>
                <a:cs typeface="Courier New" pitchFamily="49" charset="0"/>
              </a:rPr>
              <a:t>sdee</a:t>
            </a:r>
            <a:r>
              <a:rPr lang="en-US" sz="2400" b="1" dirty="0" smtClean="0">
                <a:latin typeface="Courier New" pitchFamily="49" charset="0"/>
                <a:cs typeface="Courier New" pitchFamily="49" charset="0"/>
              </a:rPr>
              <a:t>]</a:t>
            </a:r>
            <a:r>
              <a:rPr lang="en-US" sz="2400" dirty="0" smtClean="0"/>
              <a:t> global configuration command. </a:t>
            </a:r>
          </a:p>
          <a:p>
            <a:pPr lvl="1">
              <a:defRPr/>
            </a:pPr>
            <a:r>
              <a:rPr lang="en-US" sz="2000" dirty="0" smtClean="0">
                <a:ea typeface="+mn-ea"/>
                <a:cs typeface="+mn-cs"/>
              </a:rPr>
              <a:t>The </a:t>
            </a:r>
            <a:r>
              <a:rPr lang="en-US" sz="2000" b="1" dirty="0" smtClean="0">
                <a:ea typeface="+mn-ea"/>
                <a:cs typeface="+mn-cs"/>
              </a:rPr>
              <a:t>log</a:t>
            </a:r>
            <a:r>
              <a:rPr lang="en-US" sz="2000" dirty="0" smtClean="0">
                <a:ea typeface="+mn-ea"/>
                <a:cs typeface="+mn-cs"/>
              </a:rPr>
              <a:t> keyword sends messages in </a:t>
            </a:r>
            <a:r>
              <a:rPr lang="en-US" sz="2000" dirty="0" err="1" smtClean="0">
                <a:ea typeface="+mn-ea"/>
                <a:cs typeface="+mn-cs"/>
              </a:rPr>
              <a:t>syslog</a:t>
            </a:r>
            <a:r>
              <a:rPr lang="en-US" sz="2000" dirty="0" smtClean="0">
                <a:ea typeface="+mn-ea"/>
                <a:cs typeface="+mn-cs"/>
              </a:rPr>
              <a:t> format. </a:t>
            </a:r>
          </a:p>
          <a:p>
            <a:pPr lvl="1">
              <a:defRPr/>
            </a:pPr>
            <a:r>
              <a:rPr lang="en-US" sz="2000" dirty="0" smtClean="0">
                <a:ea typeface="+mn-ea"/>
                <a:cs typeface="+mn-cs"/>
              </a:rPr>
              <a:t>The </a:t>
            </a:r>
            <a:r>
              <a:rPr lang="en-US" sz="2000" b="1" dirty="0" err="1" smtClean="0">
                <a:ea typeface="+mn-ea"/>
                <a:cs typeface="+mn-cs"/>
              </a:rPr>
              <a:t>sdee</a:t>
            </a:r>
            <a:r>
              <a:rPr lang="en-US" sz="2000" dirty="0" smtClean="0">
                <a:ea typeface="+mn-ea"/>
                <a:cs typeface="+mn-cs"/>
              </a:rPr>
              <a:t> keyword sends messages in SDEE format.</a:t>
            </a:r>
          </a:p>
        </p:txBody>
      </p:sp>
      <p:sp>
        <p:nvSpPr>
          <p:cNvPr id="80900" name="Rectangle 3"/>
          <p:cNvSpPr>
            <a:spLocks noChangeArrowheads="1"/>
          </p:cNvSpPr>
          <p:nvPr/>
        </p:nvSpPr>
        <p:spPr bwMode="auto">
          <a:xfrm>
            <a:off x="684213" y="4038600"/>
            <a:ext cx="7545387" cy="1600200"/>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endParaRPr lang="sk-SK" sz="1400">
              <a:latin typeface="Courier New" pitchFamily="49" charset="0"/>
            </a:endParaRPr>
          </a:p>
        </p:txBody>
      </p:sp>
      <p:sp>
        <p:nvSpPr>
          <p:cNvPr id="80901" name="Rectangle 4"/>
          <p:cNvSpPr>
            <a:spLocks noChangeArrowheads="1"/>
          </p:cNvSpPr>
          <p:nvPr/>
        </p:nvSpPr>
        <p:spPr bwMode="auto">
          <a:xfrm>
            <a:off x="838200" y="4114800"/>
            <a:ext cx="7469188" cy="151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2880" tIns="0" rIns="0" bIns="0">
            <a:spAutoFit/>
          </a:bodyPr>
          <a:lstStyle/>
          <a:p>
            <a:pPr>
              <a:lnSpc>
                <a:spcPct val="110000"/>
              </a:lnSpc>
            </a:pPr>
            <a:r>
              <a:rPr lang="pt-BR" sz="1600" b="0">
                <a:latin typeface="Courier New" pitchFamily="49" charset="0"/>
              </a:rPr>
              <a:t>R1# </a:t>
            </a:r>
            <a:r>
              <a:rPr lang="pt-BR" sz="1600">
                <a:latin typeface="Courier New" pitchFamily="49" charset="0"/>
              </a:rPr>
              <a:t>config t</a:t>
            </a:r>
          </a:p>
          <a:p>
            <a:pPr>
              <a:lnSpc>
                <a:spcPct val="110000"/>
              </a:lnSpc>
            </a:pPr>
            <a:r>
              <a:rPr lang="en-US" sz="1600" b="0">
                <a:latin typeface="Courier New" pitchFamily="49" charset="0"/>
              </a:rPr>
              <a:t>R1(config)# </a:t>
            </a:r>
            <a:r>
              <a:rPr lang="en-US" sz="1600">
                <a:latin typeface="Courier New" pitchFamily="49" charset="0"/>
              </a:rPr>
              <a:t>logging 192.168.10.100</a:t>
            </a:r>
            <a:r>
              <a:rPr lang="en-US" sz="1600" b="0">
                <a:latin typeface="Courier New" pitchFamily="49" charset="0"/>
              </a:rPr>
              <a:t/>
            </a:r>
            <a:br>
              <a:rPr lang="en-US" sz="1600" b="0">
                <a:latin typeface="Courier New" pitchFamily="49" charset="0"/>
              </a:rPr>
            </a:br>
            <a:r>
              <a:rPr lang="pt-BR" sz="1600" b="0">
                <a:latin typeface="Courier New" pitchFamily="49" charset="0"/>
              </a:rPr>
              <a:t>R1(config)# </a:t>
            </a:r>
            <a:r>
              <a:rPr lang="pt-BR" sz="1600">
                <a:latin typeface="Courier New" pitchFamily="49" charset="0"/>
              </a:rPr>
              <a:t>ip ips notify log</a:t>
            </a:r>
          </a:p>
          <a:p>
            <a:pPr>
              <a:lnSpc>
                <a:spcPct val="110000"/>
              </a:lnSpc>
            </a:pPr>
            <a:r>
              <a:rPr lang="en-US" sz="1600" b="0">
                <a:latin typeface="Courier New" pitchFamily="49" charset="0"/>
              </a:rPr>
              <a:t>R1(config)# </a:t>
            </a:r>
            <a:r>
              <a:rPr lang="en-US" sz="1600">
                <a:latin typeface="Courier New" pitchFamily="49" charset="0"/>
              </a:rPr>
              <a:t>logging on</a:t>
            </a:r>
          </a:p>
          <a:p>
            <a:pPr>
              <a:lnSpc>
                <a:spcPct val="110000"/>
              </a:lnSpc>
            </a:pPr>
            <a:r>
              <a:rPr lang="en-US" sz="1600" b="0">
                <a:latin typeface="Courier New" pitchFamily="49" charset="0"/>
              </a:rPr>
              <a:t>R1(config)#</a:t>
            </a:r>
          </a:p>
          <a:p>
            <a:pPr>
              <a:lnSpc>
                <a:spcPct val="110000"/>
              </a:lnSpc>
            </a:pPr>
            <a:endParaRPr lang="en-US" sz="1000" b="0">
              <a:latin typeface="Courier New"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defTabSz="914400"/>
            <a:r>
              <a:rPr lang="en-US" smtClean="0"/>
              <a:t>SDEE on an IOS IPS Router</a:t>
            </a:r>
          </a:p>
        </p:txBody>
      </p:sp>
      <p:sp>
        <p:nvSpPr>
          <p:cNvPr id="81923" name="Content Placeholder 4"/>
          <p:cNvSpPr>
            <a:spLocks noGrp="1"/>
          </p:cNvSpPr>
          <p:nvPr>
            <p:ph idx="1"/>
          </p:nvPr>
        </p:nvSpPr>
        <p:spPr>
          <a:xfrm>
            <a:off x="457200" y="1524000"/>
            <a:ext cx="8224838" cy="4405313"/>
          </a:xfrm>
        </p:spPr>
        <p:txBody>
          <a:bodyPr/>
          <a:lstStyle/>
          <a:p>
            <a:r>
              <a:rPr lang="en-US" sz="2000" smtClean="0"/>
              <a:t>Enable SDEE on an IOS IPS router using the following command:</a:t>
            </a:r>
          </a:p>
          <a:p>
            <a:endParaRPr lang="en-US" sz="2000" smtClean="0"/>
          </a:p>
          <a:p>
            <a:endParaRPr lang="en-US" sz="2000" smtClean="0"/>
          </a:p>
          <a:p>
            <a:endParaRPr lang="en-US" sz="2000" smtClean="0"/>
          </a:p>
          <a:p>
            <a:endParaRPr lang="en-US" sz="2000" smtClean="0"/>
          </a:p>
          <a:p>
            <a:r>
              <a:rPr lang="en-US" sz="2000" smtClean="0"/>
              <a:t>Enable HTTP or HTTPS on the router</a:t>
            </a:r>
          </a:p>
          <a:p>
            <a:r>
              <a:rPr lang="en-US" sz="2000" smtClean="0"/>
              <a:t>SDEE uses a pull mechanism</a:t>
            </a:r>
          </a:p>
          <a:p>
            <a:r>
              <a:rPr lang="en-US" sz="2000" smtClean="0"/>
              <a:t>Additional commands:</a:t>
            </a:r>
          </a:p>
          <a:p>
            <a:pPr lvl="1"/>
            <a:r>
              <a:rPr lang="en-US" sz="1800" smtClean="0">
                <a:latin typeface="Courier New" pitchFamily="49" charset="0"/>
                <a:cs typeface="Courier New" pitchFamily="49" charset="0"/>
              </a:rPr>
              <a:t>ip sdee events </a:t>
            </a:r>
            <a:r>
              <a:rPr lang="en-US" sz="1800" i="1" smtClean="0">
                <a:latin typeface="Courier New" pitchFamily="49" charset="0"/>
                <a:cs typeface="Courier New" pitchFamily="49" charset="0"/>
              </a:rPr>
              <a:t>events</a:t>
            </a:r>
          </a:p>
          <a:p>
            <a:pPr lvl="1"/>
            <a:r>
              <a:rPr lang="en-US" sz="1800" smtClean="0">
                <a:latin typeface="Courier New" pitchFamily="49" charset="0"/>
                <a:cs typeface="Courier New" pitchFamily="49" charset="0"/>
              </a:rPr>
              <a:t>Clear ip ips sdee {events|subscription}</a:t>
            </a:r>
          </a:p>
          <a:p>
            <a:pPr lvl="1"/>
            <a:r>
              <a:rPr lang="en-US" sz="1800" smtClean="0">
                <a:latin typeface="Courier New" pitchFamily="49" charset="0"/>
                <a:cs typeface="Courier New" pitchFamily="49" charset="0"/>
              </a:rPr>
              <a:t>ip ips notify</a:t>
            </a:r>
          </a:p>
        </p:txBody>
      </p:sp>
      <p:sp>
        <p:nvSpPr>
          <p:cNvPr id="81924" name="Rectangle 3"/>
          <p:cNvSpPr>
            <a:spLocks noChangeArrowheads="1"/>
          </p:cNvSpPr>
          <p:nvPr/>
        </p:nvSpPr>
        <p:spPr bwMode="auto">
          <a:xfrm>
            <a:off x="990600" y="1981200"/>
            <a:ext cx="7545388" cy="1524000"/>
          </a:xfrm>
          <a:prstGeom prst="rect">
            <a:avLst/>
          </a:prstGeom>
          <a:solidFill>
            <a:srgbClr val="DDDDDD"/>
          </a:solidFill>
          <a:ln w="28575">
            <a:solidFill>
              <a:schemeClr val="tx1"/>
            </a:solidFill>
            <a:miter lim="800000"/>
            <a:headEnd/>
            <a:tailEnd/>
          </a:ln>
        </p:spPr>
        <p:txBody>
          <a:bodyPr lIns="182880" tIns="0" rIns="0" bIns="0"/>
          <a:lstStyle/>
          <a:p>
            <a:pPr>
              <a:lnSpc>
                <a:spcPct val="110000"/>
              </a:lnSpc>
            </a:pPr>
            <a:endParaRPr lang="sk-SK" sz="1400">
              <a:latin typeface="Courier New" pitchFamily="49" charset="0"/>
            </a:endParaRPr>
          </a:p>
        </p:txBody>
      </p:sp>
      <p:sp>
        <p:nvSpPr>
          <p:cNvPr id="81925" name="Rectangle 4"/>
          <p:cNvSpPr>
            <a:spLocks noChangeArrowheads="1"/>
          </p:cNvSpPr>
          <p:nvPr/>
        </p:nvSpPr>
        <p:spPr bwMode="auto">
          <a:xfrm>
            <a:off x="914400" y="2057400"/>
            <a:ext cx="7469188"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182880" tIns="0" rIns="0" bIns="0">
            <a:spAutoFit/>
          </a:bodyPr>
          <a:lstStyle/>
          <a:p>
            <a:pPr>
              <a:lnSpc>
                <a:spcPct val="110000"/>
              </a:lnSpc>
            </a:pPr>
            <a:r>
              <a:rPr lang="pt-BR" sz="1400" b="0">
                <a:latin typeface="Courier New" pitchFamily="49" charset="0"/>
              </a:rPr>
              <a:t>R1# </a:t>
            </a:r>
            <a:r>
              <a:rPr lang="pt-BR" sz="1400">
                <a:latin typeface="Courier New" pitchFamily="49" charset="0"/>
              </a:rPr>
              <a:t>config t</a:t>
            </a:r>
            <a:r>
              <a:rPr lang="en-US" sz="1400" b="0">
                <a:latin typeface="Courier New" pitchFamily="49" charset="0"/>
              </a:rPr>
              <a:t/>
            </a:r>
            <a:br>
              <a:rPr lang="en-US" sz="1400" b="0">
                <a:latin typeface="Courier New" pitchFamily="49" charset="0"/>
              </a:rPr>
            </a:br>
            <a:r>
              <a:rPr lang="pt-BR" sz="1400" b="0">
                <a:latin typeface="Courier New" pitchFamily="49" charset="0"/>
              </a:rPr>
              <a:t>R1(config)# </a:t>
            </a:r>
            <a:r>
              <a:rPr lang="pt-BR" sz="1400">
                <a:latin typeface="Courier New" pitchFamily="49" charset="0"/>
              </a:rPr>
              <a:t>ip http server</a:t>
            </a:r>
          </a:p>
          <a:p>
            <a:pPr>
              <a:lnSpc>
                <a:spcPct val="110000"/>
              </a:lnSpc>
            </a:pPr>
            <a:r>
              <a:rPr lang="pt-BR" sz="1400" b="0">
                <a:latin typeface="Courier New" pitchFamily="49" charset="0"/>
              </a:rPr>
              <a:t>R1(config)# </a:t>
            </a:r>
            <a:r>
              <a:rPr lang="pt-BR" sz="1400">
                <a:latin typeface="Courier New" pitchFamily="49" charset="0"/>
              </a:rPr>
              <a:t>ip http secure-server</a:t>
            </a:r>
          </a:p>
          <a:p>
            <a:pPr>
              <a:lnSpc>
                <a:spcPct val="110000"/>
              </a:lnSpc>
            </a:pPr>
            <a:r>
              <a:rPr lang="pt-BR" sz="1400" b="0">
                <a:latin typeface="Courier New" pitchFamily="49" charset="0"/>
              </a:rPr>
              <a:t>R1(config)# </a:t>
            </a:r>
            <a:r>
              <a:rPr lang="pt-BR" sz="1400">
                <a:latin typeface="Courier New" pitchFamily="49" charset="0"/>
              </a:rPr>
              <a:t>ips notify sdee</a:t>
            </a:r>
          </a:p>
          <a:p>
            <a:pPr>
              <a:lnSpc>
                <a:spcPct val="110000"/>
              </a:lnSpc>
            </a:pPr>
            <a:r>
              <a:rPr lang="en-US" sz="1400" b="0">
                <a:latin typeface="Courier New" pitchFamily="49" charset="0"/>
              </a:rPr>
              <a:t>R1(config)# </a:t>
            </a:r>
            <a:r>
              <a:rPr lang="pt-BR" sz="1400">
                <a:latin typeface="Courier New" pitchFamily="49" charset="0"/>
              </a:rPr>
              <a:t>ip sdee events 500</a:t>
            </a:r>
            <a:endParaRPr lang="en-US" sz="1400" b="0">
              <a:latin typeface="Courier New" pitchFamily="49" charset="0"/>
            </a:endParaRPr>
          </a:p>
          <a:p>
            <a:pPr>
              <a:lnSpc>
                <a:spcPct val="110000"/>
              </a:lnSpc>
            </a:pPr>
            <a:r>
              <a:rPr lang="en-US" sz="1400" b="0">
                <a:latin typeface="Courier New" pitchFamily="49" charset="0"/>
              </a:rPr>
              <a:t>R1(config)#</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defTabSz="914400"/>
            <a:r>
              <a:rPr lang="en-US" smtClean="0"/>
              <a:t>Using SDM to View Messages</a:t>
            </a:r>
          </a:p>
        </p:txBody>
      </p:sp>
      <p:pic>
        <p:nvPicPr>
          <p:cNvPr id="82947" name="Picture 3" descr="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76400"/>
            <a:ext cx="6477000" cy="448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828800" y="1295400"/>
            <a:ext cx="5486400" cy="646113"/>
          </a:xfrm>
          <a:prstGeom prst="rect">
            <a:avLst/>
          </a:prstGeom>
          <a:solidFill>
            <a:schemeClr val="bg1">
              <a:lumMod val="65000"/>
            </a:schemeClr>
          </a:solidFill>
        </p:spPr>
        <p:txBody>
          <a:bodyPr>
            <a:spAutoFit/>
          </a:bodyPr>
          <a:lstStyle/>
          <a:p>
            <a:pPr>
              <a:defRPr/>
            </a:pPr>
            <a:r>
              <a:rPr lang="en-US" sz="2000" b="0" dirty="0"/>
              <a:t>To view SDEE alarm messages, choose Monitor &gt; Logging &gt; SDEE Message Log</a:t>
            </a:r>
          </a:p>
        </p:txBody>
      </p:sp>
      <p:sp>
        <p:nvSpPr>
          <p:cNvPr id="7" name="TextBox 6"/>
          <p:cNvSpPr txBox="1"/>
          <p:nvPr/>
        </p:nvSpPr>
        <p:spPr>
          <a:xfrm>
            <a:off x="3581400" y="5867400"/>
            <a:ext cx="4876800" cy="646113"/>
          </a:xfrm>
          <a:prstGeom prst="rect">
            <a:avLst/>
          </a:prstGeom>
          <a:solidFill>
            <a:schemeClr val="bg1">
              <a:lumMod val="65000"/>
            </a:schemeClr>
          </a:solidFill>
        </p:spPr>
        <p:txBody>
          <a:bodyPr>
            <a:spAutoFit/>
          </a:bodyPr>
          <a:lstStyle/>
          <a:p>
            <a:pPr>
              <a:defRPr/>
            </a:pPr>
            <a:r>
              <a:rPr lang="en-US" sz="2000" b="0" dirty="0"/>
              <a:t>To view </a:t>
            </a:r>
            <a:r>
              <a:rPr lang="en-US" sz="2000" b="0" dirty="0" err="1"/>
              <a:t>Syslog</a:t>
            </a:r>
            <a:r>
              <a:rPr lang="en-US" sz="2000" b="0" dirty="0"/>
              <a:t> messages, choose Monitor &gt; Logging &gt; </a:t>
            </a:r>
            <a:r>
              <a:rPr lang="en-US" sz="2000" b="0" dirty="0" err="1"/>
              <a:t>Syslog</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4"/>
          <p:cNvPicPr>
            <a:picLocks noChangeAspect="1" noChangeArrowheads="1"/>
          </p:cNvPicPr>
          <p:nvPr/>
        </p:nvPicPr>
        <p:blipFill>
          <a:blip r:embed="rId3">
            <a:extLst>
              <a:ext uri="{28A0092B-C50C-407E-A947-70E740481C1C}">
                <a14:useLocalDpi xmlns:a14="http://schemas.microsoft.com/office/drawing/2010/main" val="0"/>
              </a:ext>
            </a:extLst>
          </a:blip>
          <a:srcRect l="19261" t="21538" r="24879" b="26154"/>
          <a:stretch>
            <a:fillRect/>
          </a:stretch>
        </p:blipFill>
        <p:spPr bwMode="auto">
          <a:xfrm>
            <a:off x="2082800" y="1752600"/>
            <a:ext cx="495300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defTabSz="914400"/>
            <a:r>
              <a:rPr lang="en-US" smtClean="0"/>
              <a:t>Intrusion Prevention Systems (IPSs)</a:t>
            </a:r>
          </a:p>
        </p:txBody>
      </p:sp>
      <p:sp>
        <p:nvSpPr>
          <p:cNvPr id="11267" name="Rectangle 36"/>
          <p:cNvSpPr>
            <a:spLocks noGrp="1" noChangeArrowheads="1"/>
          </p:cNvSpPr>
          <p:nvPr>
            <p:ph type="body" sz="half" idx="1"/>
          </p:nvPr>
        </p:nvSpPr>
        <p:spPr>
          <a:xfrm>
            <a:off x="455613" y="1690688"/>
            <a:ext cx="4573587" cy="4252912"/>
          </a:xfrm>
        </p:spPr>
        <p:txBody>
          <a:bodyPr/>
          <a:lstStyle/>
          <a:p>
            <a:pPr marL="342900" indent="-342900">
              <a:lnSpc>
                <a:spcPct val="75000"/>
              </a:lnSpc>
              <a:buFontTx/>
              <a:buAutoNum type="arabicPeriod"/>
            </a:pPr>
            <a:r>
              <a:rPr lang="en-US" sz="2000" smtClean="0"/>
              <a:t>An attack is launched on a network that has a sensor deployed in IPS mode (inline mode).</a:t>
            </a:r>
          </a:p>
          <a:p>
            <a:pPr marL="342900" indent="-342900">
              <a:lnSpc>
                <a:spcPct val="75000"/>
              </a:lnSpc>
              <a:buFontTx/>
              <a:buAutoNum type="arabicPeriod"/>
            </a:pPr>
            <a:r>
              <a:rPr lang="en-US" sz="2000" smtClean="0"/>
              <a:t>The IPS sensor analyzes the packets as they enter the IPS sensor interface. The IPS sensor matches the malicious traffic to a signature and the attack is stopped immediately.</a:t>
            </a:r>
          </a:p>
          <a:p>
            <a:pPr marL="342900" indent="-342900">
              <a:lnSpc>
                <a:spcPct val="75000"/>
              </a:lnSpc>
              <a:buFontTx/>
              <a:buAutoNum type="arabicPeriod"/>
            </a:pPr>
            <a:r>
              <a:rPr lang="en-US" sz="2000" smtClean="0"/>
              <a:t>The IPS sensor can also send an alarm to a management console for logging and other management purposes.</a:t>
            </a:r>
          </a:p>
          <a:p>
            <a:pPr marL="342900" indent="-342900">
              <a:lnSpc>
                <a:spcPct val="75000"/>
              </a:lnSpc>
              <a:buFontTx/>
              <a:buAutoNum type="arabicPeriod"/>
            </a:pPr>
            <a:r>
              <a:rPr lang="en-US" sz="2000" smtClean="0"/>
              <a:t>Traffic in violation of policy can be dropped by an IPS sensor.</a:t>
            </a:r>
          </a:p>
        </p:txBody>
      </p:sp>
      <p:cxnSp>
        <p:nvCxnSpPr>
          <p:cNvPr id="11268" name="AutoShape 4"/>
          <p:cNvCxnSpPr>
            <a:cxnSpLocks noChangeShapeType="1"/>
            <a:stCxn id="11277" idx="2"/>
            <a:endCxn id="11283" idx="0"/>
          </p:cNvCxnSpPr>
          <p:nvPr/>
        </p:nvCxnSpPr>
        <p:spPr bwMode="auto">
          <a:xfrm rot="5400000">
            <a:off x="5479256" y="3933032"/>
            <a:ext cx="1544637" cy="1212850"/>
          </a:xfrm>
          <a:prstGeom prst="bentConnector3">
            <a:avLst>
              <a:gd name="adj1" fmla="val 49949"/>
            </a:avLst>
          </a:prstGeom>
          <a:noFill/>
          <a:ln w="28575">
            <a:solidFill>
              <a:schemeClr val="accent1"/>
            </a:solidFill>
            <a:prstDash val="sysDot"/>
            <a:miter lim="800000"/>
            <a:headEnd/>
            <a:tailEnd type="triangle" w="med" len="med"/>
          </a:ln>
          <a:extLst>
            <a:ext uri="{909E8E84-426E-40DD-AFC4-6F175D3DCCD1}">
              <a14:hiddenFill xmlns:a14="http://schemas.microsoft.com/office/drawing/2010/main">
                <a:noFill/>
              </a14:hiddenFill>
            </a:ext>
          </a:extLst>
        </p:spPr>
      </p:cxnSp>
      <p:sp>
        <p:nvSpPr>
          <p:cNvPr id="11269" name="Rectangle 5"/>
          <p:cNvSpPr>
            <a:spLocks noChangeArrowheads="1"/>
          </p:cNvSpPr>
          <p:nvPr/>
        </p:nvSpPr>
        <p:spPr bwMode="auto">
          <a:xfrm>
            <a:off x="6735763" y="1862138"/>
            <a:ext cx="304800" cy="304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lstStyle/>
          <a:p>
            <a:endParaRPr lang="sk-SK"/>
          </a:p>
        </p:txBody>
      </p:sp>
      <p:cxnSp>
        <p:nvCxnSpPr>
          <p:cNvPr id="247814" name="AutoShape 6"/>
          <p:cNvCxnSpPr>
            <a:cxnSpLocks noChangeShapeType="1"/>
          </p:cNvCxnSpPr>
          <p:nvPr/>
        </p:nvCxnSpPr>
        <p:spPr bwMode="auto">
          <a:xfrm rot="10800000" flipV="1">
            <a:off x="7162800" y="1981200"/>
            <a:ext cx="665163" cy="28575"/>
          </a:xfrm>
          <a:prstGeom prst="bentConnector3">
            <a:avLst>
              <a:gd name="adj1" fmla="val 51074"/>
            </a:avLst>
          </a:prstGeom>
          <a:noFill/>
          <a:ln w="28575">
            <a:solidFill>
              <a:schemeClr val="accent2"/>
            </a:solidFill>
            <a:prstDash val="sysDot"/>
            <a:miter lim="800000"/>
            <a:headEnd/>
            <a:tailEnd type="triangle" w="med" len="med"/>
          </a:ln>
          <a:extLst>
            <a:ext uri="{909E8E84-426E-40DD-AFC4-6F175D3DCCD1}">
              <a14:hiddenFill xmlns:a14="http://schemas.microsoft.com/office/drawing/2010/main">
                <a:noFill/>
              </a14:hiddenFill>
            </a:ext>
          </a:extLst>
        </p:spPr>
      </p:cxnSp>
      <p:sp>
        <p:nvSpPr>
          <p:cNvPr id="11271" name="Rectangle 7"/>
          <p:cNvSpPr>
            <a:spLocks noChangeArrowheads="1"/>
          </p:cNvSpPr>
          <p:nvPr/>
        </p:nvSpPr>
        <p:spPr bwMode="auto">
          <a:xfrm>
            <a:off x="6735763" y="5387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82124" tIns="41061" rIns="82124" bIns="41061" anchor="ctr"/>
          <a:lstStyle/>
          <a:p>
            <a:endParaRPr lang="sk-SK"/>
          </a:p>
        </p:txBody>
      </p:sp>
      <p:cxnSp>
        <p:nvCxnSpPr>
          <p:cNvPr id="11272" name="AutoShape 8"/>
          <p:cNvCxnSpPr>
            <a:cxnSpLocks noChangeShapeType="1"/>
          </p:cNvCxnSpPr>
          <p:nvPr/>
        </p:nvCxnSpPr>
        <p:spPr bwMode="auto">
          <a:xfrm rot="10800000" flipV="1">
            <a:off x="5776913" y="4665663"/>
            <a:ext cx="900112" cy="70802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11273" name="Rectangle 9"/>
          <p:cNvSpPr>
            <a:spLocks noChangeArrowheads="1"/>
          </p:cNvSpPr>
          <p:nvPr/>
        </p:nvSpPr>
        <p:spPr bwMode="auto">
          <a:xfrm>
            <a:off x="6864350" y="1831975"/>
            <a:ext cx="304800" cy="304800"/>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2124" tIns="41061" rIns="82124" bIns="41061" anchor="ctr"/>
          <a:lstStyle/>
          <a:p>
            <a:endParaRPr lang="sk-SK"/>
          </a:p>
        </p:txBody>
      </p:sp>
      <p:sp>
        <p:nvSpPr>
          <p:cNvPr id="11274" name="Rectangle 10"/>
          <p:cNvSpPr>
            <a:spLocks noChangeArrowheads="1"/>
          </p:cNvSpPr>
          <p:nvPr/>
        </p:nvSpPr>
        <p:spPr bwMode="auto">
          <a:xfrm>
            <a:off x="6888163" y="5387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82124" tIns="41061" rIns="82124" bIns="41061" anchor="ctr"/>
          <a:lstStyle/>
          <a:p>
            <a:endParaRPr lang="sk-SK"/>
          </a:p>
        </p:txBody>
      </p:sp>
      <p:cxnSp>
        <p:nvCxnSpPr>
          <p:cNvPr id="11275" name="AutoShape 11"/>
          <p:cNvCxnSpPr>
            <a:cxnSpLocks noChangeShapeType="1"/>
            <a:stCxn id="11273" idx="2"/>
            <a:endCxn id="11274" idx="0"/>
          </p:cNvCxnSpPr>
          <p:nvPr/>
        </p:nvCxnSpPr>
        <p:spPr bwMode="auto">
          <a:xfrm>
            <a:off x="7016750" y="2151063"/>
            <a:ext cx="23813" cy="323691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11276" name="Rectangle 12"/>
          <p:cNvSpPr>
            <a:spLocks noChangeArrowheads="1"/>
          </p:cNvSpPr>
          <p:nvPr/>
        </p:nvSpPr>
        <p:spPr bwMode="auto">
          <a:xfrm>
            <a:off x="6711950" y="35845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82124" tIns="41061" rIns="82124" bIns="41061" anchor="ctr"/>
          <a:lstStyle/>
          <a:p>
            <a:endParaRPr lang="sk-SK"/>
          </a:p>
        </p:txBody>
      </p:sp>
      <p:sp>
        <p:nvSpPr>
          <p:cNvPr id="11277" name="Rectangle 13"/>
          <p:cNvSpPr>
            <a:spLocks noChangeArrowheads="1"/>
          </p:cNvSpPr>
          <p:nvPr/>
        </p:nvSpPr>
        <p:spPr bwMode="auto">
          <a:xfrm>
            <a:off x="6705600" y="34623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82124" tIns="41061" rIns="82124" bIns="41061" anchor="ctr"/>
          <a:lstStyle/>
          <a:p>
            <a:endParaRPr lang="sk-SK"/>
          </a:p>
        </p:txBody>
      </p:sp>
      <p:sp>
        <p:nvSpPr>
          <p:cNvPr id="11278" name="Text Box 14"/>
          <p:cNvSpPr txBox="1">
            <a:spLocks noChangeArrowheads="1"/>
          </p:cNvSpPr>
          <p:nvPr/>
        </p:nvSpPr>
        <p:spPr bwMode="auto">
          <a:xfrm>
            <a:off x="5562600" y="3519488"/>
            <a:ext cx="1066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gn="ctr">
              <a:spcBef>
                <a:spcPct val="50000"/>
              </a:spcBef>
            </a:pPr>
            <a:r>
              <a:rPr lang="en-CA" sz="1200" b="0"/>
              <a:t>Sensor</a:t>
            </a:r>
            <a:endParaRPr lang="en-US" sz="1200" b="0"/>
          </a:p>
        </p:txBody>
      </p:sp>
      <p:sp>
        <p:nvSpPr>
          <p:cNvPr id="11279" name="Text Box 15"/>
          <p:cNvSpPr txBox="1">
            <a:spLocks noChangeArrowheads="1"/>
          </p:cNvSpPr>
          <p:nvPr/>
        </p:nvSpPr>
        <p:spPr bwMode="auto">
          <a:xfrm>
            <a:off x="5181600" y="6135688"/>
            <a:ext cx="12192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gn="ctr">
              <a:spcBef>
                <a:spcPct val="50000"/>
              </a:spcBef>
            </a:pPr>
            <a:r>
              <a:rPr lang="en-CA" sz="1200" b="0"/>
              <a:t>Management Console</a:t>
            </a:r>
            <a:endParaRPr lang="en-US" sz="1200" b="0"/>
          </a:p>
        </p:txBody>
      </p:sp>
      <p:sp>
        <p:nvSpPr>
          <p:cNvPr id="11280" name="Rectangle 16"/>
          <p:cNvSpPr>
            <a:spLocks noChangeArrowheads="1"/>
          </p:cNvSpPr>
          <p:nvPr/>
        </p:nvSpPr>
        <p:spPr bwMode="auto">
          <a:xfrm>
            <a:off x="7391400" y="1376363"/>
            <a:ext cx="331788" cy="292100"/>
          </a:xfrm>
          <a:prstGeom prst="rect">
            <a:avLst/>
          </a:prstGeom>
          <a:solidFill>
            <a:schemeClr val="folHlink"/>
          </a:solidFill>
          <a:ln w="19050" algn="ctr">
            <a:solidFill>
              <a:schemeClr val="tx1"/>
            </a:solidFill>
            <a:miter lim="800000"/>
            <a:headEnd/>
            <a:tailEnd/>
          </a:ln>
        </p:spPr>
        <p:txBody>
          <a:bodyPr lIns="81299" tIns="40650" rIns="81299" bIns="40650" anchor="ctr" anchorCtr="1"/>
          <a:lstStyle/>
          <a:p>
            <a:pPr algn="ctr" defTabSz="812800">
              <a:lnSpc>
                <a:spcPct val="100000"/>
              </a:lnSpc>
              <a:spcBef>
                <a:spcPct val="10000"/>
              </a:spcBef>
            </a:pPr>
            <a:r>
              <a:rPr lang="en-US" sz="1800" b="0"/>
              <a:t>1</a:t>
            </a:r>
          </a:p>
        </p:txBody>
      </p:sp>
      <p:sp>
        <p:nvSpPr>
          <p:cNvPr id="11281" name="Rectangle 17"/>
          <p:cNvSpPr>
            <a:spLocks noChangeArrowheads="1"/>
          </p:cNvSpPr>
          <p:nvPr/>
        </p:nvSpPr>
        <p:spPr bwMode="auto">
          <a:xfrm>
            <a:off x="6102350" y="3128963"/>
            <a:ext cx="317500" cy="309562"/>
          </a:xfrm>
          <a:prstGeom prst="rect">
            <a:avLst/>
          </a:prstGeom>
          <a:solidFill>
            <a:schemeClr val="folHlink"/>
          </a:solidFill>
          <a:ln w="19050" algn="ctr">
            <a:solidFill>
              <a:schemeClr val="tx1"/>
            </a:solidFill>
            <a:miter lim="800000"/>
            <a:headEnd/>
            <a:tailEnd/>
          </a:ln>
        </p:spPr>
        <p:txBody>
          <a:bodyPr lIns="81299" tIns="40650" rIns="81299" bIns="40650" anchor="ctr" anchorCtr="1"/>
          <a:lstStyle/>
          <a:p>
            <a:pPr algn="ctr" defTabSz="812800">
              <a:lnSpc>
                <a:spcPct val="100000"/>
              </a:lnSpc>
              <a:spcBef>
                <a:spcPct val="10000"/>
              </a:spcBef>
            </a:pPr>
            <a:r>
              <a:rPr lang="en-US" sz="1800" b="0"/>
              <a:t>2</a:t>
            </a:r>
          </a:p>
        </p:txBody>
      </p:sp>
      <p:sp>
        <p:nvSpPr>
          <p:cNvPr id="11282" name="Rectangle 18"/>
          <p:cNvSpPr>
            <a:spLocks noChangeArrowheads="1"/>
          </p:cNvSpPr>
          <p:nvPr/>
        </p:nvSpPr>
        <p:spPr bwMode="auto">
          <a:xfrm>
            <a:off x="5111750" y="5186363"/>
            <a:ext cx="331788" cy="292100"/>
          </a:xfrm>
          <a:prstGeom prst="rect">
            <a:avLst/>
          </a:prstGeom>
          <a:solidFill>
            <a:schemeClr val="folHlink"/>
          </a:solidFill>
          <a:ln w="19050" algn="ctr">
            <a:solidFill>
              <a:schemeClr val="tx1"/>
            </a:solidFill>
            <a:miter lim="800000"/>
            <a:headEnd/>
            <a:tailEnd/>
          </a:ln>
        </p:spPr>
        <p:txBody>
          <a:bodyPr lIns="81299" tIns="40650" rIns="81299" bIns="40650" anchor="ctr" anchorCtr="1"/>
          <a:lstStyle/>
          <a:p>
            <a:pPr algn="ctr" defTabSz="812800">
              <a:lnSpc>
                <a:spcPct val="100000"/>
              </a:lnSpc>
              <a:spcBef>
                <a:spcPct val="10000"/>
              </a:spcBef>
            </a:pPr>
            <a:r>
              <a:rPr lang="en-US" sz="1800" b="0"/>
              <a:t>3</a:t>
            </a:r>
          </a:p>
        </p:txBody>
      </p:sp>
      <p:sp>
        <p:nvSpPr>
          <p:cNvPr id="11283" name="Rectangle 19"/>
          <p:cNvSpPr>
            <a:spLocks noChangeArrowheads="1"/>
          </p:cNvSpPr>
          <p:nvPr/>
        </p:nvSpPr>
        <p:spPr bwMode="auto">
          <a:xfrm>
            <a:off x="5492750" y="53117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82124" tIns="41061" rIns="82124" bIns="41061" anchor="ctr"/>
          <a:lstStyle/>
          <a:p>
            <a:endParaRPr lang="sk-SK"/>
          </a:p>
        </p:txBody>
      </p:sp>
      <p:sp>
        <p:nvSpPr>
          <p:cNvPr id="11284" name="Rectangle 20"/>
          <p:cNvSpPr>
            <a:spLocks noChangeArrowheads="1"/>
          </p:cNvSpPr>
          <p:nvPr/>
        </p:nvSpPr>
        <p:spPr bwMode="auto">
          <a:xfrm>
            <a:off x="7772400" y="28527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82124" tIns="41061" rIns="82124" bIns="41061" anchor="ctr"/>
          <a:lstStyle/>
          <a:p>
            <a:endParaRPr lang="sk-SK"/>
          </a:p>
        </p:txBody>
      </p:sp>
      <p:cxnSp>
        <p:nvCxnSpPr>
          <p:cNvPr id="11285" name="AutoShape 21"/>
          <p:cNvCxnSpPr>
            <a:cxnSpLocks noChangeShapeType="1"/>
            <a:stCxn id="11277" idx="3"/>
            <a:endCxn id="11287" idx="0"/>
          </p:cNvCxnSpPr>
          <p:nvPr/>
        </p:nvCxnSpPr>
        <p:spPr bwMode="auto">
          <a:xfrm>
            <a:off x="7010400" y="3614738"/>
            <a:ext cx="1371600" cy="838200"/>
          </a:xfrm>
          <a:prstGeom prst="bentConnector2">
            <a:avLst/>
          </a:prstGeom>
          <a:noFill/>
          <a:ln w="28575">
            <a:solidFill>
              <a:schemeClr val="accent1"/>
            </a:solidFill>
            <a:prstDash val="sysDot"/>
            <a:miter lim="800000"/>
            <a:headEnd/>
            <a:tailEnd type="triangle" w="med" len="med"/>
          </a:ln>
          <a:extLst>
            <a:ext uri="{909E8E84-426E-40DD-AFC4-6F175D3DCCD1}">
              <a14:hiddenFill xmlns:a14="http://schemas.microsoft.com/office/drawing/2010/main">
                <a:noFill/>
              </a14:hiddenFill>
            </a:ext>
          </a:extLst>
        </p:spPr>
      </p:cxnSp>
      <p:sp>
        <p:nvSpPr>
          <p:cNvPr id="11286" name="Text Box 22"/>
          <p:cNvSpPr txBox="1">
            <a:spLocks noChangeArrowheads="1"/>
          </p:cNvSpPr>
          <p:nvPr/>
        </p:nvSpPr>
        <p:spPr bwMode="auto">
          <a:xfrm>
            <a:off x="6324600" y="6024563"/>
            <a:ext cx="1066800"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lgn="ctr">
              <a:spcBef>
                <a:spcPct val="50000"/>
              </a:spcBef>
            </a:pPr>
            <a:r>
              <a:rPr lang="en-CA" sz="1200" b="0"/>
              <a:t>Target</a:t>
            </a:r>
            <a:endParaRPr lang="en-US" sz="1200" b="0"/>
          </a:p>
        </p:txBody>
      </p:sp>
      <p:sp>
        <p:nvSpPr>
          <p:cNvPr id="11287" name="Rectangle 23"/>
          <p:cNvSpPr>
            <a:spLocks noChangeArrowheads="1"/>
          </p:cNvSpPr>
          <p:nvPr/>
        </p:nvSpPr>
        <p:spPr bwMode="auto">
          <a:xfrm>
            <a:off x="8229600" y="4452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82124" tIns="41061" rIns="82124" bIns="41061" anchor="ctr"/>
          <a:lstStyle/>
          <a:p>
            <a:endParaRPr lang="sk-SK"/>
          </a:p>
        </p:txBody>
      </p:sp>
      <p:sp>
        <p:nvSpPr>
          <p:cNvPr id="11288" name="Rectangle 24"/>
          <p:cNvSpPr>
            <a:spLocks noChangeArrowheads="1"/>
          </p:cNvSpPr>
          <p:nvPr/>
        </p:nvSpPr>
        <p:spPr bwMode="auto">
          <a:xfrm>
            <a:off x="7446963" y="3357563"/>
            <a:ext cx="331787" cy="292100"/>
          </a:xfrm>
          <a:prstGeom prst="rect">
            <a:avLst/>
          </a:prstGeom>
          <a:solidFill>
            <a:schemeClr val="folHlink"/>
          </a:solidFill>
          <a:ln w="19050" algn="ctr">
            <a:solidFill>
              <a:schemeClr val="tx1"/>
            </a:solidFill>
            <a:miter lim="800000"/>
            <a:headEnd/>
            <a:tailEnd/>
          </a:ln>
        </p:spPr>
        <p:txBody>
          <a:bodyPr lIns="81299" tIns="40650" rIns="81299" bIns="40650" anchor="ctr" anchorCtr="1"/>
          <a:lstStyle/>
          <a:p>
            <a:pPr algn="ctr" defTabSz="812800">
              <a:lnSpc>
                <a:spcPct val="100000"/>
              </a:lnSpc>
              <a:spcBef>
                <a:spcPct val="10000"/>
              </a:spcBef>
            </a:pPr>
            <a:r>
              <a:rPr lang="en-US" sz="1800" b="0"/>
              <a:t>4</a:t>
            </a:r>
          </a:p>
        </p:txBody>
      </p:sp>
      <p:cxnSp>
        <p:nvCxnSpPr>
          <p:cNvPr id="247833" name="AutoShape 25"/>
          <p:cNvCxnSpPr>
            <a:cxnSpLocks noChangeShapeType="1"/>
          </p:cNvCxnSpPr>
          <p:nvPr/>
        </p:nvCxnSpPr>
        <p:spPr bwMode="auto">
          <a:xfrm flipH="1">
            <a:off x="6858000" y="2209800"/>
            <a:ext cx="30163" cy="1281113"/>
          </a:xfrm>
          <a:prstGeom prst="straightConnector1">
            <a:avLst/>
          </a:prstGeom>
          <a:noFill/>
          <a:ln w="28575">
            <a:solidFill>
              <a:schemeClr val="accent2"/>
            </a:solidFill>
            <a:prstDash val="sysDot"/>
            <a:round/>
            <a:headEnd/>
            <a:tailEnd type="triangle" w="med" len="med"/>
          </a:ln>
          <a:extLst>
            <a:ext uri="{909E8E84-426E-40DD-AFC4-6F175D3DCCD1}">
              <a14:hiddenFill xmlns:a14="http://schemas.microsoft.com/office/drawing/2010/main">
                <a:noFill/>
              </a14:hiddenFill>
            </a:ext>
          </a:extLst>
        </p:spPr>
      </p:cxnSp>
      <p:pic>
        <p:nvPicPr>
          <p:cNvPr id="11290" name="Picture 26" descr="Ro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7025" y="2722563"/>
            <a:ext cx="685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1" name="Picture 27" descr="Rou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7025" y="4424363"/>
            <a:ext cx="6858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2" name="Picture 28" descr="ID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7500" y="3433763"/>
            <a:ext cx="67627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7837" name="AutoShape 29"/>
          <p:cNvSpPr>
            <a:spLocks noChangeArrowheads="1"/>
          </p:cNvSpPr>
          <p:nvPr/>
        </p:nvSpPr>
        <p:spPr bwMode="auto">
          <a:xfrm>
            <a:off x="6629400" y="3505200"/>
            <a:ext cx="457200" cy="457200"/>
          </a:xfrm>
          <a:prstGeom prst="irregularSeal1">
            <a:avLst/>
          </a:prstGeom>
          <a:solidFill>
            <a:schemeClr val="folHlink"/>
          </a:solidFill>
          <a:ln w="19050" algn="ctr">
            <a:solidFill>
              <a:schemeClr val="tx1"/>
            </a:solidFill>
            <a:miter lim="800000"/>
            <a:headEnd/>
            <a:tailEnd/>
          </a:ln>
        </p:spPr>
        <p:txBody>
          <a:bodyPr wrap="none" lIns="82124" tIns="41061" rIns="82124" bIns="41061" anchor="ctr"/>
          <a:lstStyle/>
          <a:p>
            <a:endParaRPr lang="sk-SK"/>
          </a:p>
        </p:txBody>
      </p:sp>
      <p:pic>
        <p:nvPicPr>
          <p:cNvPr id="11294" name="Picture 30" descr="EndUser_Male_Righ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1371600"/>
            <a:ext cx="8509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5" name="Picture 31" descr="Security_Management_Cisc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05425" y="5284788"/>
            <a:ext cx="8445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6" name="Picture 32" descr="Lapto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37313" y="5216525"/>
            <a:ext cx="8778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97" name="Picture 33" descr="Network_Cloud_Standard"/>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05525" y="1576388"/>
            <a:ext cx="15271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8" name="Text Box 34"/>
          <p:cNvSpPr txBox="1">
            <a:spLocks noChangeArrowheads="1"/>
          </p:cNvSpPr>
          <p:nvPr/>
        </p:nvSpPr>
        <p:spPr bwMode="auto">
          <a:xfrm>
            <a:off x="7772400" y="4500563"/>
            <a:ext cx="1143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82124" tIns="41061" rIns="82124" bIns="41061">
            <a:spAutoFit/>
          </a:bodyPr>
          <a:lstStyle>
            <a:lvl1pPr defTabSz="814388">
              <a:defRPr sz="3000" b="1">
                <a:solidFill>
                  <a:schemeClr val="tx1"/>
                </a:solidFill>
                <a:latin typeface="Arial" charset="0"/>
              </a:defRPr>
            </a:lvl1pPr>
            <a:lvl2pPr marL="742950" indent="-285750" defTabSz="814388">
              <a:defRPr sz="3000" b="1">
                <a:solidFill>
                  <a:schemeClr val="tx1"/>
                </a:solidFill>
                <a:latin typeface="Arial" charset="0"/>
              </a:defRPr>
            </a:lvl2pPr>
            <a:lvl3pPr marL="1143000" indent="-228600" defTabSz="814388">
              <a:defRPr sz="3000" b="1">
                <a:solidFill>
                  <a:schemeClr val="tx1"/>
                </a:solidFill>
                <a:latin typeface="Arial" charset="0"/>
              </a:defRPr>
            </a:lvl3pPr>
            <a:lvl4pPr marL="1600200" indent="-228600" defTabSz="814388">
              <a:defRPr sz="3000" b="1">
                <a:solidFill>
                  <a:schemeClr val="tx1"/>
                </a:solidFill>
                <a:latin typeface="Arial" charset="0"/>
              </a:defRPr>
            </a:lvl4pPr>
            <a:lvl5pPr marL="2057400" indent="-228600" defTabSz="814388">
              <a:defRPr sz="3000" b="1">
                <a:solidFill>
                  <a:schemeClr val="tx1"/>
                </a:solidFill>
                <a:latin typeface="Arial" charset="0"/>
              </a:defRPr>
            </a:lvl5pPr>
            <a:lvl6pPr marL="2514600" indent="-228600" defTabSz="814388" eaLnBrk="0" fontAlgn="base" hangingPunct="0">
              <a:lnSpc>
                <a:spcPct val="90000"/>
              </a:lnSpc>
              <a:spcBef>
                <a:spcPct val="0"/>
              </a:spcBef>
              <a:spcAft>
                <a:spcPct val="0"/>
              </a:spcAft>
              <a:defRPr sz="3000" b="1">
                <a:solidFill>
                  <a:schemeClr val="tx1"/>
                </a:solidFill>
                <a:latin typeface="Arial" charset="0"/>
              </a:defRPr>
            </a:lvl6pPr>
            <a:lvl7pPr marL="2971800" indent="-228600" defTabSz="814388" eaLnBrk="0" fontAlgn="base" hangingPunct="0">
              <a:lnSpc>
                <a:spcPct val="90000"/>
              </a:lnSpc>
              <a:spcBef>
                <a:spcPct val="0"/>
              </a:spcBef>
              <a:spcAft>
                <a:spcPct val="0"/>
              </a:spcAft>
              <a:defRPr sz="3000" b="1">
                <a:solidFill>
                  <a:schemeClr val="tx1"/>
                </a:solidFill>
                <a:latin typeface="Arial" charset="0"/>
              </a:defRPr>
            </a:lvl7pPr>
            <a:lvl8pPr marL="3429000" indent="-228600" defTabSz="814388" eaLnBrk="0" fontAlgn="base" hangingPunct="0">
              <a:lnSpc>
                <a:spcPct val="90000"/>
              </a:lnSpc>
              <a:spcBef>
                <a:spcPct val="0"/>
              </a:spcBef>
              <a:spcAft>
                <a:spcPct val="0"/>
              </a:spcAft>
              <a:defRPr sz="3000" b="1">
                <a:solidFill>
                  <a:schemeClr val="tx1"/>
                </a:solidFill>
                <a:latin typeface="Arial" charset="0"/>
              </a:defRPr>
            </a:lvl8pPr>
            <a:lvl9pPr marL="3886200" indent="-228600" defTabSz="814388" eaLnBrk="0" fontAlgn="base" hangingPunct="0">
              <a:lnSpc>
                <a:spcPct val="90000"/>
              </a:lnSpc>
              <a:spcBef>
                <a:spcPct val="0"/>
              </a:spcBef>
              <a:spcAft>
                <a:spcPct val="0"/>
              </a:spcAft>
              <a:defRPr sz="3000" b="1">
                <a:solidFill>
                  <a:schemeClr val="tx1"/>
                </a:solidFill>
                <a:latin typeface="Arial" charset="0"/>
              </a:defRPr>
            </a:lvl9pPr>
          </a:lstStyle>
          <a:p>
            <a:pPr>
              <a:spcBef>
                <a:spcPct val="50000"/>
              </a:spcBef>
            </a:pPr>
            <a:r>
              <a:rPr lang="en-US" sz="1400" b="0">
                <a:solidFill>
                  <a:schemeClr val="accent2"/>
                </a:solidFill>
              </a:rPr>
              <a:t>Bit Bucket</a:t>
            </a:r>
          </a:p>
        </p:txBody>
      </p:sp>
      <p:sp>
        <p:nvSpPr>
          <p:cNvPr id="11299" name="AutoShape 35"/>
          <p:cNvSpPr>
            <a:spLocks noChangeArrowheads="1"/>
          </p:cNvSpPr>
          <p:nvPr/>
        </p:nvSpPr>
        <p:spPr bwMode="auto">
          <a:xfrm>
            <a:off x="8153400" y="3890963"/>
            <a:ext cx="457200" cy="457200"/>
          </a:xfrm>
          <a:prstGeom prst="irregularSeal1">
            <a:avLst/>
          </a:prstGeom>
          <a:solidFill>
            <a:schemeClr val="accent2"/>
          </a:solidFill>
          <a:ln w="19050" algn="ctr">
            <a:solidFill>
              <a:schemeClr val="tx1"/>
            </a:solidFill>
            <a:miter lim="800000"/>
            <a:headEnd/>
            <a:tailEnd/>
          </a:ln>
        </p:spPr>
        <p:txBody>
          <a:bodyPr wrap="none" lIns="82124" tIns="41061" rIns="82124" bIns="41061" anchor="ctr"/>
          <a:lstStyle/>
          <a:p>
            <a:endParaRPr lang="sk-SK"/>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247814"/>
                                        </p:tgtEl>
                                      </p:cBhvr>
                                    </p:animEffect>
                                    <p:animScale>
                                      <p:cBhvr>
                                        <p:cTn id="7" dur="250" autoRev="1" fill="hold"/>
                                        <p:tgtEl>
                                          <p:spTgt spid="247814"/>
                                        </p:tgtEl>
                                      </p:cBhvr>
                                      <p:by x="105000" y="105000"/>
                                    </p:animScale>
                                  </p:childTnLst>
                                </p:cTn>
                              </p:par>
                            </p:childTnLst>
                          </p:cTn>
                        </p:par>
                        <p:par>
                          <p:cTn id="8" fill="hold" nodeType="afterGroup">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247833"/>
                                        </p:tgtEl>
                                      </p:cBhvr>
                                    </p:animEffect>
                                    <p:animScale>
                                      <p:cBhvr>
                                        <p:cTn id="11" dur="250" autoRev="1" fill="hold"/>
                                        <p:tgtEl>
                                          <p:spTgt spid="247833"/>
                                        </p:tgtEl>
                                      </p:cBhvr>
                                      <p:by x="105000" y="105000"/>
                                    </p:animScale>
                                  </p:childTnLst>
                                </p:cTn>
                              </p:par>
                            </p:childTnLst>
                          </p:cTn>
                        </p:par>
                        <p:par>
                          <p:cTn id="12" fill="hold" nodeType="afterGroup">
                            <p:stCondLst>
                              <p:cond delay="1000"/>
                            </p:stCondLst>
                            <p:childTnLst>
                              <p:par>
                                <p:cTn id="13" presetID="6" presetClass="emph" presetSubtype="0" fill="hold" grpId="0" nodeType="afterEffect">
                                  <p:stCondLst>
                                    <p:cond delay="0"/>
                                  </p:stCondLst>
                                  <p:childTnLst>
                                    <p:animScale>
                                      <p:cBhvr>
                                        <p:cTn id="14" dur="2000" fill="hold"/>
                                        <p:tgtEl>
                                          <p:spTgt spid="24783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3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defTabSz="914400"/>
            <a:r>
              <a:rPr lang="en-US" sz="2800" smtClean="0"/>
              <a:t>Common characteristics of </a:t>
            </a:r>
            <a:br>
              <a:rPr lang="en-US" sz="2800" smtClean="0"/>
            </a:br>
            <a:r>
              <a:rPr lang="en-US" sz="2800" smtClean="0"/>
              <a:t>IDS and IPS</a:t>
            </a: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95400"/>
            <a:ext cx="685800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4"/>
          <p:cNvSpPr>
            <a:spLocks noGrp="1" noChangeArrowheads="1"/>
          </p:cNvSpPr>
          <p:nvPr>
            <p:ph type="body" idx="1"/>
          </p:nvPr>
        </p:nvSpPr>
        <p:spPr>
          <a:xfrm>
            <a:off x="2133600" y="3008313"/>
            <a:ext cx="5330825" cy="1792287"/>
          </a:xfrm>
          <a:noFill/>
        </p:spPr>
        <p:txBody>
          <a:bodyPr/>
          <a:lstStyle/>
          <a:p>
            <a:pPr marL="280988" indent="-280988" defTabSz="914400">
              <a:buClr>
                <a:schemeClr val="tx1"/>
              </a:buClr>
              <a:buFont typeface="Wingdings" pitchFamily="2" charset="2"/>
              <a:buChar char="ü"/>
            </a:pPr>
            <a:r>
              <a:rPr lang="en-US" sz="2000" smtClean="0"/>
              <a:t>Both technologies are deployed using sensors.</a:t>
            </a:r>
          </a:p>
          <a:p>
            <a:pPr marL="280988" indent="-280988" defTabSz="914400">
              <a:buClr>
                <a:schemeClr val="tx1"/>
              </a:buClr>
              <a:buFont typeface="Wingdings" pitchFamily="2" charset="2"/>
              <a:buChar char="ü"/>
            </a:pPr>
            <a:r>
              <a:rPr lang="en-US" sz="2000" smtClean="0"/>
              <a:t>Both technologies use signatures to detect patterns of misuse in network traffic.</a:t>
            </a:r>
          </a:p>
          <a:p>
            <a:pPr marL="280988" indent="-280988" defTabSz="914400">
              <a:buClr>
                <a:schemeClr val="tx1"/>
              </a:buClr>
              <a:buFont typeface="Wingdings" pitchFamily="2" charset="2"/>
              <a:buChar char="ü"/>
            </a:pPr>
            <a:r>
              <a:rPr lang="en-US" sz="2000" smtClean="0"/>
              <a:t>Both can detect atomic patterns (single-packet) or composite patterns (multi-packet).</a:t>
            </a:r>
          </a:p>
          <a:p>
            <a:pPr marL="280988" indent="-280988" defTabSz="914400"/>
            <a:endParaRPr lang="en-US" sz="20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
      <a:dk1>
        <a:srgbClr val="000000"/>
      </a:dk1>
      <a:lt1>
        <a:srgbClr val="FFFFFF"/>
      </a:lt1>
      <a:dk2>
        <a:srgbClr val="FFFFFF"/>
      </a:dk2>
      <a:lt2>
        <a:srgbClr val="000000"/>
      </a:lt2>
      <a:accent1>
        <a:srgbClr val="A9A9FF"/>
      </a:accent1>
      <a:accent2>
        <a:srgbClr val="800000"/>
      </a:accent2>
      <a:accent3>
        <a:srgbClr val="FFFFFF"/>
      </a:accent3>
      <a:accent4>
        <a:srgbClr val="000000"/>
      </a:accent4>
      <a:accent5>
        <a:srgbClr val="D1D1FF"/>
      </a:accent5>
      <a:accent6>
        <a:srgbClr val="730000"/>
      </a:accent6>
      <a:hlink>
        <a:srgbClr val="336699"/>
      </a:hlink>
      <a:folHlink>
        <a:srgbClr val="336699"/>
      </a:folHlink>
    </a:clrScheme>
    <a:fontScheme name="1_Default Design">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none" w="med" len="med"/>
        </a:ln>
        <a:effectLst/>
      </a:spPr>
      <a:bodyPr vert="horz" wrap="square" lIns="82124" tIns="41061" rIns="82124" bIns="41061" numCol="1" anchor="t" anchorCtr="0" compatLnSpc="1">
        <a:prstTxWarp prst="textNoShape">
          <a:avLst/>
        </a:prstTxWarp>
      </a:bodyPr>
      <a:lstStyle>
        <a:defPPr marL="0" marR="0" indent="0" algn="l" defTabSz="814388" rtl="0" eaLnBrk="0" fontAlgn="base" latinLnBrk="0" hangingPunct="0">
          <a:lnSpc>
            <a:spcPct val="90000"/>
          </a:lnSpc>
          <a:spcBef>
            <a:spcPct val="0"/>
          </a:spcBef>
          <a:spcAft>
            <a:spcPct val="0"/>
          </a:spcAft>
          <a:buClrTx/>
          <a:buSzTx/>
          <a:buFontTx/>
          <a:buNone/>
          <a:tabLst/>
          <a:defRPr kumimoji="0" lang="en-US" sz="3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chemeClr val="tx1"/>
          </a:solidFill>
          <a:prstDash val="solid"/>
          <a:round/>
          <a:headEnd type="none" w="med" len="med"/>
          <a:tailEnd type="none" w="med" len="med"/>
        </a:ln>
        <a:effectLst/>
      </a:spPr>
      <a:bodyPr vert="horz" wrap="square" lIns="82124" tIns="41061" rIns="82124" bIns="41061" numCol="1" anchor="t" anchorCtr="0" compatLnSpc="1">
        <a:prstTxWarp prst="textNoShape">
          <a:avLst/>
        </a:prstTxWarp>
      </a:bodyPr>
      <a:lstStyle>
        <a:defPPr marL="0" marR="0" indent="0" algn="l" defTabSz="814388" rtl="0" eaLnBrk="0" fontAlgn="base" latinLnBrk="0" hangingPunct="0">
          <a:lnSpc>
            <a:spcPct val="90000"/>
          </a:lnSpc>
          <a:spcBef>
            <a:spcPct val="0"/>
          </a:spcBef>
          <a:spcAft>
            <a:spcPct val="0"/>
          </a:spcAft>
          <a:buClrTx/>
          <a:buSzTx/>
          <a:buFontTx/>
          <a:buNone/>
          <a:tabLst/>
          <a:defRPr kumimoji="0" lang="en-US" sz="3000" b="1"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FFFFFF"/>
    </a:dk2>
    <a:lt2>
      <a:srgbClr val="000000"/>
    </a:lt2>
    <a:accent1>
      <a:srgbClr val="005569"/>
    </a:accent1>
    <a:accent2>
      <a:srgbClr val="B92B38"/>
    </a:accent2>
    <a:accent3>
      <a:srgbClr val="FFFFFF"/>
    </a:accent3>
    <a:accent4>
      <a:srgbClr val="000000"/>
    </a:accent4>
    <a:accent5>
      <a:srgbClr val="AAB4B9"/>
    </a:accent5>
    <a:accent6>
      <a:srgbClr val="A72632"/>
    </a:accent6>
    <a:hlink>
      <a:srgbClr val="027FBB"/>
    </a:hlink>
    <a:folHlink>
      <a:srgbClr val="00806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290812CE42A6494DA8D4FF0C5DF9797F" ma:contentTypeVersion="0" ma:contentTypeDescription="Vytvořit nový dokument" ma:contentTypeScope="" ma:versionID="a1340762c263460c78a8d86f6dc923ed">
  <xsd:schema xmlns:xsd="http://www.w3.org/2001/XMLSchema" xmlns:p="http://schemas.microsoft.com/office/2006/metadata/properties" targetNamespace="http://schemas.microsoft.com/office/2006/metadata/properties" ma:root="true" ma:fieldsID="6e09d84638f9847586fe3e45fca2917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ma:readOnly="true"/>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04DDF1-546B-4A2D-A086-347E336AEB96}">
  <ds:schemaRefs>
    <ds:schemaRef ds:uri="http://schemas.microsoft.com/sharepoint/v3/contenttype/forms"/>
  </ds:schemaRefs>
</ds:datastoreItem>
</file>

<file path=customXml/itemProps2.xml><?xml version="1.0" encoding="utf-8"?>
<ds:datastoreItem xmlns:ds="http://schemas.openxmlformats.org/officeDocument/2006/customXml" ds:itemID="{23F571FF-0132-4ACC-846E-DA6BA0B790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DD72F5DE-767A-463A-A2BD-5829A0BC681D}">
  <ds:schemaRefs>
    <ds:schemaRef ds:uri="http://schemas.microsoft.com/office/2006/documentManagement/types"/>
    <ds:schemaRef ds:uri="http://purl.org/dc/dcmitype/"/>
    <ds:schemaRef ds:uri="http://schemas.microsoft.com/office/2006/metadata/properties"/>
    <ds:schemaRef ds:uri="http://purl.org/dc/elements/1.1/"/>
    <ds:schemaRef ds:uri="http://www.w3.org/XML/1998/namespace"/>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18350</TotalTime>
  <Words>4788</Words>
  <Application>Microsoft Office PowerPoint</Application>
  <PresentationFormat>On-screen Show (4:3)</PresentationFormat>
  <Paragraphs>848</Paragraphs>
  <Slides>79</Slides>
  <Notes>77</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8" baseType="lpstr">
      <vt:lpstr>Arial</vt:lpstr>
      <vt:lpstr>Tahoma</vt:lpstr>
      <vt:lpstr>Times New Roman</vt:lpstr>
      <vt:lpstr>Wingdings</vt:lpstr>
      <vt:lpstr>Helvetica</vt:lpstr>
      <vt:lpstr>Comic Sans MS</vt:lpstr>
      <vt:lpstr>Courier New</vt:lpstr>
      <vt:lpstr>1_Default Design</vt:lpstr>
      <vt:lpstr>Adobe Photoshop Image</vt:lpstr>
      <vt:lpstr>CCNA Security</vt:lpstr>
      <vt:lpstr>Lesson Planning</vt:lpstr>
      <vt:lpstr>Major Concepts</vt:lpstr>
      <vt:lpstr>Lesson Objectives</vt:lpstr>
      <vt:lpstr>Lesson Objectives</vt:lpstr>
      <vt:lpstr>Common Intrusions</vt:lpstr>
      <vt:lpstr>Intrusion Detection Systems (IDSs)</vt:lpstr>
      <vt:lpstr>Intrusion Prevention Systems (IPSs)</vt:lpstr>
      <vt:lpstr>Common characteristics of  IDS and IPS</vt:lpstr>
      <vt:lpstr>Comparing IDS and IPS Solutions</vt:lpstr>
      <vt:lpstr>Comparing IDS and IPS Solutions</vt:lpstr>
      <vt:lpstr>Network-Based Implementation</vt:lpstr>
      <vt:lpstr>Host-Based Implementation</vt:lpstr>
      <vt:lpstr>Cisco Security Agent</vt:lpstr>
      <vt:lpstr>Cisco Security Agent Screens</vt:lpstr>
      <vt:lpstr>Host-Based Solutions</vt:lpstr>
      <vt:lpstr>Network-Based Solutions</vt:lpstr>
      <vt:lpstr>Cisco IPS Solutions AIM and Network Module Enhanced</vt:lpstr>
      <vt:lpstr>Cisco IPS Solutions ASA AIP-SSM</vt:lpstr>
      <vt:lpstr>Cisco IPS Solutions 4200 Series Sensors</vt:lpstr>
      <vt:lpstr>Cisco IPS Solutions Cisco Catalyst 6500 Series IDSM-2</vt:lpstr>
      <vt:lpstr>IPS Sensors</vt:lpstr>
      <vt:lpstr>Comparing HIPS and Network IPS</vt:lpstr>
      <vt:lpstr>Signature Characteristics</vt:lpstr>
      <vt:lpstr>Signature Types</vt:lpstr>
      <vt:lpstr>Signature File</vt:lpstr>
      <vt:lpstr>Signature Micro-Engines</vt:lpstr>
      <vt:lpstr>Cisco Signature List</vt:lpstr>
      <vt:lpstr>Signature Triggers</vt:lpstr>
      <vt:lpstr>Pattern-based Detection</vt:lpstr>
      <vt:lpstr>Anomaly-based Detection</vt:lpstr>
      <vt:lpstr>Policy-based Detection</vt:lpstr>
      <vt:lpstr>Honey Pot-based Detection</vt:lpstr>
      <vt:lpstr>Cisco IOS IPS Solution Benefits</vt:lpstr>
      <vt:lpstr>Signature Alarms</vt:lpstr>
      <vt:lpstr>Signature Tuning Levels</vt:lpstr>
      <vt:lpstr>Generating an Alert</vt:lpstr>
      <vt:lpstr>Logging the Activity</vt:lpstr>
      <vt:lpstr>Dropping/Preventing the Activity</vt:lpstr>
      <vt:lpstr>Resetting a TCP Connection/Blocking Activity/Allowing Activity</vt:lpstr>
      <vt:lpstr>Planning a Monitoring Strategy</vt:lpstr>
      <vt:lpstr>MARS</vt:lpstr>
      <vt:lpstr>Cisco IPS Solutions</vt:lpstr>
      <vt:lpstr>Cisco Router and Security  Device Manager</vt:lpstr>
      <vt:lpstr>Cisco IPS Device Manager</vt:lpstr>
      <vt:lpstr>Cisco IPS Event Viewer</vt:lpstr>
      <vt:lpstr>Cisco Security Manager</vt:lpstr>
      <vt:lpstr>Cisco Security Monitoring Analytic and Response System</vt:lpstr>
      <vt:lpstr>Secure Device Event Exchange</vt:lpstr>
      <vt:lpstr>Best Practices</vt:lpstr>
      <vt:lpstr>Best Practices</vt:lpstr>
      <vt:lpstr>Overview of Implementing IOS IPS</vt:lpstr>
      <vt:lpstr>1. Download the Signature File</vt:lpstr>
      <vt:lpstr>2. Create Directory</vt:lpstr>
      <vt:lpstr>3. Configure the Crypto Key</vt:lpstr>
      <vt:lpstr>Confirm the Crypto Key</vt:lpstr>
      <vt:lpstr>4. Enable IOS IPS</vt:lpstr>
      <vt:lpstr>4. Enable IOS IPS</vt:lpstr>
      <vt:lpstr>5. Load Signature Package</vt:lpstr>
      <vt:lpstr>Verify the Signature</vt:lpstr>
      <vt:lpstr>Configuring Cisco IOS IPS in SDM</vt:lpstr>
      <vt:lpstr>Using SDM</vt:lpstr>
      <vt:lpstr>Using SDM</vt:lpstr>
      <vt:lpstr>Using SDM</vt:lpstr>
      <vt:lpstr>Using SDM</vt:lpstr>
      <vt:lpstr>SDM IPS Wizard Summary</vt:lpstr>
      <vt:lpstr>Generated CLI Commands</vt:lpstr>
      <vt:lpstr>Using CLI Commands</vt:lpstr>
      <vt:lpstr>Using CLI Commands for Changes</vt:lpstr>
      <vt:lpstr>Viewing Configured Signatures</vt:lpstr>
      <vt:lpstr>Modifying Signature Actions</vt:lpstr>
      <vt:lpstr>Editing Signature Parameters</vt:lpstr>
      <vt:lpstr>Using CLI Commands </vt:lpstr>
      <vt:lpstr>Using CLI Commands </vt:lpstr>
      <vt:lpstr>Using SDM</vt:lpstr>
      <vt:lpstr>Reporting IPS Intrusion Alerts</vt:lpstr>
      <vt:lpstr>SDEE on an IOS IPS Router</vt:lpstr>
      <vt:lpstr>Using SDM to View Messages</vt:lpstr>
      <vt:lpstr>PowerPoint Presentation</vt:lpstr>
    </vt:vector>
  </TitlesOfParts>
  <Company>CLI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Sands</dc:creator>
  <cp:lastModifiedBy>Julius Barath</cp:lastModifiedBy>
  <cp:revision>238</cp:revision>
  <dcterms:created xsi:type="dcterms:W3CDTF">2003-08-28T14:03:38Z</dcterms:created>
  <dcterms:modified xsi:type="dcterms:W3CDTF">2011-09-22T08:53:47Z</dcterms:modified>
</cp:coreProperties>
</file>