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6"/>
  </p:notesMasterIdLst>
  <p:sldIdLst>
    <p:sldId id="306" r:id="rId2"/>
    <p:sldId id="316" r:id="rId3"/>
    <p:sldId id="384" r:id="rId4"/>
    <p:sldId id="399" r:id="rId5"/>
    <p:sldId id="410" r:id="rId6"/>
    <p:sldId id="400" r:id="rId7"/>
    <p:sldId id="389" r:id="rId8"/>
    <p:sldId id="411" r:id="rId9"/>
    <p:sldId id="413" r:id="rId10"/>
    <p:sldId id="414" r:id="rId11"/>
    <p:sldId id="385" r:id="rId12"/>
    <p:sldId id="390" r:id="rId13"/>
    <p:sldId id="415" r:id="rId14"/>
    <p:sldId id="416" r:id="rId15"/>
    <p:sldId id="417" r:id="rId16"/>
    <p:sldId id="401" r:id="rId17"/>
    <p:sldId id="391" r:id="rId18"/>
    <p:sldId id="418" r:id="rId19"/>
    <p:sldId id="419" r:id="rId20"/>
    <p:sldId id="386" r:id="rId21"/>
    <p:sldId id="392" r:id="rId22"/>
    <p:sldId id="402" r:id="rId23"/>
    <p:sldId id="403" r:id="rId24"/>
    <p:sldId id="393" r:id="rId25"/>
    <p:sldId id="404" r:id="rId26"/>
    <p:sldId id="420" r:id="rId27"/>
    <p:sldId id="421" r:id="rId28"/>
    <p:sldId id="405" r:id="rId29"/>
    <p:sldId id="422" r:id="rId30"/>
    <p:sldId id="387" r:id="rId31"/>
    <p:sldId id="394" r:id="rId32"/>
    <p:sldId id="406" r:id="rId33"/>
    <p:sldId id="424" r:id="rId34"/>
    <p:sldId id="425" r:id="rId35"/>
    <p:sldId id="426" r:id="rId36"/>
    <p:sldId id="395" r:id="rId37"/>
    <p:sldId id="427" r:id="rId38"/>
    <p:sldId id="428" r:id="rId39"/>
    <p:sldId id="407" r:id="rId40"/>
    <p:sldId id="388" r:id="rId41"/>
    <p:sldId id="396" r:id="rId42"/>
    <p:sldId id="430" r:id="rId43"/>
    <p:sldId id="408" r:id="rId44"/>
    <p:sldId id="397" r:id="rId45"/>
    <p:sldId id="409" r:id="rId46"/>
    <p:sldId id="320" r:id="rId47"/>
    <p:sldId id="398" r:id="rId48"/>
    <p:sldId id="431" r:id="rId49"/>
    <p:sldId id="433" r:id="rId50"/>
    <p:sldId id="432" r:id="rId51"/>
    <p:sldId id="435" r:id="rId52"/>
    <p:sldId id="383" r:id="rId53"/>
    <p:sldId id="303" r:id="rId54"/>
    <p:sldId id="434" r:id="rId5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us Baráth" userId="e650c4ab-697e-4750-bd58-c1531aabce95" providerId="ADAL" clId="{FC81313D-9579-4641-B749-F9CB03827C56}"/>
    <pc:docChg chg="modSld">
      <pc:chgData name="Július Baráth" userId="e650c4ab-697e-4750-bd58-c1531aabce95" providerId="ADAL" clId="{FC81313D-9579-4641-B749-F9CB03827C56}" dt="2022-02-16T11:59:39.770" v="13" actId="20577"/>
      <pc:docMkLst>
        <pc:docMk/>
      </pc:docMkLst>
      <pc:sldChg chg="addSp modSp">
        <pc:chgData name="Július Baráth" userId="e650c4ab-697e-4750-bd58-c1531aabce95" providerId="ADAL" clId="{FC81313D-9579-4641-B749-F9CB03827C56}" dt="2022-02-16T11:59:39.770" v="13" actId="20577"/>
        <pc:sldMkLst>
          <pc:docMk/>
          <pc:sldMk cId="2108954556" sldId="425"/>
        </pc:sldMkLst>
        <pc:spChg chg="add mod">
          <ac:chgData name="Július Baráth" userId="e650c4ab-697e-4750-bd58-c1531aabce95" providerId="ADAL" clId="{FC81313D-9579-4641-B749-F9CB03827C56}" dt="2022-02-16T11:59:39.770" v="13" actId="20577"/>
          <ac:spMkLst>
            <pc:docMk/>
            <pc:sldMk cId="2108954556" sldId="425"/>
            <ac:spMk id="6" creationId="{6F9A0EC0-4059-6941-885B-8BF0D7968FE1}"/>
          </ac:spMkLst>
        </pc:spChg>
      </pc:sldChg>
    </pc:docChg>
  </pc:docChgLst>
  <pc:docChgLst>
    <pc:chgData name="Július Baráth" userId="S::julius.barath@aos.sk::e650c4ab-697e-4750-bd58-c1531aabce95" providerId="AD" clId="Web-{4469BD6E-BAF4-958E-303E-17A142FC2AA0}"/>
    <pc:docChg chg="modSld">
      <pc:chgData name="Július Baráth" userId="S::julius.barath@aos.sk::e650c4ab-697e-4750-bd58-c1531aabce95" providerId="AD" clId="Web-{4469BD6E-BAF4-958E-303E-17A142FC2AA0}" dt="2021-02-15T17:55:38.521" v="10" actId="14100"/>
      <pc:docMkLst>
        <pc:docMk/>
      </pc:docMkLst>
      <pc:sldChg chg="modSp">
        <pc:chgData name="Július Baráth" userId="S::julius.barath@aos.sk::e650c4ab-697e-4750-bd58-c1531aabce95" providerId="AD" clId="Web-{4469BD6E-BAF4-958E-303E-17A142FC2AA0}" dt="2021-02-15T17:51:26.828" v="0" actId="1076"/>
        <pc:sldMkLst>
          <pc:docMk/>
          <pc:sldMk cId="3862821825" sldId="408"/>
        </pc:sldMkLst>
        <pc:spChg chg="mod">
          <ac:chgData name="Július Baráth" userId="S::julius.barath@aos.sk::e650c4ab-697e-4750-bd58-c1531aabce95" providerId="AD" clId="Web-{4469BD6E-BAF4-958E-303E-17A142FC2AA0}" dt="2021-02-15T17:51:26.828" v="0" actId="1076"/>
          <ac:spMkLst>
            <pc:docMk/>
            <pc:sldMk cId="3862821825" sldId="408"/>
            <ac:spMk id="7" creationId="{00000000-0000-0000-0000-000000000000}"/>
          </ac:spMkLst>
        </pc:spChg>
      </pc:sldChg>
      <pc:sldChg chg="modSp">
        <pc:chgData name="Július Baráth" userId="S::julius.barath@aos.sk::e650c4ab-697e-4750-bd58-c1531aabce95" providerId="AD" clId="Web-{4469BD6E-BAF4-958E-303E-17A142FC2AA0}" dt="2021-02-15T17:55:38.521" v="10" actId="14100"/>
        <pc:sldMkLst>
          <pc:docMk/>
          <pc:sldMk cId="859830916" sldId="430"/>
        </pc:sldMkLst>
        <pc:spChg chg="mod">
          <ac:chgData name="Július Baráth" userId="S::julius.barath@aos.sk::e650c4ab-697e-4750-bd58-c1531aabce95" providerId="AD" clId="Web-{4469BD6E-BAF4-958E-303E-17A142FC2AA0}" dt="2021-02-15T17:55:38.521" v="10" actId="14100"/>
          <ac:spMkLst>
            <pc:docMk/>
            <pc:sldMk cId="859830916" sldId="430"/>
            <ac:spMk id="2" creationId="{00000000-0000-0000-0000-000000000000}"/>
          </ac:spMkLst>
        </pc:spChg>
      </pc:sldChg>
    </pc:docChg>
  </pc:docChgLst>
  <pc:docChgLst>
    <pc:chgData name="Július Baráth" userId="e650c4ab-697e-4750-bd58-c1531aabce95" providerId="ADAL" clId="{F89CD055-ECE2-42DE-BE6D-C34CD982C146}"/>
    <pc:docChg chg="modSld">
      <pc:chgData name="Július Baráth" userId="e650c4ab-697e-4750-bd58-c1531aabce95" providerId="ADAL" clId="{F89CD055-ECE2-42DE-BE6D-C34CD982C146}" dt="2021-02-16T08:21:45.797" v="3" actId="1036"/>
      <pc:docMkLst>
        <pc:docMk/>
      </pc:docMkLst>
      <pc:sldChg chg="modSp">
        <pc:chgData name="Július Baráth" userId="e650c4ab-697e-4750-bd58-c1531aabce95" providerId="ADAL" clId="{F89CD055-ECE2-42DE-BE6D-C34CD982C146}" dt="2021-02-16T07:32:34.445" v="0" actId="1076"/>
        <pc:sldMkLst>
          <pc:docMk/>
          <pc:sldMk cId="3791818568" sldId="419"/>
        </pc:sldMkLst>
        <pc:picChg chg="mod">
          <ac:chgData name="Július Baráth" userId="e650c4ab-697e-4750-bd58-c1531aabce95" providerId="ADAL" clId="{F89CD055-ECE2-42DE-BE6D-C34CD982C146}" dt="2021-02-16T07:32:34.445" v="0" actId="1076"/>
          <ac:picMkLst>
            <pc:docMk/>
            <pc:sldMk cId="3791818568" sldId="419"/>
            <ac:picMk id="12290" creationId="{00000000-0000-0000-0000-000000000000}"/>
          </ac:picMkLst>
        </pc:picChg>
      </pc:sldChg>
      <pc:sldChg chg="modSp">
        <pc:chgData name="Július Baráth" userId="e650c4ab-697e-4750-bd58-c1531aabce95" providerId="ADAL" clId="{F89CD055-ECE2-42DE-BE6D-C34CD982C146}" dt="2021-02-16T08:21:45.797" v="3" actId="1036"/>
        <pc:sldMkLst>
          <pc:docMk/>
          <pc:sldMk cId="223872307" sldId="432"/>
        </pc:sldMkLst>
        <pc:picChg chg="mod">
          <ac:chgData name="Július Baráth" userId="e650c4ab-697e-4750-bd58-c1531aabce95" providerId="ADAL" clId="{F89CD055-ECE2-42DE-BE6D-C34CD982C146}" dt="2021-02-16T08:21:45.797" v="3" actId="1036"/>
          <ac:picMkLst>
            <pc:docMk/>
            <pc:sldMk cId="223872307" sldId="432"/>
            <ac:picMk id="32771" creationId="{00000000-0000-0000-0000-000000000000}"/>
          </ac:picMkLst>
        </pc:picChg>
      </pc:sldChg>
    </pc:docChg>
  </pc:docChgLst>
  <pc:docChgLst>
    <pc:chgData name="Július Baráth" userId="e650c4ab-697e-4750-bd58-c1531aabce95" providerId="ADAL" clId="{DB53B4E6-38E4-6447-9848-A9E9B7EC3C2D}"/>
    <pc:docChg chg="delSld">
      <pc:chgData name="Július Baráth" userId="e650c4ab-697e-4750-bd58-c1531aabce95" providerId="ADAL" clId="{DB53B4E6-38E4-6447-9848-A9E9B7EC3C2D}" dt="2020-02-11T13:39:48.417" v="0" actId="2696"/>
      <pc:docMkLst>
        <pc:docMk/>
      </pc:docMkLst>
      <pc:sldChg chg="del">
        <pc:chgData name="Július Baráth" userId="e650c4ab-697e-4750-bd58-c1531aabce95" providerId="ADAL" clId="{DB53B4E6-38E4-6447-9848-A9E9B7EC3C2D}" dt="2020-02-11T13:39:48.417" v="0" actId="2696"/>
        <pc:sldMkLst>
          <pc:docMk/>
          <pc:sldMk cId="3076075574" sldId="312"/>
        </pc:sldMkLst>
      </pc:sldChg>
    </pc:docChg>
  </pc:docChgLst>
  <pc:docChgLst>
    <pc:chgData name="Július Baráth" userId="e650c4ab-697e-4750-bd58-c1531aabce95" providerId="ADAL" clId="{98C0682E-5997-8F40-BB4E-233ABA0DF8A1}"/>
    <pc:docChg chg="custSel modSld">
      <pc:chgData name="Július Baráth" userId="e650c4ab-697e-4750-bd58-c1531aabce95" providerId="ADAL" clId="{98C0682E-5997-8F40-BB4E-233ABA0DF8A1}" dt="2021-10-27T11:08:00.457" v="202" actId="20577"/>
      <pc:docMkLst>
        <pc:docMk/>
      </pc:docMkLst>
      <pc:sldChg chg="addSp modSp mod">
        <pc:chgData name="Július Baráth" userId="e650c4ab-697e-4750-bd58-c1531aabce95" providerId="ADAL" clId="{98C0682E-5997-8F40-BB4E-233ABA0DF8A1}" dt="2021-10-27T11:08:00.457" v="202" actId="20577"/>
        <pc:sldMkLst>
          <pc:docMk/>
          <pc:sldMk cId="3167420985" sldId="417"/>
        </pc:sldMkLst>
        <pc:spChg chg="add mod">
          <ac:chgData name="Július Baráth" userId="e650c4ab-697e-4750-bd58-c1531aabce95" providerId="ADAL" clId="{98C0682E-5997-8F40-BB4E-233ABA0DF8A1}" dt="2021-10-27T11:08:00.457" v="202" actId="20577"/>
          <ac:spMkLst>
            <pc:docMk/>
            <pc:sldMk cId="3167420985" sldId="417"/>
            <ac:spMk id="2" creationId="{B60B4294-8D4D-BD4A-A808-2DAF37E27F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3.1.1.1 Authentication without AAA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3.2.1.4 Fine-Tuning the Authentication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3.2.2.1 Debug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3.2.2.2 Debugging AAA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3.3.1.1 Comparing Local AAA and Server-Based</a:t>
            </a:r>
            <a:r>
              <a:rPr lang="en-US" baseline="0"/>
              <a:t> AAA Implementations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3.3.1.2 Introducing Cisco Secure Access Control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3.3.2.1 Introducing TACACS+ and RADIUS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3.3.2.2 TACACS+</a:t>
            </a:r>
            <a:r>
              <a:rPr lang="en-US" baseline="0"/>
              <a:t> Authentication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3.3.2.3 RADIUS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3.3.2.4 Integration of TACACS+ and ACS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3.3.2.5 Integration of</a:t>
            </a:r>
            <a:r>
              <a:rPr lang="en-US" baseline="0"/>
              <a:t> AAA with Active Directory</a:t>
            </a:r>
          </a:p>
          <a:p>
            <a:r>
              <a:rPr lang="en-US"/>
              <a:t>3.3.2.6 Video - Integration of AAA with Identity Service Engine</a:t>
            </a:r>
          </a:p>
          <a:p>
            <a:r>
              <a:rPr lang="en-US"/>
              <a:t>3.3.2.7 Activity - Identify</a:t>
            </a:r>
            <a:r>
              <a:rPr lang="en-US" baseline="0"/>
              <a:t> the AAA Communication Protocol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3.1.1.1 Authentication without AAA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3.4.1.1 Steps for Configuring Server-Based AAA Authentication with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3.4.1.2 Configuring the</a:t>
            </a:r>
            <a:r>
              <a:rPr lang="en-US" baseline="0"/>
              <a:t> CLI for TACACS+ Servers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3.4.1.3 Configuring the CLI for RADIUS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3.4.1.4 Configure Authentication to Use the AAA Server</a:t>
            </a:r>
          </a:p>
          <a:p>
            <a:r>
              <a:rPr lang="en-US"/>
              <a:t>Syntax Checker - Configure Server-Based AAA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3.4.2.1 Monitoring Authentication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3.4.2.2 Debugging TACACS+ and RADIUS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3.4.2.2 Debugging TACACS+</a:t>
            </a:r>
            <a:r>
              <a:rPr lang="en-US" baseline="0"/>
              <a:t> and RADIUS (Cont.)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3.4.2.3</a:t>
            </a:r>
            <a:r>
              <a:rPr lang="en-US" baseline="0"/>
              <a:t> Video Demonstration: Configure a Cisco Router to Access a AAA RADIUS Server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3.5.1.1 Introduction to Server-Based AAA Authorization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3.5.1.2 AAA Authorization</a:t>
            </a:r>
            <a:r>
              <a:rPr lang="en-US" baseline="0"/>
              <a:t> Configuration with CLI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3.5.2.1 Introduction to Server-Based AAA Accounting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3.1.1.2 AAA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3.5.2.2 AAA Accounting Configuration with CLI</a:t>
            </a:r>
          </a:p>
          <a:p>
            <a:r>
              <a:rPr lang="en-US"/>
              <a:t>Syntax</a:t>
            </a:r>
            <a:r>
              <a:rPr lang="en-US" baseline="0"/>
              <a:t> Checker - Configure AAA Accounting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3.5.3.1 Security Using 802.1X Port-Based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3.5.3.2 802.1X Port Authorization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3.5.3.3 Configuring 802.1X</a:t>
            </a:r>
          </a:p>
          <a:p>
            <a:r>
              <a:rPr lang="en-US"/>
              <a:t>Syntax Checker - Configure 802.1X Port-Authentication on a 2960 Switch</a:t>
            </a:r>
          </a:p>
          <a:p>
            <a:r>
              <a:rPr lang="en-US"/>
              <a:t>3.6.1.1 Packet Tracer - Configure Authentication on Cisco Routers</a:t>
            </a:r>
          </a:p>
          <a:p>
            <a:r>
              <a:rPr lang="en-US"/>
              <a:t>3.6.1.2 Lab - Securing Administrative</a:t>
            </a:r>
            <a:r>
              <a:rPr lang="en-US" baseline="0"/>
              <a:t> Access Using AAA and RADIUS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11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3.6.1.1 Packet Tracer - Configure Authentication on Cisco Routers</a:t>
            </a:r>
          </a:p>
          <a:p>
            <a:r>
              <a:rPr lang="en-US"/>
              <a:t>3.6.1.2 Lab - Securing Administrative</a:t>
            </a:r>
            <a:r>
              <a:rPr lang="en-US" baseline="0"/>
              <a:t> Access Using AAA and RADIUS</a:t>
            </a:r>
          </a:p>
          <a:p>
            <a:r>
              <a:rPr lang="en-US" baseline="0"/>
              <a:t>3.6.1.3 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https://www.netacad.com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3.1.2.1 Authentication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3.1.2.2 Authorization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3.1.2.3 Accounting</a:t>
            </a:r>
          </a:p>
          <a:p>
            <a:r>
              <a:rPr lang="en-US"/>
              <a:t>3.1.2.4 Activity - </a:t>
            </a:r>
            <a:r>
              <a:rPr lang="en-US" err="1"/>
              <a:t>Indentify</a:t>
            </a:r>
            <a:r>
              <a:rPr lang="en-US"/>
              <a:t> the Characteristics of AAA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3.2.1.1 Authenticating Administrative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3.2.1.2 Authentication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3.2.1.3 Default and Named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17279"/>
            <a:ext cx="8588861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Two Column</a:t>
            </a:r>
            <a:br>
              <a:rPr lang="en-US"/>
            </a:br>
            <a:r>
              <a:rPr lang="en-US"/>
              <a:t>Title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/>
              <a:t>Body copy uses sentence capital letters only, size 20, left aligned</a:t>
            </a:r>
          </a:p>
          <a:p>
            <a:pPr lvl="1"/>
            <a:r>
              <a:rPr lang="en-US"/>
              <a:t>Sub-bullets are size 18 </a:t>
            </a:r>
            <a:br>
              <a:rPr lang="en-US"/>
            </a:br>
            <a:r>
              <a:rPr lang="en-US"/>
              <a:t>and indented</a:t>
            </a:r>
          </a:p>
          <a:p>
            <a:pPr lvl="1"/>
            <a:r>
              <a:rPr lang="en-US"/>
              <a:t>Hyperlink: www.cisco.com </a:t>
            </a:r>
          </a:p>
          <a:p>
            <a:pPr lvl="0"/>
            <a:r>
              <a:rPr lang="en-US"/>
              <a:t>Use Cisco highlight color, bold, or both when emphasizing words, </a:t>
            </a:r>
            <a:br>
              <a:rPr lang="en-US"/>
            </a:br>
            <a:r>
              <a:rPr lang="en-US"/>
              <a:t>do not italicize; use yellow on the </a:t>
            </a:r>
            <a:br>
              <a:rPr lang="en-US"/>
            </a:br>
            <a:r>
              <a:rPr lang="en-US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Body copy uses sentence capital letters only, size 20, left aligned</a:t>
            </a:r>
          </a:p>
          <a:p>
            <a:pPr lvl="1"/>
            <a:r>
              <a:rPr lang="en-US"/>
              <a:t>Sub-bullets are size 18 </a:t>
            </a:r>
            <a:br>
              <a:rPr lang="en-US"/>
            </a:br>
            <a:r>
              <a:rPr lang="en-US"/>
              <a:t>and indented</a:t>
            </a:r>
          </a:p>
          <a:p>
            <a:pPr lvl="1"/>
            <a:r>
              <a:rPr lang="en-US"/>
              <a:t>Hyperlink: www.cisco.com </a:t>
            </a:r>
          </a:p>
          <a:p>
            <a:pPr lvl="0"/>
            <a:r>
              <a:rPr lang="en-US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Slide Title Goes Here</a:t>
            </a:r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Slide Title Goes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“Format large quotes using this slide layout. Be sure to cite your source below.”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Format large quotes using this slide layout. Be sure to cite your source below.”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/>
              <a:t>Source</a:t>
            </a:r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Telling Shared Experiences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/>
              <a:t>Tell your story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/>
              <a:t>Demo Title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Large photo </a:t>
            </a:r>
            <a:br>
              <a:rPr lang="en-US"/>
            </a:br>
            <a:r>
              <a:rPr lang="en-US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Photo placeholder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/>
              <a:t>Full bleed image placeholder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icon to add video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/>
              <a:t>Presenter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Goes Here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7279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221224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/>
              <a:t>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>
                <a:solidFill>
                  <a:srgbClr val="808080"/>
                </a:solidFill>
                <a:latin typeface="+mj-lt"/>
              </a:rPr>
              <a:t>Cisco Public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CCNA Security v2.0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4" y="722449"/>
            <a:ext cx="7681636" cy="2907239"/>
          </a:xfrm>
        </p:spPr>
        <p:txBody>
          <a:bodyPr/>
          <a:lstStyle/>
          <a:p>
            <a:r>
              <a:rPr lang="en-US" sz="4000"/>
              <a:t>Chapter 3:</a:t>
            </a:r>
            <a:br>
              <a:rPr lang="en-US" sz="4000"/>
            </a:br>
            <a:r>
              <a:rPr lang="en-US" sz="4000"/>
              <a:t>Authentication, Authorization, and Accounting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Accounting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/>
              <a:t>Types of accounting information:</a:t>
            </a:r>
          </a:p>
          <a:p>
            <a:r>
              <a:rPr lang="en-US" sz="1800"/>
              <a:t>Network</a:t>
            </a:r>
          </a:p>
          <a:p>
            <a:r>
              <a:rPr lang="en-US" sz="1800"/>
              <a:t>Connection</a:t>
            </a:r>
          </a:p>
          <a:p>
            <a:r>
              <a:rPr lang="en-US" sz="1800"/>
              <a:t>EXEC</a:t>
            </a:r>
          </a:p>
          <a:p>
            <a:r>
              <a:rPr lang="en-US" sz="1800"/>
              <a:t>System</a:t>
            </a:r>
          </a:p>
          <a:p>
            <a:r>
              <a:rPr lang="en-US" sz="1800"/>
              <a:t>Command</a:t>
            </a:r>
          </a:p>
          <a:p>
            <a:r>
              <a:rPr lang="en-US" sz="1800"/>
              <a:t>Resource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686281" y="2597559"/>
            <a:ext cx="2041648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AAA Accounting</a:t>
            </a:r>
            <a:endParaRPr lang="en-US" sz="18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81" y="2989086"/>
            <a:ext cx="5858365" cy="26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8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84020"/>
            <a:ext cx="8112125" cy="1186296"/>
          </a:xfrm>
        </p:spPr>
        <p:txBody>
          <a:bodyPr/>
          <a:lstStyle/>
          <a:p>
            <a:r>
              <a:rPr lang="en-US" sz="4000"/>
              <a:t>Section 3.2:</a:t>
            </a:r>
            <a:br>
              <a:rPr lang="en-US" sz="4000"/>
            </a:br>
            <a:r>
              <a:rPr lang="en-US" sz="4000"/>
              <a:t>Local AAA Authentication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Upon completion of this section, you should be able to:</a:t>
            </a:r>
          </a:p>
          <a:p>
            <a:r>
              <a:rPr lang="en-US" sz="1800"/>
              <a:t>Configure AAA authentication, using the CLI, to validate users against a local database.</a:t>
            </a:r>
          </a:p>
          <a:p>
            <a:r>
              <a:rPr lang="en-US" sz="1800"/>
              <a:t>Troubleshoot AAA authentication that validates users against a local database.</a:t>
            </a:r>
          </a:p>
        </p:txBody>
      </p:sp>
    </p:spTree>
    <p:extLst>
      <p:ext uri="{BB962C8B-B14F-4D97-AF65-F5344CB8AC3E}">
        <p14:creationId xmlns:p14="http://schemas.microsoft.com/office/powerpoint/2010/main" val="1909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3.2.1:</a:t>
            </a:r>
            <a:br>
              <a:rPr lang="en-US" sz="2800"/>
            </a:br>
            <a:r>
              <a:rPr lang="en-US" sz="2800"/>
              <a:t>Configuring Local AAA Authentication with CLI</a:t>
            </a:r>
          </a:p>
        </p:txBody>
      </p:sp>
    </p:spTree>
    <p:extLst>
      <p:ext uri="{BB962C8B-B14F-4D97-AF65-F5344CB8AC3E}">
        <p14:creationId xmlns:p14="http://schemas.microsoft.com/office/powerpoint/2010/main" val="1257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Authenticating Administrative Access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/>
              <a:t>Add usernames and passwords to the local router database for users that need administrative access to the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Enable AAA globally on the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Configure AAA parameters on the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Confirm and troubleshoot the AAA configuration.</a:t>
            </a:r>
            <a:endParaRPr lang="sk-SK" sz="1800"/>
          </a:p>
          <a:p>
            <a:pPr marL="457200" indent="-457200">
              <a:buFont typeface="+mj-lt"/>
              <a:buAutoNum type="arabicPeriod"/>
            </a:pPr>
            <a:endParaRPr lang="sk-SK" sz="1800"/>
          </a:p>
          <a:p>
            <a:pPr marL="457200" indent="-457200">
              <a:buFont typeface="+mj-lt"/>
              <a:buAutoNum type="arabicPeriod"/>
            </a:pPr>
            <a:endParaRPr lang="sk-SK" sz="1800"/>
          </a:p>
          <a:p>
            <a:pPr marL="457200" indent="-457200">
              <a:buFont typeface="+mj-lt"/>
              <a:buAutoNum type="arabicPeriod"/>
            </a:pPr>
            <a:endParaRPr lang="sk-SK" sz="1800"/>
          </a:p>
          <a:p>
            <a:pPr marL="457200" indent="-457200">
              <a:buFont typeface="+mj-lt"/>
              <a:buAutoNum type="arabicPeriod"/>
            </a:pPr>
            <a:endParaRPr lang="sk-SK" sz="1800"/>
          </a:p>
          <a:p>
            <a:pPr marL="457200" indent="-457200">
              <a:buFont typeface="+mj-lt"/>
              <a:buAutoNum type="arabicPeriod"/>
            </a:pPr>
            <a:endParaRPr lang="sk-SK" sz="1800"/>
          </a:p>
          <a:p>
            <a:pPr marL="457200" indent="-457200">
              <a:buFont typeface="+mj-lt"/>
              <a:buAutoNum type="arabicPeriod"/>
            </a:pPr>
            <a:r>
              <a:rPr lang="sk-SK" sz="1800" err="1"/>
              <a:t>From</a:t>
            </a:r>
            <a:r>
              <a:rPr lang="sk-SK" sz="1800"/>
              <a:t> </a:t>
            </a:r>
            <a:r>
              <a:rPr lang="sk-SK" sz="1800" err="1"/>
              <a:t>this</a:t>
            </a:r>
            <a:r>
              <a:rPr lang="sk-SK" sz="1800"/>
              <a:t> moment </a:t>
            </a:r>
            <a:r>
              <a:rPr lang="sk-SK" sz="1800" err="1"/>
              <a:t>any</a:t>
            </a:r>
            <a:r>
              <a:rPr lang="sk-SK" sz="1800"/>
              <a:t> </a:t>
            </a:r>
            <a:r>
              <a:rPr lang="sk-SK" sz="1800" err="1"/>
              <a:t>access</a:t>
            </a:r>
            <a:r>
              <a:rPr lang="sk-SK" sz="1800"/>
              <a:t> to </a:t>
            </a:r>
            <a:r>
              <a:rPr lang="sk-SK" sz="1800" err="1"/>
              <a:t>router</a:t>
            </a:r>
            <a:r>
              <a:rPr lang="sk-SK" sz="1800"/>
              <a:t> </a:t>
            </a:r>
            <a:r>
              <a:rPr lang="sk-SK" sz="1800" err="1"/>
              <a:t>requires</a:t>
            </a:r>
            <a:r>
              <a:rPr lang="sk-SK" sz="1800"/>
              <a:t> </a:t>
            </a:r>
            <a:r>
              <a:rPr lang="sk-SK" sz="1800" err="1"/>
              <a:t>authentication</a:t>
            </a:r>
            <a:r>
              <a:rPr lang="sk-SK" sz="1800"/>
              <a:t> (</a:t>
            </a:r>
            <a:r>
              <a:rPr lang="sk-SK" sz="1800" err="1"/>
              <a:t>console</a:t>
            </a:r>
            <a:r>
              <a:rPr lang="sk-SK" sz="1800"/>
              <a:t>, </a:t>
            </a:r>
            <a:r>
              <a:rPr lang="sk-SK" sz="1800" err="1"/>
              <a:t>vty</a:t>
            </a:r>
            <a:r>
              <a:rPr lang="sk-SK" sz="1800"/>
              <a:t>, ...)</a:t>
            </a:r>
            <a:endParaRPr lang="en-US" sz="18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65" y="3857625"/>
            <a:ext cx="6667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Authentication Methods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46" y="3534758"/>
            <a:ext cx="5545831" cy="28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20" y="1082253"/>
            <a:ext cx="5614148" cy="225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1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Default and Named Methods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79" y="1237488"/>
            <a:ext cx="4669587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Example Local AAA Authentication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629015"/>
            <a:ext cx="6638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B60B4294-8D4D-BD4A-A808-2DAF37E27FDF}"/>
              </a:ext>
            </a:extLst>
          </p:cNvPr>
          <p:cNvSpPr txBox="1"/>
          <p:nvPr/>
        </p:nvSpPr>
        <p:spPr>
          <a:xfrm>
            <a:off x="640080" y="3539067"/>
            <a:ext cx="6759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/>
              <a:t>...Local-case </a:t>
            </a:r>
            <a:r>
              <a:rPr lang="sk-SK" err="1"/>
              <a:t>enable</a:t>
            </a:r>
            <a:endParaRPr lang="sk-SK"/>
          </a:p>
          <a:p>
            <a:r>
              <a:rPr lang="sk-SK"/>
              <a:t>Ak v </a:t>
            </a:r>
            <a:r>
              <a:rPr lang="sk-SK" err="1"/>
              <a:t>konfigu</a:t>
            </a:r>
            <a:r>
              <a:rPr lang="sk-SK"/>
              <a:t> nie je definovaný žiadny používateľ, prihlásenie je možné </a:t>
            </a:r>
            <a:r>
              <a:rPr lang="sk-SK" b="1"/>
              <a:t>ľubovoľným menom </a:t>
            </a:r>
            <a:r>
              <a:rPr lang="sk-SK"/>
              <a:t>a heslom na prechod do privilegovaného módu...</a:t>
            </a:r>
          </a:p>
        </p:txBody>
      </p:sp>
    </p:spTree>
    <p:extLst>
      <p:ext uri="{BB962C8B-B14F-4D97-AF65-F5344CB8AC3E}">
        <p14:creationId xmlns:p14="http://schemas.microsoft.com/office/powerpoint/2010/main" val="31674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Fine-Tuning the Authentication Configuration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481832" y="5165768"/>
            <a:ext cx="1980268" cy="649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Show Unique ID of a Session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91" y="1224195"/>
            <a:ext cx="6410896" cy="207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91" y="3683406"/>
            <a:ext cx="6410896" cy="6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39" y="4780430"/>
            <a:ext cx="6391897" cy="14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22571" y="3724189"/>
            <a:ext cx="1980268" cy="612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Display Locked Out Users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81832" y="1938935"/>
            <a:ext cx="1921007" cy="644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Command Syntax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373811" y="4373519"/>
            <a:ext cx="878154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sk-SK" b="1" err="1">
                <a:solidFill>
                  <a:srgbClr val="000000"/>
                </a:solidFill>
              </a:rPr>
              <a:t>clear</a:t>
            </a:r>
            <a:r>
              <a:rPr lang="sk-SK">
                <a:solidFill>
                  <a:srgbClr val="000000"/>
                </a:solidFill>
              </a:rPr>
              <a:t> </a:t>
            </a:r>
            <a:r>
              <a:rPr lang="sk-SK" b="1" err="1">
                <a:solidFill>
                  <a:srgbClr val="000000"/>
                </a:solidFill>
              </a:rPr>
              <a:t>aaa</a:t>
            </a:r>
            <a:r>
              <a:rPr lang="sk-SK">
                <a:solidFill>
                  <a:srgbClr val="000000"/>
                </a:solidFill>
              </a:rPr>
              <a:t> </a:t>
            </a:r>
            <a:r>
              <a:rPr lang="sk-SK" b="1" err="1">
                <a:solidFill>
                  <a:srgbClr val="000000"/>
                </a:solidFill>
              </a:rPr>
              <a:t>local</a:t>
            </a:r>
            <a:r>
              <a:rPr lang="sk-SK">
                <a:solidFill>
                  <a:srgbClr val="000000"/>
                </a:solidFill>
              </a:rPr>
              <a:t> </a:t>
            </a:r>
            <a:r>
              <a:rPr lang="sk-SK" b="1">
                <a:solidFill>
                  <a:srgbClr val="000000"/>
                </a:solidFill>
              </a:rPr>
              <a:t>user</a:t>
            </a:r>
            <a:r>
              <a:rPr lang="sk-SK">
                <a:solidFill>
                  <a:srgbClr val="000000"/>
                </a:solidFill>
              </a:rPr>
              <a:t> </a:t>
            </a:r>
            <a:r>
              <a:rPr lang="sk-SK" b="1" err="1">
                <a:solidFill>
                  <a:srgbClr val="000000"/>
                </a:solidFill>
              </a:rPr>
              <a:t>lockout</a:t>
            </a:r>
            <a:r>
              <a:rPr lang="sk-SK">
                <a:solidFill>
                  <a:srgbClr val="000000"/>
                </a:solidFill>
              </a:rPr>
              <a:t> {</a:t>
            </a:r>
            <a:r>
              <a:rPr lang="sk-SK" b="1" err="1">
                <a:solidFill>
                  <a:srgbClr val="000000"/>
                </a:solidFill>
              </a:rPr>
              <a:t>username</a:t>
            </a:r>
            <a:r>
              <a:rPr lang="sk-SK">
                <a:solidFill>
                  <a:srgbClr val="000000"/>
                </a:solidFill>
              </a:rPr>
              <a:t> </a:t>
            </a:r>
            <a:r>
              <a:rPr lang="sk-SK" i="1" err="1">
                <a:solidFill>
                  <a:srgbClr val="000000"/>
                </a:solidFill>
              </a:rPr>
              <a:t>username</a:t>
            </a:r>
            <a:r>
              <a:rPr lang="sk-SK">
                <a:solidFill>
                  <a:srgbClr val="000000"/>
                </a:solidFill>
              </a:rPr>
              <a:t> | </a:t>
            </a:r>
            <a:r>
              <a:rPr lang="sk-SK" b="1" err="1">
                <a:solidFill>
                  <a:srgbClr val="000000"/>
                </a:solidFill>
              </a:rPr>
              <a:t>all</a:t>
            </a:r>
            <a:r>
              <a:rPr lang="sk-SK">
                <a:solidFill>
                  <a:srgbClr val="000000"/>
                </a:solidFill>
              </a:rPr>
              <a:t>}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36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3.2.2:</a:t>
            </a:r>
            <a:br>
              <a:rPr lang="en-US" sz="2800"/>
            </a:br>
            <a:r>
              <a:rPr lang="en-US" sz="2800"/>
              <a:t>Troubleshooting Local AAA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213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Debug Options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843088" y="1237487"/>
            <a:ext cx="5956206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Debug</a:t>
            </a:r>
            <a:r>
              <a:rPr lang="en-US" sz="2000"/>
              <a:t> Local AAA Authentication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629015"/>
            <a:ext cx="54578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6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Debugging AAA Authentication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00100" y="1356311"/>
            <a:ext cx="4669587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Understanding</a:t>
            </a:r>
            <a:r>
              <a:rPr lang="en-US" sz="2000"/>
              <a:t> Debug Output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2" y="1747838"/>
            <a:ext cx="75438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8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Chapter Outline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99991" y="777667"/>
            <a:ext cx="5663681" cy="528767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3.0 Introduction</a:t>
            </a:r>
          </a:p>
          <a:p>
            <a:r>
              <a:rPr lang="en-US" sz="1600">
                <a:solidFill>
                  <a:schemeClr val="tx2"/>
                </a:solidFill>
              </a:rPr>
              <a:t>3.1 Purpose of the AAA</a:t>
            </a:r>
          </a:p>
          <a:p>
            <a:r>
              <a:rPr lang="en-US" sz="1600">
                <a:solidFill>
                  <a:schemeClr val="tx2"/>
                </a:solidFill>
              </a:rPr>
              <a:t>3.2 Local AAA Authentication</a:t>
            </a:r>
          </a:p>
          <a:p>
            <a:r>
              <a:rPr lang="en-US" sz="1600">
                <a:solidFill>
                  <a:schemeClr val="tx2"/>
                </a:solidFill>
              </a:rPr>
              <a:t>3.3 Server-Based AAA</a:t>
            </a:r>
          </a:p>
          <a:p>
            <a:r>
              <a:rPr lang="en-US" sz="1600">
                <a:solidFill>
                  <a:schemeClr val="tx2"/>
                </a:solidFill>
              </a:rPr>
              <a:t>3.4 Server-Based AAA Authentication</a:t>
            </a:r>
          </a:p>
          <a:p>
            <a:r>
              <a:rPr lang="en-US" sz="1600">
                <a:solidFill>
                  <a:schemeClr val="tx2"/>
                </a:solidFill>
              </a:rPr>
              <a:t>3.5 Server-Based Authorization and Accounting</a:t>
            </a:r>
          </a:p>
          <a:p>
            <a:r>
              <a:rPr lang="en-US" sz="1600">
                <a:solidFill>
                  <a:schemeClr val="tx2"/>
                </a:solidFill>
              </a:rPr>
              <a:t>3.6 Summary</a:t>
            </a:r>
            <a:endParaRPr lang="en-US" sz="16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/>
              <a:t>Section 3.3:</a:t>
            </a:r>
            <a:br>
              <a:rPr lang="en-US" sz="4000"/>
            </a:br>
            <a:r>
              <a:rPr lang="en-US" sz="4000"/>
              <a:t>Server-Based AAA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Upon completion of this section, you should be able to:</a:t>
            </a:r>
          </a:p>
          <a:p>
            <a:r>
              <a:rPr lang="en-US" sz="1800"/>
              <a:t>Describe the benefits of server-based AAA.</a:t>
            </a:r>
          </a:p>
          <a:p>
            <a:r>
              <a:rPr lang="en-US" sz="1800"/>
              <a:t>Compare the TACACS+ and RADIUS authentication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7903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3.3.1:</a:t>
            </a:r>
            <a:br>
              <a:rPr lang="en-US" sz="2800"/>
            </a:br>
            <a:r>
              <a:rPr lang="en-US" sz="2800"/>
              <a:t>Server-Based AAA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147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21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Comparing Local AAA and Server-Based AAA Implementations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462068" y="3553471"/>
            <a:ext cx="3187912" cy="26568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Server-based authentication: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User establishes a connection with the router.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Router prompts the user for a username and password.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Router passes the username and password to the Cisco Secure ACS (server or engine)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The Cisco Secure ACS authenticates the user.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0" y="1631331"/>
            <a:ext cx="3150454" cy="130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0" y="3862893"/>
            <a:ext cx="5205356" cy="23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462070" y="1310092"/>
            <a:ext cx="3187910" cy="1944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Local authentication: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User establishes a connection with the router.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Router prompts the user for a username and password, authentication the user using a local database.</a:t>
            </a:r>
          </a:p>
        </p:txBody>
      </p:sp>
    </p:spTree>
    <p:extLst>
      <p:ext uri="{BB962C8B-B14F-4D97-AF65-F5344CB8AC3E}">
        <p14:creationId xmlns:p14="http://schemas.microsoft.com/office/powerpoint/2010/main" val="37034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659"/>
            <a:ext cx="91440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Introducing Cisco Secure Access Control System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" y="1298595"/>
            <a:ext cx="6957060" cy="49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3.3.2:</a:t>
            </a:r>
            <a:br>
              <a:rPr lang="en-US" sz="2800"/>
            </a:br>
            <a:r>
              <a:rPr lang="en-US" sz="2800"/>
              <a:t>Server-Based AAA 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5803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Introducing TACACS+ and RADIUS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24000"/>
            <a:ext cx="80581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6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TACACS+ Authentication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15829" y="1237488"/>
            <a:ext cx="4770120" cy="381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TACACS+ </a:t>
            </a:r>
            <a:r>
              <a:rPr lang="en-US" sz="1800"/>
              <a:t>Authentication</a:t>
            </a:r>
            <a:r>
              <a:rPr lang="en-US" sz="2000"/>
              <a:t> Process</a:t>
            </a:r>
            <a:endParaRPr lang="en-US" sz="18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29" y="1619361"/>
            <a:ext cx="7312343" cy="46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6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RADIUS Authentication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71525" y="1337691"/>
            <a:ext cx="5394960" cy="362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RADIUS</a:t>
            </a:r>
            <a:r>
              <a:rPr lang="en-US" sz="2000"/>
              <a:t> Authentication Process</a:t>
            </a:r>
            <a:endParaRPr lang="en-US" sz="180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04975"/>
            <a:ext cx="76009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6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Integration of TACACS+ and ACS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09625" y="1820418"/>
            <a:ext cx="3619500" cy="332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Cisco Secure ACS</a:t>
            </a:r>
            <a:endParaRPr lang="en-US" sz="180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52650"/>
            <a:ext cx="75247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2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Integration of AAA with Active Directory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95488"/>
            <a:ext cx="83248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0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3.1.1:</a:t>
            </a:r>
            <a:br>
              <a:rPr lang="en-US" sz="2800"/>
            </a:br>
            <a:r>
              <a:rPr lang="en-US" sz="2800"/>
              <a:t>AAA Overview</a:t>
            </a:r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/>
              <a:t>Section 3.4:</a:t>
            </a:r>
            <a:br>
              <a:rPr lang="en-US" sz="4000"/>
            </a:br>
            <a:r>
              <a:rPr lang="en-US" sz="4000"/>
              <a:t>Server-Based AAA Authentication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Upon completion of this section, you should be able to:</a:t>
            </a:r>
          </a:p>
          <a:p>
            <a:r>
              <a:rPr lang="en-US" sz="1800"/>
              <a:t>Configure server-based AAA authentication, using the CLI, on Cisco routers.</a:t>
            </a:r>
          </a:p>
          <a:p>
            <a:r>
              <a:rPr lang="en-US" sz="1800"/>
              <a:t>Troubleshoot server-based AAA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5472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3.4.1:</a:t>
            </a:r>
            <a:br>
              <a:rPr lang="en-US" sz="2800"/>
            </a:br>
            <a:r>
              <a:rPr lang="en-US" sz="2800"/>
              <a:t>Configuring Server-Based Authentication with CLI</a:t>
            </a:r>
          </a:p>
        </p:txBody>
      </p:sp>
    </p:spTree>
    <p:extLst>
      <p:ext uri="{BB962C8B-B14F-4D97-AF65-F5344CB8AC3E}">
        <p14:creationId xmlns:p14="http://schemas.microsoft.com/office/powerpoint/2010/main" val="20548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4898"/>
            <a:ext cx="8588861" cy="927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Steps for Configuring Server-Based AAA Authentication with CLI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Enable AAA.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Specify the IP address of the ACS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Configure the secret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Configure authentication to use either the RADIUS or TACACS+ server.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Configuring the CLI with TACACS+ Servers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2447544"/>
            <a:ext cx="2576554" cy="758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Server-Based</a:t>
            </a:r>
            <a:r>
              <a:rPr lang="en-US" sz="2000"/>
              <a:t> AAA Reference Topology</a:t>
            </a:r>
            <a:endParaRPr lang="en-US" sz="18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34" y="1409700"/>
            <a:ext cx="5576846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34" y="4533900"/>
            <a:ext cx="487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640080" y="4992624"/>
            <a:ext cx="2171700" cy="758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Configure</a:t>
            </a:r>
            <a:r>
              <a:rPr lang="en-US" sz="2000"/>
              <a:t> a AAA TACACS+ Server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176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Configuring the CLI for RADIUS Servers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14400" y="1795653"/>
            <a:ext cx="4236720" cy="393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Configure</a:t>
            </a:r>
            <a:r>
              <a:rPr lang="en-US" sz="2000"/>
              <a:t> a AAA RADIUS Server</a:t>
            </a:r>
            <a:endParaRPr lang="en-US" sz="180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8845"/>
            <a:ext cx="7315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6F9A0EC0-4059-6941-885B-8BF0D7968FE1}"/>
              </a:ext>
            </a:extLst>
          </p:cNvPr>
          <p:cNvSpPr txBox="1"/>
          <p:nvPr/>
        </p:nvSpPr>
        <p:spPr>
          <a:xfrm>
            <a:off x="1140848" y="4111356"/>
            <a:ext cx="6758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0" u="none" strike="noStrike" dirty="0">
                <a:solidFill>
                  <a:srgbClr val="171717"/>
                </a:solidFill>
                <a:effectLst/>
                <a:latin typeface="Segoe UI" panose="020F0502020204030204" pitchFamily="34" charset="0"/>
              </a:rPr>
              <a:t>RADIUS </a:t>
            </a:r>
            <a:r>
              <a:rPr lang="sk-SK" b="0" i="0" u="none" strike="noStrike">
                <a:solidFill>
                  <a:srgbClr val="171717"/>
                </a:solidFill>
                <a:effectLst/>
                <a:latin typeface="Segoe UI" panose="020F0502020204030204" pitchFamily="34" charset="0"/>
              </a:rPr>
              <a:t>traffic is </a:t>
            </a:r>
            <a:r>
              <a:rPr lang="sk-SK" b="0" i="0" u="none" strike="noStrike" dirty="0">
                <a:solidFill>
                  <a:srgbClr val="171717"/>
                </a:solidFill>
                <a:effectLst/>
                <a:latin typeface="Segoe UI" panose="020F0502020204030204" pitchFamily="34" charset="0"/>
              </a:rPr>
              <a:t>using User Datagram Protocol (UDP) ports 1812</a:t>
            </a:r>
            <a:r>
              <a:rPr lang="sk-SK" b="0" i="0" u="none" strike="noStrike">
                <a:solidFill>
                  <a:srgbClr val="171717"/>
                </a:solidFill>
                <a:effectLst/>
                <a:latin typeface="Segoe UI" panose="020F0502020204030204" pitchFamily="34" charset="0"/>
              </a:rPr>
              <a:t>, 1813 or </a:t>
            </a:r>
            <a:r>
              <a:rPr lang="sk-SK" b="0" i="0" u="none" strike="noStrike" dirty="0">
                <a:solidFill>
                  <a:srgbClr val="171717"/>
                </a:solidFill>
                <a:effectLst/>
                <a:latin typeface="Segoe UI" panose="020F0502020204030204" pitchFamily="34" charset="0"/>
              </a:rPr>
              <a:t>1645, and 1646.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089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7279"/>
            <a:ext cx="8818563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Configure Authentication to Use the AAA Server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33202" y="4794075"/>
            <a:ext cx="2819400" cy="737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Configure</a:t>
            </a:r>
            <a:r>
              <a:rPr lang="en-US" sz="2000"/>
              <a:t> Server-Based AAA Authentication</a:t>
            </a:r>
            <a:endParaRPr lang="en-US" sz="18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02" y="1209276"/>
            <a:ext cx="5528310" cy="27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02" y="4061460"/>
            <a:ext cx="5744688" cy="22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233202" y="2375644"/>
            <a:ext cx="2118360" cy="368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Command</a:t>
            </a:r>
            <a:r>
              <a:rPr lang="en-US" sz="2000"/>
              <a:t> Syntax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63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3.4.2:</a:t>
            </a:r>
            <a:br>
              <a:rPr lang="en-US" sz="2800"/>
            </a:br>
            <a:r>
              <a:rPr lang="en-US" sz="2800"/>
              <a:t>Troubleshooting Server-Based AAA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1937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Monitoring Authentication Traffic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614488" y="1772793"/>
            <a:ext cx="6012180" cy="393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Troubleshooting</a:t>
            </a:r>
            <a:r>
              <a:rPr lang="en-US" sz="2000"/>
              <a:t> Server-Based AAA Authentication</a:t>
            </a:r>
            <a:endParaRPr lang="en-US" sz="180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165985"/>
            <a:ext cx="5915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Debugging TACACS+ and RADIUS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721168"/>
            <a:ext cx="48196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647248"/>
            <a:ext cx="44005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740142" y="2479167"/>
            <a:ext cx="2805163" cy="36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Troubleshooting RADIUS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40142" y="5138547"/>
            <a:ext cx="3269883" cy="36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Troubleshooting TACACS+</a:t>
            </a:r>
          </a:p>
        </p:txBody>
      </p:sp>
    </p:spTree>
    <p:extLst>
      <p:ext uri="{BB962C8B-B14F-4D97-AF65-F5344CB8AC3E}">
        <p14:creationId xmlns:p14="http://schemas.microsoft.com/office/powerpoint/2010/main" val="38042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Debugging TACACS+ and RADIUS (Cont.)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60020" y="4701215"/>
            <a:ext cx="2446020" cy="720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AAA Server-Based Authentication Failure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39" y="1153477"/>
            <a:ext cx="6140281" cy="251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805350"/>
            <a:ext cx="6156960" cy="251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160020" y="2049017"/>
            <a:ext cx="2614379" cy="720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AAA Server-Based Authentication Success</a:t>
            </a:r>
          </a:p>
        </p:txBody>
      </p:sp>
    </p:spTree>
    <p:extLst>
      <p:ext uri="{BB962C8B-B14F-4D97-AF65-F5344CB8AC3E}">
        <p14:creationId xmlns:p14="http://schemas.microsoft.com/office/powerpoint/2010/main" val="2446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Authentication without AAA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48898" y="1222789"/>
            <a:ext cx="4975492" cy="41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Telnet is Vulnerable to Brute-Force Attacks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98" y="1637368"/>
            <a:ext cx="7246204" cy="46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75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/>
              <a:t>Section 3.5:</a:t>
            </a:r>
            <a:br>
              <a:rPr lang="en-US" sz="4000"/>
            </a:br>
            <a:r>
              <a:rPr lang="en-US" sz="4000"/>
              <a:t>Server-Based AAA Authorization and Accounting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Upon completion of this section, you should be able to:</a:t>
            </a:r>
          </a:p>
          <a:p>
            <a:r>
              <a:rPr lang="en-US" sz="1800"/>
              <a:t>Configure server-based AAA authorization.</a:t>
            </a:r>
          </a:p>
          <a:p>
            <a:r>
              <a:rPr lang="en-US" sz="1800"/>
              <a:t>Configure server-based AAA accounting.</a:t>
            </a:r>
          </a:p>
          <a:p>
            <a:r>
              <a:rPr lang="en-US" sz="1800"/>
              <a:t>Explain the functions of 802.1x components.</a:t>
            </a:r>
          </a:p>
        </p:txBody>
      </p:sp>
    </p:spTree>
    <p:extLst>
      <p:ext uri="{BB962C8B-B14F-4D97-AF65-F5344CB8AC3E}">
        <p14:creationId xmlns:p14="http://schemas.microsoft.com/office/powerpoint/2010/main" val="42935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3.5.1:</a:t>
            </a:r>
            <a:br>
              <a:rPr lang="en-US" sz="2800"/>
            </a:br>
            <a:r>
              <a:rPr lang="en-US" sz="2800"/>
              <a:t>Configuring Server-Based AAA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0137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7279"/>
            <a:ext cx="8818563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Introduction to Server-Based AAA Authorization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859911"/>
            <a:ext cx="8584020" cy="53265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/>
              <a:t>Authentication vs. Authorization</a:t>
            </a:r>
          </a:p>
          <a:p>
            <a:pPr marL="514350" indent="-285750"/>
            <a:r>
              <a:rPr lang="en-US" sz="1800" b="1"/>
              <a:t>Authentication</a:t>
            </a:r>
            <a:r>
              <a:rPr lang="en-US" sz="1800"/>
              <a:t> ensures a device or end-user is legitimate</a:t>
            </a:r>
            <a:endParaRPr lang="en-US" sz="1800">
              <a:cs typeface="Arial"/>
            </a:endParaRPr>
          </a:p>
          <a:p>
            <a:pPr marL="514350" indent="-285750"/>
            <a:r>
              <a:rPr lang="en-US" sz="1800" b="1"/>
              <a:t>Authorization</a:t>
            </a:r>
            <a:r>
              <a:rPr lang="en-US" sz="1800"/>
              <a:t> allows or disallows authenticated users access to certain areas and programs on the network.</a:t>
            </a:r>
            <a:endParaRPr lang="en-US" sz="1800">
              <a:cs typeface="Arial"/>
            </a:endParaRPr>
          </a:p>
          <a:p>
            <a:pPr marL="0" indent="0">
              <a:buNone/>
            </a:pPr>
            <a:r>
              <a:rPr lang="en-US" sz="2000"/>
              <a:t>TACACS+ vs. RADIUS</a:t>
            </a:r>
            <a:endParaRPr lang="en-US" sz="2000">
              <a:cs typeface="Arial"/>
            </a:endParaRPr>
          </a:p>
          <a:p>
            <a:pPr marL="514350" indent="-285750"/>
            <a:r>
              <a:rPr lang="en-US" sz="1800" b="1"/>
              <a:t>TACACS+ </a:t>
            </a:r>
            <a:r>
              <a:rPr lang="en-US" sz="1800"/>
              <a:t>separates authentication from authorization</a:t>
            </a:r>
            <a:endParaRPr lang="en-US" sz="1800">
              <a:cs typeface="Arial"/>
            </a:endParaRPr>
          </a:p>
          <a:p>
            <a:pPr marL="514350" indent="-285750"/>
            <a:r>
              <a:rPr lang="en-US" sz="1800" b="1"/>
              <a:t>RADIUS</a:t>
            </a:r>
            <a:r>
              <a:rPr lang="en-US" sz="1800"/>
              <a:t> does </a:t>
            </a:r>
            <a:r>
              <a:rPr lang="en-US" sz="1800" b="1"/>
              <a:t>not</a:t>
            </a:r>
            <a:r>
              <a:rPr lang="en-US" sz="1800"/>
              <a:t> separate authentication from authorization</a:t>
            </a:r>
            <a:endParaRPr lang="en-US" sz="1800">
              <a:cs typeface="Arial"/>
            </a:endParaRPr>
          </a:p>
          <a:p>
            <a:r>
              <a:rPr lang="en-US" sz="1800" b="1">
                <a:ea typeface="+mj-lt"/>
                <a:cs typeface="+mj-lt"/>
              </a:rPr>
              <a:t>Commands</a:t>
            </a:r>
            <a:r>
              <a:rPr lang="en-US" sz="1800">
                <a:ea typeface="+mj-lt"/>
                <a:cs typeface="+mj-lt"/>
              </a:rPr>
              <a:t>--Applies to the EXEC mode commands a user issues. Command authorization attempts authorization for all EXEC mode commands (This allows you to authorize all commands associated with a specified command level from 0 to 15.)l.</a:t>
            </a:r>
            <a:endParaRPr lang="en-US" sz="1800">
              <a:cs typeface="Arial"/>
            </a:endParaRPr>
          </a:p>
          <a:p>
            <a:r>
              <a:rPr lang="en-US" sz="1800" b="1">
                <a:ea typeface="+mj-lt"/>
                <a:cs typeface="+mj-lt"/>
              </a:rPr>
              <a:t>EXEC</a:t>
            </a:r>
            <a:r>
              <a:rPr lang="en-US" sz="1800">
                <a:ea typeface="+mj-lt"/>
                <a:cs typeface="+mj-lt"/>
              </a:rPr>
              <a:t>--Applies to the attributes associated with a user EXEC terminal session.</a:t>
            </a:r>
            <a:endParaRPr lang="en-US"/>
          </a:p>
          <a:p>
            <a:r>
              <a:rPr lang="en-US" sz="1800" b="1">
                <a:ea typeface="+mj-lt"/>
                <a:cs typeface="+mj-lt"/>
              </a:rPr>
              <a:t>Network</a:t>
            </a:r>
            <a:r>
              <a:rPr lang="en-US" sz="1800">
                <a:ea typeface="+mj-lt"/>
                <a:cs typeface="+mj-lt"/>
              </a:rPr>
              <a:t>--Applies to network connections. This can include a PPP, SLIP, or ARAP connection.</a:t>
            </a:r>
            <a:endParaRPr lang="en-US"/>
          </a:p>
          <a:p>
            <a:pPr marL="514350" indent="-285750"/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8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AAA Authorization Configuration with CLI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85750" y="5678235"/>
            <a:ext cx="305180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Example AAA Authorization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9" y="1261096"/>
            <a:ext cx="5209223" cy="121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9" y="2737584"/>
            <a:ext cx="5209223" cy="24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9" y="5484941"/>
            <a:ext cx="5209224" cy="77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285750" y="3777295"/>
            <a:ext cx="2899410" cy="355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Authorization Method Lists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85750" y="1671267"/>
            <a:ext cx="2030730" cy="3927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Command Syntax</a:t>
            </a:r>
          </a:p>
        </p:txBody>
      </p:sp>
    </p:spTree>
    <p:extLst>
      <p:ext uri="{BB962C8B-B14F-4D97-AF65-F5344CB8AC3E}">
        <p14:creationId xmlns:p14="http://schemas.microsoft.com/office/powerpoint/2010/main" val="386282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3.5.2:</a:t>
            </a:r>
            <a:br>
              <a:rPr lang="en-US" sz="2800"/>
            </a:br>
            <a:r>
              <a:rPr lang="en-US" sz="2800"/>
              <a:t>Configuring Server-Based AAA Accounting</a:t>
            </a:r>
          </a:p>
        </p:txBody>
      </p:sp>
    </p:spTree>
    <p:extLst>
      <p:ext uri="{BB962C8B-B14F-4D97-AF65-F5344CB8AC3E}">
        <p14:creationId xmlns:p14="http://schemas.microsoft.com/office/powerpoint/2010/main" val="41912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Introduction to Server-Based AAA Accounting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79" y="1102765"/>
            <a:ext cx="6664643" cy="503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6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AAA Accounting Configuration with CLI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1123262"/>
            <a:ext cx="4572000" cy="15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2901625"/>
            <a:ext cx="4572000" cy="210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5184422"/>
            <a:ext cx="4572000" cy="110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00049" y="5540314"/>
            <a:ext cx="2823211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Example AAA Accounting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0049" y="3726892"/>
            <a:ext cx="2716531" cy="453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Accounting Method Lists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00049" y="1706301"/>
            <a:ext cx="2015491" cy="405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Command Syntax</a:t>
            </a:r>
          </a:p>
        </p:txBody>
      </p:sp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3.5.3:</a:t>
            </a:r>
            <a:br>
              <a:rPr lang="en-US" sz="2800"/>
            </a:br>
            <a:r>
              <a:rPr lang="en-US" sz="2800"/>
              <a:t>802.1X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283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7279"/>
            <a:ext cx="91440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Security Using 802.1X Port-Based Authentication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" y="1136196"/>
            <a:ext cx="4959668" cy="247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40" y="2939839"/>
            <a:ext cx="4587240" cy="338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567689" y="4437592"/>
            <a:ext cx="329183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802.1X Message Exchange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562600" y="1751837"/>
            <a:ext cx="3177540" cy="453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802.1X Roles</a:t>
            </a:r>
          </a:p>
        </p:txBody>
      </p:sp>
    </p:spTree>
    <p:extLst>
      <p:ext uri="{BB962C8B-B14F-4D97-AF65-F5344CB8AC3E}">
        <p14:creationId xmlns:p14="http://schemas.microsoft.com/office/powerpoint/2010/main" val="34585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802.1X Port Authorization State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75185" y="1534459"/>
            <a:ext cx="476788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Command Syntax for dot1x port-control</a:t>
            </a:r>
            <a:endParaRPr 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5" y="1923713"/>
            <a:ext cx="7193631" cy="43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Authentication without AAA (Cont.)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115786" y="1222788"/>
            <a:ext cx="4975492" cy="41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SSH and Local Database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6" y="1609170"/>
            <a:ext cx="6912429" cy="46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2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vert="horz" lIns="82296" tIns="45720" rIns="82296" bIns="4572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Configuring 802.1X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" y="1560667"/>
            <a:ext cx="74485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1933575" y="5772150"/>
            <a:ext cx="511465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sk-SK" b="1" err="1">
                <a:solidFill>
                  <a:srgbClr val="000000"/>
                </a:solidFill>
                <a:latin typeface="Consolas"/>
              </a:rPr>
              <a:t>authentication</a:t>
            </a:r>
            <a:r>
              <a:rPr lang="sk-SK" b="1">
                <a:solidFill>
                  <a:srgbClr val="000000"/>
                </a:solidFill>
                <a:latin typeface="Consolas"/>
              </a:rPr>
              <a:t> </a:t>
            </a:r>
            <a:r>
              <a:rPr lang="sk-SK" b="1" err="1">
                <a:solidFill>
                  <a:srgbClr val="000000"/>
                </a:solidFill>
                <a:latin typeface="Consolas"/>
              </a:rPr>
              <a:t>host-mode</a:t>
            </a:r>
            <a:r>
              <a:rPr lang="sk-SK" b="1">
                <a:solidFill>
                  <a:srgbClr val="000000"/>
                </a:solidFill>
                <a:latin typeface="Consolas"/>
              </a:rPr>
              <a:t> </a:t>
            </a:r>
            <a:r>
              <a:rPr lang="sk-SK" b="1" err="1">
                <a:solidFill>
                  <a:srgbClr val="000000"/>
                </a:solidFill>
                <a:latin typeface="Consolas"/>
              </a:rPr>
              <a:t>multi-host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8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802.1x extras</a:t>
            </a:r>
            <a:endParaRPr lang="en-US">
              <a:solidFill>
                <a:srgbClr val="6B308E"/>
              </a:solidFill>
              <a:latin typeface="Arial"/>
            </a:endParaRPr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71500" indent="-342900"/>
            <a:r>
              <a:rPr lang="sk-SK" err="1">
                <a:solidFill>
                  <a:schemeClr val="tx1"/>
                </a:solidFill>
              </a:rPr>
              <a:t>sh</a:t>
            </a:r>
            <a:r>
              <a:rPr lang="sk-SK">
                <a:solidFill>
                  <a:schemeClr val="tx1"/>
                </a:solidFill>
              </a:rPr>
              <a:t> </a:t>
            </a:r>
            <a:r>
              <a:rPr lang="sk-SK" err="1">
                <a:solidFill>
                  <a:schemeClr val="tx1"/>
                </a:solidFill>
              </a:rPr>
              <a:t>radius</a:t>
            </a:r>
            <a:r>
              <a:rPr lang="sk-SK">
                <a:solidFill>
                  <a:schemeClr val="tx1"/>
                </a:solidFill>
              </a:rPr>
              <a:t> </a:t>
            </a:r>
            <a:r>
              <a:rPr lang="sk-SK" err="1">
                <a:solidFill>
                  <a:schemeClr val="tx1"/>
                </a:solidFill>
              </a:rPr>
              <a:t>statistics</a:t>
            </a:r>
          </a:p>
          <a:p>
            <a:pPr marL="571500" indent="-342900"/>
            <a:r>
              <a:rPr lang="sk-SK">
                <a:solidFill>
                  <a:schemeClr val="tx1"/>
                </a:solidFill>
              </a:rPr>
              <a:t>show dot1x all</a:t>
            </a:r>
          </a:p>
        </p:txBody>
      </p:sp>
    </p:spTree>
    <p:extLst>
      <p:ext uri="{BB962C8B-B14F-4D97-AF65-F5344CB8AC3E}">
        <p14:creationId xmlns:p14="http://schemas.microsoft.com/office/powerpoint/2010/main" val="1295142741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13755"/>
            <a:ext cx="8112125" cy="1247253"/>
          </a:xfrm>
        </p:spPr>
        <p:txBody>
          <a:bodyPr/>
          <a:lstStyle/>
          <a:p>
            <a:r>
              <a:rPr lang="en-US" sz="4000"/>
              <a:t>Section 3.6:</a:t>
            </a:r>
            <a:br>
              <a:rPr lang="en-US" sz="4000"/>
            </a:br>
            <a:r>
              <a:rPr lang="en-US" sz="4000"/>
              <a:t>Summary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Chapter Objectives: </a:t>
            </a:r>
          </a:p>
          <a:p>
            <a:r>
              <a:rPr lang="en-US" sz="1800"/>
              <a:t>Explain how AAA is used to secure a network.</a:t>
            </a:r>
          </a:p>
          <a:p>
            <a:r>
              <a:rPr lang="en-US" sz="1800"/>
              <a:t>Implement AAA authentication that validates users against a local database.</a:t>
            </a:r>
          </a:p>
          <a:p>
            <a:r>
              <a:rPr lang="en-US" sz="1800"/>
              <a:t>Implement server-based AAA authentication using TACACS+ and RADIUS protocols.</a:t>
            </a:r>
          </a:p>
          <a:p>
            <a:r>
              <a:rPr lang="en-US" sz="1800"/>
              <a:t>Configure server-based AAA authorization and accounting.</a:t>
            </a:r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Instructor Resources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599" y="1318260"/>
            <a:ext cx="3314701" cy="4991099"/>
          </a:xfrm>
        </p:spPr>
        <p:txBody>
          <a:bodyPr/>
          <a:lstStyle/>
          <a:p>
            <a:r>
              <a:rPr lang="en-US" sz="1800" b="1"/>
              <a:t>Remember</a:t>
            </a:r>
            <a:r>
              <a:rPr lang="en-US" sz="1800"/>
              <a:t>, there are helpful tutorials and user guides available via your </a:t>
            </a:r>
            <a:r>
              <a:rPr lang="en-US" sz="1800" err="1"/>
              <a:t>NetSpace</a:t>
            </a:r>
            <a:r>
              <a:rPr lang="en-US" sz="1800"/>
              <a:t> home page. (https://www.netacad.com)</a:t>
            </a:r>
          </a:p>
          <a:p>
            <a:r>
              <a:rPr lang="en-US" sz="1800"/>
              <a:t>These resources cover a variety of topics including navigation, assessments, and assignments.</a:t>
            </a:r>
          </a:p>
          <a:p>
            <a:r>
              <a:rPr lang="en-US" sz="1800"/>
              <a:t>A screenshot has been provided here highlighting the tutorials related to activating exams, managing assessments, and creating quizzes.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1531620"/>
            <a:ext cx="4997317" cy="2381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3" y="4336386"/>
            <a:ext cx="341947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648897" y="5370353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58684" y="4692242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43304" y="5146646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6867" y="2033142"/>
            <a:ext cx="276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99062" y="2354091"/>
            <a:ext cx="27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76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AAA Components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63" y="1242583"/>
            <a:ext cx="6771475" cy="50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6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Topic 3.1.2:</a:t>
            </a:r>
            <a:br>
              <a:rPr lang="en-US" sz="2800"/>
            </a:br>
            <a:r>
              <a:rPr lang="en-US" sz="2800"/>
              <a:t>AAA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6850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Authentication Modes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53034" y="1977858"/>
            <a:ext cx="1941756" cy="656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Local </a:t>
            </a:r>
            <a:r>
              <a:rPr lang="en-US" sz="1800"/>
              <a:t>AAA</a:t>
            </a:r>
            <a:br>
              <a:rPr lang="en-US" sz="2000"/>
            </a:br>
            <a:r>
              <a:rPr lang="en-US" sz="2000"/>
              <a:t>Authentication</a:t>
            </a:r>
            <a:endParaRPr 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52" y="1175658"/>
            <a:ext cx="4842142" cy="22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56" y="4038784"/>
            <a:ext cx="4798934" cy="229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753034" y="4858488"/>
            <a:ext cx="2389735" cy="651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Server-Based</a:t>
            </a:r>
            <a:br>
              <a:rPr lang="en-US" sz="2000"/>
            </a:br>
            <a:r>
              <a:rPr lang="en-US" sz="2000"/>
              <a:t>AAA Authentication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110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Authorization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33438" y="1546808"/>
            <a:ext cx="3619500" cy="429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AAA </a:t>
            </a:r>
            <a:r>
              <a:rPr lang="en-US" sz="1800"/>
              <a:t>Authorization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68712"/>
            <a:ext cx="7477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0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Prezentácia na obrazovke (4:3)</PresentationFormat>
  <Slides>54</Slides>
  <Notes>36</Notes>
  <HiddenSlides>0</HiddenSlide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54</vt:i4>
      </vt:variant>
    </vt:vector>
  </HeadingPairs>
  <TitlesOfParts>
    <vt:vector size="55" baseType="lpstr">
      <vt:lpstr>NetAcad_White_PPT_Template 05Oct12</vt:lpstr>
      <vt:lpstr>Chapter 3: Authentication, Authorization, and Accounting</vt:lpstr>
      <vt:lpstr>Chapter Outline</vt:lpstr>
      <vt:lpstr>Topic 3.1.1: AAA Overview</vt:lpstr>
      <vt:lpstr>Authentication without AAA</vt:lpstr>
      <vt:lpstr>Authentication without AAA (Cont.)</vt:lpstr>
      <vt:lpstr>AAA Components</vt:lpstr>
      <vt:lpstr>Topic 3.1.2: AAA Characteristics</vt:lpstr>
      <vt:lpstr>Authentication Modes</vt:lpstr>
      <vt:lpstr>Authorization</vt:lpstr>
      <vt:lpstr>Accounting</vt:lpstr>
      <vt:lpstr>Section 3.2: Local AAA Authentication</vt:lpstr>
      <vt:lpstr>Topic 3.2.1: Configuring Local AAA Authentication with CLI</vt:lpstr>
      <vt:lpstr>Authenticating Administrative Access</vt:lpstr>
      <vt:lpstr>Authentication Methods</vt:lpstr>
      <vt:lpstr>Default and Named Methods</vt:lpstr>
      <vt:lpstr>Fine-Tuning the Authentication Configuration</vt:lpstr>
      <vt:lpstr>Topic 3.2.2: Troubleshooting Local AAA Authentication</vt:lpstr>
      <vt:lpstr>Debug Options</vt:lpstr>
      <vt:lpstr>Debugging AAA Authentication</vt:lpstr>
      <vt:lpstr>Section 3.3: Server-Based AAA</vt:lpstr>
      <vt:lpstr>Topic 3.3.1: Server-Based AAA Characteristics</vt:lpstr>
      <vt:lpstr>Comparing Local AAA and Server-Based AAA Implementations</vt:lpstr>
      <vt:lpstr>Introducing Cisco Secure Access Control System</vt:lpstr>
      <vt:lpstr>Topic 3.3.2: Server-Based AAA Communication Protocols</vt:lpstr>
      <vt:lpstr>Introducing TACACS+ and RADIUS</vt:lpstr>
      <vt:lpstr>TACACS+ Authentication</vt:lpstr>
      <vt:lpstr>RADIUS Authentication</vt:lpstr>
      <vt:lpstr>Integration of TACACS+ and ACS</vt:lpstr>
      <vt:lpstr>Integration of AAA with Active Directory</vt:lpstr>
      <vt:lpstr>Section 3.4: Server-Based AAA Authentication</vt:lpstr>
      <vt:lpstr>Topic 3.4.1: Configuring Server-Based Authentication with CLI</vt:lpstr>
      <vt:lpstr>Steps for Configuring Server-Based AAA Authentication with CLI</vt:lpstr>
      <vt:lpstr>Configuring the CLI with TACACS+ Servers</vt:lpstr>
      <vt:lpstr>Configuring the CLI for RADIUS Servers</vt:lpstr>
      <vt:lpstr>Configure Authentication to Use the AAA Server</vt:lpstr>
      <vt:lpstr>Topic 3.4.2: Troubleshooting Server-Based AAA Authentication</vt:lpstr>
      <vt:lpstr>Monitoring Authentication Traffic</vt:lpstr>
      <vt:lpstr>Debugging TACACS+ and RADIUS</vt:lpstr>
      <vt:lpstr>Debugging TACACS+ and RADIUS (Cont.)</vt:lpstr>
      <vt:lpstr>Section 3.5: Server-Based AAA Authorization and Accounting</vt:lpstr>
      <vt:lpstr>Topic 3.5.1: Configuring Server-Based AAA Authorization</vt:lpstr>
      <vt:lpstr>Introduction to Server-Based AAA Authorization</vt:lpstr>
      <vt:lpstr>AAA Authorization Configuration with CLI</vt:lpstr>
      <vt:lpstr>Topic 3.5.2: Configuring Server-Based AAA Accounting</vt:lpstr>
      <vt:lpstr>Introduction to Server-Based AAA Accounting</vt:lpstr>
      <vt:lpstr>AAA Accounting Configuration with CLI</vt:lpstr>
      <vt:lpstr>Topic 3.5.3: 802.1X Authentication</vt:lpstr>
      <vt:lpstr>Security Using 802.1X Port-Based Authentication</vt:lpstr>
      <vt:lpstr>802.1X Port Authorization State</vt:lpstr>
      <vt:lpstr>Configuring 802.1X</vt:lpstr>
      <vt:lpstr>802.1x extras</vt:lpstr>
      <vt:lpstr>Section 3.6: Summary</vt:lpstr>
      <vt:lpstr>Prezentácia programu PowerPoint</vt:lpstr>
      <vt:lpstr>Instructor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Authentication, Authorization, and Accounting</dc:title>
  <cp:lastModifiedBy>Július Baráth</cp:lastModifiedBy>
  <cp:revision>2</cp:revision>
  <dcterms:modified xsi:type="dcterms:W3CDTF">2022-02-16T11:59:48Z</dcterms:modified>
</cp:coreProperties>
</file>