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4"/>
  </p:sldMasterIdLst>
  <p:notesMasterIdLst>
    <p:notesMasterId r:id="rId69"/>
  </p:notesMasterIdLst>
  <p:handoutMasterIdLst>
    <p:handoutMasterId r:id="rId70"/>
  </p:handoutMasterIdLst>
  <p:sldIdLst>
    <p:sldId id="396" r:id="rId5"/>
    <p:sldId id="474" r:id="rId6"/>
    <p:sldId id="399" r:id="rId7"/>
    <p:sldId id="471" r:id="rId8"/>
    <p:sldId id="578" r:id="rId9"/>
    <p:sldId id="472" r:id="rId10"/>
    <p:sldId id="585" r:id="rId11"/>
    <p:sldId id="587" r:id="rId12"/>
    <p:sldId id="597" r:id="rId13"/>
    <p:sldId id="581" r:id="rId14"/>
    <p:sldId id="598" r:id="rId15"/>
    <p:sldId id="603" r:id="rId16"/>
    <p:sldId id="599" r:id="rId17"/>
    <p:sldId id="600" r:id="rId18"/>
    <p:sldId id="601" r:id="rId19"/>
    <p:sldId id="582" r:id="rId20"/>
    <p:sldId id="604" r:id="rId21"/>
    <p:sldId id="605" r:id="rId22"/>
    <p:sldId id="606" r:id="rId23"/>
    <p:sldId id="607" r:id="rId24"/>
    <p:sldId id="608" r:id="rId25"/>
    <p:sldId id="609" r:id="rId26"/>
    <p:sldId id="673" r:id="rId27"/>
    <p:sldId id="610" r:id="rId28"/>
    <p:sldId id="612" r:id="rId29"/>
    <p:sldId id="611" r:id="rId30"/>
    <p:sldId id="674" r:id="rId31"/>
    <p:sldId id="675" r:id="rId32"/>
    <p:sldId id="668" r:id="rId33"/>
    <p:sldId id="613" r:id="rId34"/>
    <p:sldId id="669" r:id="rId35"/>
    <p:sldId id="614" r:id="rId36"/>
    <p:sldId id="615" r:id="rId37"/>
    <p:sldId id="660" r:id="rId38"/>
    <p:sldId id="617" r:id="rId39"/>
    <p:sldId id="619" r:id="rId40"/>
    <p:sldId id="620" r:id="rId41"/>
    <p:sldId id="621" r:id="rId42"/>
    <p:sldId id="623" r:id="rId43"/>
    <p:sldId id="624" r:id="rId44"/>
    <p:sldId id="628" r:id="rId45"/>
    <p:sldId id="625" r:id="rId46"/>
    <p:sldId id="626" r:id="rId47"/>
    <p:sldId id="627" r:id="rId48"/>
    <p:sldId id="629" r:id="rId49"/>
    <p:sldId id="671" r:id="rId50"/>
    <p:sldId id="631" r:id="rId51"/>
    <p:sldId id="632" r:id="rId52"/>
    <p:sldId id="633" r:id="rId53"/>
    <p:sldId id="634" r:id="rId54"/>
    <p:sldId id="635" r:id="rId55"/>
    <p:sldId id="637" r:id="rId56"/>
    <p:sldId id="638" r:id="rId57"/>
    <p:sldId id="639" r:id="rId58"/>
    <p:sldId id="640" r:id="rId59"/>
    <p:sldId id="644" r:id="rId60"/>
    <p:sldId id="646" r:id="rId61"/>
    <p:sldId id="647" r:id="rId62"/>
    <p:sldId id="648" r:id="rId63"/>
    <p:sldId id="649" r:id="rId64"/>
    <p:sldId id="664" r:id="rId65"/>
    <p:sldId id="651" r:id="rId66"/>
    <p:sldId id="652" r:id="rId67"/>
    <p:sldId id="672" r:id="rId68"/>
  </p:sldIdLst>
  <p:sldSz cx="9144000" cy="6858000" type="screen4x3"/>
  <p:notesSz cx="6858000" cy="9144000"/>
  <p:defaultTextStyle>
    <a:defPPr>
      <a:defRPr lang="en-US"/>
    </a:defPPr>
    <a:lvl1pPr algn="l" rtl="0" eaLnBrk="0" fontAlgn="base" hangingPunct="0">
      <a:lnSpc>
        <a:spcPct val="90000"/>
      </a:lnSpc>
      <a:spcBef>
        <a:spcPct val="0"/>
      </a:spcBef>
      <a:spcAft>
        <a:spcPct val="0"/>
      </a:spcAft>
      <a:defRPr sz="3000"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sz="3000"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sz="3000"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sz="3000"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sz="3000" b="1" kern="1200">
        <a:solidFill>
          <a:schemeClr val="tx1"/>
        </a:solidFill>
        <a:latin typeface="Arial" charset="0"/>
        <a:ea typeface="+mn-ea"/>
        <a:cs typeface="+mn-cs"/>
      </a:defRPr>
    </a:lvl5pPr>
    <a:lvl6pPr marL="2286000" algn="l" defTabSz="914400" rtl="0" eaLnBrk="1" latinLnBrk="0" hangingPunct="1">
      <a:defRPr sz="3000" b="1" kern="1200">
        <a:solidFill>
          <a:schemeClr val="tx1"/>
        </a:solidFill>
        <a:latin typeface="Arial" charset="0"/>
        <a:ea typeface="+mn-ea"/>
        <a:cs typeface="+mn-cs"/>
      </a:defRPr>
    </a:lvl6pPr>
    <a:lvl7pPr marL="2743200" algn="l" defTabSz="914400" rtl="0" eaLnBrk="1" latinLnBrk="0" hangingPunct="1">
      <a:defRPr sz="3000" b="1" kern="1200">
        <a:solidFill>
          <a:schemeClr val="tx1"/>
        </a:solidFill>
        <a:latin typeface="Arial" charset="0"/>
        <a:ea typeface="+mn-ea"/>
        <a:cs typeface="+mn-cs"/>
      </a:defRPr>
    </a:lvl7pPr>
    <a:lvl8pPr marL="3200400" algn="l" defTabSz="914400" rtl="0" eaLnBrk="1" latinLnBrk="0" hangingPunct="1">
      <a:defRPr sz="3000" b="1" kern="1200">
        <a:solidFill>
          <a:schemeClr val="tx1"/>
        </a:solidFill>
        <a:latin typeface="Arial" charset="0"/>
        <a:ea typeface="+mn-ea"/>
        <a:cs typeface="+mn-cs"/>
      </a:defRPr>
    </a:lvl8pPr>
    <a:lvl9pPr marL="3657600" algn="l" defTabSz="914400" rtl="0" eaLnBrk="1" latinLnBrk="0" hangingPunct="1">
      <a:defRPr sz="30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005569"/>
    <a:srgbClr val="DDDDDD"/>
    <a:srgbClr val="00FF00"/>
    <a:srgbClr val="008000"/>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1111" autoAdjust="0"/>
    <p:restoredTop sz="89115" autoAdjust="0"/>
  </p:normalViewPr>
  <p:slideViewPr>
    <p:cSldViewPr>
      <p:cViewPr varScale="1">
        <p:scale>
          <a:sx n="76" d="100"/>
          <a:sy n="76" d="100"/>
        </p:scale>
        <p:origin x="-1325"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98" d="100"/>
          <a:sy n="98" d="100"/>
        </p:scale>
        <p:origin x="-3564"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 Type="http://schemas.openxmlformats.org/officeDocument/2006/relationships/slide" Target="slides/slide3.xml"/><Relationship Id="rId71"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55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defRPr sz="1200" b="0">
                <a:latin typeface="Times New Roman" pitchFamily="18" charset="0"/>
              </a:defRPr>
            </a:lvl1pPr>
          </a:lstStyle>
          <a:p>
            <a:endParaRPr lang="sk-SK"/>
          </a:p>
        </p:txBody>
      </p:sp>
      <p:sp>
        <p:nvSpPr>
          <p:cNvPr id="53555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defRPr sz="1200" b="0">
                <a:latin typeface="Times New Roman" pitchFamily="18" charset="0"/>
              </a:defRPr>
            </a:lvl1pPr>
          </a:lstStyle>
          <a:p>
            <a:endParaRPr lang="sk-SK"/>
          </a:p>
        </p:txBody>
      </p:sp>
      <p:sp>
        <p:nvSpPr>
          <p:cNvPr id="53555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defRPr sz="1200" b="0">
                <a:latin typeface="Times New Roman" pitchFamily="18" charset="0"/>
              </a:defRPr>
            </a:lvl1pPr>
          </a:lstStyle>
          <a:p>
            <a:endParaRPr lang="sk-SK"/>
          </a:p>
        </p:txBody>
      </p:sp>
      <p:sp>
        <p:nvSpPr>
          <p:cNvPr id="53555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defRPr sz="1200" b="0">
                <a:latin typeface="Times New Roman" pitchFamily="18" charset="0"/>
              </a:defRPr>
            </a:lvl1pPr>
          </a:lstStyle>
          <a:p>
            <a:fld id="{F4168886-F3D9-49B4-B279-D8EB739496E2}" type="slidenum">
              <a:rPr lang="en-US"/>
              <a:pPr/>
              <a:t>‹#›</a:t>
            </a:fld>
            <a:endParaRPr lang="en-US"/>
          </a:p>
        </p:txBody>
      </p:sp>
    </p:spTree>
    <p:extLst>
      <p:ext uri="{BB962C8B-B14F-4D97-AF65-F5344CB8AC3E}">
        <p14:creationId xmlns:p14="http://schemas.microsoft.com/office/powerpoint/2010/main" val="6883283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95000"/>
              </a:lnSpc>
              <a:spcBef>
                <a:spcPct val="50000"/>
              </a:spcBef>
              <a:buClr>
                <a:schemeClr val="folHlink"/>
              </a:buClr>
              <a:buFont typeface="Arial" charset="0"/>
              <a:buChar char="•"/>
              <a:defRPr sz="1200"/>
            </a:lvl1pPr>
          </a:lstStyle>
          <a:p>
            <a:endParaRPr lang="sk-SK"/>
          </a:p>
        </p:txBody>
      </p:sp>
      <p:sp>
        <p:nvSpPr>
          <p:cNvPr id="6553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95000"/>
              </a:lnSpc>
              <a:spcBef>
                <a:spcPct val="50000"/>
              </a:spcBef>
              <a:buClr>
                <a:schemeClr val="folHlink"/>
              </a:buClr>
              <a:buFont typeface="Arial" charset="0"/>
              <a:buChar char="•"/>
              <a:defRPr sz="1200"/>
            </a:lvl1pPr>
          </a:lstStyle>
          <a:p>
            <a:endParaRPr lang="sk-SK"/>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554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95000"/>
              </a:lnSpc>
              <a:spcBef>
                <a:spcPct val="50000"/>
              </a:spcBef>
              <a:buClr>
                <a:schemeClr val="folHlink"/>
              </a:buClr>
              <a:buFont typeface="Arial" charset="0"/>
              <a:buChar char="•"/>
              <a:defRPr sz="1200"/>
            </a:lvl1pPr>
          </a:lstStyle>
          <a:p>
            <a:endParaRPr lang="sk-SK"/>
          </a:p>
        </p:txBody>
      </p:sp>
      <p:sp>
        <p:nvSpPr>
          <p:cNvPr id="6554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95000"/>
              </a:lnSpc>
              <a:spcBef>
                <a:spcPct val="50000"/>
              </a:spcBef>
              <a:buClr>
                <a:schemeClr val="folHlink"/>
              </a:buClr>
              <a:buFont typeface="Arial" charset="0"/>
              <a:buChar char="•"/>
              <a:defRPr sz="1200"/>
            </a:lvl1pPr>
          </a:lstStyle>
          <a:p>
            <a:fld id="{B3F5A45B-C205-4215-941E-068163BA5229}" type="slidenum">
              <a:rPr lang="en-US"/>
              <a:pPr/>
              <a:t>‹#›</a:t>
            </a:fld>
            <a:endParaRPr lang="en-US"/>
          </a:p>
        </p:txBody>
      </p:sp>
    </p:spTree>
    <p:extLst>
      <p:ext uri="{BB962C8B-B14F-4D97-AF65-F5344CB8AC3E}">
        <p14:creationId xmlns:p14="http://schemas.microsoft.com/office/powerpoint/2010/main" val="28735650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fld id="{A06F6A1E-C29C-4E1A-B3B2-067ECCDAAA51}" type="slidenum">
              <a:rPr lang="en-US" sz="1200"/>
              <a:pPr/>
              <a:t>2</a:t>
            </a:fld>
            <a:endParaRPr lang="en-US" sz="120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k-SK"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algn="r">
              <a:lnSpc>
                <a:spcPct val="95000"/>
              </a:lnSpc>
              <a:spcBef>
                <a:spcPct val="50000"/>
              </a:spcBef>
              <a:buClr>
                <a:schemeClr val="folHlink"/>
              </a:buClr>
              <a:buFont typeface="Arial" charset="0"/>
              <a:buChar char="•"/>
            </a:pPr>
            <a:fld id="{2140A910-4177-4D8A-93C5-880467B64B04}" type="slidenum">
              <a:rPr lang="en-US" sz="1200"/>
              <a:pPr algn="r">
                <a:lnSpc>
                  <a:spcPct val="95000"/>
                </a:lnSpc>
                <a:spcBef>
                  <a:spcPct val="50000"/>
                </a:spcBef>
                <a:buClr>
                  <a:schemeClr val="folHlink"/>
                </a:buClr>
                <a:buFont typeface="Arial" charset="0"/>
                <a:buChar char="•"/>
              </a:pPr>
              <a:t>11</a:t>
            </a:fld>
            <a:endParaRPr lang="en-US" sz="120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k-SK"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algn="r">
              <a:lnSpc>
                <a:spcPct val="95000"/>
              </a:lnSpc>
              <a:spcBef>
                <a:spcPct val="50000"/>
              </a:spcBef>
              <a:buClr>
                <a:schemeClr val="folHlink"/>
              </a:buClr>
              <a:buFont typeface="Arial" charset="0"/>
              <a:buChar char="•"/>
            </a:pPr>
            <a:fld id="{24DC44AA-6B89-47A0-8463-CCF073BE24FC}" type="slidenum">
              <a:rPr lang="en-US" sz="1200"/>
              <a:pPr algn="r">
                <a:lnSpc>
                  <a:spcPct val="95000"/>
                </a:lnSpc>
                <a:spcBef>
                  <a:spcPct val="50000"/>
                </a:spcBef>
                <a:buClr>
                  <a:schemeClr val="folHlink"/>
                </a:buClr>
                <a:buFont typeface="Arial" charset="0"/>
                <a:buChar char="•"/>
              </a:pPr>
              <a:t>13</a:t>
            </a:fld>
            <a:endParaRPr lang="en-US" sz="120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k-SK"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algn="r">
              <a:lnSpc>
                <a:spcPct val="95000"/>
              </a:lnSpc>
              <a:spcBef>
                <a:spcPct val="50000"/>
              </a:spcBef>
              <a:buClr>
                <a:schemeClr val="folHlink"/>
              </a:buClr>
              <a:buFont typeface="Arial" charset="0"/>
              <a:buChar char="•"/>
            </a:pPr>
            <a:fld id="{828C485D-1C1A-4F1F-BCEF-4AA22FC9F70F}" type="slidenum">
              <a:rPr lang="en-US" sz="1200"/>
              <a:pPr algn="r">
                <a:lnSpc>
                  <a:spcPct val="95000"/>
                </a:lnSpc>
                <a:spcBef>
                  <a:spcPct val="50000"/>
                </a:spcBef>
                <a:buClr>
                  <a:schemeClr val="folHlink"/>
                </a:buClr>
                <a:buFont typeface="Arial" charset="0"/>
                <a:buChar char="•"/>
              </a:pPr>
              <a:t>14</a:t>
            </a:fld>
            <a:endParaRPr lang="en-US" sz="120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k-SK"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algn="r">
              <a:lnSpc>
                <a:spcPct val="95000"/>
              </a:lnSpc>
              <a:spcBef>
                <a:spcPct val="50000"/>
              </a:spcBef>
              <a:buClr>
                <a:schemeClr val="folHlink"/>
              </a:buClr>
              <a:buFont typeface="Arial" charset="0"/>
              <a:buChar char="•"/>
            </a:pPr>
            <a:fld id="{06101B08-7E4A-4CDB-9A78-CA0DE4567EC8}" type="slidenum">
              <a:rPr lang="en-US" sz="1200"/>
              <a:pPr algn="r">
                <a:lnSpc>
                  <a:spcPct val="95000"/>
                </a:lnSpc>
                <a:spcBef>
                  <a:spcPct val="50000"/>
                </a:spcBef>
                <a:buClr>
                  <a:schemeClr val="folHlink"/>
                </a:buClr>
                <a:buFont typeface="Arial" charset="0"/>
                <a:buChar char="•"/>
              </a:pPr>
              <a:t>15</a:t>
            </a:fld>
            <a:endParaRPr lang="en-US" sz="120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default configuration file that ships with a Cisco SDM-enabled router automatically enables Telnet and SSH access from the LAN interface and generates an RSA key.</a:t>
            </a:r>
          </a:p>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algn="r">
              <a:lnSpc>
                <a:spcPct val="95000"/>
              </a:lnSpc>
              <a:spcBef>
                <a:spcPct val="50000"/>
              </a:spcBef>
              <a:buClr>
                <a:schemeClr val="folHlink"/>
              </a:buClr>
              <a:buFont typeface="Arial" charset="0"/>
              <a:buChar char="•"/>
            </a:pPr>
            <a:fld id="{B433AF3C-A3F5-4D01-A4E2-EB87D040C9B2}" type="slidenum">
              <a:rPr lang="en-US" sz="1200"/>
              <a:pPr algn="r">
                <a:lnSpc>
                  <a:spcPct val="95000"/>
                </a:lnSpc>
                <a:spcBef>
                  <a:spcPct val="50000"/>
                </a:spcBef>
                <a:buClr>
                  <a:schemeClr val="folHlink"/>
                </a:buClr>
                <a:buFont typeface="Arial" charset="0"/>
                <a:buChar char="•"/>
              </a:pPr>
              <a:t>16</a:t>
            </a:fld>
            <a:endParaRPr lang="en-US" sz="120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k-SK"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lnSpc>
                <a:spcPct val="85000"/>
              </a:lnSpc>
              <a:spcBef>
                <a:spcPct val="20000"/>
              </a:spcBef>
              <a:buClr>
                <a:schemeClr val="accent1"/>
              </a:buClr>
            </a:pPr>
            <a:r>
              <a:rPr lang="en-US" smtClean="0"/>
              <a:t>Remember, t</a:t>
            </a:r>
            <a:r>
              <a:rPr lang="pl-PL" smtClean="0"/>
              <a:t>he </a:t>
            </a:r>
            <a:r>
              <a:rPr lang="pl-PL" b="1" smtClean="0"/>
              <a:t>aaa-new model</a:t>
            </a:r>
            <a:r>
              <a:rPr lang="pl-PL" smtClean="0"/>
              <a:t> </a:t>
            </a:r>
            <a:r>
              <a:rPr lang="en-US" smtClean="0"/>
              <a:t>command </a:t>
            </a:r>
            <a:r>
              <a:rPr lang="pl-PL" smtClean="0"/>
              <a:t>must be </a:t>
            </a:r>
            <a:r>
              <a:rPr lang="en-US" smtClean="0"/>
              <a:t>configured prior to entering a view.</a:t>
            </a:r>
          </a:p>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However, if the </a:t>
            </a:r>
            <a:r>
              <a:rPr lang="en-US" b="1" smtClean="0"/>
              <a:t>logging on</a:t>
            </a:r>
            <a:r>
              <a:rPr lang="en-US" smtClean="0"/>
              <a:t> command is disabled, no messages will be sent to these destinations. Only the console will receive messages.</a:t>
            </a:r>
          </a:p>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algn="r">
              <a:lnSpc>
                <a:spcPct val="95000"/>
              </a:lnSpc>
              <a:spcBef>
                <a:spcPct val="50000"/>
              </a:spcBef>
              <a:buClr>
                <a:schemeClr val="folHlink"/>
              </a:buClr>
              <a:buFont typeface="Arial" charset="0"/>
              <a:buChar char="•"/>
            </a:pPr>
            <a:fld id="{6D8B765E-C5BD-4EDB-8A63-27167C69CE5F}" type="slidenum">
              <a:rPr lang="en-US" sz="1200"/>
              <a:pPr algn="r">
                <a:lnSpc>
                  <a:spcPct val="95000"/>
                </a:lnSpc>
                <a:spcBef>
                  <a:spcPct val="50000"/>
                </a:spcBef>
                <a:buClr>
                  <a:schemeClr val="folHlink"/>
                </a:buClr>
                <a:buFont typeface="Arial" charset="0"/>
                <a:buChar char="•"/>
              </a:pPr>
              <a:t>56</a:t>
            </a:fld>
            <a:endParaRPr lang="en-US" sz="120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k-SK"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algn="r">
              <a:lnSpc>
                <a:spcPct val="95000"/>
              </a:lnSpc>
              <a:spcBef>
                <a:spcPct val="50000"/>
              </a:spcBef>
              <a:buClr>
                <a:schemeClr val="folHlink"/>
              </a:buClr>
              <a:buFont typeface="Arial" charset="0"/>
              <a:buChar char="•"/>
            </a:pPr>
            <a:fld id="{240ED64A-0A16-441E-9C77-AA6749A1B396}" type="slidenum">
              <a:rPr lang="en-US" sz="1200"/>
              <a:pPr algn="r">
                <a:lnSpc>
                  <a:spcPct val="95000"/>
                </a:lnSpc>
                <a:spcBef>
                  <a:spcPct val="50000"/>
                </a:spcBef>
                <a:buClr>
                  <a:schemeClr val="folHlink"/>
                </a:buClr>
                <a:buFont typeface="Arial" charset="0"/>
                <a:buChar char="•"/>
              </a:pPr>
              <a:t>57</a:t>
            </a:fld>
            <a:endParaRPr lang="en-US" sz="120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k-SK"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algn="r">
              <a:lnSpc>
                <a:spcPct val="95000"/>
              </a:lnSpc>
              <a:spcBef>
                <a:spcPct val="50000"/>
              </a:spcBef>
              <a:buClr>
                <a:schemeClr val="folHlink"/>
              </a:buClr>
              <a:buFont typeface="Arial" charset="0"/>
              <a:buChar char="•"/>
            </a:pPr>
            <a:fld id="{7C29B5C2-1673-4F7C-836E-C42DB682891E}" type="slidenum">
              <a:rPr lang="en-US" sz="1200"/>
              <a:pPr algn="r">
                <a:lnSpc>
                  <a:spcPct val="95000"/>
                </a:lnSpc>
                <a:spcBef>
                  <a:spcPct val="50000"/>
                </a:spcBef>
                <a:buClr>
                  <a:schemeClr val="folHlink"/>
                </a:buClr>
                <a:buFont typeface="Arial" charset="0"/>
                <a:buChar char="•"/>
              </a:pPr>
              <a:t>58</a:t>
            </a:fld>
            <a:endParaRPr lang="en-US" sz="120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k-SK"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fld id="{CCEDBC5D-278E-4E72-900F-A9857C95017E}" type="slidenum">
              <a:rPr lang="en-US" sz="1200"/>
              <a:pPr/>
              <a:t>3</a:t>
            </a:fld>
            <a:endParaRPr lang="en-US" sz="120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k-SK"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algn="r">
              <a:lnSpc>
                <a:spcPct val="95000"/>
              </a:lnSpc>
              <a:spcBef>
                <a:spcPct val="50000"/>
              </a:spcBef>
              <a:buClr>
                <a:schemeClr val="folHlink"/>
              </a:buClr>
              <a:buFont typeface="Arial" charset="0"/>
              <a:buChar char="•"/>
            </a:pPr>
            <a:fld id="{12783931-6413-49C4-B716-13AE3F073D76}" type="slidenum">
              <a:rPr lang="en-US" sz="1200"/>
              <a:pPr algn="r">
                <a:lnSpc>
                  <a:spcPct val="95000"/>
                </a:lnSpc>
                <a:spcBef>
                  <a:spcPct val="50000"/>
                </a:spcBef>
                <a:buClr>
                  <a:schemeClr val="folHlink"/>
                </a:buClr>
                <a:buFont typeface="Arial" charset="0"/>
                <a:buChar char="•"/>
              </a:pPr>
              <a:t>59</a:t>
            </a:fld>
            <a:endParaRPr lang="en-US" sz="120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k-SK"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algn="r">
              <a:lnSpc>
                <a:spcPct val="95000"/>
              </a:lnSpc>
              <a:spcBef>
                <a:spcPct val="50000"/>
              </a:spcBef>
              <a:buClr>
                <a:schemeClr val="folHlink"/>
              </a:buClr>
              <a:buFont typeface="Arial" charset="0"/>
              <a:buChar char="•"/>
            </a:pPr>
            <a:fld id="{30A0E70E-C0AD-4BF4-AF9C-FD0A90C8E738}" type="slidenum">
              <a:rPr lang="en-US" sz="1200"/>
              <a:pPr algn="r">
                <a:lnSpc>
                  <a:spcPct val="95000"/>
                </a:lnSpc>
                <a:spcBef>
                  <a:spcPct val="50000"/>
                </a:spcBef>
                <a:buClr>
                  <a:schemeClr val="folHlink"/>
                </a:buClr>
                <a:buFont typeface="Arial" charset="0"/>
                <a:buChar char="•"/>
              </a:pPr>
              <a:t>60</a:t>
            </a:fld>
            <a:endParaRPr lang="en-US" sz="120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k-SK"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algn="r">
              <a:lnSpc>
                <a:spcPct val="95000"/>
              </a:lnSpc>
              <a:spcBef>
                <a:spcPct val="50000"/>
              </a:spcBef>
              <a:buClr>
                <a:schemeClr val="folHlink"/>
              </a:buClr>
              <a:buFont typeface="Arial" charset="0"/>
              <a:buChar char="•"/>
            </a:pPr>
            <a:fld id="{F3986999-DCF7-4EF4-B490-5337EA0669BC}" type="slidenum">
              <a:rPr lang="en-US" sz="1200"/>
              <a:pPr algn="r">
                <a:lnSpc>
                  <a:spcPct val="95000"/>
                </a:lnSpc>
                <a:spcBef>
                  <a:spcPct val="50000"/>
                </a:spcBef>
                <a:buClr>
                  <a:schemeClr val="folHlink"/>
                </a:buClr>
                <a:buFont typeface="Arial" charset="0"/>
                <a:buChar char="•"/>
              </a:pPr>
              <a:t>61</a:t>
            </a:fld>
            <a:endParaRPr lang="en-US" sz="120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k-SK"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algn="r">
              <a:lnSpc>
                <a:spcPct val="95000"/>
              </a:lnSpc>
              <a:spcBef>
                <a:spcPct val="50000"/>
              </a:spcBef>
              <a:buClr>
                <a:schemeClr val="folHlink"/>
              </a:buClr>
              <a:buFont typeface="Arial" charset="0"/>
              <a:buChar char="•"/>
            </a:pPr>
            <a:fld id="{A6B9929D-4422-4CCD-961A-1593B24DCEEF}" type="slidenum">
              <a:rPr lang="en-US" sz="1200"/>
              <a:pPr algn="r">
                <a:lnSpc>
                  <a:spcPct val="95000"/>
                </a:lnSpc>
                <a:spcBef>
                  <a:spcPct val="50000"/>
                </a:spcBef>
                <a:buClr>
                  <a:schemeClr val="folHlink"/>
                </a:buClr>
                <a:buFont typeface="Arial" charset="0"/>
                <a:buChar char="•"/>
              </a:pPr>
              <a:t>62</a:t>
            </a:fld>
            <a:endParaRPr lang="en-US" sz="120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k-SK"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algn="r">
              <a:lnSpc>
                <a:spcPct val="95000"/>
              </a:lnSpc>
              <a:spcBef>
                <a:spcPct val="50000"/>
              </a:spcBef>
              <a:buClr>
                <a:schemeClr val="folHlink"/>
              </a:buClr>
              <a:buFont typeface="Arial" charset="0"/>
              <a:buChar char="•"/>
            </a:pPr>
            <a:fld id="{D346B131-312C-419D-B6DD-99209A216CED}" type="slidenum">
              <a:rPr lang="en-US" sz="1200"/>
              <a:pPr algn="r">
                <a:lnSpc>
                  <a:spcPct val="95000"/>
                </a:lnSpc>
                <a:spcBef>
                  <a:spcPct val="50000"/>
                </a:spcBef>
                <a:buClr>
                  <a:schemeClr val="folHlink"/>
                </a:buClr>
                <a:buFont typeface="Arial" charset="0"/>
                <a:buChar char="•"/>
              </a:pPr>
              <a:t>63</a:t>
            </a:fld>
            <a:endParaRPr lang="en-US" sz="120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k-SK"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fld id="{C4C09EF1-22DD-49BC-AD57-C46BF19C4CDF}" type="slidenum">
              <a:rPr lang="en-US" sz="1200"/>
              <a:pPr/>
              <a:t>64</a:t>
            </a:fld>
            <a:endParaRPr lang="en-US" sz="1200"/>
          </a:p>
        </p:txBody>
      </p:sp>
      <p:sp>
        <p:nvSpPr>
          <p:cNvPr id="95235" name="Rectangle 2"/>
          <p:cNvSpPr>
            <a:spLocks noGrp="1" noRot="1" noChangeAspect="1" noChangeArrowheads="1" noTextEdit="1"/>
          </p:cNvSpPr>
          <p:nvPr>
            <p:ph type="sldImg"/>
          </p:nvPr>
        </p:nvSpPr>
        <p:spPr>
          <a:solidFill>
            <a:srgbClr val="FFFFFF"/>
          </a:solidFill>
          <a:ln/>
        </p:spPr>
      </p:sp>
      <p:sp>
        <p:nvSpPr>
          <p:cNvPr id="9523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sk-SK"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fld id="{851BF7E7-8648-402F-A39D-8DE42CEFF972}" type="slidenum">
              <a:rPr lang="en-US" sz="1200"/>
              <a:pPr/>
              <a:t>4</a:t>
            </a:fld>
            <a:endParaRPr lang="en-US" sz="120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k-SK"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algn="r">
              <a:lnSpc>
                <a:spcPct val="95000"/>
              </a:lnSpc>
              <a:spcBef>
                <a:spcPct val="50000"/>
              </a:spcBef>
              <a:buClr>
                <a:schemeClr val="folHlink"/>
              </a:buClr>
              <a:buFont typeface="Arial" charset="0"/>
              <a:buChar char="•"/>
            </a:pPr>
            <a:fld id="{C07E67BF-2FE6-4A98-8524-233FBDCA475B}" type="slidenum">
              <a:rPr lang="en-US" sz="1200"/>
              <a:pPr algn="r">
                <a:lnSpc>
                  <a:spcPct val="95000"/>
                </a:lnSpc>
                <a:spcBef>
                  <a:spcPct val="50000"/>
                </a:spcBef>
                <a:buClr>
                  <a:schemeClr val="folHlink"/>
                </a:buClr>
                <a:buFont typeface="Arial" charset="0"/>
                <a:buChar char="•"/>
              </a:pPr>
              <a:t>5</a:t>
            </a:fld>
            <a:endParaRPr lang="en-US" sz="120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k-SK"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fld id="{BFDAC1AA-8D23-4006-8986-8A4FA1DDA290}" type="slidenum">
              <a:rPr lang="en-US" sz="1200"/>
              <a:pPr/>
              <a:t>6</a:t>
            </a:fld>
            <a:endParaRPr lang="en-US" sz="120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k-SK"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algn="r">
              <a:lnSpc>
                <a:spcPct val="95000"/>
              </a:lnSpc>
              <a:spcBef>
                <a:spcPct val="50000"/>
              </a:spcBef>
              <a:buClr>
                <a:schemeClr val="folHlink"/>
              </a:buClr>
              <a:buFont typeface="Arial" charset="0"/>
              <a:buChar char="•"/>
            </a:pPr>
            <a:fld id="{37B2088E-4EE4-44CC-B361-8BF429AE1833}" type="slidenum">
              <a:rPr lang="en-US" sz="1200"/>
              <a:pPr algn="r">
                <a:lnSpc>
                  <a:spcPct val="95000"/>
                </a:lnSpc>
                <a:spcBef>
                  <a:spcPct val="50000"/>
                </a:spcBef>
                <a:buClr>
                  <a:schemeClr val="folHlink"/>
                </a:buClr>
                <a:buFont typeface="Arial" charset="0"/>
                <a:buChar char="•"/>
              </a:pPr>
              <a:t>7</a:t>
            </a:fld>
            <a:endParaRPr lang="en-US" sz="120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k-SK"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algn="r">
              <a:lnSpc>
                <a:spcPct val="95000"/>
              </a:lnSpc>
              <a:spcBef>
                <a:spcPct val="50000"/>
              </a:spcBef>
              <a:buClr>
                <a:schemeClr val="folHlink"/>
              </a:buClr>
              <a:buFont typeface="Arial" charset="0"/>
              <a:buChar char="•"/>
            </a:pPr>
            <a:fld id="{E0E028BB-53DB-4596-8C15-066CF5BEC8BA}" type="slidenum">
              <a:rPr lang="en-US" sz="1200"/>
              <a:pPr algn="r">
                <a:lnSpc>
                  <a:spcPct val="95000"/>
                </a:lnSpc>
                <a:spcBef>
                  <a:spcPct val="50000"/>
                </a:spcBef>
                <a:buClr>
                  <a:schemeClr val="folHlink"/>
                </a:buClr>
                <a:buFont typeface="Arial" charset="0"/>
                <a:buChar char="•"/>
              </a:pPr>
              <a:t>8</a:t>
            </a:fld>
            <a:endParaRPr lang="en-US" sz="120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k-SK"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algn="r">
              <a:lnSpc>
                <a:spcPct val="95000"/>
              </a:lnSpc>
              <a:spcBef>
                <a:spcPct val="50000"/>
              </a:spcBef>
              <a:buClr>
                <a:schemeClr val="folHlink"/>
              </a:buClr>
              <a:buFont typeface="Arial" charset="0"/>
              <a:buChar char="•"/>
            </a:pPr>
            <a:fld id="{A6CD8BD8-51E1-46EC-8402-E67447081B7D}" type="slidenum">
              <a:rPr lang="en-US" sz="1200"/>
              <a:pPr algn="r">
                <a:lnSpc>
                  <a:spcPct val="95000"/>
                </a:lnSpc>
                <a:spcBef>
                  <a:spcPct val="50000"/>
                </a:spcBef>
                <a:buClr>
                  <a:schemeClr val="folHlink"/>
                </a:buClr>
                <a:buFont typeface="Arial" charset="0"/>
                <a:buChar char="•"/>
              </a:pPr>
              <a:t>9</a:t>
            </a:fld>
            <a:endParaRPr lang="en-US" sz="120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k-SK"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algn="r">
              <a:lnSpc>
                <a:spcPct val="95000"/>
              </a:lnSpc>
              <a:spcBef>
                <a:spcPct val="50000"/>
              </a:spcBef>
              <a:buClr>
                <a:schemeClr val="folHlink"/>
              </a:buClr>
              <a:buFont typeface="Arial" charset="0"/>
              <a:buChar char="•"/>
            </a:pPr>
            <a:fld id="{95D520F0-77AD-4551-B48D-6C5E02141320}" type="slidenum">
              <a:rPr lang="en-US" sz="1200"/>
              <a:pPr algn="r">
                <a:lnSpc>
                  <a:spcPct val="95000"/>
                </a:lnSpc>
                <a:spcBef>
                  <a:spcPct val="50000"/>
                </a:spcBef>
                <a:buClr>
                  <a:schemeClr val="folHlink"/>
                </a:buClr>
                <a:buFont typeface="Arial" charset="0"/>
                <a:buChar char="•"/>
              </a:pPr>
              <a:t>10</a:t>
            </a:fld>
            <a:endParaRPr lang="en-US" sz="120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k-SK"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png"/><Relationship Id="rId2" Type="http://schemas.openxmlformats.org/officeDocument/2006/relationships/vmlDrawing" Target="../drawings/vmlDrawing2.vml"/><Relationship Id="rId1" Type="http://schemas.openxmlformats.org/officeDocument/2006/relationships/themeOverride" Target="../theme/themeOverride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3505200"/>
          </a:xfrm>
          <a:prstGeom prst="rect">
            <a:avLst/>
          </a:prstGeom>
          <a:solidFill>
            <a:srgbClr val="003366"/>
          </a:solidFill>
          <a:ln w="9525">
            <a:noFill/>
            <a:miter lim="800000"/>
            <a:headEnd type="none" w="sm" len="sm"/>
            <a:tailEnd type="none" w="sm" len="sm"/>
          </a:ln>
          <a:effectLst/>
        </p:spPr>
        <p:txBody>
          <a:bodyPr wrap="none" lIns="73025" tIns="36512" rIns="73025" bIns="36512" anchor="ctr"/>
          <a:lstStyle/>
          <a:p>
            <a:endParaRPr lang="sk-SK"/>
          </a:p>
        </p:txBody>
      </p:sp>
      <p:sp>
        <p:nvSpPr>
          <p:cNvPr id="5" name="Rectangle 4"/>
          <p:cNvSpPr>
            <a:spLocks noChangeArrowheads="1"/>
          </p:cNvSpPr>
          <p:nvPr/>
        </p:nvSpPr>
        <p:spPr bwMode="auto">
          <a:xfrm>
            <a:off x="8609013" y="6604000"/>
            <a:ext cx="304800" cy="219075"/>
          </a:xfrm>
          <a:prstGeom prst="rect">
            <a:avLst/>
          </a:prstGeom>
          <a:noFill/>
          <a:ln w="9525">
            <a:noFill/>
            <a:miter lim="800000"/>
            <a:headEnd/>
            <a:tailEnd/>
          </a:ln>
          <a:effectLst/>
        </p:spPr>
        <p:txBody>
          <a:bodyPr wrap="none" lIns="82124" tIns="41061" rIns="82124" bIns="41061" anchor="b" anchorCtr="1">
            <a:spAutoFit/>
          </a:bodyPr>
          <a:lstStyle/>
          <a:p>
            <a:pPr defTabSz="814388">
              <a:lnSpc>
                <a:spcPct val="100000"/>
              </a:lnSpc>
            </a:pPr>
            <a:fld id="{AC8FB325-3E17-4128-B8CC-036B19433EF0}" type="slidenum">
              <a:rPr lang="en-US" sz="900" b="0">
                <a:solidFill>
                  <a:srgbClr val="808080"/>
                </a:solidFill>
              </a:rPr>
              <a:pPr defTabSz="814388">
                <a:lnSpc>
                  <a:spcPct val="100000"/>
                </a:lnSpc>
              </a:pPr>
              <a:t>‹#›</a:t>
            </a:fld>
            <a:endParaRPr lang="en-US" sz="900" b="0">
              <a:solidFill>
                <a:srgbClr val="808080"/>
              </a:solidFill>
            </a:endParaRPr>
          </a:p>
        </p:txBody>
      </p:sp>
      <p:sp>
        <p:nvSpPr>
          <p:cNvPr id="6" name="Rectangle 5"/>
          <p:cNvSpPr>
            <a:spLocks noChangeArrowheads="1"/>
          </p:cNvSpPr>
          <p:nvPr/>
        </p:nvSpPr>
        <p:spPr bwMode="auto">
          <a:xfrm>
            <a:off x="287338" y="6634163"/>
            <a:ext cx="1517650" cy="188912"/>
          </a:xfrm>
          <a:prstGeom prst="rect">
            <a:avLst/>
          </a:prstGeom>
          <a:noFill/>
          <a:ln w="9525">
            <a:noFill/>
            <a:miter lim="800000"/>
            <a:headEnd/>
            <a:tailEnd/>
          </a:ln>
          <a:effectLst/>
        </p:spPr>
        <p:txBody>
          <a:bodyPr wrap="none" lIns="82124" tIns="41061" rIns="82124" bIns="41061" anchor="b" anchorCtr="1">
            <a:spAutoFit/>
          </a:bodyPr>
          <a:lstStyle/>
          <a:p>
            <a:pPr defTabSz="814388">
              <a:lnSpc>
                <a:spcPct val="100000"/>
              </a:lnSpc>
              <a:defRPr/>
            </a:pPr>
            <a:r>
              <a:rPr lang="en-US" sz="700" dirty="0">
                <a:solidFill>
                  <a:srgbClr val="808080"/>
                </a:solidFill>
              </a:rPr>
              <a:t>© 2009 Cisco Learning Institute.</a:t>
            </a:r>
          </a:p>
        </p:txBody>
      </p:sp>
      <p:sp>
        <p:nvSpPr>
          <p:cNvPr id="7" name="Rectangle 6"/>
          <p:cNvSpPr>
            <a:spLocks noChangeArrowheads="1"/>
          </p:cNvSpPr>
          <p:nvPr/>
        </p:nvSpPr>
        <p:spPr bwMode="auto">
          <a:xfrm>
            <a:off x="0" y="0"/>
            <a:ext cx="7543800" cy="2971800"/>
          </a:xfrm>
          <a:prstGeom prst="rect">
            <a:avLst/>
          </a:prstGeom>
          <a:noFill/>
          <a:ln w="9525">
            <a:noFill/>
            <a:miter lim="800000"/>
            <a:headEnd type="none" w="sm" len="sm"/>
            <a:tailEnd type="none" w="sm" len="sm"/>
          </a:ln>
          <a:effectLst/>
        </p:spPr>
        <p:txBody>
          <a:bodyPr wrap="none" lIns="73025" tIns="36512" rIns="73025" bIns="36512" anchor="ctr"/>
          <a:lstStyle/>
          <a:p>
            <a:endParaRPr lang="sk-SK"/>
          </a:p>
        </p:txBody>
      </p:sp>
      <p:graphicFrame>
        <p:nvGraphicFramePr>
          <p:cNvPr id="8" name="Object 8"/>
          <p:cNvGraphicFramePr>
            <a:graphicFrameLocks noChangeAspect="1"/>
          </p:cNvGraphicFramePr>
          <p:nvPr/>
        </p:nvGraphicFramePr>
        <p:xfrm>
          <a:off x="3314700" y="6651625"/>
          <a:ext cx="2857500" cy="139700"/>
        </p:xfrm>
        <a:graphic>
          <a:graphicData uri="http://schemas.openxmlformats.org/presentationml/2006/ole">
            <mc:AlternateContent xmlns:mc="http://schemas.openxmlformats.org/markup-compatibility/2006">
              <mc:Choice xmlns:v="urn:schemas-microsoft-com:vml" Requires="v">
                <p:oleObj spid="_x0000_s111621" name="Image" r:id="rId4" imgW="2857143" imgH="139683" progId="Photoshop.Image.7">
                  <p:embed/>
                </p:oleObj>
              </mc:Choice>
              <mc:Fallback>
                <p:oleObj name="Image" r:id="rId4" imgW="2857143" imgH="139683" progId="Photoshop.Image.7">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700" y="6651625"/>
                        <a:ext cx="2857500" cy="13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9" name="Picture 9" descr="header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914400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header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1066800"/>
            <a:ext cx="914400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1" descr="header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2133600"/>
            <a:ext cx="91440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2" descr="website_logo"/>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353300" y="0"/>
            <a:ext cx="17907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0611" name="Rectangle 3"/>
          <p:cNvSpPr>
            <a:spLocks noGrp="1" noChangeArrowheads="1"/>
          </p:cNvSpPr>
          <p:nvPr>
            <p:ph type="subTitle" idx="1"/>
          </p:nvPr>
        </p:nvSpPr>
        <p:spPr>
          <a:xfrm>
            <a:off x="396875" y="4068763"/>
            <a:ext cx="8340725" cy="1798637"/>
          </a:xfrm>
        </p:spPr>
        <p:txBody>
          <a:bodyPr/>
          <a:lstStyle>
            <a:lvl1pPr marL="0" indent="0" algn="ctr">
              <a:lnSpc>
                <a:spcPct val="90000"/>
              </a:lnSpc>
              <a:buFontTx/>
              <a:buNone/>
              <a:defRPr sz="2000"/>
            </a:lvl1pPr>
          </a:lstStyle>
          <a:p>
            <a:r>
              <a:rPr lang="en-US"/>
              <a:t>Click to Edit Master Subtitle Style</a:t>
            </a:r>
          </a:p>
        </p:txBody>
      </p:sp>
      <p:sp>
        <p:nvSpPr>
          <p:cNvPr id="580615" name="Rectangle 7"/>
          <p:cNvSpPr>
            <a:spLocks noGrp="1" noChangeArrowheads="1"/>
          </p:cNvSpPr>
          <p:nvPr>
            <p:ph type="ctrTitle"/>
          </p:nvPr>
        </p:nvSpPr>
        <p:spPr>
          <a:xfrm>
            <a:off x="668338" y="2162175"/>
            <a:ext cx="7799387" cy="1114425"/>
          </a:xfrm>
        </p:spPr>
        <p:txBody>
          <a:bodyPr anchor="ctr"/>
          <a:lstStyle>
            <a:lvl1pPr algn="ctr">
              <a:defRPr sz="3600"/>
            </a:lvl1pPr>
          </a:lstStyle>
          <a:p>
            <a:r>
              <a:rPr lang="en-US"/>
              <a:t>Click to Edit Master Title Style</a:t>
            </a:r>
          </a:p>
        </p:txBody>
      </p:sp>
    </p:spTree>
    <p:extLst>
      <p:ext uri="{BB962C8B-B14F-4D97-AF65-F5344CB8AC3E}">
        <p14:creationId xmlns:p14="http://schemas.microsoft.com/office/powerpoint/2010/main" val="271947167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37381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
            <a:ext cx="21336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76200"/>
            <a:ext cx="62484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75713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5344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5613" y="1690688"/>
            <a:ext cx="4035425" cy="42529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690688"/>
            <a:ext cx="4037012" cy="42529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929996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228600" y="76200"/>
            <a:ext cx="8534400" cy="8382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5613" y="1690688"/>
            <a:ext cx="4035425" cy="20494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3438" y="1690688"/>
            <a:ext cx="4037012" cy="20494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5613" y="3892550"/>
            <a:ext cx="4035425" cy="20510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3438" y="3892550"/>
            <a:ext cx="4037012" cy="20510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0838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534400" cy="8382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690688"/>
            <a:ext cx="8224837" cy="20494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5613" y="3892550"/>
            <a:ext cx="8224837" cy="20510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134784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534400" cy="8382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690688"/>
            <a:ext cx="4035425" cy="42529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3438" y="1690688"/>
            <a:ext cx="4037012" cy="42529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71541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98732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09485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690688"/>
            <a:ext cx="4035425" cy="42529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690688"/>
            <a:ext cx="4037012" cy="42529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57814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5199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42142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2483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4229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0044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oleObject" Target="../embeddings/oleObject1.bin"/><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vmlDrawing" Target="../drawings/vmlDrawing1.vml"/><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79586" name="Rectangle 2"/>
          <p:cNvSpPr>
            <a:spLocks noChangeArrowheads="1"/>
          </p:cNvSpPr>
          <p:nvPr/>
        </p:nvSpPr>
        <p:spPr bwMode="auto">
          <a:xfrm>
            <a:off x="0" y="0"/>
            <a:ext cx="9144000" cy="990600"/>
          </a:xfrm>
          <a:prstGeom prst="rect">
            <a:avLst/>
          </a:prstGeom>
          <a:solidFill>
            <a:srgbClr val="003366"/>
          </a:solidFill>
          <a:ln w="9525">
            <a:noFill/>
            <a:miter lim="800000"/>
            <a:headEnd type="none" w="sm" len="sm"/>
            <a:tailEnd type="none" w="sm" len="sm"/>
          </a:ln>
          <a:effectLst/>
        </p:spPr>
        <p:txBody>
          <a:bodyPr wrap="none" lIns="73025" tIns="36512" rIns="73025" bIns="36512" anchor="ctr"/>
          <a:lstStyle/>
          <a:p>
            <a:endParaRPr lang="sk-SK"/>
          </a:p>
        </p:txBody>
      </p:sp>
      <p:sp>
        <p:nvSpPr>
          <p:cNvPr id="1029" name="Rectangle 3"/>
          <p:cNvSpPr>
            <a:spLocks noGrp="1" noChangeArrowheads="1"/>
          </p:cNvSpPr>
          <p:nvPr>
            <p:ph type="title"/>
          </p:nvPr>
        </p:nvSpPr>
        <p:spPr bwMode="auto">
          <a:xfrm>
            <a:off x="228600" y="76200"/>
            <a:ext cx="8534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1030" name="Rectangle 4"/>
          <p:cNvSpPr>
            <a:spLocks noGrp="1" noChangeArrowheads="1"/>
          </p:cNvSpPr>
          <p:nvPr>
            <p:ph type="body" idx="1"/>
          </p:nvPr>
        </p:nvSpPr>
        <p:spPr bwMode="auto">
          <a:xfrm>
            <a:off x="455613" y="1690688"/>
            <a:ext cx="8224837" cy="425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79589" name="Rectangle 5"/>
          <p:cNvSpPr>
            <a:spLocks noChangeArrowheads="1"/>
          </p:cNvSpPr>
          <p:nvPr/>
        </p:nvSpPr>
        <p:spPr bwMode="auto">
          <a:xfrm>
            <a:off x="8609013" y="6604000"/>
            <a:ext cx="304800" cy="219075"/>
          </a:xfrm>
          <a:prstGeom prst="rect">
            <a:avLst/>
          </a:prstGeom>
          <a:noFill/>
          <a:ln w="9525">
            <a:noFill/>
            <a:miter lim="800000"/>
            <a:headEnd/>
            <a:tailEnd/>
          </a:ln>
          <a:effectLst/>
        </p:spPr>
        <p:txBody>
          <a:bodyPr wrap="none" lIns="82124" tIns="41061" rIns="82124" bIns="41061" anchor="b" anchorCtr="1">
            <a:spAutoFit/>
          </a:bodyPr>
          <a:lstStyle/>
          <a:p>
            <a:pPr defTabSz="814388">
              <a:lnSpc>
                <a:spcPct val="100000"/>
              </a:lnSpc>
            </a:pPr>
            <a:fld id="{7EEA91E0-EA78-4EA0-8485-117364795987}" type="slidenum">
              <a:rPr lang="en-US" sz="900" b="0">
                <a:solidFill>
                  <a:srgbClr val="808080"/>
                </a:solidFill>
              </a:rPr>
              <a:pPr defTabSz="814388">
                <a:lnSpc>
                  <a:spcPct val="100000"/>
                </a:lnSpc>
              </a:pPr>
              <a:t>‹#›</a:t>
            </a:fld>
            <a:endParaRPr lang="en-US" sz="900" b="0">
              <a:solidFill>
                <a:srgbClr val="808080"/>
              </a:solidFill>
            </a:endParaRPr>
          </a:p>
        </p:txBody>
      </p:sp>
      <p:sp>
        <p:nvSpPr>
          <p:cNvPr id="579590" name="Rectangle 6"/>
          <p:cNvSpPr>
            <a:spLocks noChangeArrowheads="1"/>
          </p:cNvSpPr>
          <p:nvPr/>
        </p:nvSpPr>
        <p:spPr bwMode="auto">
          <a:xfrm>
            <a:off x="8609013" y="6604000"/>
            <a:ext cx="304800" cy="219075"/>
          </a:xfrm>
          <a:prstGeom prst="rect">
            <a:avLst/>
          </a:prstGeom>
          <a:noFill/>
          <a:ln w="9525">
            <a:noFill/>
            <a:miter lim="800000"/>
            <a:headEnd/>
            <a:tailEnd/>
          </a:ln>
          <a:effectLst/>
        </p:spPr>
        <p:txBody>
          <a:bodyPr wrap="none" lIns="82124" tIns="41061" rIns="82124" bIns="41061" anchor="b" anchorCtr="1">
            <a:spAutoFit/>
          </a:bodyPr>
          <a:lstStyle/>
          <a:p>
            <a:pPr defTabSz="814388">
              <a:lnSpc>
                <a:spcPct val="100000"/>
              </a:lnSpc>
            </a:pPr>
            <a:fld id="{4C764635-7CE5-42E2-AD9C-979119A1587D}" type="slidenum">
              <a:rPr lang="en-US" sz="900" b="0">
                <a:solidFill>
                  <a:srgbClr val="808080"/>
                </a:solidFill>
              </a:rPr>
              <a:pPr defTabSz="814388">
                <a:lnSpc>
                  <a:spcPct val="100000"/>
                </a:lnSpc>
              </a:pPr>
              <a:t>‹#›</a:t>
            </a:fld>
            <a:endParaRPr lang="en-US" sz="900" b="0">
              <a:solidFill>
                <a:srgbClr val="808080"/>
              </a:solidFill>
            </a:endParaRPr>
          </a:p>
        </p:txBody>
      </p:sp>
      <p:sp>
        <p:nvSpPr>
          <p:cNvPr id="579591" name="Rectangle 7"/>
          <p:cNvSpPr>
            <a:spLocks noChangeArrowheads="1"/>
          </p:cNvSpPr>
          <p:nvPr/>
        </p:nvSpPr>
        <p:spPr bwMode="auto">
          <a:xfrm>
            <a:off x="8609013" y="6604000"/>
            <a:ext cx="304800" cy="219075"/>
          </a:xfrm>
          <a:prstGeom prst="rect">
            <a:avLst/>
          </a:prstGeom>
          <a:noFill/>
          <a:ln w="9525">
            <a:noFill/>
            <a:miter lim="800000"/>
            <a:headEnd/>
            <a:tailEnd/>
          </a:ln>
          <a:effectLst/>
        </p:spPr>
        <p:txBody>
          <a:bodyPr wrap="none" lIns="82124" tIns="41061" rIns="82124" bIns="41061" anchor="b" anchorCtr="1">
            <a:spAutoFit/>
          </a:bodyPr>
          <a:lstStyle/>
          <a:p>
            <a:pPr defTabSz="814388">
              <a:lnSpc>
                <a:spcPct val="100000"/>
              </a:lnSpc>
            </a:pPr>
            <a:fld id="{0F89452E-AD8F-4A02-82DF-73F365879330}" type="slidenum">
              <a:rPr lang="en-US" sz="900" b="0">
                <a:solidFill>
                  <a:srgbClr val="808080"/>
                </a:solidFill>
              </a:rPr>
              <a:pPr defTabSz="814388">
                <a:lnSpc>
                  <a:spcPct val="100000"/>
                </a:lnSpc>
              </a:pPr>
              <a:t>‹#›</a:t>
            </a:fld>
            <a:endParaRPr lang="en-US" sz="900" b="0">
              <a:solidFill>
                <a:srgbClr val="808080"/>
              </a:solidFill>
            </a:endParaRPr>
          </a:p>
        </p:txBody>
      </p:sp>
      <p:sp>
        <p:nvSpPr>
          <p:cNvPr id="579592" name="Rectangle 8"/>
          <p:cNvSpPr>
            <a:spLocks noChangeArrowheads="1"/>
          </p:cNvSpPr>
          <p:nvPr/>
        </p:nvSpPr>
        <p:spPr bwMode="auto">
          <a:xfrm>
            <a:off x="236538" y="6634163"/>
            <a:ext cx="1517650" cy="188912"/>
          </a:xfrm>
          <a:prstGeom prst="rect">
            <a:avLst/>
          </a:prstGeom>
          <a:noFill/>
          <a:ln w="9525">
            <a:noFill/>
            <a:miter lim="800000"/>
            <a:headEnd/>
            <a:tailEnd/>
          </a:ln>
          <a:effectLst/>
        </p:spPr>
        <p:txBody>
          <a:bodyPr wrap="none" lIns="82124" tIns="41061" rIns="82124" bIns="41061" anchor="b" anchorCtr="1">
            <a:spAutoFit/>
          </a:bodyPr>
          <a:lstStyle/>
          <a:p>
            <a:pPr defTabSz="814388">
              <a:lnSpc>
                <a:spcPct val="100000"/>
              </a:lnSpc>
              <a:defRPr/>
            </a:pPr>
            <a:r>
              <a:rPr lang="en-US" sz="700" dirty="0">
                <a:solidFill>
                  <a:srgbClr val="808080"/>
                </a:solidFill>
              </a:rPr>
              <a:t>© 2009 Cisco Learning Institute.</a:t>
            </a:r>
          </a:p>
        </p:txBody>
      </p:sp>
      <p:sp>
        <p:nvSpPr>
          <p:cNvPr id="579593" name="Line 9"/>
          <p:cNvSpPr>
            <a:spLocks noChangeShapeType="1"/>
          </p:cNvSpPr>
          <p:nvPr/>
        </p:nvSpPr>
        <p:spPr bwMode="auto">
          <a:xfrm>
            <a:off x="0" y="1066800"/>
            <a:ext cx="9144000" cy="0"/>
          </a:xfrm>
          <a:prstGeom prst="line">
            <a:avLst/>
          </a:prstGeom>
          <a:noFill/>
          <a:ln w="9525">
            <a:solidFill>
              <a:srgbClr val="35C3EE"/>
            </a:solidFill>
            <a:round/>
            <a:headEnd type="none" w="sm" len="sm"/>
            <a:tailEnd type="none" w="sm" len="sm"/>
          </a:ln>
          <a:effectLst/>
        </p:spPr>
        <p:txBody>
          <a:bodyPr lIns="73025" tIns="36512" rIns="73025" bIns="36512"/>
          <a:lstStyle/>
          <a:p>
            <a:pPr>
              <a:defRPr/>
            </a:pPr>
            <a:endParaRPr lang="en-US"/>
          </a:p>
        </p:txBody>
      </p:sp>
      <p:sp>
        <p:nvSpPr>
          <p:cNvPr id="579594" name="Rectangle 10"/>
          <p:cNvSpPr>
            <a:spLocks noChangeArrowheads="1"/>
          </p:cNvSpPr>
          <p:nvPr/>
        </p:nvSpPr>
        <p:spPr bwMode="auto">
          <a:xfrm>
            <a:off x="3900488" y="3086100"/>
            <a:ext cx="9144000" cy="0"/>
          </a:xfrm>
          <a:prstGeom prst="rect">
            <a:avLst/>
          </a:prstGeom>
          <a:noFill/>
          <a:ln w="9525">
            <a:noFill/>
            <a:miter lim="800000"/>
            <a:headEnd type="none" w="sm" len="sm"/>
            <a:tailEnd type="none" w="sm" len="sm"/>
          </a:ln>
          <a:effectLst/>
        </p:spPr>
        <p:txBody>
          <a:bodyPr lIns="73025" tIns="36512" rIns="73025" bIns="36512">
            <a:spAutoFit/>
          </a:bodyPr>
          <a:lstStyle/>
          <a:p>
            <a:endParaRPr lang="sk-SK"/>
          </a:p>
        </p:txBody>
      </p:sp>
      <p:sp>
        <p:nvSpPr>
          <p:cNvPr id="579595" name="Rectangle 11"/>
          <p:cNvSpPr>
            <a:spLocks noChangeArrowheads="1"/>
          </p:cNvSpPr>
          <p:nvPr/>
        </p:nvSpPr>
        <p:spPr bwMode="auto">
          <a:xfrm>
            <a:off x="3900488" y="3086100"/>
            <a:ext cx="9144000" cy="0"/>
          </a:xfrm>
          <a:prstGeom prst="rect">
            <a:avLst/>
          </a:prstGeom>
          <a:noFill/>
          <a:ln w="9525">
            <a:noFill/>
            <a:miter lim="800000"/>
            <a:headEnd type="none" w="sm" len="sm"/>
            <a:tailEnd type="none" w="sm" len="sm"/>
          </a:ln>
          <a:effectLst/>
        </p:spPr>
        <p:txBody>
          <a:bodyPr lIns="73025" tIns="36512" rIns="73025" bIns="36512">
            <a:spAutoFit/>
          </a:bodyPr>
          <a:lstStyle/>
          <a:p>
            <a:endParaRPr lang="sk-SK"/>
          </a:p>
        </p:txBody>
      </p:sp>
      <p:sp>
        <p:nvSpPr>
          <p:cNvPr id="579596" name="Rectangle 12"/>
          <p:cNvSpPr>
            <a:spLocks noChangeArrowheads="1"/>
          </p:cNvSpPr>
          <p:nvPr/>
        </p:nvSpPr>
        <p:spPr bwMode="auto">
          <a:xfrm>
            <a:off x="3900488" y="3086100"/>
            <a:ext cx="9144000" cy="0"/>
          </a:xfrm>
          <a:prstGeom prst="rect">
            <a:avLst/>
          </a:prstGeom>
          <a:noFill/>
          <a:ln w="9525">
            <a:noFill/>
            <a:miter lim="800000"/>
            <a:headEnd type="none" w="sm" len="sm"/>
            <a:tailEnd type="none" w="sm" len="sm"/>
          </a:ln>
          <a:effectLst/>
        </p:spPr>
        <p:txBody>
          <a:bodyPr lIns="73025" tIns="36512" rIns="73025" bIns="36512">
            <a:spAutoFit/>
          </a:bodyPr>
          <a:lstStyle/>
          <a:p>
            <a:endParaRPr lang="sk-SK"/>
          </a:p>
        </p:txBody>
      </p:sp>
      <p:graphicFrame>
        <p:nvGraphicFramePr>
          <p:cNvPr id="1026" name="Object 13"/>
          <p:cNvGraphicFramePr>
            <a:graphicFrameLocks noChangeAspect="1"/>
          </p:cNvGraphicFramePr>
          <p:nvPr/>
        </p:nvGraphicFramePr>
        <p:xfrm>
          <a:off x="3314700" y="6651625"/>
          <a:ext cx="2857500" cy="139700"/>
        </p:xfrm>
        <a:graphic>
          <a:graphicData uri="http://schemas.openxmlformats.org/presentationml/2006/ole">
            <mc:AlternateContent xmlns:mc="http://schemas.openxmlformats.org/markup-compatibility/2006">
              <mc:Choice xmlns:v="urn:schemas-microsoft-com:vml" Requires="v">
                <p:oleObj spid="_x0000_s1044" name="Image" r:id="rId18" imgW="2857143" imgH="139683" progId="Photoshop.Image.7">
                  <p:embed/>
                </p:oleObj>
              </mc:Choice>
              <mc:Fallback>
                <p:oleObj name="Image" r:id="rId18" imgW="2857143" imgH="139683" progId="Photoshop.Image.7">
                  <p:embed/>
                  <p:pic>
                    <p:nvPicPr>
                      <p:cNvPr id="0" name="Object 1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14700" y="6651625"/>
                        <a:ext cx="2857500" cy="13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039" name="Picture 14" descr="header2"/>
          <p:cNvPicPr>
            <a:picLocks noChangeAspect="1" noChangeArrowheads="1"/>
          </p:cNvPicPr>
          <p:nvPr userDrawn="1"/>
        </p:nvPicPr>
        <p:blipFill>
          <a:blip r:embed="rId20">
            <a:extLst>
              <a:ext uri="{28A0092B-C50C-407E-A947-70E740481C1C}">
                <a14:useLocalDpi xmlns:a14="http://schemas.microsoft.com/office/drawing/2010/main" val="0"/>
              </a:ext>
            </a:extLst>
          </a:blip>
          <a:srcRect/>
          <a:stretch>
            <a:fillRect/>
          </a:stretch>
        </p:blipFill>
        <p:spPr bwMode="auto">
          <a:xfrm>
            <a:off x="0" y="0"/>
            <a:ext cx="914400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0" name="Picture 15" descr="website_logo"/>
          <p:cNvPicPr>
            <a:picLocks noChangeAspect="1" noChangeArrowheads="1"/>
          </p:cNvPicPr>
          <p:nvPr userDrawn="1"/>
        </p:nvPicPr>
        <p:blipFill>
          <a:blip r:embed="rId21">
            <a:extLst>
              <a:ext uri="{28A0092B-C50C-407E-A947-70E740481C1C}">
                <a14:useLocalDpi xmlns:a14="http://schemas.microsoft.com/office/drawing/2010/main" val="0"/>
              </a:ext>
            </a:extLst>
          </a:blip>
          <a:srcRect/>
          <a:stretch>
            <a:fillRect/>
          </a:stretch>
        </p:blipFill>
        <p:spPr bwMode="auto">
          <a:xfrm>
            <a:off x="7353300" y="0"/>
            <a:ext cx="17907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04"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Lst>
  <p:txStyles>
    <p:titleStyle>
      <a:lvl1pPr algn="l" defTabSz="814388" rtl="0" eaLnBrk="0" fontAlgn="base" hangingPunct="0">
        <a:lnSpc>
          <a:spcPct val="90000"/>
        </a:lnSpc>
        <a:spcBef>
          <a:spcPct val="0"/>
        </a:spcBef>
        <a:spcAft>
          <a:spcPct val="0"/>
        </a:spcAft>
        <a:defRPr sz="3200">
          <a:solidFill>
            <a:schemeClr val="bg1"/>
          </a:solidFill>
          <a:latin typeface="+mj-lt"/>
          <a:ea typeface="+mj-ea"/>
          <a:cs typeface="+mj-cs"/>
        </a:defRPr>
      </a:lvl1pPr>
      <a:lvl2pPr algn="l" defTabSz="814388" rtl="0" eaLnBrk="0" fontAlgn="base" hangingPunct="0">
        <a:lnSpc>
          <a:spcPct val="90000"/>
        </a:lnSpc>
        <a:spcBef>
          <a:spcPct val="0"/>
        </a:spcBef>
        <a:spcAft>
          <a:spcPct val="0"/>
        </a:spcAft>
        <a:defRPr sz="3200">
          <a:solidFill>
            <a:schemeClr val="bg1"/>
          </a:solidFill>
          <a:latin typeface="Tahoma" charset="0"/>
        </a:defRPr>
      </a:lvl2pPr>
      <a:lvl3pPr algn="l" defTabSz="814388" rtl="0" eaLnBrk="0" fontAlgn="base" hangingPunct="0">
        <a:lnSpc>
          <a:spcPct val="90000"/>
        </a:lnSpc>
        <a:spcBef>
          <a:spcPct val="0"/>
        </a:spcBef>
        <a:spcAft>
          <a:spcPct val="0"/>
        </a:spcAft>
        <a:defRPr sz="3200">
          <a:solidFill>
            <a:schemeClr val="bg1"/>
          </a:solidFill>
          <a:latin typeface="Tahoma" charset="0"/>
        </a:defRPr>
      </a:lvl3pPr>
      <a:lvl4pPr algn="l" defTabSz="814388" rtl="0" eaLnBrk="0" fontAlgn="base" hangingPunct="0">
        <a:lnSpc>
          <a:spcPct val="90000"/>
        </a:lnSpc>
        <a:spcBef>
          <a:spcPct val="0"/>
        </a:spcBef>
        <a:spcAft>
          <a:spcPct val="0"/>
        </a:spcAft>
        <a:defRPr sz="3200">
          <a:solidFill>
            <a:schemeClr val="bg1"/>
          </a:solidFill>
          <a:latin typeface="Tahoma" charset="0"/>
        </a:defRPr>
      </a:lvl4pPr>
      <a:lvl5pPr algn="l" defTabSz="814388" rtl="0" eaLnBrk="0" fontAlgn="base" hangingPunct="0">
        <a:lnSpc>
          <a:spcPct val="90000"/>
        </a:lnSpc>
        <a:spcBef>
          <a:spcPct val="0"/>
        </a:spcBef>
        <a:spcAft>
          <a:spcPct val="0"/>
        </a:spcAft>
        <a:defRPr sz="3200">
          <a:solidFill>
            <a:schemeClr val="bg1"/>
          </a:solidFill>
          <a:latin typeface="Tahoma" charset="0"/>
        </a:defRPr>
      </a:lvl5pPr>
      <a:lvl6pPr marL="457200" algn="l" defTabSz="814388" rtl="0" fontAlgn="base">
        <a:lnSpc>
          <a:spcPct val="90000"/>
        </a:lnSpc>
        <a:spcBef>
          <a:spcPct val="0"/>
        </a:spcBef>
        <a:spcAft>
          <a:spcPct val="0"/>
        </a:spcAft>
        <a:defRPr sz="3200">
          <a:solidFill>
            <a:schemeClr val="bg1"/>
          </a:solidFill>
          <a:latin typeface="Tahoma" charset="0"/>
        </a:defRPr>
      </a:lvl6pPr>
      <a:lvl7pPr marL="914400" algn="l" defTabSz="814388" rtl="0" fontAlgn="base">
        <a:lnSpc>
          <a:spcPct val="90000"/>
        </a:lnSpc>
        <a:spcBef>
          <a:spcPct val="0"/>
        </a:spcBef>
        <a:spcAft>
          <a:spcPct val="0"/>
        </a:spcAft>
        <a:defRPr sz="3200">
          <a:solidFill>
            <a:schemeClr val="bg1"/>
          </a:solidFill>
          <a:latin typeface="Tahoma" charset="0"/>
        </a:defRPr>
      </a:lvl7pPr>
      <a:lvl8pPr marL="1371600" algn="l" defTabSz="814388" rtl="0" fontAlgn="base">
        <a:lnSpc>
          <a:spcPct val="90000"/>
        </a:lnSpc>
        <a:spcBef>
          <a:spcPct val="0"/>
        </a:spcBef>
        <a:spcAft>
          <a:spcPct val="0"/>
        </a:spcAft>
        <a:defRPr sz="3200">
          <a:solidFill>
            <a:schemeClr val="bg1"/>
          </a:solidFill>
          <a:latin typeface="Tahoma" charset="0"/>
        </a:defRPr>
      </a:lvl8pPr>
      <a:lvl9pPr marL="1828800" algn="l" defTabSz="814388" rtl="0" fontAlgn="base">
        <a:lnSpc>
          <a:spcPct val="90000"/>
        </a:lnSpc>
        <a:spcBef>
          <a:spcPct val="0"/>
        </a:spcBef>
        <a:spcAft>
          <a:spcPct val="0"/>
        </a:spcAft>
        <a:defRPr sz="3200">
          <a:solidFill>
            <a:schemeClr val="bg1"/>
          </a:solidFill>
          <a:latin typeface="Tahoma" charset="0"/>
        </a:defRPr>
      </a:lvl9pPr>
    </p:titleStyle>
    <p:bodyStyle>
      <a:lvl1pPr marL="288925" indent="-288925" algn="l" defTabSz="814388" rtl="0" eaLnBrk="0" fontAlgn="base" hangingPunct="0">
        <a:lnSpc>
          <a:spcPct val="95000"/>
        </a:lnSpc>
        <a:spcBef>
          <a:spcPct val="50000"/>
        </a:spcBef>
        <a:spcAft>
          <a:spcPct val="0"/>
        </a:spcAft>
        <a:buClr>
          <a:srgbClr val="005569"/>
        </a:buClr>
        <a:buChar char="•"/>
        <a:defRPr sz="2800">
          <a:solidFill>
            <a:schemeClr val="tx1"/>
          </a:solidFill>
          <a:latin typeface="+mn-lt"/>
          <a:ea typeface="+mn-ea"/>
          <a:cs typeface="+mn-cs"/>
        </a:defRPr>
      </a:lvl1pPr>
      <a:lvl2pPr marL="795338" indent="-168275" algn="l" defTabSz="814388" rtl="0" eaLnBrk="0" fontAlgn="base" hangingPunct="0">
        <a:lnSpc>
          <a:spcPct val="95000"/>
        </a:lnSpc>
        <a:spcBef>
          <a:spcPct val="50000"/>
        </a:spcBef>
        <a:spcAft>
          <a:spcPct val="0"/>
        </a:spcAft>
        <a:buClr>
          <a:srgbClr val="005569"/>
        </a:buClr>
        <a:buChar char="-"/>
        <a:defRPr sz="2400">
          <a:solidFill>
            <a:schemeClr val="tx1"/>
          </a:solidFill>
          <a:latin typeface="+mn-lt"/>
        </a:defRPr>
      </a:lvl2pPr>
      <a:lvl3pPr marL="1081088" indent="-1588" algn="l" defTabSz="814388" rtl="0" eaLnBrk="0" fontAlgn="base" hangingPunct="0">
        <a:lnSpc>
          <a:spcPct val="95000"/>
        </a:lnSpc>
        <a:spcBef>
          <a:spcPct val="50000"/>
        </a:spcBef>
        <a:spcAft>
          <a:spcPct val="0"/>
        </a:spcAft>
        <a:buClr>
          <a:srgbClr val="005569"/>
        </a:buClr>
        <a:buChar char="o"/>
        <a:defRPr sz="2000">
          <a:solidFill>
            <a:schemeClr val="tx1"/>
          </a:solidFill>
          <a:latin typeface="+mn-lt"/>
        </a:defRPr>
      </a:lvl3pPr>
      <a:lvl4pPr marL="1360488" indent="11113" algn="l" defTabSz="814388" rtl="0" eaLnBrk="0" fontAlgn="base" hangingPunct="0">
        <a:lnSpc>
          <a:spcPct val="95000"/>
        </a:lnSpc>
        <a:spcBef>
          <a:spcPct val="50000"/>
        </a:spcBef>
        <a:spcAft>
          <a:spcPct val="0"/>
        </a:spcAft>
        <a:buClr>
          <a:srgbClr val="005569"/>
        </a:buClr>
        <a:buChar char="•"/>
        <a:defRPr sz="2000">
          <a:solidFill>
            <a:schemeClr val="tx1"/>
          </a:solidFill>
          <a:latin typeface="+mn-lt"/>
        </a:defRPr>
      </a:lvl4pPr>
      <a:lvl5pPr marL="1662113" indent="166688" algn="l" defTabSz="814388" rtl="0" eaLnBrk="0" fontAlgn="base" hangingPunct="0">
        <a:lnSpc>
          <a:spcPct val="95000"/>
        </a:lnSpc>
        <a:spcBef>
          <a:spcPct val="50000"/>
        </a:spcBef>
        <a:spcAft>
          <a:spcPct val="0"/>
        </a:spcAft>
        <a:buClr>
          <a:srgbClr val="005569"/>
        </a:buClr>
        <a:buChar char="-"/>
        <a:defRPr sz="2000">
          <a:solidFill>
            <a:schemeClr val="tx1"/>
          </a:solidFill>
          <a:latin typeface="+mn-lt"/>
        </a:defRPr>
      </a:lvl5pPr>
      <a:lvl6pPr marL="2119313" algn="l" defTabSz="814388" rtl="0" fontAlgn="base">
        <a:lnSpc>
          <a:spcPct val="95000"/>
        </a:lnSpc>
        <a:spcBef>
          <a:spcPct val="50000"/>
        </a:spcBef>
        <a:spcAft>
          <a:spcPct val="0"/>
        </a:spcAft>
        <a:buClr>
          <a:srgbClr val="005569"/>
        </a:buClr>
        <a:buChar char="-"/>
        <a:defRPr sz="2600" b="1">
          <a:solidFill>
            <a:schemeClr val="tx1"/>
          </a:solidFill>
          <a:latin typeface="+mn-lt"/>
        </a:defRPr>
      </a:lvl6pPr>
      <a:lvl7pPr marL="2576513" algn="l" defTabSz="814388" rtl="0" fontAlgn="base">
        <a:lnSpc>
          <a:spcPct val="95000"/>
        </a:lnSpc>
        <a:spcBef>
          <a:spcPct val="50000"/>
        </a:spcBef>
        <a:spcAft>
          <a:spcPct val="0"/>
        </a:spcAft>
        <a:buClr>
          <a:srgbClr val="005569"/>
        </a:buClr>
        <a:buChar char="-"/>
        <a:defRPr sz="2600" b="1">
          <a:solidFill>
            <a:schemeClr val="tx1"/>
          </a:solidFill>
          <a:latin typeface="+mn-lt"/>
        </a:defRPr>
      </a:lvl7pPr>
      <a:lvl8pPr marL="3033713" algn="l" defTabSz="814388" rtl="0" fontAlgn="base">
        <a:lnSpc>
          <a:spcPct val="95000"/>
        </a:lnSpc>
        <a:spcBef>
          <a:spcPct val="50000"/>
        </a:spcBef>
        <a:spcAft>
          <a:spcPct val="0"/>
        </a:spcAft>
        <a:buClr>
          <a:srgbClr val="005569"/>
        </a:buClr>
        <a:buChar char="-"/>
        <a:defRPr sz="2600" b="1">
          <a:solidFill>
            <a:schemeClr val="tx1"/>
          </a:solidFill>
          <a:latin typeface="+mn-lt"/>
        </a:defRPr>
      </a:lvl8pPr>
      <a:lvl9pPr marL="3490913" algn="l" defTabSz="814388" rtl="0" fontAlgn="base">
        <a:lnSpc>
          <a:spcPct val="95000"/>
        </a:lnSpc>
        <a:spcBef>
          <a:spcPct val="50000"/>
        </a:spcBef>
        <a:spcAft>
          <a:spcPct val="0"/>
        </a:spcAft>
        <a:buClr>
          <a:srgbClr val="005569"/>
        </a:buClr>
        <a:buChar char="-"/>
        <a:defRPr sz="26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snailbook.com/faq/ssh-1-vs-2.auto.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3"/>
          <p:cNvSpPr>
            <a:spLocks noGrp="1" noChangeArrowheads="1"/>
          </p:cNvSpPr>
          <p:nvPr>
            <p:ph type="ctrTitle"/>
          </p:nvPr>
        </p:nvSpPr>
        <p:spPr/>
        <p:txBody>
          <a:bodyPr/>
          <a:lstStyle/>
          <a:p>
            <a:pPr eaLnBrk="1" hangingPunct="1"/>
            <a:r>
              <a:rPr lang="en-US" smtClean="0"/>
              <a:t>CCNA Security</a:t>
            </a:r>
          </a:p>
        </p:txBody>
      </p:sp>
      <p:sp>
        <p:nvSpPr>
          <p:cNvPr id="7171" name="Rectangle 14"/>
          <p:cNvSpPr>
            <a:spLocks noGrp="1" noChangeArrowheads="1"/>
          </p:cNvSpPr>
          <p:nvPr>
            <p:ph type="subTitle" idx="1"/>
          </p:nvPr>
        </p:nvSpPr>
        <p:spPr/>
        <p:txBody>
          <a:bodyPr/>
          <a:lstStyle/>
          <a:p>
            <a:pPr eaLnBrk="1" hangingPunct="1"/>
            <a:r>
              <a:rPr lang="en-US" sz="2800" smtClean="0">
                <a:solidFill>
                  <a:srgbClr val="002060"/>
                </a:solidFill>
              </a:rPr>
              <a:t>Chapter Two</a:t>
            </a:r>
          </a:p>
          <a:p>
            <a:pPr eaLnBrk="1" hangingPunct="1"/>
            <a:r>
              <a:rPr lang="en-US" sz="2800" smtClean="0">
                <a:solidFill>
                  <a:srgbClr val="002060"/>
                </a:solidFill>
              </a:rPr>
              <a:t>Securing Network Devices</a:t>
            </a:r>
          </a:p>
          <a:p>
            <a:pPr eaLnBrk="1" hangingPunct="1"/>
            <a:endParaRPr lang="en-US" sz="280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SSH        </a:t>
            </a:r>
            <a:r>
              <a:rPr lang="en-US" sz="2000" smtClean="0"/>
              <a:t>version 1, 2</a:t>
            </a:r>
          </a:p>
        </p:txBody>
      </p:sp>
      <p:sp>
        <p:nvSpPr>
          <p:cNvPr id="16387" name="Rectangle 4"/>
          <p:cNvSpPr>
            <a:spLocks noGrp="1" noChangeArrowheads="1"/>
          </p:cNvSpPr>
          <p:nvPr>
            <p:ph type="body" idx="1"/>
          </p:nvPr>
        </p:nvSpPr>
        <p:spPr/>
        <p:txBody>
          <a:bodyPr/>
          <a:lstStyle/>
          <a:p>
            <a:r>
              <a:rPr lang="en-US" smtClean="0"/>
              <a:t>Configuring Router</a:t>
            </a:r>
          </a:p>
          <a:p>
            <a:r>
              <a:rPr lang="en-US" smtClean="0"/>
              <a:t>SSH Commands</a:t>
            </a:r>
          </a:p>
          <a:p>
            <a:r>
              <a:rPr lang="en-US" smtClean="0"/>
              <a:t>Connecting to Router</a:t>
            </a:r>
          </a:p>
          <a:p>
            <a:r>
              <a:rPr lang="en-US" smtClean="0"/>
              <a:t>Using SDM to configure the SSH Daemon</a:t>
            </a:r>
          </a:p>
        </p:txBody>
      </p:sp>
      <p:sp>
        <p:nvSpPr>
          <p:cNvPr id="16388" name="TextBox 3"/>
          <p:cNvSpPr txBox="1">
            <a:spLocks noChangeArrowheads="1"/>
          </p:cNvSpPr>
          <p:nvPr/>
        </p:nvSpPr>
        <p:spPr bwMode="auto">
          <a:xfrm>
            <a:off x="762000" y="4267200"/>
            <a:ext cx="56388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r>
              <a:rPr lang="en-US" sz="2000">
                <a:solidFill>
                  <a:srgbClr val="FF0000"/>
                </a:solidFill>
                <a:hlinkClick r:id="rId3"/>
              </a:rPr>
              <a:t>What's the difference between versions 1 and 2 of the SSH protocol?</a:t>
            </a:r>
            <a:endParaRPr lang="en-US" sz="2000">
              <a:solidFill>
                <a:srgbClr val="FF0000"/>
              </a:solidFill>
            </a:endParaRPr>
          </a:p>
          <a:p>
            <a:endParaRPr lang="en-US" sz="2000">
              <a:solidFill>
                <a:srgbClr val="FF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Preliminary Steps for Configuring SSL</a:t>
            </a:r>
          </a:p>
        </p:txBody>
      </p:sp>
      <p:sp>
        <p:nvSpPr>
          <p:cNvPr id="17411" name="Rectangle 4"/>
          <p:cNvSpPr>
            <a:spLocks noGrp="1" noChangeArrowheads="1"/>
          </p:cNvSpPr>
          <p:nvPr>
            <p:ph type="body" idx="1"/>
          </p:nvPr>
        </p:nvSpPr>
        <p:spPr/>
        <p:txBody>
          <a:bodyPr/>
          <a:lstStyle/>
          <a:p>
            <a:pPr marL="0" indent="0">
              <a:lnSpc>
                <a:spcPct val="85000"/>
              </a:lnSpc>
              <a:buFontTx/>
              <a:buNone/>
            </a:pPr>
            <a:r>
              <a:rPr lang="en-US" sz="2400" smtClean="0"/>
              <a:t>Complete the following prior to configuring routers for the SSH protocol:</a:t>
            </a:r>
            <a:endParaRPr lang="en-US" sz="2400" b="1" smtClean="0"/>
          </a:p>
          <a:p>
            <a:pPr marL="850900" lvl="1" indent="-457200">
              <a:lnSpc>
                <a:spcPct val="85000"/>
              </a:lnSpc>
              <a:buFontTx/>
              <a:buAutoNum type="arabicPeriod"/>
            </a:pPr>
            <a:r>
              <a:rPr lang="en-US" sz="2000" smtClean="0"/>
              <a:t>Ensure that the target routers are running a Cisco IOS Release 12.1(1)T image or later to support SSH.  </a:t>
            </a:r>
            <a:endParaRPr lang="en-US" sz="2000" b="1" smtClean="0"/>
          </a:p>
          <a:p>
            <a:pPr marL="850900" lvl="1" indent="-457200">
              <a:lnSpc>
                <a:spcPct val="85000"/>
              </a:lnSpc>
              <a:buFontTx/>
              <a:buAutoNum type="arabicPeriod"/>
            </a:pPr>
            <a:r>
              <a:rPr lang="en-US" sz="2000" smtClean="0"/>
              <a:t>Ensure that each of the target routers has a unique hostname.</a:t>
            </a:r>
            <a:endParaRPr lang="en-US" sz="2000" b="1" smtClean="0"/>
          </a:p>
          <a:p>
            <a:pPr marL="850900" lvl="1" indent="-457200">
              <a:lnSpc>
                <a:spcPct val="85000"/>
              </a:lnSpc>
              <a:buFontTx/>
              <a:buAutoNum type="arabicPeriod"/>
            </a:pPr>
            <a:r>
              <a:rPr lang="en-US" sz="2000" smtClean="0"/>
              <a:t>Ensure that each of the target routers is using the correct domain name of the network.</a:t>
            </a:r>
            <a:endParaRPr lang="en-US" sz="2000" b="1" smtClean="0"/>
          </a:p>
          <a:p>
            <a:pPr marL="850900" lvl="1" indent="-457200">
              <a:lnSpc>
                <a:spcPct val="85000"/>
              </a:lnSpc>
              <a:buFontTx/>
              <a:buAutoNum type="arabicPeriod"/>
            </a:pPr>
            <a:r>
              <a:rPr lang="en-US" sz="2000" smtClean="0"/>
              <a:t>Ensure that the target routers are configured for local authentication, or for authentication, authorization, and accounting (AAA) services for username or password authentication, or both. This is mandatory for a router-to-router SSH connection.</a:t>
            </a:r>
          </a:p>
        </p:txBody>
      </p:sp>
      <p:sp>
        <p:nvSpPr>
          <p:cNvPr id="17412" name="TextBox 2"/>
          <p:cNvSpPr txBox="1">
            <a:spLocks noChangeArrowheads="1"/>
          </p:cNvSpPr>
          <p:nvPr/>
        </p:nvSpPr>
        <p:spPr bwMode="auto">
          <a:xfrm>
            <a:off x="609600" y="1371600"/>
            <a:ext cx="80010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7663" indent="-347663">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a:buFontTx/>
              <a:buChar char="•"/>
            </a:pPr>
            <a:endParaRPr lang="sk-SK" sz="2400" b="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mtClean="0"/>
              <a:t>Configuring the Router for SSH</a:t>
            </a:r>
          </a:p>
        </p:txBody>
      </p:sp>
      <p:sp>
        <p:nvSpPr>
          <p:cNvPr id="18435" name="Text Box 4"/>
          <p:cNvSpPr txBox="1">
            <a:spLocks noChangeArrowheads="1"/>
          </p:cNvSpPr>
          <p:nvPr/>
        </p:nvSpPr>
        <p:spPr bwMode="auto">
          <a:xfrm>
            <a:off x="539750" y="1524000"/>
            <a:ext cx="6858000" cy="4765675"/>
          </a:xfrm>
          <a:prstGeom prst="rect">
            <a:avLst/>
          </a:prstGeom>
          <a:solidFill>
            <a:srgbClr val="DDDDDD"/>
          </a:solidFill>
          <a:ln w="28575" algn="ctr">
            <a:solidFill>
              <a:schemeClr val="tx1"/>
            </a:solidFill>
            <a:miter lim="800000"/>
            <a:headEnd/>
            <a:tailEnd/>
          </a:ln>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pPr>
            <a:r>
              <a:rPr lang="pt-BR" sz="1600" b="0">
                <a:latin typeface="Courier New" pitchFamily="49" charset="0"/>
                <a:ea typeface="SimSun" pitchFamily="2" charset="-122"/>
              </a:rPr>
              <a:t>R1# </a:t>
            </a:r>
            <a:r>
              <a:rPr lang="pt-BR" sz="1600">
                <a:latin typeface="Courier New" pitchFamily="49" charset="0"/>
                <a:ea typeface="SimSun" pitchFamily="2" charset="-122"/>
              </a:rPr>
              <a:t>conf t</a:t>
            </a:r>
          </a:p>
          <a:p>
            <a:pPr eaLnBrk="1" hangingPunct="1">
              <a:lnSpc>
                <a:spcPct val="100000"/>
              </a:lnSpc>
            </a:pPr>
            <a:r>
              <a:rPr lang="pt-BR" sz="1600" b="0">
                <a:latin typeface="Courier New" pitchFamily="49" charset="0"/>
                <a:ea typeface="SimSun" pitchFamily="2" charset="-122"/>
              </a:rPr>
              <a:t>R1(config)#</a:t>
            </a:r>
            <a:r>
              <a:rPr lang="pt-BR" sz="1600">
                <a:latin typeface="Courier New" pitchFamily="49" charset="0"/>
                <a:ea typeface="SimSun" pitchFamily="2" charset="-122"/>
              </a:rPr>
              <a:t> ip domain-name span.com</a:t>
            </a:r>
          </a:p>
          <a:p>
            <a:pPr eaLnBrk="1" hangingPunct="1">
              <a:lnSpc>
                <a:spcPct val="100000"/>
              </a:lnSpc>
            </a:pPr>
            <a:r>
              <a:rPr lang="pt-BR" sz="1600" b="0">
                <a:latin typeface="Courier New" pitchFamily="49" charset="0"/>
                <a:ea typeface="SimSun" pitchFamily="2" charset="-122"/>
              </a:rPr>
              <a:t>R1(config)#</a:t>
            </a:r>
            <a:r>
              <a:rPr lang="pt-BR" sz="1600">
                <a:latin typeface="Courier New" pitchFamily="49" charset="0"/>
                <a:ea typeface="SimSun" pitchFamily="2" charset="-122"/>
              </a:rPr>
              <a:t> crypto key generate rsa general-keys modulus 1024</a:t>
            </a:r>
          </a:p>
          <a:p>
            <a:pPr eaLnBrk="1" hangingPunct="1">
              <a:lnSpc>
                <a:spcPct val="100000"/>
              </a:lnSpc>
            </a:pPr>
            <a:r>
              <a:rPr lang="pt-BR" sz="1600" b="0">
                <a:latin typeface="Courier New" pitchFamily="49" charset="0"/>
                <a:ea typeface="SimSun" pitchFamily="2" charset="-122"/>
              </a:rPr>
              <a:t>The name for the keys will be: R1.span.com</a:t>
            </a:r>
          </a:p>
          <a:p>
            <a:pPr eaLnBrk="1" hangingPunct="1">
              <a:lnSpc>
                <a:spcPct val="100000"/>
              </a:lnSpc>
            </a:pPr>
            <a:endParaRPr lang="pt-BR" sz="1600" b="0">
              <a:latin typeface="Courier New" pitchFamily="49" charset="0"/>
              <a:ea typeface="SimSun" pitchFamily="2" charset="-122"/>
            </a:endParaRPr>
          </a:p>
          <a:p>
            <a:pPr eaLnBrk="1" hangingPunct="1">
              <a:lnSpc>
                <a:spcPct val="100000"/>
              </a:lnSpc>
            </a:pPr>
            <a:r>
              <a:rPr lang="pt-BR" sz="1600" b="0">
                <a:latin typeface="Courier New" pitchFamily="49" charset="0"/>
                <a:ea typeface="SimSun" pitchFamily="2" charset="-122"/>
              </a:rPr>
              <a:t>% The key modulus size is 1024 bits</a:t>
            </a:r>
          </a:p>
          <a:p>
            <a:pPr eaLnBrk="1" hangingPunct="1">
              <a:lnSpc>
                <a:spcPct val="100000"/>
              </a:lnSpc>
            </a:pPr>
            <a:r>
              <a:rPr lang="pt-BR" sz="1600" b="0">
                <a:latin typeface="Courier New" pitchFamily="49" charset="0"/>
                <a:ea typeface="SimSun" pitchFamily="2" charset="-122"/>
              </a:rPr>
              <a:t>% Generating 1024 bit RSA keys, keys will be non-exportable...[OK]</a:t>
            </a:r>
          </a:p>
          <a:p>
            <a:pPr eaLnBrk="1" hangingPunct="1">
              <a:lnSpc>
                <a:spcPct val="100000"/>
              </a:lnSpc>
            </a:pPr>
            <a:endParaRPr lang="pt-BR" sz="1600" b="0">
              <a:latin typeface="Courier New" pitchFamily="49" charset="0"/>
              <a:ea typeface="SimSun" pitchFamily="2" charset="-122"/>
            </a:endParaRPr>
          </a:p>
          <a:p>
            <a:pPr eaLnBrk="1" hangingPunct="1">
              <a:lnSpc>
                <a:spcPct val="100000"/>
              </a:lnSpc>
            </a:pPr>
            <a:r>
              <a:rPr lang="pt-BR" sz="1600" b="0">
                <a:latin typeface="Courier New" pitchFamily="49" charset="0"/>
                <a:ea typeface="SimSun" pitchFamily="2" charset="-122"/>
              </a:rPr>
              <a:t>R1(config)#</a:t>
            </a:r>
          </a:p>
          <a:p>
            <a:pPr eaLnBrk="1" hangingPunct="1">
              <a:lnSpc>
                <a:spcPct val="100000"/>
              </a:lnSpc>
            </a:pPr>
            <a:r>
              <a:rPr lang="pt-BR" sz="1600" b="0">
                <a:latin typeface="Courier New" pitchFamily="49" charset="0"/>
                <a:ea typeface="SimSun" pitchFamily="2" charset="-122"/>
              </a:rPr>
              <a:t>*Dec 13 16:19:12.079: %SSH-5-ENABLED: SSH 1.99 has been enabled</a:t>
            </a:r>
          </a:p>
          <a:p>
            <a:pPr eaLnBrk="1" hangingPunct="1">
              <a:lnSpc>
                <a:spcPct val="100000"/>
              </a:lnSpc>
            </a:pPr>
            <a:r>
              <a:rPr lang="pt-BR" sz="1600" b="0">
                <a:latin typeface="Courier New" pitchFamily="49" charset="0"/>
                <a:ea typeface="SimSun" pitchFamily="2" charset="-122"/>
              </a:rPr>
              <a:t>R1(config)#</a:t>
            </a:r>
            <a:r>
              <a:rPr lang="pt-BR" sz="1600">
                <a:latin typeface="Courier New" pitchFamily="49" charset="0"/>
                <a:ea typeface="SimSun" pitchFamily="2" charset="-122"/>
              </a:rPr>
              <a:t> username Bob secret cisco</a:t>
            </a:r>
          </a:p>
          <a:p>
            <a:pPr eaLnBrk="1" hangingPunct="1">
              <a:lnSpc>
                <a:spcPct val="100000"/>
              </a:lnSpc>
            </a:pPr>
            <a:r>
              <a:rPr lang="pt-BR" sz="1600" b="0">
                <a:latin typeface="Courier New" pitchFamily="49" charset="0"/>
                <a:ea typeface="SimSun" pitchFamily="2" charset="-122"/>
              </a:rPr>
              <a:t>R1(config)#</a:t>
            </a:r>
            <a:r>
              <a:rPr lang="pt-BR" sz="1600">
                <a:latin typeface="Courier New" pitchFamily="49" charset="0"/>
                <a:ea typeface="SimSun" pitchFamily="2" charset="-122"/>
              </a:rPr>
              <a:t> line vty 0 4</a:t>
            </a:r>
          </a:p>
          <a:p>
            <a:pPr eaLnBrk="1" hangingPunct="1">
              <a:lnSpc>
                <a:spcPct val="100000"/>
              </a:lnSpc>
            </a:pPr>
            <a:r>
              <a:rPr lang="pt-BR" sz="1600" b="0">
                <a:latin typeface="Courier New" pitchFamily="49" charset="0"/>
                <a:ea typeface="SimSun" pitchFamily="2" charset="-122"/>
              </a:rPr>
              <a:t>R1(config-line)#</a:t>
            </a:r>
            <a:r>
              <a:rPr lang="pt-BR" sz="1600">
                <a:latin typeface="Courier New" pitchFamily="49" charset="0"/>
                <a:ea typeface="SimSun" pitchFamily="2" charset="-122"/>
              </a:rPr>
              <a:t> login local</a:t>
            </a:r>
          </a:p>
          <a:p>
            <a:pPr eaLnBrk="1" hangingPunct="1">
              <a:lnSpc>
                <a:spcPct val="100000"/>
              </a:lnSpc>
            </a:pPr>
            <a:r>
              <a:rPr lang="pt-BR" sz="1600" b="0">
                <a:latin typeface="Courier New" pitchFamily="49" charset="0"/>
                <a:ea typeface="SimSun" pitchFamily="2" charset="-122"/>
              </a:rPr>
              <a:t>R1(config-line)#</a:t>
            </a:r>
            <a:r>
              <a:rPr lang="pt-BR" sz="1600">
                <a:latin typeface="Courier New" pitchFamily="49" charset="0"/>
                <a:ea typeface="SimSun" pitchFamily="2" charset="-122"/>
              </a:rPr>
              <a:t> transport input ssh</a:t>
            </a:r>
          </a:p>
          <a:p>
            <a:pPr eaLnBrk="1" hangingPunct="1">
              <a:lnSpc>
                <a:spcPct val="100000"/>
              </a:lnSpc>
            </a:pPr>
            <a:r>
              <a:rPr lang="pt-BR" sz="1600" b="0">
                <a:latin typeface="Courier New" pitchFamily="49" charset="0"/>
                <a:ea typeface="SimSun" pitchFamily="2" charset="-122"/>
              </a:rPr>
              <a:t>R1(config-line)# </a:t>
            </a:r>
            <a:r>
              <a:rPr lang="pt-BR" sz="1600">
                <a:latin typeface="Courier New" pitchFamily="49" charset="0"/>
                <a:ea typeface="SimSun" pitchFamily="2" charset="-122"/>
              </a:rPr>
              <a:t>exit</a:t>
            </a:r>
          </a:p>
          <a:p>
            <a:pPr eaLnBrk="1" hangingPunct="1">
              <a:lnSpc>
                <a:spcPct val="100000"/>
              </a:lnSpc>
            </a:pPr>
            <a:endParaRPr lang="pt-BR" sz="1600">
              <a:latin typeface="Courier New" pitchFamily="49" charset="0"/>
              <a:ea typeface="SimSun" pitchFamily="2" charset="-122"/>
            </a:endParaRPr>
          </a:p>
        </p:txBody>
      </p:sp>
      <p:sp>
        <p:nvSpPr>
          <p:cNvPr id="205829" name="Text Box 5"/>
          <p:cNvSpPr txBox="1">
            <a:spLocks noChangeArrowheads="1"/>
          </p:cNvSpPr>
          <p:nvPr/>
        </p:nvSpPr>
        <p:spPr bwMode="auto">
          <a:xfrm>
            <a:off x="4883150" y="1447800"/>
            <a:ext cx="3252788" cy="631825"/>
          </a:xfrm>
          <a:prstGeom prst="rect">
            <a:avLst/>
          </a:prstGeom>
          <a:solidFill>
            <a:srgbClr val="FFFFCC"/>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lIns="82124" tIns="41061" rIns="82124" bIns="41061">
            <a:spAutoFit/>
          </a:bodyPr>
          <a:lstStyle>
            <a:lvl1pPr marL="571500" indent="-571500"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r>
              <a:rPr lang="en-US" sz="2000" b="0">
                <a:solidFill>
                  <a:srgbClr val="005569"/>
                </a:solidFill>
              </a:rPr>
              <a:t>1.</a:t>
            </a:r>
            <a:r>
              <a:rPr lang="en-US" sz="2000" b="0"/>
              <a:t> Configure the IP domain </a:t>
            </a:r>
          </a:p>
          <a:p>
            <a:r>
              <a:rPr lang="en-US" sz="2000" b="0"/>
              <a:t>    name of the network</a:t>
            </a:r>
          </a:p>
        </p:txBody>
      </p:sp>
      <p:sp>
        <p:nvSpPr>
          <p:cNvPr id="205830" name="Text Box 6"/>
          <p:cNvSpPr txBox="1">
            <a:spLocks noChangeArrowheads="1"/>
          </p:cNvSpPr>
          <p:nvPr/>
        </p:nvSpPr>
        <p:spPr bwMode="auto">
          <a:xfrm>
            <a:off x="5938838" y="2263775"/>
            <a:ext cx="2519362" cy="631825"/>
          </a:xfrm>
          <a:prstGeom prst="rect">
            <a:avLst/>
          </a:prstGeom>
          <a:solidFill>
            <a:srgbClr val="FFFFCC"/>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lIns="82124" tIns="41061" rIns="82124" bIns="41061">
            <a:spAutoFit/>
          </a:bodyPr>
          <a:lstStyle>
            <a:lvl1pPr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r>
              <a:rPr lang="en-US" sz="2000" b="0">
                <a:solidFill>
                  <a:srgbClr val="005569"/>
                </a:solidFill>
              </a:rPr>
              <a:t>2.</a:t>
            </a:r>
            <a:r>
              <a:rPr lang="en-US" sz="2000" b="0"/>
              <a:t> Generate one way</a:t>
            </a:r>
            <a:br>
              <a:rPr lang="en-US" sz="2000" b="0"/>
            </a:br>
            <a:r>
              <a:rPr lang="en-US" sz="2000" b="0"/>
              <a:t>    secret key</a:t>
            </a:r>
          </a:p>
        </p:txBody>
      </p:sp>
      <p:sp>
        <p:nvSpPr>
          <p:cNvPr id="205831" name="Text Box 7"/>
          <p:cNvSpPr txBox="1">
            <a:spLocks noChangeArrowheads="1"/>
          </p:cNvSpPr>
          <p:nvPr/>
        </p:nvSpPr>
        <p:spPr bwMode="auto">
          <a:xfrm>
            <a:off x="5187950" y="4495800"/>
            <a:ext cx="3048000" cy="631825"/>
          </a:xfrm>
          <a:prstGeom prst="rect">
            <a:avLst/>
          </a:prstGeom>
          <a:solidFill>
            <a:srgbClr val="FFFFCC"/>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2124" tIns="41061" rIns="82124" bIns="41061">
            <a:spAutoFit/>
          </a:bodyPr>
          <a:lstStyle>
            <a:lvl1pPr marL="292100" indent="-292100"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r>
              <a:rPr lang="en-US" sz="2000" b="0">
                <a:solidFill>
                  <a:srgbClr val="005569"/>
                </a:solidFill>
              </a:rPr>
              <a:t>3.</a:t>
            </a:r>
            <a:r>
              <a:rPr lang="en-US" sz="2000" b="0"/>
              <a:t> Verify or create a local database entry</a:t>
            </a:r>
          </a:p>
        </p:txBody>
      </p:sp>
      <p:sp>
        <p:nvSpPr>
          <p:cNvPr id="205832" name="Text Box 8"/>
          <p:cNvSpPr txBox="1">
            <a:spLocks noChangeArrowheads="1"/>
          </p:cNvSpPr>
          <p:nvPr/>
        </p:nvSpPr>
        <p:spPr bwMode="auto">
          <a:xfrm>
            <a:off x="5181600" y="5334000"/>
            <a:ext cx="2901950" cy="631825"/>
          </a:xfrm>
          <a:prstGeom prst="rect">
            <a:avLst/>
          </a:prstGeom>
          <a:solidFill>
            <a:srgbClr val="FFFFCC"/>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2124" tIns="41061" rIns="82124" bIns="41061">
            <a:spAutoFit/>
          </a:bodyPr>
          <a:lstStyle>
            <a:lvl1pPr marL="292100" indent="-292100"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r>
              <a:rPr lang="en-US" sz="2000" b="0">
                <a:solidFill>
                  <a:srgbClr val="005569"/>
                </a:solidFill>
              </a:rPr>
              <a:t>4.</a:t>
            </a:r>
            <a:r>
              <a:rPr lang="en-US" sz="2000"/>
              <a:t> </a:t>
            </a:r>
            <a:r>
              <a:rPr lang="en-US" sz="2000" b="0"/>
              <a:t>Enable VTY inbound </a:t>
            </a:r>
            <a:br>
              <a:rPr lang="en-US" sz="2000" b="0"/>
            </a:br>
            <a:r>
              <a:rPr lang="en-US" sz="2000" b="0"/>
              <a:t>SSH sessions</a:t>
            </a:r>
            <a:endParaRPr lang="en-US"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5829"/>
                                        </p:tgtEl>
                                        <p:attrNameLst>
                                          <p:attrName>style.visibility</p:attrName>
                                        </p:attrNameLst>
                                      </p:cBhvr>
                                      <p:to>
                                        <p:strVal val="visible"/>
                                      </p:to>
                                    </p:set>
                                    <p:animEffect transition="in" filter="fade">
                                      <p:cBhvr>
                                        <p:cTn id="7" dur="1000"/>
                                        <p:tgtEl>
                                          <p:spTgt spid="205829"/>
                                        </p:tgtEl>
                                      </p:cBhvr>
                                    </p:animEffect>
                                  </p:childTnLst>
                                </p:cTn>
                              </p:par>
                            </p:childTnLst>
                          </p:cTn>
                        </p:par>
                        <p:par>
                          <p:cTn id="8" fill="hold" nodeType="afterGroup">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05830"/>
                                        </p:tgtEl>
                                        <p:attrNameLst>
                                          <p:attrName>style.visibility</p:attrName>
                                        </p:attrNameLst>
                                      </p:cBhvr>
                                      <p:to>
                                        <p:strVal val="visible"/>
                                      </p:to>
                                    </p:set>
                                    <p:animEffect transition="in" filter="fade">
                                      <p:cBhvr>
                                        <p:cTn id="11" dur="1000"/>
                                        <p:tgtEl>
                                          <p:spTgt spid="205830"/>
                                        </p:tgtEl>
                                      </p:cBhvr>
                                    </p:animEffect>
                                  </p:childTnLst>
                                </p:cTn>
                              </p:par>
                            </p:childTnLst>
                          </p:cTn>
                        </p:par>
                        <p:par>
                          <p:cTn id="12" fill="hold" nodeType="afterGroup">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205831"/>
                                        </p:tgtEl>
                                        <p:attrNameLst>
                                          <p:attrName>style.visibility</p:attrName>
                                        </p:attrNameLst>
                                      </p:cBhvr>
                                      <p:to>
                                        <p:strVal val="visible"/>
                                      </p:to>
                                    </p:set>
                                    <p:animEffect transition="in" filter="fade">
                                      <p:cBhvr>
                                        <p:cTn id="15" dur="1000"/>
                                        <p:tgtEl>
                                          <p:spTgt spid="205831"/>
                                        </p:tgtEl>
                                      </p:cBhvr>
                                    </p:animEffect>
                                  </p:childTnLst>
                                </p:cTn>
                              </p:par>
                            </p:childTnLst>
                          </p:cTn>
                        </p:par>
                        <p:par>
                          <p:cTn id="16" fill="hold" nodeType="afterGroup">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205832"/>
                                        </p:tgtEl>
                                        <p:attrNameLst>
                                          <p:attrName>style.visibility</p:attrName>
                                        </p:attrNameLst>
                                      </p:cBhvr>
                                      <p:to>
                                        <p:strVal val="visible"/>
                                      </p:to>
                                    </p:set>
                                    <p:animEffect transition="in" filter="fade">
                                      <p:cBhvr>
                                        <p:cTn id="19" dur="1000"/>
                                        <p:tgtEl>
                                          <p:spTgt spid="2058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9" grpId="0" animBg="1"/>
      <p:bldP spid="205830" grpId="0" animBg="1"/>
      <p:bldP spid="205831" grpId="0" animBg="1"/>
      <p:bldP spid="20583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Optional SSH Commands</a:t>
            </a:r>
          </a:p>
        </p:txBody>
      </p:sp>
      <p:sp>
        <p:nvSpPr>
          <p:cNvPr id="19459" name="TextBox 2"/>
          <p:cNvSpPr txBox="1">
            <a:spLocks noChangeArrowheads="1"/>
          </p:cNvSpPr>
          <p:nvPr/>
        </p:nvSpPr>
        <p:spPr bwMode="auto">
          <a:xfrm>
            <a:off x="609600" y="1371600"/>
            <a:ext cx="80010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7663" indent="-347663">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a:buFontTx/>
              <a:buChar char="•"/>
            </a:pPr>
            <a:endParaRPr lang="sk-SK" sz="2400" b="0"/>
          </a:p>
        </p:txBody>
      </p:sp>
      <p:sp>
        <p:nvSpPr>
          <p:cNvPr id="19460" name="Text Box 5"/>
          <p:cNvSpPr txBox="1">
            <a:spLocks noChangeArrowheads="1"/>
          </p:cNvSpPr>
          <p:nvPr/>
        </p:nvSpPr>
        <p:spPr bwMode="auto">
          <a:xfrm>
            <a:off x="533400" y="1447800"/>
            <a:ext cx="7010400" cy="5064125"/>
          </a:xfrm>
          <a:prstGeom prst="rect">
            <a:avLst/>
          </a:prstGeom>
          <a:solidFill>
            <a:srgbClr val="DDDDDD"/>
          </a:solidFill>
          <a:ln w="28575" algn="ctr">
            <a:solidFill>
              <a:schemeClr val="tx1"/>
            </a:solidFill>
            <a:miter lim="800000"/>
            <a:headEnd/>
            <a:tailEnd/>
          </a:ln>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pPr>
            <a:r>
              <a:rPr lang="pt-BR" sz="1800" b="0">
                <a:latin typeface="Courier New" pitchFamily="49" charset="0"/>
                <a:ea typeface="SimSun" pitchFamily="2" charset="-122"/>
              </a:rPr>
              <a:t>R1# </a:t>
            </a:r>
            <a:r>
              <a:rPr lang="pt-BR" sz="1800">
                <a:latin typeface="Courier New" pitchFamily="49" charset="0"/>
                <a:ea typeface="SimSun" pitchFamily="2" charset="-122"/>
              </a:rPr>
              <a:t>show ip ssh</a:t>
            </a:r>
          </a:p>
          <a:p>
            <a:pPr eaLnBrk="1" hangingPunct="1">
              <a:lnSpc>
                <a:spcPct val="100000"/>
              </a:lnSpc>
            </a:pPr>
            <a:r>
              <a:rPr lang="pt-BR" sz="1800" b="0">
                <a:latin typeface="Courier New" pitchFamily="49" charset="0"/>
                <a:ea typeface="SimSun" pitchFamily="2" charset="-122"/>
              </a:rPr>
              <a:t>SSH Enabled - version 1.99</a:t>
            </a:r>
          </a:p>
          <a:p>
            <a:pPr eaLnBrk="1" hangingPunct="1">
              <a:lnSpc>
                <a:spcPct val="100000"/>
              </a:lnSpc>
            </a:pPr>
            <a:r>
              <a:rPr lang="pt-BR" sz="1800" b="0">
                <a:latin typeface="Courier New" pitchFamily="49" charset="0"/>
                <a:ea typeface="SimSun" pitchFamily="2" charset="-122"/>
              </a:rPr>
              <a:t>Authentication timeout: 120 secs; Authentication retries: 3</a:t>
            </a:r>
          </a:p>
          <a:p>
            <a:pPr eaLnBrk="1" hangingPunct="1">
              <a:lnSpc>
                <a:spcPct val="100000"/>
              </a:lnSpc>
            </a:pPr>
            <a:r>
              <a:rPr lang="pt-BR" sz="1800" b="0">
                <a:latin typeface="Courier New" pitchFamily="49" charset="0"/>
                <a:ea typeface="SimSun" pitchFamily="2" charset="-122"/>
              </a:rPr>
              <a:t>R1#</a:t>
            </a:r>
          </a:p>
          <a:p>
            <a:pPr eaLnBrk="1" hangingPunct="1">
              <a:lnSpc>
                <a:spcPct val="100000"/>
              </a:lnSpc>
            </a:pPr>
            <a:r>
              <a:rPr lang="pt-BR" sz="1800" b="0">
                <a:latin typeface="Courier New" pitchFamily="49" charset="0"/>
                <a:ea typeface="SimSun" pitchFamily="2" charset="-122"/>
              </a:rPr>
              <a:t>R1# </a:t>
            </a:r>
            <a:r>
              <a:rPr lang="pt-BR" sz="1800">
                <a:latin typeface="Courier New" pitchFamily="49" charset="0"/>
                <a:ea typeface="SimSun" pitchFamily="2" charset="-122"/>
              </a:rPr>
              <a:t>conf t</a:t>
            </a:r>
          </a:p>
          <a:p>
            <a:pPr eaLnBrk="1" hangingPunct="1">
              <a:lnSpc>
                <a:spcPct val="100000"/>
              </a:lnSpc>
            </a:pPr>
            <a:r>
              <a:rPr lang="pt-BR" sz="1800" b="0">
                <a:latin typeface="Courier New" pitchFamily="49" charset="0"/>
                <a:ea typeface="SimSun" pitchFamily="2" charset="-122"/>
              </a:rPr>
              <a:t>Enter configuration commands, one per line.  End with CNTL/Z.</a:t>
            </a:r>
          </a:p>
          <a:p>
            <a:pPr eaLnBrk="1" hangingPunct="1">
              <a:lnSpc>
                <a:spcPct val="100000"/>
              </a:lnSpc>
            </a:pPr>
            <a:r>
              <a:rPr lang="pt-BR" sz="1800" b="0">
                <a:latin typeface="Courier New" pitchFamily="49" charset="0"/>
                <a:ea typeface="SimSun" pitchFamily="2" charset="-122"/>
              </a:rPr>
              <a:t>R1(config)# </a:t>
            </a:r>
            <a:r>
              <a:rPr lang="pt-BR" sz="1800">
                <a:latin typeface="Courier New" pitchFamily="49" charset="0"/>
                <a:ea typeface="SimSun" pitchFamily="2" charset="-122"/>
              </a:rPr>
              <a:t>ip ssh version 2</a:t>
            </a:r>
          </a:p>
          <a:p>
            <a:pPr eaLnBrk="1" hangingPunct="1">
              <a:lnSpc>
                <a:spcPct val="100000"/>
              </a:lnSpc>
            </a:pPr>
            <a:r>
              <a:rPr lang="pt-BR" sz="1800" b="0">
                <a:latin typeface="Courier New" pitchFamily="49" charset="0"/>
                <a:ea typeface="SimSun" pitchFamily="2" charset="-122"/>
              </a:rPr>
              <a:t>R1(config)# </a:t>
            </a:r>
            <a:r>
              <a:rPr lang="pt-BR" sz="1800">
                <a:latin typeface="Courier New" pitchFamily="49" charset="0"/>
                <a:ea typeface="SimSun" pitchFamily="2" charset="-122"/>
              </a:rPr>
              <a:t>ip ssh time-out 60</a:t>
            </a:r>
          </a:p>
          <a:p>
            <a:pPr eaLnBrk="1" hangingPunct="1">
              <a:lnSpc>
                <a:spcPct val="100000"/>
              </a:lnSpc>
            </a:pPr>
            <a:r>
              <a:rPr lang="pt-BR" sz="1800" b="0">
                <a:latin typeface="Courier New" pitchFamily="49" charset="0"/>
                <a:ea typeface="SimSun" pitchFamily="2" charset="-122"/>
              </a:rPr>
              <a:t>R1(config)# </a:t>
            </a:r>
            <a:r>
              <a:rPr lang="pt-BR" sz="1800">
                <a:latin typeface="Courier New" pitchFamily="49" charset="0"/>
                <a:ea typeface="SimSun" pitchFamily="2" charset="-122"/>
              </a:rPr>
              <a:t>ip ssh authentication-retries 2</a:t>
            </a:r>
          </a:p>
          <a:p>
            <a:pPr eaLnBrk="1" hangingPunct="1">
              <a:lnSpc>
                <a:spcPct val="100000"/>
              </a:lnSpc>
            </a:pPr>
            <a:r>
              <a:rPr lang="pt-BR" sz="1800" b="0">
                <a:latin typeface="Courier New" pitchFamily="49" charset="0"/>
                <a:ea typeface="SimSun" pitchFamily="2" charset="-122"/>
              </a:rPr>
              <a:t>R1(config)# </a:t>
            </a:r>
            <a:r>
              <a:rPr lang="pt-BR" sz="1800">
                <a:latin typeface="Courier New" pitchFamily="49" charset="0"/>
                <a:ea typeface="SimSun" pitchFamily="2" charset="-122"/>
              </a:rPr>
              <a:t>^Z</a:t>
            </a:r>
          </a:p>
          <a:p>
            <a:pPr eaLnBrk="1" hangingPunct="1">
              <a:lnSpc>
                <a:spcPct val="100000"/>
              </a:lnSpc>
            </a:pPr>
            <a:r>
              <a:rPr lang="pt-BR" sz="1800" b="0">
                <a:latin typeface="Courier New" pitchFamily="49" charset="0"/>
                <a:ea typeface="SimSun" pitchFamily="2" charset="-122"/>
              </a:rPr>
              <a:t>R1#</a:t>
            </a:r>
          </a:p>
          <a:p>
            <a:pPr eaLnBrk="1" hangingPunct="1">
              <a:lnSpc>
                <a:spcPct val="100000"/>
              </a:lnSpc>
            </a:pPr>
            <a:r>
              <a:rPr lang="pt-BR" sz="1800" b="0">
                <a:latin typeface="Courier New" pitchFamily="49" charset="0"/>
                <a:ea typeface="SimSun" pitchFamily="2" charset="-122"/>
              </a:rPr>
              <a:t>R1# </a:t>
            </a:r>
            <a:r>
              <a:rPr lang="pt-BR" sz="1800">
                <a:latin typeface="Courier New" pitchFamily="49" charset="0"/>
                <a:ea typeface="SimSun" pitchFamily="2" charset="-122"/>
              </a:rPr>
              <a:t>show ip ssh</a:t>
            </a:r>
          </a:p>
          <a:p>
            <a:pPr eaLnBrk="1" hangingPunct="1">
              <a:lnSpc>
                <a:spcPct val="100000"/>
              </a:lnSpc>
            </a:pPr>
            <a:r>
              <a:rPr lang="pt-BR" sz="1800" b="0">
                <a:latin typeface="Courier New" pitchFamily="49" charset="0"/>
                <a:ea typeface="SimSun" pitchFamily="2" charset="-122"/>
              </a:rPr>
              <a:t>SSH Enabled - version 2.0</a:t>
            </a:r>
          </a:p>
          <a:p>
            <a:pPr eaLnBrk="1" hangingPunct="1">
              <a:lnSpc>
                <a:spcPct val="100000"/>
              </a:lnSpc>
            </a:pPr>
            <a:r>
              <a:rPr lang="pt-BR" sz="1800" b="0">
                <a:latin typeface="Courier New" pitchFamily="49" charset="0"/>
                <a:ea typeface="SimSun" pitchFamily="2" charset="-122"/>
              </a:rPr>
              <a:t>Authentication timeout: 60 secs; Authentication retries: 2</a:t>
            </a:r>
          </a:p>
          <a:p>
            <a:pPr eaLnBrk="1" hangingPunct="1">
              <a:lnSpc>
                <a:spcPct val="100000"/>
              </a:lnSpc>
            </a:pPr>
            <a:r>
              <a:rPr lang="pt-BR" sz="1800" b="0">
                <a:latin typeface="Courier New" pitchFamily="49" charset="0"/>
                <a:ea typeface="SimSun" pitchFamily="2" charset="-122"/>
              </a:rPr>
              <a:t>R1#</a:t>
            </a:r>
          </a:p>
        </p:txBody>
      </p:sp>
      <p:sp>
        <p:nvSpPr>
          <p:cNvPr id="178183" name="Line 7"/>
          <p:cNvSpPr>
            <a:spLocks noChangeShapeType="1"/>
          </p:cNvSpPr>
          <p:nvPr/>
        </p:nvSpPr>
        <p:spPr bwMode="auto">
          <a:xfrm flipH="1">
            <a:off x="4953000" y="3810000"/>
            <a:ext cx="1524000" cy="0"/>
          </a:xfrm>
          <a:prstGeom prst="line">
            <a:avLst/>
          </a:prstGeom>
          <a:noFill/>
          <a:ln w="50800">
            <a:solidFill>
              <a:srgbClr val="005569"/>
            </a:solidFill>
            <a:round/>
            <a:headEnd/>
            <a:tailEnd type="stealth" w="lg" len="lg"/>
          </a:ln>
          <a:extLst>
            <a:ext uri="{909E8E84-426E-40DD-AFC4-6F175D3DCCD1}">
              <a14:hiddenFill xmlns:a14="http://schemas.microsoft.com/office/drawing/2010/main">
                <a:noFill/>
              </a14:hiddenFill>
            </a:ext>
          </a:extLst>
        </p:spPr>
        <p:txBody>
          <a:bodyPr lIns="82124" tIns="41061" rIns="82124" bIns="41061"/>
          <a:lstStyle/>
          <a:p>
            <a:endParaRPr lang="sk-SK"/>
          </a:p>
        </p:txBody>
      </p:sp>
      <p:sp>
        <p:nvSpPr>
          <p:cNvPr id="178187" name="Line 11"/>
          <p:cNvSpPr>
            <a:spLocks noChangeShapeType="1"/>
          </p:cNvSpPr>
          <p:nvPr/>
        </p:nvSpPr>
        <p:spPr bwMode="auto">
          <a:xfrm flipH="1">
            <a:off x="5181600" y="4114800"/>
            <a:ext cx="1524000" cy="0"/>
          </a:xfrm>
          <a:prstGeom prst="line">
            <a:avLst/>
          </a:prstGeom>
          <a:noFill/>
          <a:ln w="50800">
            <a:solidFill>
              <a:srgbClr val="005569"/>
            </a:solidFill>
            <a:round/>
            <a:headEnd/>
            <a:tailEnd type="stealth" w="lg" len="lg"/>
          </a:ln>
          <a:extLst>
            <a:ext uri="{909E8E84-426E-40DD-AFC4-6F175D3DCCD1}">
              <a14:hiddenFill xmlns:a14="http://schemas.microsoft.com/office/drawing/2010/main">
                <a:noFill/>
              </a14:hiddenFill>
            </a:ext>
          </a:extLst>
        </p:spPr>
        <p:txBody>
          <a:bodyPr lIns="82124" tIns="41061" rIns="82124" bIns="41061"/>
          <a:lstStyle/>
          <a:p>
            <a:endParaRPr lang="sk-SK"/>
          </a:p>
        </p:txBody>
      </p:sp>
      <p:sp>
        <p:nvSpPr>
          <p:cNvPr id="178188" name="Line 12"/>
          <p:cNvSpPr>
            <a:spLocks noChangeShapeType="1"/>
          </p:cNvSpPr>
          <p:nvPr/>
        </p:nvSpPr>
        <p:spPr bwMode="auto">
          <a:xfrm flipH="1">
            <a:off x="6934200" y="4419600"/>
            <a:ext cx="1447800" cy="0"/>
          </a:xfrm>
          <a:prstGeom prst="line">
            <a:avLst/>
          </a:prstGeom>
          <a:noFill/>
          <a:ln w="50800">
            <a:solidFill>
              <a:srgbClr val="005569"/>
            </a:solidFill>
            <a:round/>
            <a:headEnd/>
            <a:tailEnd type="stealth" w="lg" len="lg"/>
          </a:ln>
          <a:extLst>
            <a:ext uri="{909E8E84-426E-40DD-AFC4-6F175D3DCCD1}">
              <a14:hiddenFill xmlns:a14="http://schemas.microsoft.com/office/drawing/2010/main">
                <a:noFill/>
              </a14:hiddenFill>
            </a:ext>
          </a:extLst>
        </p:spPr>
        <p:txBody>
          <a:bodyPr lIns="82124" tIns="41061" rIns="82124" bIns="41061"/>
          <a:lstStyle/>
          <a:p>
            <a:endParaRPr lang="sk-SK"/>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mph" presetSubtype="0" fill="hold" grpId="0" nodeType="afterEffect">
                                  <p:stCondLst>
                                    <p:cond delay="0"/>
                                  </p:stCondLst>
                                  <p:childTnLst>
                                    <p:animScale>
                                      <p:cBhvr>
                                        <p:cTn id="6" dur="2000" fill="hold"/>
                                        <p:tgtEl>
                                          <p:spTgt spid="178183"/>
                                        </p:tgtEl>
                                      </p:cBhvr>
                                      <p:by x="150000" y="150000"/>
                                    </p:animScale>
                                  </p:childTnLst>
                                </p:cTn>
                              </p:par>
                            </p:childTnLst>
                          </p:cTn>
                        </p:par>
                        <p:par>
                          <p:cTn id="7" fill="hold" nodeType="afterGroup">
                            <p:stCondLst>
                              <p:cond delay="2000"/>
                            </p:stCondLst>
                            <p:childTnLst>
                              <p:par>
                                <p:cTn id="8" presetID="6" presetClass="emph" presetSubtype="0" fill="hold" grpId="0" nodeType="afterEffect">
                                  <p:stCondLst>
                                    <p:cond delay="0"/>
                                  </p:stCondLst>
                                  <p:childTnLst>
                                    <p:animScale>
                                      <p:cBhvr>
                                        <p:cTn id="9" dur="2000" fill="hold"/>
                                        <p:tgtEl>
                                          <p:spTgt spid="178187"/>
                                        </p:tgtEl>
                                      </p:cBhvr>
                                      <p:by x="150000" y="150000"/>
                                    </p:animScale>
                                  </p:childTnLst>
                                </p:cTn>
                              </p:par>
                            </p:childTnLst>
                          </p:cTn>
                        </p:par>
                        <p:par>
                          <p:cTn id="10" fill="hold" nodeType="afterGroup">
                            <p:stCondLst>
                              <p:cond delay="4000"/>
                            </p:stCondLst>
                            <p:childTnLst>
                              <p:par>
                                <p:cTn id="11" presetID="6" presetClass="emph" presetSubtype="0" fill="hold" grpId="0" nodeType="afterEffect">
                                  <p:stCondLst>
                                    <p:cond delay="0"/>
                                  </p:stCondLst>
                                  <p:childTnLst>
                                    <p:animScale>
                                      <p:cBhvr>
                                        <p:cTn id="12" dur="2000" fill="hold"/>
                                        <p:tgtEl>
                                          <p:spTgt spid="17818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3" grpId="0" animBg="1"/>
      <p:bldP spid="178187" grpId="0" animBg="1"/>
      <p:bldP spid="17818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Connecting to the Router</a:t>
            </a:r>
          </a:p>
        </p:txBody>
      </p:sp>
      <p:sp>
        <p:nvSpPr>
          <p:cNvPr id="20483" name="Rectangle 4"/>
          <p:cNvSpPr>
            <a:spLocks noGrp="1" noChangeArrowheads="1"/>
          </p:cNvSpPr>
          <p:nvPr>
            <p:ph type="body" idx="1"/>
          </p:nvPr>
        </p:nvSpPr>
        <p:spPr>
          <a:xfrm>
            <a:off x="4114800" y="1295400"/>
            <a:ext cx="5029200" cy="2209800"/>
          </a:xfrm>
        </p:spPr>
        <p:txBody>
          <a:bodyPr/>
          <a:lstStyle/>
          <a:p>
            <a:pPr marL="0" indent="0">
              <a:lnSpc>
                <a:spcPct val="85000"/>
              </a:lnSpc>
              <a:buFontTx/>
              <a:buNone/>
            </a:pPr>
            <a:r>
              <a:rPr lang="en-US" sz="2400" smtClean="0"/>
              <a:t>There are two different ways to connect to an SSH-enabled router:</a:t>
            </a:r>
          </a:p>
          <a:p>
            <a:pPr marL="449263" lvl="1">
              <a:lnSpc>
                <a:spcPct val="85000"/>
              </a:lnSpc>
            </a:pPr>
            <a:r>
              <a:rPr lang="en-US" sz="2000" smtClean="0"/>
              <a:t>Connect using an SSH-enabled Cisco router </a:t>
            </a:r>
          </a:p>
          <a:p>
            <a:pPr marL="449263" lvl="1">
              <a:lnSpc>
                <a:spcPct val="85000"/>
              </a:lnSpc>
            </a:pPr>
            <a:r>
              <a:rPr lang="en-US" sz="2000" smtClean="0"/>
              <a:t>Connect using an SSH client running on a host. </a:t>
            </a:r>
          </a:p>
        </p:txBody>
      </p:sp>
      <p:sp>
        <p:nvSpPr>
          <p:cNvPr id="20484" name="TextBox 2"/>
          <p:cNvSpPr txBox="1">
            <a:spLocks noChangeArrowheads="1"/>
          </p:cNvSpPr>
          <p:nvPr/>
        </p:nvSpPr>
        <p:spPr bwMode="auto">
          <a:xfrm>
            <a:off x="609600" y="1371600"/>
            <a:ext cx="80010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7663" indent="-347663">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a:buFontTx/>
              <a:buChar char="•"/>
            </a:pPr>
            <a:endParaRPr lang="sk-SK" sz="2400" b="0"/>
          </a:p>
        </p:txBody>
      </p:sp>
      <p:pic>
        <p:nvPicPr>
          <p:cNvPr id="2048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590800"/>
            <a:ext cx="2536825"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6" name="Text Box 6"/>
          <p:cNvSpPr txBox="1">
            <a:spLocks noChangeArrowheads="1"/>
          </p:cNvSpPr>
          <p:nvPr/>
        </p:nvSpPr>
        <p:spPr bwMode="auto">
          <a:xfrm>
            <a:off x="381000" y="5289550"/>
            <a:ext cx="6096000" cy="1035050"/>
          </a:xfrm>
          <a:prstGeom prst="rect">
            <a:avLst/>
          </a:prstGeom>
          <a:solidFill>
            <a:srgbClr val="DDDDDD"/>
          </a:solidFill>
          <a:ln w="28575" algn="ctr">
            <a:solidFill>
              <a:schemeClr val="tx1"/>
            </a:solidFill>
            <a:miter lim="800000"/>
            <a:headEnd/>
            <a:tailEnd/>
          </a:ln>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pPr>
            <a:r>
              <a:rPr lang="pt-BR" sz="1000" b="0">
                <a:latin typeface="Courier New" pitchFamily="49" charset="0"/>
                <a:ea typeface="SimSun" pitchFamily="2" charset="-122"/>
              </a:rPr>
              <a:t>R1# </a:t>
            </a:r>
            <a:r>
              <a:rPr lang="pt-BR" sz="1000">
                <a:latin typeface="Courier New" pitchFamily="49" charset="0"/>
                <a:ea typeface="SimSun" pitchFamily="2" charset="-122"/>
              </a:rPr>
              <a:t>sho ssh</a:t>
            </a:r>
          </a:p>
          <a:p>
            <a:pPr eaLnBrk="1" hangingPunct="1">
              <a:lnSpc>
                <a:spcPct val="100000"/>
              </a:lnSpc>
            </a:pPr>
            <a:r>
              <a:rPr lang="pt-BR" sz="1000" b="0">
                <a:latin typeface="Courier New" pitchFamily="49" charset="0"/>
                <a:ea typeface="SimSun" pitchFamily="2" charset="-122"/>
              </a:rPr>
              <a:t>Connection Version Mode Encryption  Hmac 	State               Username</a:t>
            </a:r>
          </a:p>
          <a:p>
            <a:pPr eaLnBrk="1" hangingPunct="1">
              <a:lnSpc>
                <a:spcPct val="100000"/>
              </a:lnSpc>
            </a:pPr>
            <a:r>
              <a:rPr lang="pt-BR" sz="1000" b="0">
                <a:latin typeface="Courier New" pitchFamily="49" charset="0"/>
                <a:ea typeface="SimSun" pitchFamily="2" charset="-122"/>
              </a:rPr>
              <a:t>0          2.0     IN   aes128-cbc  hmac-sha1   Session started     Bob</a:t>
            </a:r>
          </a:p>
          <a:p>
            <a:pPr eaLnBrk="1" hangingPunct="1">
              <a:lnSpc>
                <a:spcPct val="100000"/>
              </a:lnSpc>
            </a:pPr>
            <a:r>
              <a:rPr lang="pt-BR" sz="1000" b="0">
                <a:latin typeface="Courier New" pitchFamily="49" charset="0"/>
                <a:ea typeface="SimSun" pitchFamily="2" charset="-122"/>
              </a:rPr>
              <a:t>0          2.0     OUT  aes128-cbc  hmac-sha1   Session started     Bob</a:t>
            </a:r>
          </a:p>
          <a:p>
            <a:pPr eaLnBrk="1" hangingPunct="1">
              <a:lnSpc>
                <a:spcPct val="100000"/>
              </a:lnSpc>
            </a:pPr>
            <a:r>
              <a:rPr lang="pt-BR" sz="1000" b="0">
                <a:latin typeface="Courier New" pitchFamily="49" charset="0"/>
                <a:ea typeface="SimSun" pitchFamily="2" charset="-122"/>
              </a:rPr>
              <a:t>%No SSHv1 server connections running.</a:t>
            </a:r>
          </a:p>
          <a:p>
            <a:pPr eaLnBrk="1" hangingPunct="1">
              <a:lnSpc>
                <a:spcPct val="100000"/>
              </a:lnSpc>
            </a:pPr>
            <a:r>
              <a:rPr lang="pt-BR" sz="1000" b="0">
                <a:latin typeface="Courier New" pitchFamily="49" charset="0"/>
                <a:ea typeface="SimSun" pitchFamily="2" charset="-122"/>
              </a:rPr>
              <a:t>R1#</a:t>
            </a:r>
          </a:p>
        </p:txBody>
      </p:sp>
      <p:sp>
        <p:nvSpPr>
          <p:cNvPr id="20487" name="Text Box 7"/>
          <p:cNvSpPr txBox="1">
            <a:spLocks noChangeArrowheads="1"/>
          </p:cNvSpPr>
          <p:nvPr/>
        </p:nvSpPr>
        <p:spPr bwMode="auto">
          <a:xfrm>
            <a:off x="304800" y="2362200"/>
            <a:ext cx="3048000" cy="730250"/>
          </a:xfrm>
          <a:prstGeom prst="rect">
            <a:avLst/>
          </a:prstGeom>
          <a:solidFill>
            <a:srgbClr val="DDDDDD"/>
          </a:solidFill>
          <a:ln w="28575" algn="ctr">
            <a:solidFill>
              <a:schemeClr val="tx1"/>
            </a:solidFill>
            <a:miter lim="800000"/>
            <a:headEnd/>
            <a:tailEnd/>
          </a:ln>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pPr>
            <a:r>
              <a:rPr lang="pt-BR" sz="1000" b="0">
                <a:latin typeface="Courier New" pitchFamily="49" charset="0"/>
                <a:ea typeface="SimSun" pitchFamily="2" charset="-122"/>
              </a:rPr>
              <a:t>R1# </a:t>
            </a:r>
            <a:r>
              <a:rPr lang="pt-BR" sz="1000">
                <a:latin typeface="Courier New" pitchFamily="49" charset="0"/>
                <a:ea typeface="SimSun" pitchFamily="2" charset="-122"/>
              </a:rPr>
              <a:t>sho ssh</a:t>
            </a:r>
          </a:p>
          <a:p>
            <a:pPr eaLnBrk="1" hangingPunct="1">
              <a:lnSpc>
                <a:spcPct val="100000"/>
              </a:lnSpc>
            </a:pPr>
            <a:r>
              <a:rPr lang="pt-BR" sz="1000" b="0">
                <a:latin typeface="Courier New" pitchFamily="49" charset="0"/>
                <a:ea typeface="SimSun" pitchFamily="2" charset="-122"/>
              </a:rPr>
              <a:t>%No SSHv2 server connections running.</a:t>
            </a:r>
          </a:p>
          <a:p>
            <a:pPr eaLnBrk="1" hangingPunct="1">
              <a:lnSpc>
                <a:spcPct val="100000"/>
              </a:lnSpc>
            </a:pPr>
            <a:r>
              <a:rPr lang="pt-BR" sz="1000" b="0">
                <a:latin typeface="Courier New" pitchFamily="49" charset="0"/>
                <a:ea typeface="SimSun" pitchFamily="2" charset="-122"/>
              </a:rPr>
              <a:t>%No SSHv1 server connections running.</a:t>
            </a:r>
          </a:p>
          <a:p>
            <a:pPr eaLnBrk="1" hangingPunct="1">
              <a:lnSpc>
                <a:spcPct val="100000"/>
              </a:lnSpc>
            </a:pPr>
            <a:r>
              <a:rPr lang="pt-BR" sz="1000" b="0">
                <a:latin typeface="Courier New" pitchFamily="49" charset="0"/>
                <a:ea typeface="SimSun" pitchFamily="2" charset="-122"/>
              </a:rPr>
              <a:t>R1#</a:t>
            </a:r>
          </a:p>
        </p:txBody>
      </p:sp>
      <p:sp>
        <p:nvSpPr>
          <p:cNvPr id="20488" name="Text Box 8"/>
          <p:cNvSpPr txBox="1">
            <a:spLocks noChangeArrowheads="1"/>
          </p:cNvSpPr>
          <p:nvPr/>
        </p:nvSpPr>
        <p:spPr bwMode="auto">
          <a:xfrm>
            <a:off x="3733800" y="3917950"/>
            <a:ext cx="2438400" cy="882650"/>
          </a:xfrm>
          <a:prstGeom prst="rect">
            <a:avLst/>
          </a:prstGeom>
          <a:solidFill>
            <a:schemeClr val="accent1"/>
          </a:solidFill>
          <a:ln w="28575" algn="ctr">
            <a:solidFill>
              <a:schemeClr val="tx1"/>
            </a:solidFill>
            <a:miter lim="800000"/>
            <a:headEnd/>
            <a:tailEnd/>
          </a:ln>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pPr>
            <a:r>
              <a:rPr lang="pt-BR" sz="1000" b="0">
                <a:latin typeface="Courier New" pitchFamily="49" charset="0"/>
                <a:ea typeface="SimSun" pitchFamily="2" charset="-122"/>
              </a:rPr>
              <a:t>R2# </a:t>
            </a:r>
            <a:r>
              <a:rPr lang="pt-BR" sz="1000">
                <a:latin typeface="Courier New" pitchFamily="49" charset="0"/>
                <a:ea typeface="SimSun" pitchFamily="2" charset="-122"/>
              </a:rPr>
              <a:t>ssh -l Bob 192.168.2.101</a:t>
            </a:r>
          </a:p>
          <a:p>
            <a:pPr eaLnBrk="1" hangingPunct="1">
              <a:lnSpc>
                <a:spcPct val="100000"/>
              </a:lnSpc>
            </a:pPr>
            <a:endParaRPr lang="pt-BR" sz="1000" b="0">
              <a:latin typeface="Courier New" pitchFamily="49" charset="0"/>
              <a:ea typeface="SimSun" pitchFamily="2" charset="-122"/>
            </a:endParaRPr>
          </a:p>
          <a:p>
            <a:pPr eaLnBrk="1" hangingPunct="1">
              <a:lnSpc>
                <a:spcPct val="100000"/>
              </a:lnSpc>
            </a:pPr>
            <a:r>
              <a:rPr lang="pt-BR" sz="1000" b="0">
                <a:latin typeface="Courier New" pitchFamily="49" charset="0"/>
                <a:ea typeface="SimSun" pitchFamily="2" charset="-122"/>
              </a:rPr>
              <a:t>Password: </a:t>
            </a:r>
          </a:p>
          <a:p>
            <a:pPr eaLnBrk="1" hangingPunct="1">
              <a:lnSpc>
                <a:spcPct val="100000"/>
              </a:lnSpc>
            </a:pPr>
            <a:endParaRPr lang="pt-BR" sz="1000" b="0">
              <a:latin typeface="Courier New" pitchFamily="49" charset="0"/>
              <a:ea typeface="SimSun" pitchFamily="2" charset="-122"/>
            </a:endParaRPr>
          </a:p>
          <a:p>
            <a:pPr eaLnBrk="1" hangingPunct="1">
              <a:lnSpc>
                <a:spcPct val="100000"/>
              </a:lnSpc>
            </a:pPr>
            <a:r>
              <a:rPr lang="pt-BR" sz="1000" b="0">
                <a:latin typeface="Courier New" pitchFamily="49" charset="0"/>
                <a:ea typeface="SimSun" pitchFamily="2" charset="-122"/>
              </a:rPr>
              <a:t>R1&gt;</a:t>
            </a:r>
            <a:endParaRPr lang="en-US" sz="1000" b="0">
              <a:latin typeface="Courier New" pitchFamily="49" charset="0"/>
              <a:ea typeface="SimSun" pitchFamily="2" charset="-122"/>
            </a:endParaRPr>
          </a:p>
        </p:txBody>
      </p:sp>
      <p:sp>
        <p:nvSpPr>
          <p:cNvPr id="180233" name="Oval 9"/>
          <p:cNvSpPr>
            <a:spLocks noChangeArrowheads="1"/>
          </p:cNvSpPr>
          <p:nvPr/>
        </p:nvSpPr>
        <p:spPr bwMode="auto">
          <a:xfrm>
            <a:off x="304800" y="1997075"/>
            <a:ext cx="304800" cy="304800"/>
          </a:xfrm>
          <a:prstGeom prst="ellipse">
            <a:avLst/>
          </a:prstGeom>
          <a:solidFill>
            <a:schemeClr val="accent1"/>
          </a:solidFill>
          <a:ln w="9525">
            <a:solidFill>
              <a:schemeClr val="tx1"/>
            </a:solidFill>
            <a:round/>
            <a:headEnd/>
            <a:tailEnd/>
          </a:ln>
          <a:effectLst/>
        </p:spPr>
        <p:txBody>
          <a:bodyPr wrap="none" anchor="ctr"/>
          <a:lstStyle/>
          <a:p>
            <a:pPr algn="ctr" eaLnBrk="1" hangingPunct="1">
              <a:lnSpc>
                <a:spcPct val="100000"/>
              </a:lnSpc>
            </a:pPr>
            <a:r>
              <a:rPr lang="en-US" sz="1200">
                <a:effectLst>
                  <a:outerShdw blurRad="38100" dist="38100" dir="2700000" algn="tl">
                    <a:srgbClr val="FFFFFF"/>
                  </a:outerShdw>
                </a:effectLst>
              </a:rPr>
              <a:t>1</a:t>
            </a:r>
          </a:p>
        </p:txBody>
      </p:sp>
      <p:sp>
        <p:nvSpPr>
          <p:cNvPr id="180234" name="Oval 10"/>
          <p:cNvSpPr>
            <a:spLocks noChangeArrowheads="1"/>
          </p:cNvSpPr>
          <p:nvPr/>
        </p:nvSpPr>
        <p:spPr bwMode="auto">
          <a:xfrm>
            <a:off x="3657600" y="3562350"/>
            <a:ext cx="304800" cy="304800"/>
          </a:xfrm>
          <a:prstGeom prst="ellipse">
            <a:avLst/>
          </a:prstGeom>
          <a:solidFill>
            <a:schemeClr val="accent1"/>
          </a:solidFill>
          <a:ln w="9525">
            <a:solidFill>
              <a:schemeClr val="tx1"/>
            </a:solidFill>
            <a:round/>
            <a:headEnd/>
            <a:tailEnd/>
          </a:ln>
          <a:effectLst/>
        </p:spPr>
        <p:txBody>
          <a:bodyPr wrap="none" anchor="ctr"/>
          <a:lstStyle/>
          <a:p>
            <a:pPr algn="ctr" eaLnBrk="1" hangingPunct="1">
              <a:lnSpc>
                <a:spcPct val="100000"/>
              </a:lnSpc>
            </a:pPr>
            <a:r>
              <a:rPr lang="en-US" sz="1200">
                <a:effectLst>
                  <a:outerShdw blurRad="38100" dist="38100" dir="2700000" algn="tl">
                    <a:srgbClr val="FFFFFF"/>
                  </a:outerShdw>
                </a:effectLst>
              </a:rPr>
              <a:t>2</a:t>
            </a:r>
          </a:p>
        </p:txBody>
      </p:sp>
      <p:sp>
        <p:nvSpPr>
          <p:cNvPr id="180235" name="Oval 11"/>
          <p:cNvSpPr>
            <a:spLocks noChangeArrowheads="1"/>
          </p:cNvSpPr>
          <p:nvPr/>
        </p:nvSpPr>
        <p:spPr bwMode="auto">
          <a:xfrm>
            <a:off x="381000" y="4908550"/>
            <a:ext cx="304800" cy="304800"/>
          </a:xfrm>
          <a:prstGeom prst="ellipse">
            <a:avLst/>
          </a:prstGeom>
          <a:solidFill>
            <a:schemeClr val="accent1"/>
          </a:solidFill>
          <a:ln w="9525">
            <a:solidFill>
              <a:schemeClr val="tx1"/>
            </a:solidFill>
            <a:round/>
            <a:headEnd/>
            <a:tailEnd/>
          </a:ln>
          <a:effectLst/>
        </p:spPr>
        <p:txBody>
          <a:bodyPr wrap="none" anchor="ctr"/>
          <a:lstStyle/>
          <a:p>
            <a:pPr algn="ctr" eaLnBrk="1" hangingPunct="1">
              <a:lnSpc>
                <a:spcPct val="100000"/>
              </a:lnSpc>
            </a:pPr>
            <a:r>
              <a:rPr lang="en-US" sz="1200">
                <a:effectLst>
                  <a:outerShdw blurRad="38100" dist="38100" dir="2700000" algn="tl">
                    <a:srgbClr val="FFFFFF"/>
                  </a:outerShdw>
                </a:effectLst>
              </a:rPr>
              <a:t>3</a:t>
            </a:r>
          </a:p>
        </p:txBody>
      </p:sp>
      <p:sp>
        <p:nvSpPr>
          <p:cNvPr id="20492" name="Text Box 12"/>
          <p:cNvSpPr txBox="1">
            <a:spLocks noChangeArrowheads="1"/>
          </p:cNvSpPr>
          <p:nvPr/>
        </p:nvSpPr>
        <p:spPr bwMode="auto">
          <a:xfrm>
            <a:off x="533400" y="2006600"/>
            <a:ext cx="33416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pPr>
            <a:r>
              <a:rPr lang="en-US" sz="1000"/>
              <a:t>There are no current SSH sessions ongoing with R1.</a:t>
            </a:r>
          </a:p>
        </p:txBody>
      </p:sp>
      <p:sp>
        <p:nvSpPr>
          <p:cNvPr id="20493" name="Text Box 13"/>
          <p:cNvSpPr txBox="1">
            <a:spLocks noChangeArrowheads="1"/>
          </p:cNvSpPr>
          <p:nvPr/>
        </p:nvSpPr>
        <p:spPr bwMode="auto">
          <a:xfrm>
            <a:off x="3908425" y="3575050"/>
            <a:ext cx="27781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pPr>
            <a:r>
              <a:rPr lang="en-US" sz="1000"/>
              <a:t>R2 establishes an SSH connection with R1.</a:t>
            </a:r>
          </a:p>
        </p:txBody>
      </p:sp>
      <p:sp>
        <p:nvSpPr>
          <p:cNvPr id="20494" name="Text Box 14"/>
          <p:cNvSpPr txBox="1">
            <a:spLocks noChangeArrowheads="1"/>
          </p:cNvSpPr>
          <p:nvPr/>
        </p:nvSpPr>
        <p:spPr bwMode="auto">
          <a:xfrm>
            <a:off x="714375" y="4892675"/>
            <a:ext cx="38481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pPr>
            <a:r>
              <a:rPr lang="en-US" sz="1000"/>
              <a:t>There is an incoming and outgoing SSHv2 session user Bob.</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Using SDM</a:t>
            </a:r>
          </a:p>
        </p:txBody>
      </p:sp>
      <p:sp>
        <p:nvSpPr>
          <p:cNvPr id="21507" name="TextBox 2"/>
          <p:cNvSpPr txBox="1">
            <a:spLocks noChangeArrowheads="1"/>
          </p:cNvSpPr>
          <p:nvPr/>
        </p:nvSpPr>
        <p:spPr bwMode="auto">
          <a:xfrm>
            <a:off x="609600" y="1371600"/>
            <a:ext cx="80010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7663" indent="-347663">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a:buFontTx/>
              <a:buChar char="•"/>
            </a:pPr>
            <a:endParaRPr lang="sk-SK" sz="2400" b="0"/>
          </a:p>
        </p:txBody>
      </p:sp>
      <p:pic>
        <p:nvPicPr>
          <p:cNvPr id="2150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600200"/>
            <a:ext cx="68580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pic>
      <p:sp>
        <p:nvSpPr>
          <p:cNvPr id="21509" name="AutoShape 6"/>
          <p:cNvSpPr>
            <a:spLocks noChangeArrowheads="1"/>
          </p:cNvSpPr>
          <p:nvPr/>
        </p:nvSpPr>
        <p:spPr bwMode="auto">
          <a:xfrm rot="1837572">
            <a:off x="4267200" y="3556000"/>
            <a:ext cx="482600" cy="273050"/>
          </a:xfrm>
          <a:prstGeom prst="rightArrow">
            <a:avLst>
              <a:gd name="adj1" fmla="val 45352"/>
              <a:gd name="adj2" fmla="val 48834"/>
            </a:avLst>
          </a:prstGeom>
          <a:solidFill>
            <a:schemeClr val="accent2"/>
          </a:solidFill>
          <a:ln w="12700">
            <a:solidFill>
              <a:schemeClr val="tx1"/>
            </a:solidFill>
            <a:miter lim="800000"/>
            <a:headEnd/>
            <a:tailEnd/>
          </a:ln>
        </p:spPr>
        <p:txBody>
          <a:bodyPr lIns="73025" tIns="36512" rIns="73025" bIns="36512" anchor="ctr">
            <a:spAutoFit/>
          </a:bodyPr>
          <a:lstStyle/>
          <a:p>
            <a:endParaRPr lang="sk-SK"/>
          </a:p>
        </p:txBody>
      </p:sp>
      <p:pic>
        <p:nvPicPr>
          <p:cNvPr id="2151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3800475"/>
            <a:ext cx="2505075"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pic>
      <p:sp>
        <p:nvSpPr>
          <p:cNvPr id="21511" name="Rectangle 8"/>
          <p:cNvSpPr>
            <a:spLocks noChangeArrowheads="1"/>
          </p:cNvSpPr>
          <p:nvPr/>
        </p:nvSpPr>
        <p:spPr bwMode="auto">
          <a:xfrm>
            <a:off x="3200400" y="3276600"/>
            <a:ext cx="9906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sk-SK"/>
          </a:p>
        </p:txBody>
      </p:sp>
      <p:sp>
        <p:nvSpPr>
          <p:cNvPr id="182281" name="Text Box 9"/>
          <p:cNvSpPr txBox="1">
            <a:spLocks noChangeArrowheads="1"/>
          </p:cNvSpPr>
          <p:nvPr/>
        </p:nvSpPr>
        <p:spPr bwMode="auto">
          <a:xfrm>
            <a:off x="831850" y="1184275"/>
            <a:ext cx="7396163" cy="357188"/>
          </a:xfrm>
          <a:prstGeom prst="rect">
            <a:avLst/>
          </a:prstGeom>
          <a:solidFill>
            <a:srgbClr val="DDDDDD"/>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lIns="82124" tIns="41061" rIns="82124" bIns="41061">
            <a:spAutoFit/>
          </a:bodyPr>
          <a:lstStyle>
            <a:lvl1pPr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r>
              <a:rPr lang="en-US" sz="2000" b="0">
                <a:solidFill>
                  <a:srgbClr val="005569"/>
                </a:solidFill>
              </a:rPr>
              <a:t>1.</a:t>
            </a:r>
            <a:r>
              <a:rPr lang="en-US" sz="2000" b="0"/>
              <a:t> Choose Configure &gt; Additional Tasks &gt; Router Access &gt; SSH</a:t>
            </a:r>
          </a:p>
        </p:txBody>
      </p:sp>
      <p:sp>
        <p:nvSpPr>
          <p:cNvPr id="182282" name="Text Box 10"/>
          <p:cNvSpPr txBox="1">
            <a:spLocks noChangeArrowheads="1"/>
          </p:cNvSpPr>
          <p:nvPr/>
        </p:nvSpPr>
        <p:spPr bwMode="auto">
          <a:xfrm>
            <a:off x="4718050" y="2860675"/>
            <a:ext cx="4221163" cy="906463"/>
          </a:xfrm>
          <a:prstGeom prst="rect">
            <a:avLst/>
          </a:prstGeom>
          <a:solidFill>
            <a:srgbClr val="DDDDDD"/>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lIns="82124" tIns="41061" rIns="82124" bIns="41061">
            <a:spAutoFit/>
          </a:bodyPr>
          <a:lstStyle>
            <a:lvl1pPr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r>
              <a:rPr lang="en-US" sz="2000" b="0">
                <a:solidFill>
                  <a:srgbClr val="005569"/>
                </a:solidFill>
              </a:rPr>
              <a:t>2.</a:t>
            </a:r>
            <a:r>
              <a:rPr lang="en-US" sz="2000" b="0"/>
              <a:t> Possible status options:</a:t>
            </a:r>
          </a:p>
          <a:p>
            <a:r>
              <a:rPr lang="en-US" sz="2000" b="0"/>
              <a:t>    - RSA key is not set on this router</a:t>
            </a:r>
          </a:p>
          <a:p>
            <a:r>
              <a:rPr lang="en-US" sz="2000" b="0"/>
              <a:t>    - RSA key is set on this router</a:t>
            </a:r>
          </a:p>
        </p:txBody>
      </p:sp>
      <p:sp>
        <p:nvSpPr>
          <p:cNvPr id="182283" name="Text Box 11"/>
          <p:cNvSpPr txBox="1">
            <a:spLocks noChangeArrowheads="1"/>
          </p:cNvSpPr>
          <p:nvPr/>
        </p:nvSpPr>
        <p:spPr bwMode="auto">
          <a:xfrm>
            <a:off x="4946650" y="5070475"/>
            <a:ext cx="3379788" cy="906463"/>
          </a:xfrm>
          <a:prstGeom prst="rect">
            <a:avLst/>
          </a:prstGeom>
          <a:solidFill>
            <a:srgbClr val="DDDDDD"/>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lIns="82124" tIns="41061" rIns="82124" bIns="41061">
            <a:spAutoFit/>
          </a:bodyPr>
          <a:lstStyle>
            <a:lvl1pPr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r>
              <a:rPr lang="en-US" sz="2000" b="0">
                <a:solidFill>
                  <a:srgbClr val="005569"/>
                </a:solidFill>
              </a:rPr>
              <a:t>3.</a:t>
            </a:r>
            <a:r>
              <a:rPr lang="en-US" sz="2000" b="0"/>
              <a:t> Enter a modulus size and </a:t>
            </a:r>
          </a:p>
          <a:p>
            <a:r>
              <a:rPr lang="en-US" sz="2000" b="0"/>
              <a:t>    generate a key, if there is </a:t>
            </a:r>
          </a:p>
          <a:p>
            <a:r>
              <a:rPr lang="en-US" sz="2000" b="0"/>
              <a:t>    no key configured</a:t>
            </a:r>
          </a:p>
        </p:txBody>
      </p:sp>
      <p:sp>
        <p:nvSpPr>
          <p:cNvPr id="182285" name="Text Box 13"/>
          <p:cNvSpPr txBox="1">
            <a:spLocks noChangeArrowheads="1"/>
          </p:cNvSpPr>
          <p:nvPr/>
        </p:nvSpPr>
        <p:spPr bwMode="auto">
          <a:xfrm>
            <a:off x="381000" y="5562600"/>
            <a:ext cx="4343400" cy="858838"/>
          </a:xfrm>
          <a:prstGeom prst="rect">
            <a:avLst/>
          </a:prstGeom>
          <a:solidFill>
            <a:srgbClr val="DDDDDD"/>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2124" tIns="41061" rIns="82124" bIns="41061">
            <a:spAutoFit/>
          </a:bodyPr>
          <a:lstStyle>
            <a:lvl1pPr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pPr>
              <a:lnSpc>
                <a:spcPct val="85000"/>
              </a:lnSpc>
              <a:spcBef>
                <a:spcPct val="50000"/>
              </a:spcBef>
              <a:buClr>
                <a:srgbClr val="005569"/>
              </a:buClr>
            </a:pPr>
            <a:r>
              <a:rPr lang="en-US" sz="2000" b="0">
                <a:solidFill>
                  <a:srgbClr val="005569"/>
                </a:solidFill>
              </a:rPr>
              <a:t>4.</a:t>
            </a:r>
            <a:r>
              <a:rPr lang="en-US" sz="2000" b="0"/>
              <a:t> To configure SSH on the vty lines, </a:t>
            </a:r>
            <a:br>
              <a:rPr lang="en-US" sz="2000" b="0"/>
            </a:br>
            <a:r>
              <a:rPr lang="en-US" sz="2000" b="0"/>
              <a:t>    choose Configure &gt; Additional </a:t>
            </a:r>
            <a:br>
              <a:rPr lang="en-US" sz="2000" b="0"/>
            </a:br>
            <a:r>
              <a:rPr lang="en-US" sz="2000" b="0"/>
              <a:t>    Tasks &gt; Router Access &gt; VTY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2281"/>
                                        </p:tgtEl>
                                        <p:attrNameLst>
                                          <p:attrName>style.visibility</p:attrName>
                                        </p:attrNameLst>
                                      </p:cBhvr>
                                      <p:to>
                                        <p:strVal val="visible"/>
                                      </p:to>
                                    </p:set>
                                    <p:animEffect transition="in" filter="fade">
                                      <p:cBhvr>
                                        <p:cTn id="7" dur="1000"/>
                                        <p:tgtEl>
                                          <p:spTgt spid="182281"/>
                                        </p:tgtEl>
                                      </p:cBhvr>
                                    </p:animEffect>
                                  </p:childTnLst>
                                </p:cTn>
                              </p:par>
                            </p:childTnLst>
                          </p:cTn>
                        </p:par>
                        <p:par>
                          <p:cTn id="8" fill="hold" nodeType="afterGroup">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82282"/>
                                        </p:tgtEl>
                                        <p:attrNameLst>
                                          <p:attrName>style.visibility</p:attrName>
                                        </p:attrNameLst>
                                      </p:cBhvr>
                                      <p:to>
                                        <p:strVal val="visible"/>
                                      </p:to>
                                    </p:set>
                                    <p:animEffect transition="in" filter="fade">
                                      <p:cBhvr>
                                        <p:cTn id="11" dur="1000"/>
                                        <p:tgtEl>
                                          <p:spTgt spid="182282"/>
                                        </p:tgtEl>
                                      </p:cBhvr>
                                    </p:animEffect>
                                  </p:childTnLst>
                                </p:cTn>
                              </p:par>
                            </p:childTnLst>
                          </p:cTn>
                        </p:par>
                        <p:par>
                          <p:cTn id="12" fill="hold" nodeType="afterGroup">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82283"/>
                                        </p:tgtEl>
                                        <p:attrNameLst>
                                          <p:attrName>style.visibility</p:attrName>
                                        </p:attrNameLst>
                                      </p:cBhvr>
                                      <p:to>
                                        <p:strVal val="visible"/>
                                      </p:to>
                                    </p:set>
                                    <p:animEffect transition="in" filter="fade">
                                      <p:cBhvr>
                                        <p:cTn id="15" dur="1000"/>
                                        <p:tgtEl>
                                          <p:spTgt spid="182283"/>
                                        </p:tgtEl>
                                      </p:cBhvr>
                                    </p:animEffect>
                                  </p:childTnLst>
                                </p:cTn>
                              </p:par>
                            </p:childTnLst>
                          </p:cTn>
                        </p:par>
                        <p:par>
                          <p:cTn id="16" fill="hold" nodeType="afterGroup">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182285"/>
                                        </p:tgtEl>
                                        <p:attrNameLst>
                                          <p:attrName>style.visibility</p:attrName>
                                        </p:attrNameLst>
                                      </p:cBhvr>
                                      <p:to>
                                        <p:strVal val="visible"/>
                                      </p:to>
                                    </p:set>
                                    <p:animEffect transition="in" filter="fade">
                                      <p:cBhvr>
                                        <p:cTn id="19" dur="1000"/>
                                        <p:tgtEl>
                                          <p:spTgt spid="1822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81" grpId="0" animBg="1"/>
      <p:bldP spid="182282" grpId="0" animBg="1"/>
      <p:bldP spid="182283" grpId="0" animBg="1"/>
      <p:bldP spid="18228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5" descr="2358_p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419600"/>
            <a:ext cx="8229600" cy="198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Text Box 6"/>
          <p:cNvSpPr txBox="1">
            <a:spLocks noChangeArrowheads="1"/>
          </p:cNvSpPr>
          <p:nvPr/>
        </p:nvSpPr>
        <p:spPr bwMode="auto">
          <a:xfrm>
            <a:off x="2352675" y="5156200"/>
            <a:ext cx="1600200" cy="762000"/>
          </a:xfrm>
          <a:prstGeom prst="rect">
            <a:avLst/>
          </a:prstGeom>
          <a:solidFill>
            <a:srgbClr val="0099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spcBef>
                <a:spcPct val="50000"/>
              </a:spcBef>
            </a:pPr>
            <a:r>
              <a:rPr lang="en-US" sz="1200" b="0">
                <a:solidFill>
                  <a:schemeClr val="bg1"/>
                </a:solidFill>
              </a:rPr>
              <a:t>Config AAA, Show, Firewall, IDS/IPS, NetFlow</a:t>
            </a:r>
          </a:p>
        </p:txBody>
      </p:sp>
      <p:sp>
        <p:nvSpPr>
          <p:cNvPr id="22532" name="Rectangle 2"/>
          <p:cNvSpPr>
            <a:spLocks noGrp="1" noChangeArrowheads="1"/>
          </p:cNvSpPr>
          <p:nvPr>
            <p:ph type="title"/>
          </p:nvPr>
        </p:nvSpPr>
        <p:spPr/>
        <p:txBody>
          <a:bodyPr/>
          <a:lstStyle/>
          <a:p>
            <a:pPr eaLnBrk="1" hangingPunct="1"/>
            <a:r>
              <a:rPr lang="en-US" smtClean="0"/>
              <a:t>Configuring for Privilege Levels</a:t>
            </a:r>
          </a:p>
        </p:txBody>
      </p:sp>
      <p:sp>
        <p:nvSpPr>
          <p:cNvPr id="22533" name="Rectangle 4"/>
          <p:cNvSpPr>
            <a:spLocks noGrp="1" noChangeArrowheads="1"/>
          </p:cNvSpPr>
          <p:nvPr>
            <p:ph type="body" idx="1"/>
          </p:nvPr>
        </p:nvSpPr>
        <p:spPr>
          <a:xfrm>
            <a:off x="455613" y="1447800"/>
            <a:ext cx="8224837" cy="3200400"/>
          </a:xfrm>
        </p:spPr>
        <p:txBody>
          <a:bodyPr/>
          <a:lstStyle/>
          <a:p>
            <a:pPr>
              <a:lnSpc>
                <a:spcPct val="75000"/>
              </a:lnSpc>
            </a:pPr>
            <a:r>
              <a:rPr lang="en-US" sz="2400" smtClean="0"/>
              <a:t>By default:</a:t>
            </a:r>
          </a:p>
          <a:p>
            <a:pPr lvl="1">
              <a:lnSpc>
                <a:spcPct val="75000"/>
              </a:lnSpc>
            </a:pPr>
            <a:r>
              <a:rPr lang="en-US" sz="2000" smtClean="0"/>
              <a:t>User EXEC mode (privilege level 1)</a:t>
            </a:r>
          </a:p>
          <a:p>
            <a:pPr lvl="1">
              <a:lnSpc>
                <a:spcPct val="75000"/>
              </a:lnSpc>
            </a:pPr>
            <a:r>
              <a:rPr lang="en-US" sz="2000" smtClean="0"/>
              <a:t>Privileged EXEC mode (privilege level 15)</a:t>
            </a:r>
          </a:p>
          <a:p>
            <a:pPr>
              <a:lnSpc>
                <a:spcPct val="75000"/>
              </a:lnSpc>
            </a:pPr>
            <a:r>
              <a:rPr lang="en-US" sz="2400" smtClean="0"/>
              <a:t>Sixteen privilege levels available</a:t>
            </a:r>
          </a:p>
          <a:p>
            <a:pPr>
              <a:lnSpc>
                <a:spcPct val="75000"/>
              </a:lnSpc>
            </a:pPr>
            <a:r>
              <a:rPr lang="en-US" sz="2400" smtClean="0"/>
              <a:t>Methods of providing privileged level access infrastructure access:</a:t>
            </a:r>
          </a:p>
          <a:p>
            <a:pPr lvl="1">
              <a:lnSpc>
                <a:spcPct val="75000"/>
              </a:lnSpc>
            </a:pPr>
            <a:r>
              <a:rPr lang="en-US" sz="2000" smtClean="0"/>
              <a:t>Privilege Levels</a:t>
            </a:r>
          </a:p>
          <a:p>
            <a:pPr lvl="1">
              <a:lnSpc>
                <a:spcPct val="75000"/>
              </a:lnSpc>
            </a:pPr>
            <a:r>
              <a:rPr lang="en-US" sz="2000" smtClean="0"/>
              <a:t>Role-Based CLI Access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mtClean="0"/>
              <a:t>Privilege CLI Command</a:t>
            </a:r>
          </a:p>
        </p:txBody>
      </p:sp>
      <p:sp>
        <p:nvSpPr>
          <p:cNvPr id="23555" name="Text Box 4"/>
          <p:cNvSpPr txBox="1">
            <a:spLocks noChangeArrowheads="1"/>
          </p:cNvSpPr>
          <p:nvPr/>
        </p:nvSpPr>
        <p:spPr bwMode="auto">
          <a:xfrm>
            <a:off x="0" y="1720850"/>
            <a:ext cx="5638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a:lnSpc>
                <a:spcPct val="100000"/>
              </a:lnSpc>
              <a:spcBef>
                <a:spcPct val="50000"/>
              </a:spcBef>
            </a:pPr>
            <a:r>
              <a:rPr lang="en-US" sz="1600">
                <a:latin typeface="Courier New" pitchFamily="49" charset="0"/>
              </a:rPr>
              <a:t>router(config)#</a:t>
            </a:r>
          </a:p>
        </p:txBody>
      </p:sp>
      <p:sp>
        <p:nvSpPr>
          <p:cNvPr id="23556" name="Text Box 5"/>
          <p:cNvSpPr txBox="1">
            <a:spLocks noChangeArrowheads="1"/>
          </p:cNvSpPr>
          <p:nvPr/>
        </p:nvSpPr>
        <p:spPr bwMode="auto">
          <a:xfrm>
            <a:off x="1905000" y="1689100"/>
            <a:ext cx="68580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bIns="0">
            <a:spAutoFit/>
          </a:bodyPr>
          <a:lstStyle>
            <a:lvl1pPr marL="238125" indent="-238125">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a:lnSpc>
                <a:spcPct val="100000"/>
              </a:lnSpc>
              <a:spcBef>
                <a:spcPct val="50000"/>
              </a:spcBef>
            </a:pPr>
            <a:r>
              <a:rPr lang="en-US" sz="1600" b="0">
                <a:solidFill>
                  <a:srgbClr val="000000"/>
                </a:solidFill>
                <a:latin typeface="Courier New" pitchFamily="49" charset="0"/>
              </a:rPr>
              <a:t>privilege </a:t>
            </a:r>
            <a:r>
              <a:rPr lang="en-US" sz="1600" b="0" i="1">
                <a:solidFill>
                  <a:srgbClr val="000000"/>
                </a:solidFill>
                <a:latin typeface="Courier New" pitchFamily="49" charset="0"/>
              </a:rPr>
              <a:t>mode</a:t>
            </a:r>
            <a:r>
              <a:rPr lang="en-US" sz="1600" b="0">
                <a:solidFill>
                  <a:srgbClr val="000000"/>
                </a:solidFill>
                <a:latin typeface="Courier New" pitchFamily="49" charset="0"/>
              </a:rPr>
              <a:t> {level </a:t>
            </a:r>
            <a:r>
              <a:rPr lang="en-US" sz="1600" b="0" i="1">
                <a:solidFill>
                  <a:srgbClr val="000000"/>
                </a:solidFill>
                <a:latin typeface="Courier New" pitchFamily="49" charset="0"/>
              </a:rPr>
              <a:t>level</a:t>
            </a:r>
            <a:r>
              <a:rPr lang="en-US" sz="1600" b="0">
                <a:solidFill>
                  <a:srgbClr val="000000"/>
                </a:solidFill>
                <a:latin typeface="Courier New" pitchFamily="49" charset="0"/>
              </a:rPr>
              <a:t> </a:t>
            </a:r>
            <a:r>
              <a:rPr lang="en-US" sz="1600" b="0" i="1">
                <a:solidFill>
                  <a:srgbClr val="000000"/>
                </a:solidFill>
                <a:latin typeface="Courier New" pitchFamily="49" charset="0"/>
              </a:rPr>
              <a:t>command</a:t>
            </a:r>
            <a:r>
              <a:rPr lang="en-US" sz="1600" b="0">
                <a:solidFill>
                  <a:srgbClr val="000000"/>
                </a:solidFill>
                <a:latin typeface="Courier New" pitchFamily="49" charset="0"/>
              </a:rPr>
              <a:t> | reset </a:t>
            </a:r>
            <a:r>
              <a:rPr lang="en-US" sz="1600" b="0" i="1">
                <a:solidFill>
                  <a:srgbClr val="000000"/>
                </a:solidFill>
                <a:latin typeface="Courier New" pitchFamily="49" charset="0"/>
              </a:rPr>
              <a:t>command</a:t>
            </a:r>
            <a:r>
              <a:rPr lang="en-US" sz="1600" b="0">
                <a:solidFill>
                  <a:srgbClr val="000000"/>
                </a:solidFill>
                <a:latin typeface="Courier New" pitchFamily="49" charset="0"/>
              </a:rPr>
              <a:t>}</a:t>
            </a:r>
          </a:p>
        </p:txBody>
      </p:sp>
      <p:graphicFrame>
        <p:nvGraphicFramePr>
          <p:cNvPr id="212008" name="Group 40"/>
          <p:cNvGraphicFramePr>
            <a:graphicFrameLocks noGrp="1"/>
          </p:cNvGraphicFramePr>
          <p:nvPr/>
        </p:nvGraphicFramePr>
        <p:xfrm>
          <a:off x="304800" y="2359025"/>
          <a:ext cx="8534400" cy="3748088"/>
        </p:xfrm>
        <a:graphic>
          <a:graphicData uri="http://schemas.openxmlformats.org/drawingml/2006/table">
            <a:tbl>
              <a:tblPr/>
              <a:tblGrid>
                <a:gridCol w="2200275"/>
                <a:gridCol w="6334125"/>
              </a:tblGrid>
              <a:tr h="395288">
                <a:tc>
                  <a:txBody>
                    <a:bodyPr/>
                    <a:lstStyle/>
                    <a:p>
                      <a:pPr marL="0" marR="0" lvl="0" indent="0" algn="l" defTabSz="914400" rtl="0" eaLnBrk="0" fontAlgn="base" latinLnBrk="0" hangingPunct="0">
                        <a:lnSpc>
                          <a:spcPct val="95000"/>
                        </a:lnSpc>
                        <a:spcBef>
                          <a:spcPct val="0"/>
                        </a:spcBef>
                        <a:spcAft>
                          <a:spcPct val="0"/>
                        </a:spcAft>
                        <a:buClr>
                          <a:srgbClr val="005569"/>
                        </a:buClr>
                        <a:buSzTx/>
                        <a:buFontTx/>
                        <a:buNone/>
                        <a:tabLst/>
                      </a:pPr>
                      <a:r>
                        <a:rPr kumimoji="0" lang="en-US" sz="2000" b="1" i="0" u="none" strike="noStrike" cap="none" normalizeH="0" baseline="0" smtClean="0">
                          <a:ln>
                            <a:noFill/>
                          </a:ln>
                          <a:solidFill>
                            <a:schemeClr val="tx1"/>
                          </a:solidFill>
                          <a:effectLst/>
                          <a:latin typeface="Arial" charset="0"/>
                          <a:cs typeface="Times New Roman" pitchFamily="18" charset="0"/>
                        </a:rPr>
                        <a:t>Command</a:t>
                      </a:r>
                      <a:endParaRPr kumimoji="0" lang="en-US" sz="4000" b="0" i="0" u="none" strike="noStrike" cap="none" normalizeH="0" baseline="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0" fontAlgn="base" latinLnBrk="0" hangingPunct="0">
                        <a:lnSpc>
                          <a:spcPct val="95000"/>
                        </a:lnSpc>
                        <a:spcBef>
                          <a:spcPct val="0"/>
                        </a:spcBef>
                        <a:spcAft>
                          <a:spcPct val="0"/>
                        </a:spcAft>
                        <a:buClr>
                          <a:srgbClr val="005569"/>
                        </a:buClr>
                        <a:buSzTx/>
                        <a:buFontTx/>
                        <a:buNone/>
                        <a:tabLst/>
                      </a:pPr>
                      <a:r>
                        <a:rPr kumimoji="0" lang="en-US" sz="2000" b="1" i="0" u="none" strike="noStrike" cap="none" normalizeH="0" baseline="0" smtClean="0">
                          <a:ln>
                            <a:noFill/>
                          </a:ln>
                          <a:solidFill>
                            <a:schemeClr val="tx1"/>
                          </a:solidFill>
                          <a:effectLst/>
                          <a:latin typeface="Arial" charset="0"/>
                          <a:cs typeface="Times New Roman" pitchFamily="18" charset="0"/>
                        </a:rPr>
                        <a:t>Description</a:t>
                      </a:r>
                      <a:endParaRPr kumimoji="0" lang="en-US" sz="4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tr>
              <a:tr h="547688">
                <a:tc>
                  <a:txBody>
                    <a:bodyPr/>
                    <a:lstStyle/>
                    <a:p>
                      <a:pPr marL="0" marR="0" lvl="0" indent="0" algn="l" defTabSz="914400" rtl="0" eaLnBrk="0" fontAlgn="base" latinLnBrk="0" hangingPunct="0">
                        <a:lnSpc>
                          <a:spcPct val="95000"/>
                        </a:lnSpc>
                        <a:spcBef>
                          <a:spcPct val="0"/>
                        </a:spcBef>
                        <a:spcAft>
                          <a:spcPct val="0"/>
                        </a:spcAft>
                        <a:buClr>
                          <a:srgbClr val="005569"/>
                        </a:buClr>
                        <a:buSzTx/>
                        <a:buFontTx/>
                        <a:buNone/>
                        <a:tabLst/>
                      </a:pPr>
                      <a:r>
                        <a:rPr kumimoji="0" lang="en-US" sz="2000" b="0" i="1" u="none" strike="noStrike" cap="none" normalizeH="0" baseline="0" smtClean="0">
                          <a:ln>
                            <a:noFill/>
                          </a:ln>
                          <a:solidFill>
                            <a:schemeClr val="tx1"/>
                          </a:solidFill>
                          <a:effectLst/>
                          <a:latin typeface="Arial" charset="0"/>
                          <a:cs typeface="Times New Roman" pitchFamily="18" charset="0"/>
                        </a:rPr>
                        <a:t>mode</a:t>
                      </a:r>
                      <a:endParaRPr kumimoji="0" lang="en-US" sz="4000" b="0" i="0" u="none" strike="noStrike" cap="none" normalizeH="0" baseline="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0"/>
                        </a:spcBef>
                        <a:spcAft>
                          <a:spcPct val="0"/>
                        </a:spcAft>
                        <a:buClr>
                          <a:srgbClr val="005569"/>
                        </a:buClr>
                        <a:buSzTx/>
                        <a:buFontTx/>
                        <a:buNone/>
                        <a:tabLst/>
                      </a:pPr>
                      <a:r>
                        <a:rPr kumimoji="0" lang="en-US" sz="2000" b="0" i="0" u="none" strike="noStrike" cap="none" normalizeH="0" baseline="0" smtClean="0">
                          <a:ln>
                            <a:noFill/>
                          </a:ln>
                          <a:solidFill>
                            <a:schemeClr val="tx1"/>
                          </a:solidFill>
                          <a:effectLst/>
                          <a:latin typeface="Arial" charset="0"/>
                          <a:cs typeface="Times New Roman" pitchFamily="18" charset="0"/>
                        </a:rPr>
                        <a:t>Specifies the configuration mode. Use the </a:t>
                      </a:r>
                      <a:r>
                        <a:rPr kumimoji="0" lang="en-US" sz="2000" b="1" i="0" u="none" strike="noStrike" cap="none" normalizeH="0" baseline="0" smtClean="0">
                          <a:ln>
                            <a:noFill/>
                          </a:ln>
                          <a:solidFill>
                            <a:schemeClr val="tx1"/>
                          </a:solidFill>
                          <a:effectLst/>
                          <a:latin typeface="Arial" charset="0"/>
                        </a:rPr>
                        <a:t>privilege ? </a:t>
                      </a:r>
                      <a:r>
                        <a:rPr kumimoji="0" lang="en-US" sz="2000" b="0" i="0" u="none" strike="noStrike" cap="none" normalizeH="0" baseline="0" smtClean="0">
                          <a:ln>
                            <a:noFill/>
                          </a:ln>
                          <a:solidFill>
                            <a:schemeClr val="tx1"/>
                          </a:solidFill>
                          <a:effectLst/>
                          <a:latin typeface="Arial" charset="0"/>
                        </a:rPr>
                        <a:t>command to see a complete list of router configuration modes available</a:t>
                      </a:r>
                      <a:endParaRPr kumimoji="0" lang="en-US" sz="4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2888">
                <a:tc>
                  <a:txBody>
                    <a:bodyPr/>
                    <a:lstStyle/>
                    <a:p>
                      <a:pPr marL="0" marR="0" lvl="0" indent="0" algn="l" defTabSz="914400" rtl="0" eaLnBrk="0" fontAlgn="base" latinLnBrk="0" hangingPunct="0">
                        <a:lnSpc>
                          <a:spcPct val="95000"/>
                        </a:lnSpc>
                        <a:spcBef>
                          <a:spcPct val="0"/>
                        </a:spcBef>
                        <a:spcAft>
                          <a:spcPct val="0"/>
                        </a:spcAft>
                        <a:buClr>
                          <a:srgbClr val="005569"/>
                        </a:buClr>
                        <a:buSzTx/>
                        <a:buFontTx/>
                        <a:buNone/>
                        <a:tabLst/>
                      </a:pPr>
                      <a:r>
                        <a:rPr kumimoji="0" lang="en-US" sz="2000" b="1" i="0" u="none" strike="noStrike" cap="none" normalizeH="0" baseline="0" smtClean="0">
                          <a:ln>
                            <a:noFill/>
                          </a:ln>
                          <a:solidFill>
                            <a:schemeClr val="tx1"/>
                          </a:solidFill>
                          <a:effectLst/>
                          <a:latin typeface="Arial" charset="0"/>
                          <a:cs typeface="Times New Roman" pitchFamily="18" charset="0"/>
                        </a:rPr>
                        <a:t>level</a:t>
                      </a:r>
                      <a:endParaRPr kumimoji="0" lang="en-US" sz="4000" b="0" i="0" u="none" strike="noStrike" cap="none" normalizeH="0" baseline="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0"/>
                        </a:spcBef>
                        <a:spcAft>
                          <a:spcPct val="0"/>
                        </a:spcAft>
                        <a:buClr>
                          <a:srgbClr val="005569"/>
                        </a:buClr>
                        <a:buSzTx/>
                        <a:buFontTx/>
                        <a:buNone/>
                        <a:tabLst/>
                      </a:pPr>
                      <a:r>
                        <a:rPr kumimoji="0" lang="en-US" sz="2000" b="0" i="0" u="none" strike="noStrike" cap="none" normalizeH="0" baseline="0" smtClean="0">
                          <a:ln>
                            <a:noFill/>
                          </a:ln>
                          <a:solidFill>
                            <a:schemeClr val="tx1"/>
                          </a:solidFill>
                          <a:effectLst/>
                          <a:latin typeface="Arial" charset="0"/>
                          <a:cs typeface="Times New Roman" pitchFamily="18" charset="0"/>
                        </a:rPr>
                        <a:t>(Optional) Enables setting a privilege level with a specified command </a:t>
                      </a:r>
                      <a:endParaRPr kumimoji="0" lang="en-US" sz="4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5288">
                <a:tc>
                  <a:txBody>
                    <a:bodyPr/>
                    <a:lstStyle/>
                    <a:p>
                      <a:pPr marL="0" marR="0" lvl="0" indent="0" algn="l" defTabSz="914400" rtl="0" eaLnBrk="0" fontAlgn="base" latinLnBrk="0" hangingPunct="0">
                        <a:lnSpc>
                          <a:spcPct val="95000"/>
                        </a:lnSpc>
                        <a:spcBef>
                          <a:spcPct val="0"/>
                        </a:spcBef>
                        <a:spcAft>
                          <a:spcPct val="0"/>
                        </a:spcAft>
                        <a:buClr>
                          <a:srgbClr val="005569"/>
                        </a:buClr>
                        <a:buSzTx/>
                        <a:buFontTx/>
                        <a:buNone/>
                        <a:tabLst/>
                      </a:pPr>
                      <a:r>
                        <a:rPr kumimoji="0" lang="en-US" sz="2000" b="0" i="1" u="none" strike="noStrike" cap="none" normalizeH="0" baseline="0" smtClean="0">
                          <a:ln>
                            <a:noFill/>
                          </a:ln>
                          <a:solidFill>
                            <a:schemeClr val="tx1"/>
                          </a:solidFill>
                          <a:effectLst/>
                          <a:latin typeface="Arial" charset="0"/>
                          <a:cs typeface="Times New Roman" pitchFamily="18" charset="0"/>
                        </a:rPr>
                        <a:t>level command</a:t>
                      </a:r>
                      <a:endParaRPr kumimoji="0" lang="en-US" sz="4000" b="0" i="0" u="none" strike="noStrike" cap="none" normalizeH="0" baseline="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0"/>
                        </a:spcBef>
                        <a:spcAft>
                          <a:spcPct val="0"/>
                        </a:spcAft>
                        <a:buClr>
                          <a:srgbClr val="005569"/>
                        </a:buClr>
                        <a:buSzTx/>
                        <a:buFontTx/>
                        <a:buNone/>
                        <a:tabLst/>
                      </a:pPr>
                      <a:r>
                        <a:rPr kumimoji="0" lang="en-US" sz="2000" b="0" i="0" u="none" strike="noStrike" cap="none" normalizeH="0" baseline="0" smtClean="0">
                          <a:ln>
                            <a:noFill/>
                          </a:ln>
                          <a:solidFill>
                            <a:schemeClr val="tx1"/>
                          </a:solidFill>
                          <a:effectLst/>
                          <a:latin typeface="Arial" charset="0"/>
                          <a:cs typeface="Times New Roman" pitchFamily="18" charset="0"/>
                        </a:rPr>
                        <a:t>(Optional) The privilege level associated with a command (specify up to 16 privilege levels, using numbers 0 to 15)</a:t>
                      </a:r>
                      <a:endParaRPr kumimoji="0" lang="en-US" sz="4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2888">
                <a:tc>
                  <a:txBody>
                    <a:bodyPr/>
                    <a:lstStyle/>
                    <a:p>
                      <a:pPr marL="0" marR="0" lvl="0" indent="0" algn="l" defTabSz="914400" rtl="0" eaLnBrk="0" fontAlgn="base" latinLnBrk="0" hangingPunct="0">
                        <a:lnSpc>
                          <a:spcPct val="95000"/>
                        </a:lnSpc>
                        <a:spcBef>
                          <a:spcPct val="0"/>
                        </a:spcBef>
                        <a:spcAft>
                          <a:spcPct val="0"/>
                        </a:spcAft>
                        <a:buClr>
                          <a:srgbClr val="005569"/>
                        </a:buClr>
                        <a:buSzTx/>
                        <a:buFontTx/>
                        <a:buNone/>
                        <a:tabLst/>
                      </a:pPr>
                      <a:r>
                        <a:rPr kumimoji="0" lang="en-US" sz="2000" b="1" i="0" u="none" strike="noStrike" cap="none" normalizeH="0" baseline="0" smtClean="0">
                          <a:ln>
                            <a:noFill/>
                          </a:ln>
                          <a:solidFill>
                            <a:schemeClr val="tx1"/>
                          </a:solidFill>
                          <a:effectLst/>
                          <a:latin typeface="Arial" charset="0"/>
                          <a:cs typeface="Times New Roman" pitchFamily="18" charset="0"/>
                        </a:rPr>
                        <a:t>reset</a:t>
                      </a:r>
                      <a:endParaRPr kumimoji="0" lang="en-US" sz="4000" b="0" i="0" u="none" strike="noStrike" cap="none" normalizeH="0" baseline="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0"/>
                        </a:spcBef>
                        <a:spcAft>
                          <a:spcPct val="0"/>
                        </a:spcAft>
                        <a:buClr>
                          <a:srgbClr val="005569"/>
                        </a:buClr>
                        <a:buSzTx/>
                        <a:buFontTx/>
                        <a:buNone/>
                        <a:tabLst/>
                      </a:pPr>
                      <a:r>
                        <a:rPr kumimoji="0" lang="en-US" sz="2000" b="0" i="0" u="none" strike="noStrike" cap="none" normalizeH="0" baseline="0" smtClean="0">
                          <a:ln>
                            <a:noFill/>
                          </a:ln>
                          <a:solidFill>
                            <a:schemeClr val="tx1"/>
                          </a:solidFill>
                          <a:effectLst/>
                          <a:latin typeface="Arial" charset="0"/>
                          <a:cs typeface="Times New Roman" pitchFamily="18" charset="0"/>
                        </a:rPr>
                        <a:t>(Optional) Resets the privilege level of a command</a:t>
                      </a:r>
                      <a:endParaRPr kumimoji="0" lang="en-US" sz="4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2888">
                <a:tc>
                  <a:txBody>
                    <a:bodyPr/>
                    <a:lstStyle/>
                    <a:p>
                      <a:pPr marL="0" marR="0" lvl="0" indent="0" algn="l" defTabSz="914400" rtl="0" eaLnBrk="0" fontAlgn="base" latinLnBrk="0" hangingPunct="0">
                        <a:lnSpc>
                          <a:spcPct val="95000"/>
                        </a:lnSpc>
                        <a:spcBef>
                          <a:spcPct val="0"/>
                        </a:spcBef>
                        <a:spcAft>
                          <a:spcPct val="0"/>
                        </a:spcAft>
                        <a:buClr>
                          <a:srgbClr val="005569"/>
                        </a:buClr>
                        <a:buSzTx/>
                        <a:buFontTx/>
                        <a:buNone/>
                        <a:tabLst/>
                      </a:pPr>
                      <a:r>
                        <a:rPr kumimoji="0" lang="en-US" sz="2000" b="0" i="1" u="none" strike="noStrike" cap="none" normalizeH="0" baseline="0" smtClean="0">
                          <a:ln>
                            <a:noFill/>
                          </a:ln>
                          <a:solidFill>
                            <a:schemeClr val="tx1"/>
                          </a:solidFill>
                          <a:effectLst/>
                          <a:latin typeface="Arial" charset="0"/>
                          <a:cs typeface="Times New Roman" pitchFamily="18" charset="0"/>
                        </a:rPr>
                        <a:t>Command</a:t>
                      </a:r>
                      <a:endParaRPr kumimoji="0" lang="en-US" sz="4000" b="0" i="0" u="none" strike="noStrike" cap="none" normalizeH="0" baseline="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0"/>
                        </a:spcBef>
                        <a:spcAft>
                          <a:spcPct val="0"/>
                        </a:spcAft>
                        <a:buClr>
                          <a:srgbClr val="005569"/>
                        </a:buClr>
                        <a:buSzTx/>
                        <a:buFontTx/>
                        <a:buNone/>
                        <a:tabLst/>
                      </a:pPr>
                      <a:r>
                        <a:rPr kumimoji="0" lang="en-US" sz="2000" b="0" i="0" u="none" strike="noStrike" cap="none" normalizeH="0" baseline="0" smtClean="0">
                          <a:ln>
                            <a:noFill/>
                          </a:ln>
                          <a:solidFill>
                            <a:schemeClr val="tx1"/>
                          </a:solidFill>
                          <a:effectLst/>
                          <a:latin typeface="Arial" charset="0"/>
                          <a:cs typeface="Times New Roman" pitchFamily="18" charset="0"/>
                        </a:rPr>
                        <a:t>(Optional) Resets the privilege level</a:t>
                      </a:r>
                      <a:endParaRPr kumimoji="0" lang="en-US" sz="4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mtClean="0"/>
              <a:t>Privilege Levels for Users</a:t>
            </a:r>
          </a:p>
        </p:txBody>
      </p:sp>
      <p:sp>
        <p:nvSpPr>
          <p:cNvPr id="24579" name="Rectangle 8"/>
          <p:cNvSpPr>
            <a:spLocks noGrp="1" noChangeArrowheads="1"/>
          </p:cNvSpPr>
          <p:nvPr>
            <p:ph type="body" sz="half" idx="2"/>
          </p:nvPr>
        </p:nvSpPr>
        <p:spPr>
          <a:xfrm>
            <a:off x="455613" y="4121150"/>
            <a:ext cx="8224837" cy="2051050"/>
          </a:xfrm>
        </p:spPr>
        <p:txBody>
          <a:bodyPr/>
          <a:lstStyle/>
          <a:p>
            <a:pPr>
              <a:lnSpc>
                <a:spcPct val="75000"/>
              </a:lnSpc>
            </a:pPr>
            <a:r>
              <a:rPr lang="en-US" sz="2000" smtClean="0"/>
              <a:t>A USER account with normal, Level 1 access.</a:t>
            </a:r>
          </a:p>
          <a:p>
            <a:pPr>
              <a:lnSpc>
                <a:spcPct val="75000"/>
              </a:lnSpc>
            </a:pPr>
            <a:r>
              <a:rPr lang="en-US" sz="2000" smtClean="0"/>
              <a:t>A SUPPORT account with Level 1 and </a:t>
            </a:r>
            <a:r>
              <a:rPr lang="en-US" sz="2000" b="1" smtClean="0">
                <a:latin typeface="Courier New" pitchFamily="49" charset="0"/>
                <a:cs typeface="Courier New" pitchFamily="49" charset="0"/>
              </a:rPr>
              <a:t>ping</a:t>
            </a:r>
            <a:r>
              <a:rPr lang="en-US" sz="2000" b="1" smtClean="0"/>
              <a:t> </a:t>
            </a:r>
            <a:r>
              <a:rPr lang="en-US" sz="2000" smtClean="0"/>
              <a:t>command access.</a:t>
            </a:r>
            <a:endParaRPr lang="en-US" sz="2000" b="1" smtClean="0"/>
          </a:p>
          <a:p>
            <a:pPr>
              <a:lnSpc>
                <a:spcPct val="75000"/>
              </a:lnSpc>
            </a:pPr>
            <a:r>
              <a:rPr lang="en-US" sz="2000" smtClean="0"/>
              <a:t>A JR-ADMIN account with the same privileges as the SUPPORT account plus access to the </a:t>
            </a:r>
            <a:r>
              <a:rPr lang="en-US" sz="2000" b="1" smtClean="0">
                <a:latin typeface="Courier New" pitchFamily="49" charset="0"/>
                <a:cs typeface="Courier New" pitchFamily="49" charset="0"/>
              </a:rPr>
              <a:t>reload</a:t>
            </a:r>
            <a:r>
              <a:rPr lang="en-US" sz="2000" b="1" smtClean="0"/>
              <a:t> </a:t>
            </a:r>
            <a:r>
              <a:rPr lang="en-US" sz="2000" smtClean="0"/>
              <a:t>command.</a:t>
            </a:r>
          </a:p>
          <a:p>
            <a:pPr>
              <a:lnSpc>
                <a:spcPct val="75000"/>
              </a:lnSpc>
            </a:pPr>
            <a:r>
              <a:rPr lang="en-US" sz="2000" smtClean="0"/>
              <a:t>An ADMIN account which has all of the regular privileged EXEC commands.</a:t>
            </a:r>
          </a:p>
          <a:p>
            <a:pPr>
              <a:lnSpc>
                <a:spcPct val="75000"/>
              </a:lnSpc>
            </a:pPr>
            <a:endParaRPr lang="en-US" sz="2000" smtClean="0"/>
          </a:p>
        </p:txBody>
      </p:sp>
      <p:sp>
        <p:nvSpPr>
          <p:cNvPr id="24580" name="Text Box 5"/>
          <p:cNvSpPr txBox="1">
            <a:spLocks noChangeArrowheads="1"/>
          </p:cNvSpPr>
          <p:nvPr/>
        </p:nvSpPr>
        <p:spPr bwMode="auto">
          <a:xfrm>
            <a:off x="1066800" y="1371600"/>
            <a:ext cx="6172200" cy="2493963"/>
          </a:xfrm>
          <a:prstGeom prst="rect">
            <a:avLst/>
          </a:prstGeom>
          <a:solidFill>
            <a:srgbClr val="DDDDDD"/>
          </a:solidFill>
          <a:ln w="28575" algn="ctr">
            <a:solidFill>
              <a:schemeClr val="tx1"/>
            </a:solidFill>
            <a:miter lim="800000"/>
            <a:headEnd/>
            <a:tailEnd/>
          </a:ln>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pPr>
            <a:r>
              <a:rPr lang="en-US" sz="1200" b="0">
                <a:latin typeface="Courier New" pitchFamily="49" charset="0"/>
              </a:rPr>
              <a:t>R1# conf t</a:t>
            </a:r>
          </a:p>
          <a:p>
            <a:pPr eaLnBrk="1" hangingPunct="1">
              <a:lnSpc>
                <a:spcPct val="100000"/>
              </a:lnSpc>
            </a:pPr>
            <a:r>
              <a:rPr lang="pt-BR" sz="1200" b="0">
                <a:latin typeface="Courier New" pitchFamily="49" charset="0"/>
              </a:rPr>
              <a:t>R1(config)# </a:t>
            </a:r>
            <a:r>
              <a:rPr lang="pt-BR" sz="1200">
                <a:latin typeface="Courier New" pitchFamily="49" charset="0"/>
              </a:rPr>
              <a:t>username USER privilege 1 secret cisco</a:t>
            </a:r>
          </a:p>
          <a:p>
            <a:pPr eaLnBrk="1" hangingPunct="1">
              <a:lnSpc>
                <a:spcPct val="100000"/>
              </a:lnSpc>
            </a:pPr>
            <a:r>
              <a:rPr lang="pt-BR" sz="1200" b="0">
                <a:latin typeface="Courier New" pitchFamily="49" charset="0"/>
              </a:rPr>
              <a:t>R1(config)#</a:t>
            </a:r>
            <a:endParaRPr lang="en-US" sz="1200" b="0">
              <a:latin typeface="Courier New" pitchFamily="49" charset="0"/>
            </a:endParaRPr>
          </a:p>
          <a:p>
            <a:pPr eaLnBrk="1" hangingPunct="1">
              <a:lnSpc>
                <a:spcPct val="100000"/>
              </a:lnSpc>
            </a:pPr>
            <a:r>
              <a:rPr lang="en-US" sz="1200" b="0">
                <a:latin typeface="Courier New" pitchFamily="49" charset="0"/>
              </a:rPr>
              <a:t>R1(config)# </a:t>
            </a:r>
            <a:r>
              <a:rPr lang="en-US" sz="1200">
                <a:latin typeface="Courier New" pitchFamily="49" charset="0"/>
              </a:rPr>
              <a:t>privilege exec level 5 ping</a:t>
            </a:r>
          </a:p>
          <a:p>
            <a:pPr eaLnBrk="1" hangingPunct="1">
              <a:lnSpc>
                <a:spcPct val="100000"/>
              </a:lnSpc>
            </a:pPr>
            <a:r>
              <a:rPr lang="en-US" sz="1200" b="0">
                <a:latin typeface="Courier New" pitchFamily="49" charset="0"/>
              </a:rPr>
              <a:t>R1(config)# </a:t>
            </a:r>
            <a:r>
              <a:rPr lang="en-US" sz="1200">
                <a:latin typeface="Courier New" pitchFamily="49" charset="0"/>
              </a:rPr>
              <a:t>enable secret level 5 cisco5</a:t>
            </a:r>
            <a:endParaRPr lang="pt-BR" sz="1200">
              <a:latin typeface="Courier New" pitchFamily="49" charset="0"/>
            </a:endParaRPr>
          </a:p>
          <a:p>
            <a:pPr eaLnBrk="1" hangingPunct="1">
              <a:lnSpc>
                <a:spcPct val="100000"/>
              </a:lnSpc>
            </a:pPr>
            <a:r>
              <a:rPr lang="en-US" sz="1200" b="0">
                <a:latin typeface="Courier New" pitchFamily="49" charset="0"/>
              </a:rPr>
              <a:t>R1(config)# </a:t>
            </a:r>
            <a:r>
              <a:rPr lang="en-US" sz="1200">
                <a:latin typeface="Courier New" pitchFamily="49" charset="0"/>
              </a:rPr>
              <a:t>username SUPPORT privilege 5 secret cisco5</a:t>
            </a:r>
          </a:p>
          <a:p>
            <a:pPr eaLnBrk="1" hangingPunct="1">
              <a:lnSpc>
                <a:spcPct val="100000"/>
              </a:lnSpc>
            </a:pPr>
            <a:r>
              <a:rPr lang="en-US" sz="1200" b="0">
                <a:latin typeface="Courier New" pitchFamily="49" charset="0"/>
              </a:rPr>
              <a:t>R1(config)#</a:t>
            </a:r>
            <a:endParaRPr lang="pt-BR" sz="1200" b="0">
              <a:latin typeface="Courier New" pitchFamily="49" charset="0"/>
            </a:endParaRPr>
          </a:p>
          <a:p>
            <a:pPr eaLnBrk="1" hangingPunct="1">
              <a:lnSpc>
                <a:spcPct val="100000"/>
              </a:lnSpc>
            </a:pPr>
            <a:r>
              <a:rPr lang="en-US" sz="1200" b="0">
                <a:latin typeface="Courier New" pitchFamily="49" charset="0"/>
              </a:rPr>
              <a:t>R1(config)# </a:t>
            </a:r>
            <a:r>
              <a:rPr lang="en-US" sz="1200">
                <a:latin typeface="Courier New" pitchFamily="49" charset="0"/>
              </a:rPr>
              <a:t>privilege exec level 10 reload</a:t>
            </a:r>
          </a:p>
          <a:p>
            <a:pPr eaLnBrk="1" hangingPunct="1">
              <a:lnSpc>
                <a:spcPct val="100000"/>
              </a:lnSpc>
            </a:pPr>
            <a:r>
              <a:rPr lang="en-US" sz="1200" b="0">
                <a:latin typeface="Courier New" pitchFamily="49" charset="0"/>
              </a:rPr>
              <a:t>R1(config)# </a:t>
            </a:r>
            <a:r>
              <a:rPr lang="en-US" sz="1200">
                <a:latin typeface="Courier New" pitchFamily="49" charset="0"/>
              </a:rPr>
              <a:t>enable secret level 10 cisco10</a:t>
            </a:r>
          </a:p>
          <a:p>
            <a:pPr eaLnBrk="1" hangingPunct="1">
              <a:lnSpc>
                <a:spcPct val="100000"/>
              </a:lnSpc>
            </a:pPr>
            <a:r>
              <a:rPr lang="en-US" sz="1200" b="0">
                <a:latin typeface="Courier New" pitchFamily="49" charset="0"/>
              </a:rPr>
              <a:t>R1(config)# </a:t>
            </a:r>
            <a:r>
              <a:rPr lang="en-US" sz="1200">
                <a:latin typeface="Courier New" pitchFamily="49" charset="0"/>
              </a:rPr>
              <a:t>username JR-ADMIN privilege 10 secret cisco10</a:t>
            </a:r>
          </a:p>
          <a:p>
            <a:pPr eaLnBrk="1" hangingPunct="1">
              <a:lnSpc>
                <a:spcPct val="100000"/>
              </a:lnSpc>
            </a:pPr>
            <a:r>
              <a:rPr lang="en-US" sz="1200" b="0">
                <a:latin typeface="Courier New" pitchFamily="49" charset="0"/>
              </a:rPr>
              <a:t>R1(config)# </a:t>
            </a:r>
          </a:p>
          <a:p>
            <a:pPr eaLnBrk="1" hangingPunct="1">
              <a:lnSpc>
                <a:spcPct val="100000"/>
              </a:lnSpc>
            </a:pPr>
            <a:r>
              <a:rPr lang="en-US" sz="1200" b="0">
                <a:latin typeface="Courier New" pitchFamily="49" charset="0"/>
              </a:rPr>
              <a:t>R1(config)# </a:t>
            </a:r>
            <a:r>
              <a:rPr lang="en-US" sz="1200">
                <a:latin typeface="Courier New" pitchFamily="49" charset="0"/>
              </a:rPr>
              <a:t>username ADMIN privilege 15 secret cisco123</a:t>
            </a:r>
          </a:p>
          <a:p>
            <a:pPr eaLnBrk="1" hangingPunct="1">
              <a:lnSpc>
                <a:spcPct val="100000"/>
              </a:lnSpc>
            </a:pPr>
            <a:r>
              <a:rPr lang="en-US" sz="1200" b="0">
                <a:latin typeface="Courier New" pitchFamily="49" charset="0"/>
              </a:rPr>
              <a:t>R1(config)#</a:t>
            </a:r>
            <a:endParaRPr lang="pt-BR" sz="1200" b="0">
              <a:latin typeface="Courier New" pitchFamily="49"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mtClean="0"/>
              <a:t>Privilege Levels</a:t>
            </a:r>
          </a:p>
        </p:txBody>
      </p:sp>
      <p:sp>
        <p:nvSpPr>
          <p:cNvPr id="25603" name="Text Box 6"/>
          <p:cNvSpPr txBox="1">
            <a:spLocks noChangeArrowheads="1"/>
          </p:cNvSpPr>
          <p:nvPr/>
        </p:nvSpPr>
        <p:spPr bwMode="auto">
          <a:xfrm>
            <a:off x="457200" y="1828800"/>
            <a:ext cx="8458200" cy="4114800"/>
          </a:xfrm>
          <a:prstGeom prst="rect">
            <a:avLst/>
          </a:prstGeom>
          <a:solidFill>
            <a:srgbClr val="DDDDDD"/>
          </a:solidFill>
          <a:ln w="28575" algn="ctr">
            <a:solidFill>
              <a:schemeClr val="tx1"/>
            </a:solidFill>
            <a:miter lim="800000"/>
            <a:headEnd/>
            <a:tailEnd/>
          </a:ln>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spcBef>
                <a:spcPct val="10000"/>
              </a:spcBef>
              <a:spcAft>
                <a:spcPct val="10000"/>
              </a:spcAft>
            </a:pPr>
            <a:r>
              <a:rPr lang="pt-BR" sz="1600" b="0">
                <a:latin typeface="Courier New" pitchFamily="49" charset="0"/>
              </a:rPr>
              <a:t>R1&gt; </a:t>
            </a:r>
            <a:r>
              <a:rPr lang="pt-BR" sz="1600">
                <a:latin typeface="Courier New" pitchFamily="49" charset="0"/>
              </a:rPr>
              <a:t>enable 5</a:t>
            </a:r>
          </a:p>
          <a:p>
            <a:pPr eaLnBrk="1" hangingPunct="1">
              <a:lnSpc>
                <a:spcPct val="100000"/>
              </a:lnSpc>
              <a:spcBef>
                <a:spcPct val="10000"/>
              </a:spcBef>
              <a:spcAft>
                <a:spcPct val="10000"/>
              </a:spcAft>
            </a:pPr>
            <a:r>
              <a:rPr lang="pt-BR" sz="1600" b="0">
                <a:latin typeface="Courier New" pitchFamily="49" charset="0"/>
              </a:rPr>
              <a:t>Password:</a:t>
            </a:r>
          </a:p>
          <a:p>
            <a:pPr eaLnBrk="1" hangingPunct="1">
              <a:lnSpc>
                <a:spcPct val="100000"/>
              </a:lnSpc>
              <a:spcBef>
                <a:spcPct val="10000"/>
              </a:spcBef>
              <a:spcAft>
                <a:spcPct val="10000"/>
              </a:spcAft>
            </a:pPr>
            <a:r>
              <a:rPr lang="pt-BR" sz="1600" b="0">
                <a:latin typeface="Courier New" pitchFamily="49" charset="0"/>
              </a:rPr>
              <a:t>R1# </a:t>
            </a:r>
            <a:r>
              <a:rPr lang="pt-BR" sz="1600" b="0" i="1"/>
              <a:t>&lt;cisco5&gt;</a:t>
            </a:r>
          </a:p>
          <a:p>
            <a:pPr eaLnBrk="1" hangingPunct="1">
              <a:lnSpc>
                <a:spcPct val="100000"/>
              </a:lnSpc>
              <a:spcBef>
                <a:spcPct val="10000"/>
              </a:spcBef>
              <a:spcAft>
                <a:spcPct val="10000"/>
              </a:spcAft>
            </a:pPr>
            <a:r>
              <a:rPr lang="en-US" sz="1600" b="0">
                <a:latin typeface="Courier New" pitchFamily="49" charset="0"/>
              </a:rPr>
              <a:t>R1# </a:t>
            </a:r>
            <a:r>
              <a:rPr lang="en-US" sz="1600">
                <a:latin typeface="Courier New" pitchFamily="49" charset="0"/>
              </a:rPr>
              <a:t>show privilege</a:t>
            </a:r>
          </a:p>
          <a:p>
            <a:pPr eaLnBrk="1" hangingPunct="1">
              <a:lnSpc>
                <a:spcPct val="100000"/>
              </a:lnSpc>
              <a:spcBef>
                <a:spcPct val="10000"/>
              </a:spcBef>
              <a:spcAft>
                <a:spcPct val="10000"/>
              </a:spcAft>
            </a:pPr>
            <a:r>
              <a:rPr lang="en-US" sz="1600" b="0">
                <a:latin typeface="Courier New" pitchFamily="49" charset="0"/>
              </a:rPr>
              <a:t>Current privilege level is 5</a:t>
            </a:r>
          </a:p>
          <a:p>
            <a:pPr eaLnBrk="1" hangingPunct="1">
              <a:lnSpc>
                <a:spcPct val="100000"/>
              </a:lnSpc>
              <a:spcBef>
                <a:spcPct val="10000"/>
              </a:spcBef>
              <a:spcAft>
                <a:spcPct val="10000"/>
              </a:spcAft>
            </a:pPr>
            <a:r>
              <a:rPr lang="pt-BR" sz="1600" b="0">
                <a:latin typeface="Courier New" pitchFamily="49" charset="0"/>
              </a:rPr>
              <a:t>R1# </a:t>
            </a:r>
          </a:p>
          <a:p>
            <a:pPr eaLnBrk="1" hangingPunct="1">
              <a:lnSpc>
                <a:spcPct val="100000"/>
              </a:lnSpc>
              <a:spcBef>
                <a:spcPct val="10000"/>
              </a:spcBef>
              <a:spcAft>
                <a:spcPct val="10000"/>
              </a:spcAft>
            </a:pPr>
            <a:r>
              <a:rPr lang="en-US" sz="1600" b="0">
                <a:latin typeface="Courier New" pitchFamily="49" charset="0"/>
              </a:rPr>
              <a:t>R1# </a:t>
            </a:r>
            <a:r>
              <a:rPr lang="en-US" sz="1600">
                <a:latin typeface="Courier New" pitchFamily="49" charset="0"/>
              </a:rPr>
              <a:t>reload</a:t>
            </a:r>
          </a:p>
          <a:p>
            <a:pPr eaLnBrk="1" hangingPunct="1">
              <a:lnSpc>
                <a:spcPct val="100000"/>
              </a:lnSpc>
              <a:spcBef>
                <a:spcPct val="10000"/>
              </a:spcBef>
              <a:spcAft>
                <a:spcPct val="10000"/>
              </a:spcAft>
            </a:pPr>
            <a:r>
              <a:rPr lang="en-US" sz="1600" b="0">
                <a:latin typeface="Courier New" pitchFamily="49" charset="0"/>
              </a:rPr>
              <a:t>Translating "reload"</a:t>
            </a:r>
          </a:p>
          <a:p>
            <a:pPr eaLnBrk="1" hangingPunct="1">
              <a:lnSpc>
                <a:spcPct val="100000"/>
              </a:lnSpc>
              <a:spcBef>
                <a:spcPct val="10000"/>
              </a:spcBef>
              <a:spcAft>
                <a:spcPct val="10000"/>
              </a:spcAft>
            </a:pPr>
            <a:endParaRPr lang="en-US" sz="1600" b="0">
              <a:latin typeface="Courier New" pitchFamily="49" charset="0"/>
            </a:endParaRPr>
          </a:p>
          <a:p>
            <a:pPr eaLnBrk="1" hangingPunct="1">
              <a:lnSpc>
                <a:spcPct val="100000"/>
              </a:lnSpc>
              <a:spcBef>
                <a:spcPct val="10000"/>
              </a:spcBef>
              <a:spcAft>
                <a:spcPct val="10000"/>
              </a:spcAft>
            </a:pPr>
            <a:r>
              <a:rPr lang="en-US" sz="1600" b="0">
                <a:latin typeface="Courier New" pitchFamily="49" charset="0"/>
              </a:rPr>
              <a:t>Translating "reload"</a:t>
            </a:r>
          </a:p>
          <a:p>
            <a:pPr eaLnBrk="1" hangingPunct="1">
              <a:lnSpc>
                <a:spcPct val="100000"/>
              </a:lnSpc>
              <a:spcBef>
                <a:spcPct val="10000"/>
              </a:spcBef>
              <a:spcAft>
                <a:spcPct val="10000"/>
              </a:spcAft>
            </a:pPr>
            <a:endParaRPr lang="en-US" sz="1600" b="0">
              <a:latin typeface="Courier New" pitchFamily="49" charset="0"/>
            </a:endParaRPr>
          </a:p>
          <a:p>
            <a:pPr eaLnBrk="1" hangingPunct="1">
              <a:lnSpc>
                <a:spcPct val="100000"/>
              </a:lnSpc>
              <a:spcBef>
                <a:spcPct val="10000"/>
              </a:spcBef>
              <a:spcAft>
                <a:spcPct val="10000"/>
              </a:spcAft>
            </a:pPr>
            <a:r>
              <a:rPr lang="en-US" sz="1600" b="0">
                <a:latin typeface="Courier New" pitchFamily="49" charset="0"/>
              </a:rPr>
              <a:t>% Unknown command or computer name, or unable to find computer address</a:t>
            </a:r>
          </a:p>
          <a:p>
            <a:pPr eaLnBrk="1" hangingPunct="1">
              <a:lnSpc>
                <a:spcPct val="100000"/>
              </a:lnSpc>
              <a:spcBef>
                <a:spcPct val="10000"/>
              </a:spcBef>
              <a:spcAft>
                <a:spcPct val="10000"/>
              </a:spcAft>
            </a:pPr>
            <a:r>
              <a:rPr lang="en-US" sz="1600" b="0">
                <a:latin typeface="Courier New" pitchFamily="49" charset="0"/>
              </a:rPr>
              <a:t>R1#</a:t>
            </a:r>
          </a:p>
        </p:txBody>
      </p:sp>
      <p:sp>
        <p:nvSpPr>
          <p:cNvPr id="214023" name="Text Box 7"/>
          <p:cNvSpPr txBox="1">
            <a:spLocks noChangeArrowheads="1"/>
          </p:cNvSpPr>
          <p:nvPr/>
        </p:nvSpPr>
        <p:spPr bwMode="auto">
          <a:xfrm>
            <a:off x="2438400" y="1676400"/>
            <a:ext cx="5146675" cy="631825"/>
          </a:xfrm>
          <a:prstGeom prst="rect">
            <a:avLst/>
          </a:prstGeom>
          <a:solidFill>
            <a:srgbClr val="FFFFCC"/>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lIns="82124" tIns="41061" rIns="82124" bIns="41061">
            <a:spAutoFit/>
          </a:bodyPr>
          <a:lstStyle>
            <a:lvl1pPr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r>
              <a:rPr lang="en-US" sz="2000" b="0"/>
              <a:t>The enable level command is used to switch</a:t>
            </a:r>
          </a:p>
          <a:p>
            <a:r>
              <a:rPr lang="en-US" sz="2000" b="0"/>
              <a:t>from Level 1 to Level 5</a:t>
            </a:r>
          </a:p>
        </p:txBody>
      </p:sp>
      <p:sp>
        <p:nvSpPr>
          <p:cNvPr id="214024" name="Text Box 8"/>
          <p:cNvSpPr txBox="1">
            <a:spLocks noChangeArrowheads="1"/>
          </p:cNvSpPr>
          <p:nvPr/>
        </p:nvSpPr>
        <p:spPr bwMode="auto">
          <a:xfrm>
            <a:off x="4152900" y="2590800"/>
            <a:ext cx="4457700" cy="631825"/>
          </a:xfrm>
          <a:prstGeom prst="rect">
            <a:avLst/>
          </a:prstGeom>
          <a:solidFill>
            <a:srgbClr val="FFFFCC"/>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lIns="82124" tIns="41061" rIns="82124" bIns="41061">
            <a:spAutoFit/>
          </a:bodyPr>
          <a:lstStyle>
            <a:lvl1pPr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r>
              <a:rPr lang="en-US" sz="2000" b="0"/>
              <a:t>The show privilege command displays</a:t>
            </a:r>
          </a:p>
          <a:p>
            <a:r>
              <a:rPr lang="en-US" sz="2000" b="0"/>
              <a:t>The current privilege level</a:t>
            </a:r>
          </a:p>
        </p:txBody>
      </p:sp>
      <p:sp>
        <p:nvSpPr>
          <p:cNvPr id="214025" name="Text Box 9"/>
          <p:cNvSpPr txBox="1">
            <a:spLocks noChangeArrowheads="1"/>
          </p:cNvSpPr>
          <p:nvPr/>
        </p:nvSpPr>
        <p:spPr bwMode="auto">
          <a:xfrm>
            <a:off x="3041650" y="4156075"/>
            <a:ext cx="4719638" cy="357188"/>
          </a:xfrm>
          <a:prstGeom prst="rect">
            <a:avLst/>
          </a:prstGeom>
          <a:solidFill>
            <a:srgbClr val="FFFFCC"/>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lIns="82124" tIns="41061" rIns="82124" bIns="41061">
            <a:spAutoFit/>
          </a:bodyPr>
          <a:lstStyle>
            <a:lvl1pPr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r>
              <a:rPr lang="en-US" sz="2000" b="0"/>
              <a:t>The user cannot us the reload command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4023"/>
                                        </p:tgtEl>
                                        <p:attrNameLst>
                                          <p:attrName>style.visibility</p:attrName>
                                        </p:attrNameLst>
                                      </p:cBhvr>
                                      <p:to>
                                        <p:strVal val="visible"/>
                                      </p:to>
                                    </p:set>
                                    <p:animEffect transition="in" filter="fade">
                                      <p:cBhvr>
                                        <p:cTn id="7" dur="1000"/>
                                        <p:tgtEl>
                                          <p:spTgt spid="214023"/>
                                        </p:tgtEl>
                                      </p:cBhvr>
                                    </p:animEffect>
                                  </p:childTnLst>
                                </p:cTn>
                              </p:par>
                            </p:childTnLst>
                          </p:cTn>
                        </p:par>
                        <p:par>
                          <p:cTn id="8" fill="hold" nodeType="afterGroup">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14024"/>
                                        </p:tgtEl>
                                        <p:attrNameLst>
                                          <p:attrName>style.visibility</p:attrName>
                                        </p:attrNameLst>
                                      </p:cBhvr>
                                      <p:to>
                                        <p:strVal val="visible"/>
                                      </p:to>
                                    </p:set>
                                    <p:animEffect transition="in" filter="fade">
                                      <p:cBhvr>
                                        <p:cTn id="11" dur="1000"/>
                                        <p:tgtEl>
                                          <p:spTgt spid="214024"/>
                                        </p:tgtEl>
                                      </p:cBhvr>
                                    </p:animEffect>
                                  </p:childTnLst>
                                </p:cTn>
                              </p:par>
                            </p:childTnLst>
                          </p:cTn>
                        </p:par>
                        <p:par>
                          <p:cTn id="12" fill="hold" nodeType="afterGroup">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214025"/>
                                        </p:tgtEl>
                                        <p:attrNameLst>
                                          <p:attrName>style.visibility</p:attrName>
                                        </p:attrNameLst>
                                      </p:cBhvr>
                                      <p:to>
                                        <p:strVal val="visible"/>
                                      </p:to>
                                    </p:set>
                                    <p:animEffect transition="in" filter="fade">
                                      <p:cBhvr>
                                        <p:cTn id="15" dur="1000"/>
                                        <p:tgtEl>
                                          <p:spTgt spid="2140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3" grpId="0" animBg="1"/>
      <p:bldP spid="214024" grpId="0" animBg="1"/>
      <p:bldP spid="214025"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Lesson Planning</a:t>
            </a:r>
          </a:p>
        </p:txBody>
      </p:sp>
      <p:sp>
        <p:nvSpPr>
          <p:cNvPr id="8195" name="Rectangle 5"/>
          <p:cNvSpPr>
            <a:spLocks noGrp="1" noChangeArrowheads="1"/>
          </p:cNvSpPr>
          <p:nvPr>
            <p:ph type="body" idx="4294967295"/>
          </p:nvPr>
        </p:nvSpPr>
        <p:spPr/>
        <p:txBody>
          <a:bodyPr/>
          <a:lstStyle/>
          <a:p>
            <a:pPr marL="344488" indent="-344488"/>
            <a:r>
              <a:rPr lang="en-US" smtClean="0"/>
              <a:t>This lesson should take 3-6 hours to present</a:t>
            </a:r>
          </a:p>
          <a:p>
            <a:pPr marL="344488" indent="-344488"/>
            <a:r>
              <a:rPr lang="en-US" smtClean="0"/>
              <a:t>The lesson should include lecture, demonstrations, discussion and assessment</a:t>
            </a:r>
          </a:p>
          <a:p>
            <a:pPr marL="344488" indent="-344488"/>
            <a:r>
              <a:rPr lang="en-US" smtClean="0"/>
              <a:t>The lesson can be taught in person or using remote instruction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mtClean="0"/>
              <a:t>Privilege Level Limitations</a:t>
            </a:r>
          </a:p>
        </p:txBody>
      </p:sp>
      <p:sp>
        <p:nvSpPr>
          <p:cNvPr id="26627" name="Rectangle 3"/>
          <p:cNvSpPr>
            <a:spLocks noGrp="1" noChangeArrowheads="1"/>
          </p:cNvSpPr>
          <p:nvPr>
            <p:ph type="body" idx="1"/>
          </p:nvPr>
        </p:nvSpPr>
        <p:spPr/>
        <p:txBody>
          <a:bodyPr/>
          <a:lstStyle/>
          <a:p>
            <a:r>
              <a:rPr lang="en-US" sz="2400" smtClean="0"/>
              <a:t>There is no access control to specific interfaces, ports, logical interfaces, and slots on a router</a:t>
            </a:r>
          </a:p>
          <a:p>
            <a:r>
              <a:rPr lang="en-US" sz="2400" smtClean="0"/>
              <a:t>Commands available at lower privilege levels are always executable at higher levels.</a:t>
            </a:r>
          </a:p>
          <a:p>
            <a:r>
              <a:rPr lang="en-US" sz="2400" smtClean="0"/>
              <a:t>Commands specifically set on a higher privilege level are not available for lower-privileged users.</a:t>
            </a:r>
          </a:p>
          <a:p>
            <a:r>
              <a:rPr lang="en-US" sz="2400" smtClean="0"/>
              <a:t>Assigning a command with multiple keywords to a specific privilege level also assigns any commands associated with the first keywords to the same privilege level.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mtClean="0"/>
              <a:t>Role-Based CLI</a:t>
            </a:r>
          </a:p>
        </p:txBody>
      </p:sp>
      <p:sp>
        <p:nvSpPr>
          <p:cNvPr id="27651" name="Rectangle 3"/>
          <p:cNvSpPr>
            <a:spLocks noGrp="1" noChangeArrowheads="1"/>
          </p:cNvSpPr>
          <p:nvPr>
            <p:ph type="body" idx="1"/>
          </p:nvPr>
        </p:nvSpPr>
        <p:spPr/>
        <p:txBody>
          <a:bodyPr/>
          <a:lstStyle/>
          <a:p>
            <a:pPr marL="339725" indent="-339725"/>
            <a:r>
              <a:rPr lang="en-US" sz="2400" smtClean="0"/>
              <a:t>Controls which commands are available to specific roles</a:t>
            </a:r>
          </a:p>
          <a:p>
            <a:pPr marL="339725" indent="-339725"/>
            <a:r>
              <a:rPr lang="en-US" sz="2400" smtClean="0"/>
              <a:t>Different views of router configurations created for different users providing:</a:t>
            </a:r>
          </a:p>
          <a:p>
            <a:pPr lvl="1"/>
            <a:r>
              <a:rPr lang="en-US" sz="2000" smtClean="0"/>
              <a:t>Security: Defines the set of CLI commands that is accessible by a particular user by controlling user access to configure specific ports, logical interfaces, and slots on a router</a:t>
            </a:r>
          </a:p>
          <a:p>
            <a:pPr lvl="1"/>
            <a:r>
              <a:rPr lang="en-US" sz="2000" smtClean="0"/>
              <a:t>Availability: Prevents unintentional execution of CLI commands by unauthorized personnel</a:t>
            </a:r>
          </a:p>
          <a:p>
            <a:pPr lvl="1"/>
            <a:r>
              <a:rPr lang="en-US" sz="2000" smtClean="0"/>
              <a:t>Operational Efficiency:  Users only see the CLI commands applicable to the ports and CLI to which they have access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mtClean="0"/>
              <a:t>Role-Based Views</a:t>
            </a:r>
          </a:p>
        </p:txBody>
      </p:sp>
      <p:sp>
        <p:nvSpPr>
          <p:cNvPr id="28675" name="Rectangle 3"/>
          <p:cNvSpPr>
            <a:spLocks noGrp="1" noChangeArrowheads="1"/>
          </p:cNvSpPr>
          <p:nvPr>
            <p:ph type="body" idx="1"/>
          </p:nvPr>
        </p:nvSpPr>
        <p:spPr/>
        <p:txBody>
          <a:bodyPr/>
          <a:lstStyle/>
          <a:p>
            <a:pPr>
              <a:lnSpc>
                <a:spcPct val="75000"/>
              </a:lnSpc>
            </a:pPr>
            <a:r>
              <a:rPr lang="en-US" sz="2400" smtClean="0"/>
              <a:t>Root View</a:t>
            </a:r>
          </a:p>
          <a:p>
            <a:pPr marL="638175" lvl="1" indent="-11113">
              <a:lnSpc>
                <a:spcPct val="75000"/>
              </a:lnSpc>
              <a:buFontTx/>
              <a:buNone/>
            </a:pPr>
            <a:r>
              <a:rPr lang="en-US" sz="2000" smtClean="0"/>
              <a:t>To configure any view for the system, the administrator must be in the root view. Root view has all of the access privileges as a user who has level 15 privileges.  </a:t>
            </a:r>
          </a:p>
          <a:p>
            <a:pPr>
              <a:lnSpc>
                <a:spcPct val="75000"/>
              </a:lnSpc>
            </a:pPr>
            <a:r>
              <a:rPr lang="en-US" sz="2400" smtClean="0"/>
              <a:t>CLI View</a:t>
            </a:r>
          </a:p>
          <a:p>
            <a:pPr marL="638175" lvl="1" indent="-11113">
              <a:lnSpc>
                <a:spcPct val="75000"/>
              </a:lnSpc>
              <a:buFontTx/>
              <a:buNone/>
            </a:pPr>
            <a:r>
              <a:rPr lang="en-US" sz="2000" smtClean="0"/>
              <a:t>A specific set of commands can be bundled into a “CLI view”. Each view must be assigned all commands associated with that view and there is no inheritance of commands from other views.  Additionally, commands may be reused within several views. </a:t>
            </a:r>
          </a:p>
          <a:p>
            <a:pPr>
              <a:lnSpc>
                <a:spcPct val="75000"/>
              </a:lnSpc>
            </a:pPr>
            <a:r>
              <a:rPr lang="en-US" sz="2400" smtClean="0"/>
              <a:t>Superview</a:t>
            </a:r>
          </a:p>
          <a:p>
            <a:pPr marL="638175" lvl="1" indent="-11113">
              <a:lnSpc>
                <a:spcPct val="75000"/>
              </a:lnSpc>
              <a:buFontTx/>
              <a:buNone/>
            </a:pPr>
            <a:r>
              <a:rPr lang="en-US" sz="2000" smtClean="0"/>
              <a:t>Allow a network administrator to assign users and groups of users multiple CLI views at once instead of having to assign a single CLI view per user with all commands associated to that one CLI view.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idx="4294967295"/>
          </p:nvPr>
        </p:nvSpPr>
        <p:spPr/>
        <p:txBody>
          <a:bodyPr/>
          <a:lstStyle/>
          <a:p>
            <a:r>
              <a:rPr lang="en-US" smtClean="0"/>
              <a:t>Role-Based Views</a:t>
            </a:r>
          </a:p>
        </p:txBody>
      </p:sp>
      <p:graphicFrame>
        <p:nvGraphicFramePr>
          <p:cNvPr id="3074" name="Object 4"/>
          <p:cNvGraphicFramePr>
            <a:graphicFrameLocks noChangeAspect="1"/>
          </p:cNvGraphicFramePr>
          <p:nvPr/>
        </p:nvGraphicFramePr>
        <p:xfrm>
          <a:off x="685800" y="1600200"/>
          <a:ext cx="7942263" cy="4591050"/>
        </p:xfrm>
        <a:graphic>
          <a:graphicData uri="http://schemas.openxmlformats.org/presentationml/2006/ole">
            <mc:AlternateContent xmlns:mc="http://schemas.openxmlformats.org/markup-compatibility/2006">
              <mc:Choice xmlns:v="urn:schemas-microsoft-com:vml" Requires="v">
                <p:oleObj spid="_x0000_s3079" name="Bitová mapa" r:id="rId3" imgW="7942857" imgH="4590476" progId="Paint.Picture">
                  <p:embed/>
                </p:oleObj>
              </mc:Choice>
              <mc:Fallback>
                <p:oleObj name="Bitová mapa" r:id="rId3" imgW="7942857" imgH="4590476"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600200"/>
                        <a:ext cx="7942263" cy="459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smtClean="0"/>
              <a:t>Creating and Managing a View</a:t>
            </a:r>
          </a:p>
        </p:txBody>
      </p:sp>
      <p:sp>
        <p:nvSpPr>
          <p:cNvPr id="29699" name="Rectangle 3"/>
          <p:cNvSpPr>
            <a:spLocks noGrp="1" noChangeArrowheads="1"/>
          </p:cNvSpPr>
          <p:nvPr>
            <p:ph type="body" idx="1"/>
          </p:nvPr>
        </p:nvSpPr>
        <p:spPr/>
        <p:txBody>
          <a:bodyPr/>
          <a:lstStyle/>
          <a:p>
            <a:pPr marL="404813" indent="-404813">
              <a:lnSpc>
                <a:spcPct val="85000"/>
              </a:lnSpc>
              <a:buFontTx/>
              <a:buAutoNum type="arabicPeriod"/>
            </a:pPr>
            <a:r>
              <a:rPr lang="en-US" sz="2000" smtClean="0"/>
              <a:t>Enable aaa with the global configuration command </a:t>
            </a:r>
            <a:r>
              <a:rPr lang="en-US" sz="2000" b="1" smtClean="0">
                <a:latin typeface="Courier New" pitchFamily="49" charset="0"/>
                <a:cs typeface="Courier New" pitchFamily="49" charset="0"/>
              </a:rPr>
              <a:t>aaa new-model</a:t>
            </a:r>
            <a:r>
              <a:rPr lang="en-US" sz="2000" smtClean="0"/>
              <a:t>. Exit, and enter the root view with the command </a:t>
            </a:r>
            <a:r>
              <a:rPr lang="en-US" sz="2000" b="1" smtClean="0">
                <a:latin typeface="Courier New" pitchFamily="49" charset="0"/>
                <a:cs typeface="Courier New" pitchFamily="49" charset="0"/>
              </a:rPr>
              <a:t>enable view</a:t>
            </a:r>
            <a:r>
              <a:rPr lang="en-US" sz="2000" smtClean="0">
                <a:latin typeface="Courier New" pitchFamily="49" charset="0"/>
                <a:cs typeface="Courier New" pitchFamily="49" charset="0"/>
              </a:rPr>
              <a:t> command</a:t>
            </a:r>
            <a:r>
              <a:rPr lang="en-US" sz="2000" smtClean="0"/>
              <a:t>.</a:t>
            </a:r>
            <a:endParaRPr lang="en-US" sz="2000" b="1" smtClean="0"/>
          </a:p>
          <a:p>
            <a:pPr marL="404813" indent="-404813">
              <a:lnSpc>
                <a:spcPct val="85000"/>
              </a:lnSpc>
              <a:buFontTx/>
              <a:buAutoNum type="arabicPeriod"/>
            </a:pPr>
            <a:r>
              <a:rPr lang="en-US" sz="2000" smtClean="0"/>
              <a:t>Create a view using the </a:t>
            </a:r>
            <a:r>
              <a:rPr lang="en-US" sz="2000" b="1" smtClean="0">
                <a:latin typeface="Courier New" pitchFamily="49" charset="0"/>
                <a:cs typeface="Courier New" pitchFamily="49" charset="0"/>
              </a:rPr>
              <a:t>parser view </a:t>
            </a:r>
            <a:r>
              <a:rPr lang="en-US" sz="2000" i="1" smtClean="0">
                <a:latin typeface="Courier New" pitchFamily="49" charset="0"/>
                <a:cs typeface="Courier New" pitchFamily="49" charset="0"/>
              </a:rPr>
              <a:t>view-name</a:t>
            </a:r>
            <a:r>
              <a:rPr lang="en-US" sz="2000" i="1" smtClean="0"/>
              <a:t> </a:t>
            </a:r>
            <a:r>
              <a:rPr lang="en-US" sz="2000" smtClean="0"/>
              <a:t>command. </a:t>
            </a:r>
            <a:r>
              <a:rPr lang="en-US" sz="2000" i="1" smtClean="0"/>
              <a:t> </a:t>
            </a:r>
            <a:endParaRPr lang="en-US" sz="2000" b="1" smtClean="0"/>
          </a:p>
          <a:p>
            <a:pPr marL="404813" indent="-404813">
              <a:lnSpc>
                <a:spcPct val="85000"/>
              </a:lnSpc>
              <a:buFontTx/>
              <a:buAutoNum type="arabicPeriod"/>
            </a:pPr>
            <a:r>
              <a:rPr lang="en-US" sz="2000" smtClean="0"/>
              <a:t>Assign a secret password to the view using the </a:t>
            </a:r>
            <a:r>
              <a:rPr lang="en-US" sz="2000" b="1" smtClean="0">
                <a:latin typeface="Courier New" pitchFamily="49" charset="0"/>
                <a:cs typeface="Courier New" pitchFamily="49" charset="0"/>
              </a:rPr>
              <a:t>secret </a:t>
            </a:r>
            <a:r>
              <a:rPr lang="en-US" sz="2000" i="1" smtClean="0">
                <a:latin typeface="Courier New" pitchFamily="49" charset="0"/>
                <a:cs typeface="Courier New" pitchFamily="49" charset="0"/>
              </a:rPr>
              <a:t>encrypted-password</a:t>
            </a:r>
            <a:r>
              <a:rPr lang="en-US" sz="2000" smtClean="0"/>
              <a:t> command.</a:t>
            </a:r>
            <a:endParaRPr lang="en-US" sz="2000" b="1" smtClean="0"/>
          </a:p>
          <a:p>
            <a:pPr marL="404813" indent="-404813">
              <a:lnSpc>
                <a:spcPct val="85000"/>
              </a:lnSpc>
              <a:buFontTx/>
              <a:buAutoNum type="arabicPeriod"/>
            </a:pPr>
            <a:r>
              <a:rPr lang="en-US" sz="2000" smtClean="0"/>
              <a:t>Assign commands to the selected view using the </a:t>
            </a:r>
            <a:r>
              <a:rPr lang="en-US" sz="2000" i="1" smtClean="0">
                <a:latin typeface="Courier New" pitchFamily="49" charset="0"/>
                <a:cs typeface="Courier New" pitchFamily="49" charset="0"/>
              </a:rPr>
              <a:t>parser-mode </a:t>
            </a:r>
            <a:r>
              <a:rPr lang="en-US" sz="2000" smtClean="0">
                <a:latin typeface="Courier New" pitchFamily="49" charset="0"/>
                <a:cs typeface="Courier New" pitchFamily="49" charset="0"/>
              </a:rPr>
              <a:t>{</a:t>
            </a:r>
            <a:r>
              <a:rPr lang="en-US" sz="2000" b="1" smtClean="0">
                <a:latin typeface="Courier New" pitchFamily="49" charset="0"/>
                <a:cs typeface="Courier New" pitchFamily="49" charset="0"/>
              </a:rPr>
              <a:t>include </a:t>
            </a:r>
            <a:r>
              <a:rPr lang="en-US" sz="2000" smtClean="0">
                <a:latin typeface="Courier New" pitchFamily="49" charset="0"/>
                <a:cs typeface="Courier New" pitchFamily="49" charset="0"/>
              </a:rPr>
              <a:t>|</a:t>
            </a:r>
            <a:r>
              <a:rPr lang="en-US" sz="2000" b="1" smtClean="0">
                <a:latin typeface="Courier New" pitchFamily="49" charset="0"/>
                <a:cs typeface="Courier New" pitchFamily="49" charset="0"/>
              </a:rPr>
              <a:t> include-exclusive </a:t>
            </a:r>
            <a:r>
              <a:rPr lang="en-US" sz="2000" smtClean="0">
                <a:latin typeface="Courier New" pitchFamily="49" charset="0"/>
                <a:cs typeface="Courier New" pitchFamily="49" charset="0"/>
              </a:rPr>
              <a:t>|</a:t>
            </a:r>
            <a:r>
              <a:rPr lang="en-US" sz="2000" b="1" smtClean="0">
                <a:latin typeface="Courier New" pitchFamily="49" charset="0"/>
                <a:cs typeface="Courier New" pitchFamily="49" charset="0"/>
              </a:rPr>
              <a:t> exclude</a:t>
            </a:r>
            <a:r>
              <a:rPr lang="en-US" sz="2000" smtClean="0">
                <a:latin typeface="Courier New" pitchFamily="49" charset="0"/>
                <a:cs typeface="Courier New" pitchFamily="49" charset="0"/>
              </a:rPr>
              <a:t>} [</a:t>
            </a:r>
            <a:r>
              <a:rPr lang="en-US" sz="2000" b="1" smtClean="0">
                <a:latin typeface="Courier New" pitchFamily="49" charset="0"/>
                <a:cs typeface="Courier New" pitchFamily="49" charset="0"/>
              </a:rPr>
              <a:t>all</a:t>
            </a:r>
            <a:r>
              <a:rPr lang="en-US" sz="2000" smtClean="0">
                <a:latin typeface="Courier New" pitchFamily="49" charset="0"/>
                <a:cs typeface="Courier New" pitchFamily="49" charset="0"/>
              </a:rPr>
              <a:t>] [</a:t>
            </a:r>
            <a:r>
              <a:rPr lang="en-US" sz="2000" b="1" smtClean="0">
                <a:latin typeface="Courier New" pitchFamily="49" charset="0"/>
                <a:cs typeface="Courier New" pitchFamily="49" charset="0"/>
              </a:rPr>
              <a:t>interface </a:t>
            </a:r>
            <a:r>
              <a:rPr lang="en-US" sz="2000" i="1" smtClean="0">
                <a:latin typeface="Courier New" pitchFamily="49" charset="0"/>
                <a:cs typeface="Courier New" pitchFamily="49" charset="0"/>
              </a:rPr>
              <a:t>interface-name | command]</a:t>
            </a:r>
            <a:r>
              <a:rPr lang="en-US" sz="2000" i="1" smtClean="0"/>
              <a:t> </a:t>
            </a:r>
            <a:r>
              <a:rPr lang="en-US" sz="2000" b="1" smtClean="0"/>
              <a:t> </a:t>
            </a:r>
            <a:r>
              <a:rPr lang="en-US" sz="2000" smtClean="0"/>
              <a:t>command in view configuration mode.</a:t>
            </a:r>
            <a:endParaRPr lang="en-US" sz="2000" b="1" smtClean="0"/>
          </a:p>
          <a:p>
            <a:pPr marL="404813" indent="-404813">
              <a:lnSpc>
                <a:spcPct val="85000"/>
              </a:lnSpc>
              <a:buFontTx/>
              <a:buAutoNum type="arabicPeriod"/>
            </a:pPr>
            <a:r>
              <a:rPr lang="en-US" sz="2000" smtClean="0"/>
              <a:t>Exit the view configuration mode by typing the command </a:t>
            </a:r>
            <a:r>
              <a:rPr lang="en-US" sz="2000" b="1" smtClean="0">
                <a:latin typeface="Courier New" pitchFamily="49" charset="0"/>
                <a:cs typeface="Courier New" pitchFamily="49" charset="0"/>
              </a:rPr>
              <a:t>exit</a:t>
            </a:r>
            <a:r>
              <a:rPr lang="en-US" sz="2000" b="1" smtClean="0"/>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mtClean="0"/>
              <a:t>View Commands</a:t>
            </a:r>
          </a:p>
        </p:txBody>
      </p:sp>
      <p:sp>
        <p:nvSpPr>
          <p:cNvPr id="30723" name="Text Box 4"/>
          <p:cNvSpPr txBox="1">
            <a:spLocks noChangeArrowheads="1"/>
          </p:cNvSpPr>
          <p:nvPr/>
        </p:nvSpPr>
        <p:spPr bwMode="auto">
          <a:xfrm>
            <a:off x="533400" y="1447800"/>
            <a:ext cx="5638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a:lnSpc>
                <a:spcPct val="100000"/>
              </a:lnSpc>
              <a:spcBef>
                <a:spcPct val="50000"/>
              </a:spcBef>
            </a:pPr>
            <a:r>
              <a:rPr lang="pl-PL" sz="1600">
                <a:latin typeface="Courier New" pitchFamily="49" charset="0"/>
              </a:rPr>
              <a:t>router</a:t>
            </a:r>
            <a:r>
              <a:rPr lang="en-US" sz="1600">
                <a:latin typeface="Courier New" pitchFamily="49" charset="0"/>
              </a:rPr>
              <a:t>#</a:t>
            </a:r>
          </a:p>
        </p:txBody>
      </p:sp>
      <p:sp>
        <p:nvSpPr>
          <p:cNvPr id="30724" name="Text Box 5"/>
          <p:cNvSpPr txBox="1">
            <a:spLocks noChangeArrowheads="1"/>
          </p:cNvSpPr>
          <p:nvPr/>
        </p:nvSpPr>
        <p:spPr bwMode="auto">
          <a:xfrm>
            <a:off x="1447800" y="1431925"/>
            <a:ext cx="48768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bIns="0">
            <a:spAutoFit/>
          </a:bodyPr>
          <a:lstStyle>
            <a:lvl1pPr marL="238125" indent="-238125">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a:lnSpc>
                <a:spcPct val="100000"/>
              </a:lnSpc>
              <a:spcBef>
                <a:spcPct val="50000"/>
              </a:spcBef>
            </a:pPr>
            <a:r>
              <a:rPr lang="en-US" sz="1800">
                <a:solidFill>
                  <a:srgbClr val="000000"/>
                </a:solidFill>
                <a:latin typeface="Courier New" pitchFamily="49" charset="0"/>
                <a:cs typeface="Arial" charset="0"/>
              </a:rPr>
              <a:t>enable [view [</a:t>
            </a:r>
            <a:r>
              <a:rPr lang="en-US" sz="1800" b="0" i="1">
                <a:solidFill>
                  <a:srgbClr val="000000"/>
                </a:solidFill>
                <a:latin typeface="Courier New" pitchFamily="49" charset="0"/>
                <a:cs typeface="Arial" charset="0"/>
              </a:rPr>
              <a:t>view-name</a:t>
            </a:r>
            <a:r>
              <a:rPr lang="en-US" sz="1800">
                <a:solidFill>
                  <a:srgbClr val="000000"/>
                </a:solidFill>
                <a:latin typeface="Courier New" pitchFamily="49" charset="0"/>
                <a:cs typeface="Arial" charset="0"/>
              </a:rPr>
              <a:t>]]</a:t>
            </a:r>
            <a:endParaRPr lang="en-US" sz="1800" i="1">
              <a:solidFill>
                <a:srgbClr val="000000"/>
              </a:solidFill>
              <a:latin typeface="Courier New" pitchFamily="49" charset="0"/>
            </a:endParaRPr>
          </a:p>
        </p:txBody>
      </p:sp>
      <p:sp>
        <p:nvSpPr>
          <p:cNvPr id="30725" name="Rectangle 6"/>
          <p:cNvSpPr>
            <a:spLocks noChangeArrowheads="1"/>
          </p:cNvSpPr>
          <p:nvPr/>
        </p:nvSpPr>
        <p:spPr bwMode="auto">
          <a:xfrm>
            <a:off x="457200" y="1870075"/>
            <a:ext cx="8001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spAutoFit/>
          </a:bodyPr>
          <a:lstStyle/>
          <a:p>
            <a:pPr marL="342900" lvl="1" indent="-228600" defTabSz="814388">
              <a:lnSpc>
                <a:spcPct val="85000"/>
              </a:lnSpc>
              <a:spcBef>
                <a:spcPct val="20000"/>
              </a:spcBef>
              <a:buClr>
                <a:schemeClr val="accent1"/>
              </a:buClr>
            </a:pPr>
            <a:r>
              <a:rPr lang="en-US" sz="2000" b="0"/>
              <a:t>Command is used to e</a:t>
            </a:r>
            <a:r>
              <a:rPr lang="pl-PL" sz="2000" b="0"/>
              <a:t>nter </a:t>
            </a:r>
            <a:r>
              <a:rPr lang="en-US" sz="2000" b="0"/>
              <a:t>the</a:t>
            </a:r>
            <a:r>
              <a:rPr lang="pl-PL" sz="2000" b="0"/>
              <a:t> CLI view</a:t>
            </a:r>
            <a:r>
              <a:rPr lang="en-US" sz="2000" b="0"/>
              <a:t>. </a:t>
            </a:r>
          </a:p>
        </p:txBody>
      </p:sp>
      <p:graphicFrame>
        <p:nvGraphicFramePr>
          <p:cNvPr id="220191" name="Group 31"/>
          <p:cNvGraphicFramePr>
            <a:graphicFrameLocks noGrp="1"/>
          </p:cNvGraphicFramePr>
          <p:nvPr/>
        </p:nvGraphicFramePr>
        <p:xfrm>
          <a:off x="609600" y="2362200"/>
          <a:ext cx="8077200" cy="1806322"/>
        </p:xfrm>
        <a:graphic>
          <a:graphicData uri="http://schemas.openxmlformats.org/drawingml/2006/table">
            <a:tbl>
              <a:tblPr/>
              <a:tblGrid>
                <a:gridCol w="2436813"/>
                <a:gridCol w="5640387"/>
              </a:tblGrid>
              <a:tr h="338138">
                <a:tc>
                  <a:txBody>
                    <a:bodyPr/>
                    <a:lstStyle/>
                    <a:p>
                      <a:pPr marL="0" marR="0" lvl="0" indent="0" algn="l" defTabSz="814388" rtl="0" eaLnBrk="0" fontAlgn="base" latinLnBrk="0" hangingPunct="0">
                        <a:lnSpc>
                          <a:spcPct val="95000"/>
                        </a:lnSpc>
                        <a:spcBef>
                          <a:spcPct val="50000"/>
                        </a:spcBef>
                        <a:spcAft>
                          <a:spcPct val="0"/>
                        </a:spcAft>
                        <a:buClr>
                          <a:srgbClr val="005569"/>
                        </a:buClr>
                        <a:buSzTx/>
                        <a:buFontTx/>
                        <a:buNone/>
                        <a:tabLst/>
                      </a:pPr>
                      <a:r>
                        <a:rPr kumimoji="0" lang="en-US" sz="1600" b="0" i="0" u="none" strike="noStrike" cap="none" normalizeH="0" baseline="0" smtClean="0">
                          <a:ln>
                            <a:noFill/>
                          </a:ln>
                          <a:solidFill>
                            <a:schemeClr val="tx1"/>
                          </a:solidFill>
                          <a:effectLst/>
                          <a:latin typeface="Arial" charset="0"/>
                        </a:rPr>
                        <a:t>Parameter</a:t>
                      </a:r>
                    </a:p>
                  </a:txBody>
                  <a:tcPr marL="82296" marR="82296" marT="36576" marB="3657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814388" rtl="0" eaLnBrk="0" fontAlgn="base" latinLnBrk="0" hangingPunct="0">
                        <a:lnSpc>
                          <a:spcPct val="95000"/>
                        </a:lnSpc>
                        <a:spcBef>
                          <a:spcPct val="50000"/>
                        </a:spcBef>
                        <a:spcAft>
                          <a:spcPct val="0"/>
                        </a:spcAft>
                        <a:buClr>
                          <a:srgbClr val="005569"/>
                        </a:buClr>
                        <a:buSzTx/>
                        <a:buFontTx/>
                        <a:buNone/>
                        <a:tabLst/>
                      </a:pPr>
                      <a:r>
                        <a:rPr kumimoji="0" lang="en-US" sz="1600" b="0" i="0" u="none" strike="noStrike" cap="none" normalizeH="0" baseline="0" smtClean="0">
                          <a:ln>
                            <a:noFill/>
                          </a:ln>
                          <a:solidFill>
                            <a:schemeClr val="tx1"/>
                          </a:solidFill>
                          <a:effectLst/>
                          <a:latin typeface="Arial" charset="0"/>
                        </a:rPr>
                        <a:t>Description</a:t>
                      </a:r>
                    </a:p>
                  </a:txBody>
                  <a:tcPr marL="82296" marR="82296" marT="36576" marB="3657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r>
              <a:tr h="700088">
                <a:tc>
                  <a:txBody>
                    <a:bodyPr/>
                    <a:lstStyle/>
                    <a:p>
                      <a:pPr marL="0" marR="0" lvl="0" indent="0" algn="l" defTabSz="814388" rtl="0" eaLnBrk="0" fontAlgn="base" latinLnBrk="0" hangingPunct="0">
                        <a:lnSpc>
                          <a:spcPct val="95000"/>
                        </a:lnSpc>
                        <a:spcBef>
                          <a:spcPct val="0"/>
                        </a:spcBef>
                        <a:spcAft>
                          <a:spcPct val="0"/>
                        </a:spcAft>
                        <a:buClr>
                          <a:schemeClr val="bg1"/>
                        </a:buClr>
                        <a:buSzTx/>
                        <a:buFontTx/>
                        <a:buNone/>
                        <a:tabLst/>
                      </a:pPr>
                      <a:r>
                        <a:rPr kumimoji="0" lang="en-US" sz="1600" b="1" i="0" u="none" strike="noStrike" cap="none" normalizeH="0" baseline="0" smtClean="0">
                          <a:ln>
                            <a:noFill/>
                          </a:ln>
                          <a:solidFill>
                            <a:schemeClr val="tx1"/>
                          </a:solidFill>
                          <a:effectLst/>
                          <a:latin typeface="Courier New" pitchFamily="49" charset="0"/>
                        </a:rPr>
                        <a:t>view</a:t>
                      </a:r>
                      <a:endParaRPr kumimoji="0" lang="en-US" sz="1600" b="1" i="0" u="none" strike="noStrike" cap="none" normalizeH="0" baseline="0" smtClean="0">
                        <a:ln>
                          <a:noFill/>
                        </a:ln>
                        <a:solidFill>
                          <a:schemeClr val="tx1"/>
                        </a:solidFill>
                        <a:effectLst/>
                        <a:latin typeface="Arial" charset="0"/>
                      </a:endParaRPr>
                    </a:p>
                  </a:txBody>
                  <a:tcPr marL="82296" marR="82296" marT="36576" marB="3657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14388" rtl="0" eaLnBrk="0" fontAlgn="base" latinLnBrk="0" hangingPunct="0">
                        <a:lnSpc>
                          <a:spcPct val="95000"/>
                        </a:lnSpc>
                        <a:spcBef>
                          <a:spcPct val="0"/>
                        </a:spcBef>
                        <a:spcAft>
                          <a:spcPct val="0"/>
                        </a:spcAft>
                        <a:buClr>
                          <a:schemeClr val="bg1"/>
                        </a:buClr>
                        <a:buSzTx/>
                        <a:buFontTx/>
                        <a:buNone/>
                        <a:tabLst/>
                      </a:pPr>
                      <a:r>
                        <a:rPr kumimoji="0" lang="en-US" sz="1600" b="0" i="0" u="none" strike="noStrike" cap="none" normalizeH="0" baseline="0" smtClean="0">
                          <a:ln>
                            <a:noFill/>
                          </a:ln>
                          <a:solidFill>
                            <a:schemeClr val="tx1"/>
                          </a:solidFill>
                          <a:effectLst/>
                          <a:latin typeface="Arial" charset="0"/>
                        </a:rPr>
                        <a:t>Enters view, which enables users to configure CLI views. </a:t>
                      </a:r>
                    </a:p>
                    <a:p>
                      <a:pPr marL="0" marR="0" lvl="0" indent="0" algn="l" defTabSz="814388" rtl="0" eaLnBrk="0" fontAlgn="base" latinLnBrk="0" hangingPunct="0">
                        <a:lnSpc>
                          <a:spcPct val="95000"/>
                        </a:lnSpc>
                        <a:spcBef>
                          <a:spcPct val="0"/>
                        </a:spcBef>
                        <a:spcAft>
                          <a:spcPct val="0"/>
                        </a:spcAft>
                        <a:buClr>
                          <a:schemeClr val="bg1"/>
                        </a:buClr>
                        <a:buSzTx/>
                        <a:buFontTx/>
                        <a:buNone/>
                        <a:tabLst/>
                      </a:pPr>
                      <a:r>
                        <a:rPr kumimoji="0" lang="en-US" sz="1600" b="0" i="0" u="none" strike="noStrike" cap="none" normalizeH="0" baseline="0" smtClean="0">
                          <a:ln>
                            <a:noFill/>
                          </a:ln>
                          <a:solidFill>
                            <a:schemeClr val="tx1"/>
                          </a:solidFill>
                          <a:effectLst/>
                          <a:latin typeface="Arial" charset="0"/>
                        </a:rPr>
                        <a:t>This keyword is required if you want to configure a CLI view.</a:t>
                      </a:r>
                    </a:p>
                  </a:txBody>
                  <a:tcPr marL="82296" marR="82296" marT="36576" marB="3657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1200">
                <a:tc>
                  <a:txBody>
                    <a:bodyPr/>
                    <a:lstStyle/>
                    <a:p>
                      <a:pPr marL="0" marR="0" lvl="0" indent="0" algn="l" defTabSz="814388" rtl="0" eaLnBrk="0" fontAlgn="base" latinLnBrk="0" hangingPunct="0">
                        <a:lnSpc>
                          <a:spcPct val="95000"/>
                        </a:lnSpc>
                        <a:spcBef>
                          <a:spcPct val="0"/>
                        </a:spcBef>
                        <a:spcAft>
                          <a:spcPct val="0"/>
                        </a:spcAft>
                        <a:buClr>
                          <a:schemeClr val="bg1"/>
                        </a:buClr>
                        <a:buSzTx/>
                        <a:buFontTx/>
                        <a:buNone/>
                        <a:tabLst/>
                      </a:pPr>
                      <a:r>
                        <a:rPr kumimoji="0" lang="en-US" sz="1600" b="0" i="1" u="none" strike="noStrike" cap="none" normalizeH="0" baseline="0" smtClean="0">
                          <a:ln>
                            <a:noFill/>
                          </a:ln>
                          <a:solidFill>
                            <a:schemeClr val="tx1"/>
                          </a:solidFill>
                          <a:effectLst/>
                          <a:latin typeface="Courier New" pitchFamily="49" charset="0"/>
                        </a:rPr>
                        <a:t>view-name</a:t>
                      </a:r>
                      <a:endParaRPr kumimoji="0" lang="en-US" sz="1600" b="0" i="0" u="none" strike="noStrike" cap="none" normalizeH="0" baseline="0" smtClean="0">
                        <a:ln>
                          <a:noFill/>
                        </a:ln>
                        <a:solidFill>
                          <a:schemeClr val="tx1"/>
                        </a:solidFill>
                        <a:effectLst/>
                        <a:latin typeface="Arial" charset="0"/>
                      </a:endParaRPr>
                    </a:p>
                  </a:txBody>
                  <a:tcPr marL="82296" marR="82296" marT="36576" marB="3657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14388" rtl="0" eaLnBrk="0" fontAlgn="base" latinLnBrk="0" hangingPunct="0">
                        <a:lnSpc>
                          <a:spcPct val="95000"/>
                        </a:lnSpc>
                        <a:spcBef>
                          <a:spcPct val="0"/>
                        </a:spcBef>
                        <a:spcAft>
                          <a:spcPct val="0"/>
                        </a:spcAft>
                        <a:buClr>
                          <a:schemeClr val="bg1"/>
                        </a:buClr>
                        <a:buSzTx/>
                        <a:buFontTx/>
                        <a:buNone/>
                        <a:tabLst/>
                      </a:pPr>
                      <a:r>
                        <a:rPr kumimoji="0" lang="en-US" sz="1600" b="0" i="0" u="none" strike="noStrike" cap="none" normalizeH="0" baseline="0" smtClean="0">
                          <a:ln>
                            <a:noFill/>
                          </a:ln>
                          <a:solidFill>
                            <a:schemeClr val="tx1"/>
                          </a:solidFill>
                          <a:effectLst/>
                          <a:latin typeface="Arial" charset="0"/>
                        </a:rPr>
                        <a:t>(Optional) Enters or exits a specified CLI view. </a:t>
                      </a:r>
                    </a:p>
                    <a:p>
                      <a:pPr marL="0" marR="0" lvl="0" indent="0" algn="l" defTabSz="814388" rtl="0" eaLnBrk="0" fontAlgn="base" latinLnBrk="0" hangingPunct="0">
                        <a:lnSpc>
                          <a:spcPct val="95000"/>
                        </a:lnSpc>
                        <a:spcBef>
                          <a:spcPct val="0"/>
                        </a:spcBef>
                        <a:spcAft>
                          <a:spcPct val="0"/>
                        </a:spcAft>
                        <a:buClr>
                          <a:schemeClr val="bg1"/>
                        </a:buClr>
                        <a:buSzTx/>
                        <a:buFontTx/>
                        <a:buNone/>
                        <a:tabLst/>
                      </a:pPr>
                      <a:r>
                        <a:rPr kumimoji="0" lang="en-US" sz="1600" b="0" i="0" u="none" strike="noStrike" cap="none" normalizeH="0" baseline="0" smtClean="0">
                          <a:ln>
                            <a:noFill/>
                          </a:ln>
                          <a:solidFill>
                            <a:schemeClr val="tx1"/>
                          </a:solidFill>
                          <a:effectLst/>
                          <a:latin typeface="Arial" charset="0"/>
                        </a:rPr>
                        <a:t>This keyword can be used to switch from one CLI view to another CLI view.</a:t>
                      </a:r>
                    </a:p>
                  </a:txBody>
                  <a:tcPr marL="82296" marR="82296" marT="36576" marB="3657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740" name="Text Box 23"/>
          <p:cNvSpPr txBox="1">
            <a:spLocks noChangeArrowheads="1"/>
          </p:cNvSpPr>
          <p:nvPr/>
        </p:nvSpPr>
        <p:spPr bwMode="auto">
          <a:xfrm>
            <a:off x="457200" y="4343400"/>
            <a:ext cx="5638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a:lnSpc>
                <a:spcPct val="100000"/>
              </a:lnSpc>
              <a:spcBef>
                <a:spcPct val="50000"/>
              </a:spcBef>
            </a:pPr>
            <a:r>
              <a:rPr lang="pl-PL" sz="1600">
                <a:latin typeface="Courier New" pitchFamily="49" charset="0"/>
              </a:rPr>
              <a:t>router</a:t>
            </a:r>
            <a:r>
              <a:rPr lang="en-US" sz="1600">
                <a:latin typeface="Courier New" pitchFamily="49" charset="0"/>
              </a:rPr>
              <a:t>(config)#</a:t>
            </a:r>
          </a:p>
        </p:txBody>
      </p:sp>
      <p:sp>
        <p:nvSpPr>
          <p:cNvPr id="30741" name="Text Box 24"/>
          <p:cNvSpPr txBox="1">
            <a:spLocks noChangeArrowheads="1"/>
          </p:cNvSpPr>
          <p:nvPr/>
        </p:nvSpPr>
        <p:spPr bwMode="auto">
          <a:xfrm>
            <a:off x="2438400" y="4343400"/>
            <a:ext cx="35814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bIns="0">
            <a:spAutoFit/>
          </a:bodyPr>
          <a:lstStyle>
            <a:lvl1pPr marL="238125" indent="-238125">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a:lnSpc>
                <a:spcPct val="100000"/>
              </a:lnSpc>
              <a:spcBef>
                <a:spcPct val="50000"/>
              </a:spcBef>
            </a:pPr>
            <a:r>
              <a:rPr lang="en-US" sz="1800">
                <a:solidFill>
                  <a:srgbClr val="000000"/>
                </a:solidFill>
                <a:latin typeface="Courier New" pitchFamily="49" charset="0"/>
                <a:cs typeface="Arial" charset="0"/>
              </a:rPr>
              <a:t>parser view </a:t>
            </a:r>
            <a:r>
              <a:rPr lang="en-US" sz="1800" b="0" i="1">
                <a:solidFill>
                  <a:srgbClr val="000000"/>
                </a:solidFill>
                <a:latin typeface="Courier New" pitchFamily="49" charset="0"/>
                <a:cs typeface="Arial" charset="0"/>
              </a:rPr>
              <a:t>view-name</a:t>
            </a:r>
            <a:endParaRPr lang="en-US" sz="1800" b="0" i="1">
              <a:solidFill>
                <a:srgbClr val="000000"/>
              </a:solidFill>
              <a:latin typeface="Courier New" pitchFamily="49" charset="0"/>
            </a:endParaRPr>
          </a:p>
        </p:txBody>
      </p:sp>
      <p:sp>
        <p:nvSpPr>
          <p:cNvPr id="30742" name="Rectangle 25"/>
          <p:cNvSpPr>
            <a:spLocks noChangeArrowheads="1"/>
          </p:cNvSpPr>
          <p:nvPr/>
        </p:nvSpPr>
        <p:spPr bwMode="auto">
          <a:xfrm>
            <a:off x="533400" y="4724400"/>
            <a:ext cx="8001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spAutoFit/>
          </a:bodyPr>
          <a:lstStyle/>
          <a:p>
            <a:pPr marL="342900" lvl="1" indent="-228600" defTabSz="814388">
              <a:lnSpc>
                <a:spcPct val="85000"/>
              </a:lnSpc>
              <a:spcBef>
                <a:spcPct val="20000"/>
              </a:spcBef>
              <a:buClr>
                <a:schemeClr val="accent1"/>
              </a:buClr>
            </a:pPr>
            <a:r>
              <a:rPr lang="en-US" sz="2000" b="0"/>
              <a:t>Creates a view and enters view configuration mode.</a:t>
            </a:r>
          </a:p>
        </p:txBody>
      </p:sp>
      <p:sp>
        <p:nvSpPr>
          <p:cNvPr id="30743" name="Text Box 26"/>
          <p:cNvSpPr txBox="1">
            <a:spLocks noChangeArrowheads="1"/>
          </p:cNvSpPr>
          <p:nvPr/>
        </p:nvSpPr>
        <p:spPr bwMode="auto">
          <a:xfrm>
            <a:off x="533400" y="5087938"/>
            <a:ext cx="5638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a:lnSpc>
                <a:spcPct val="100000"/>
              </a:lnSpc>
              <a:spcBef>
                <a:spcPct val="50000"/>
              </a:spcBef>
            </a:pPr>
            <a:r>
              <a:rPr lang="pl-PL" sz="1600">
                <a:latin typeface="Courier New" pitchFamily="49" charset="0"/>
              </a:rPr>
              <a:t>router(config-view)</a:t>
            </a:r>
            <a:r>
              <a:rPr lang="en-US" sz="1600">
                <a:latin typeface="Courier New" pitchFamily="49" charset="0"/>
              </a:rPr>
              <a:t>#</a:t>
            </a:r>
          </a:p>
        </p:txBody>
      </p:sp>
      <p:sp>
        <p:nvSpPr>
          <p:cNvPr id="30744" name="Text Box 27"/>
          <p:cNvSpPr txBox="1">
            <a:spLocks noChangeArrowheads="1"/>
          </p:cNvSpPr>
          <p:nvPr/>
        </p:nvSpPr>
        <p:spPr bwMode="auto">
          <a:xfrm>
            <a:off x="3048000" y="5089525"/>
            <a:ext cx="39624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bIns="0">
            <a:spAutoFit/>
          </a:bodyPr>
          <a:lstStyle>
            <a:lvl1pPr marL="238125" indent="-238125">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a:lnSpc>
                <a:spcPct val="100000"/>
              </a:lnSpc>
              <a:spcBef>
                <a:spcPct val="50000"/>
              </a:spcBef>
            </a:pPr>
            <a:r>
              <a:rPr lang="en-US" sz="1800">
                <a:solidFill>
                  <a:srgbClr val="000000"/>
                </a:solidFill>
                <a:latin typeface="Courier New" pitchFamily="49" charset="0"/>
              </a:rPr>
              <a:t>secret</a:t>
            </a:r>
            <a:r>
              <a:rPr lang="en-US" sz="1800">
                <a:solidFill>
                  <a:srgbClr val="000000"/>
                </a:solidFill>
                <a:latin typeface="Courier New" pitchFamily="49" charset="0"/>
                <a:cs typeface="Arial" charset="0"/>
              </a:rPr>
              <a:t> </a:t>
            </a:r>
            <a:r>
              <a:rPr lang="en-US" sz="1800" b="0" i="1">
                <a:solidFill>
                  <a:srgbClr val="000000"/>
                </a:solidFill>
                <a:latin typeface="Courier New" pitchFamily="49" charset="0"/>
                <a:cs typeface="Arial" charset="0"/>
              </a:rPr>
              <a:t>encrypted-password</a:t>
            </a:r>
            <a:r>
              <a:rPr lang="en-US" sz="1800" i="1">
                <a:solidFill>
                  <a:srgbClr val="000000"/>
                </a:solidFill>
                <a:latin typeface="Courier New" pitchFamily="49" charset="0"/>
                <a:cs typeface="Arial" charset="0"/>
              </a:rPr>
              <a:t> </a:t>
            </a:r>
            <a:endParaRPr lang="pl-PL" sz="1800" i="1">
              <a:solidFill>
                <a:srgbClr val="000000"/>
              </a:solidFill>
              <a:latin typeface="Courier New" pitchFamily="49" charset="0"/>
            </a:endParaRPr>
          </a:p>
        </p:txBody>
      </p:sp>
      <p:sp>
        <p:nvSpPr>
          <p:cNvPr id="30745" name="Rectangle 28"/>
          <p:cNvSpPr>
            <a:spLocks noChangeArrowheads="1"/>
          </p:cNvSpPr>
          <p:nvPr/>
        </p:nvSpPr>
        <p:spPr bwMode="auto">
          <a:xfrm>
            <a:off x="457200" y="5486400"/>
            <a:ext cx="80010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2124" tIns="41061" rIns="82124" bIns="41061">
            <a:spAutoFit/>
          </a:bodyPr>
          <a:lstStyle/>
          <a:p>
            <a:pPr marL="342900" lvl="1" indent="-228600" defTabSz="814388">
              <a:lnSpc>
                <a:spcPct val="85000"/>
              </a:lnSpc>
              <a:spcBef>
                <a:spcPct val="20000"/>
              </a:spcBef>
              <a:buClr>
                <a:schemeClr val="accent1"/>
              </a:buClr>
              <a:buFontTx/>
              <a:buChar char="•"/>
            </a:pPr>
            <a:r>
              <a:rPr lang="pl-PL" sz="2000" b="0"/>
              <a:t>Sets a password to protect access to the </a:t>
            </a:r>
            <a:r>
              <a:rPr lang="en-US" sz="2000" b="0"/>
              <a:t>View.</a:t>
            </a:r>
          </a:p>
          <a:p>
            <a:pPr marL="342900" lvl="1" indent="-228600" defTabSz="814388">
              <a:lnSpc>
                <a:spcPct val="85000"/>
              </a:lnSpc>
              <a:spcBef>
                <a:spcPct val="20000"/>
              </a:spcBef>
              <a:buClr>
                <a:schemeClr val="accent1"/>
              </a:buClr>
              <a:buFontTx/>
              <a:buChar char="•"/>
            </a:pPr>
            <a:r>
              <a:rPr lang="en-US" sz="2000" b="0"/>
              <a:t>Password must be created immediately after creating a view</a:t>
            </a:r>
            <a:endParaRPr lang="pl-PL" sz="2000" b="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smtClean="0"/>
              <a:t>Creating and Managing a Superview</a:t>
            </a:r>
          </a:p>
        </p:txBody>
      </p:sp>
      <p:sp>
        <p:nvSpPr>
          <p:cNvPr id="31747" name="Rectangle 3"/>
          <p:cNvSpPr>
            <a:spLocks noGrp="1" noChangeArrowheads="1"/>
          </p:cNvSpPr>
          <p:nvPr>
            <p:ph type="body" idx="1"/>
          </p:nvPr>
        </p:nvSpPr>
        <p:spPr/>
        <p:txBody>
          <a:bodyPr/>
          <a:lstStyle/>
          <a:p>
            <a:pPr marL="457200" indent="-457200">
              <a:lnSpc>
                <a:spcPct val="85000"/>
              </a:lnSpc>
              <a:buFontTx/>
              <a:buAutoNum type="arabicPeriod"/>
            </a:pPr>
            <a:r>
              <a:rPr lang="en-US" smtClean="0"/>
              <a:t>Create a view using the </a:t>
            </a:r>
            <a:r>
              <a:rPr lang="en-US" b="1" smtClean="0">
                <a:latin typeface="Courier New" pitchFamily="49" charset="0"/>
                <a:cs typeface="Courier New" pitchFamily="49" charset="0"/>
              </a:rPr>
              <a:t>parser view </a:t>
            </a:r>
            <a:r>
              <a:rPr lang="en-US" i="1" smtClean="0">
                <a:latin typeface="Courier New" pitchFamily="49" charset="0"/>
                <a:cs typeface="Courier New" pitchFamily="49" charset="0"/>
              </a:rPr>
              <a:t>view-name </a:t>
            </a:r>
            <a:r>
              <a:rPr lang="en-US" b="1" smtClean="0">
                <a:latin typeface="Courier New" pitchFamily="49" charset="0"/>
                <a:cs typeface="Courier New" pitchFamily="49" charset="0"/>
              </a:rPr>
              <a:t>superview</a:t>
            </a:r>
            <a:r>
              <a:rPr lang="en-US" b="1" smtClean="0"/>
              <a:t> </a:t>
            </a:r>
            <a:r>
              <a:rPr lang="en-US" smtClean="0"/>
              <a:t>command and enter superview configuration mode.</a:t>
            </a:r>
            <a:endParaRPr lang="en-US" b="1" smtClean="0"/>
          </a:p>
          <a:p>
            <a:pPr marL="457200" indent="-457200">
              <a:lnSpc>
                <a:spcPct val="85000"/>
              </a:lnSpc>
              <a:buFontTx/>
              <a:buAutoNum type="arabicPeriod"/>
            </a:pPr>
            <a:r>
              <a:rPr lang="en-US" smtClean="0"/>
              <a:t>Assign a secret password to the view using the </a:t>
            </a:r>
            <a:r>
              <a:rPr lang="en-US" b="1" smtClean="0">
                <a:latin typeface="Courier New" pitchFamily="49" charset="0"/>
                <a:cs typeface="Courier New" pitchFamily="49" charset="0"/>
              </a:rPr>
              <a:t>secret </a:t>
            </a:r>
            <a:r>
              <a:rPr lang="en-US" i="1" smtClean="0">
                <a:latin typeface="Courier New" pitchFamily="49" charset="0"/>
                <a:cs typeface="Courier New" pitchFamily="49" charset="0"/>
              </a:rPr>
              <a:t>encrypted-password</a:t>
            </a:r>
            <a:r>
              <a:rPr lang="en-US" i="1" smtClean="0"/>
              <a:t> </a:t>
            </a:r>
            <a:r>
              <a:rPr lang="en-US" smtClean="0"/>
              <a:t> command.</a:t>
            </a:r>
            <a:endParaRPr lang="en-US" b="1" smtClean="0"/>
          </a:p>
          <a:p>
            <a:pPr marL="457200" indent="-457200">
              <a:lnSpc>
                <a:spcPct val="85000"/>
              </a:lnSpc>
              <a:buFontTx/>
              <a:buAutoNum type="arabicPeriod"/>
            </a:pPr>
            <a:r>
              <a:rPr lang="en-US" smtClean="0"/>
              <a:t>Assign an existing view using the </a:t>
            </a:r>
            <a:r>
              <a:rPr lang="en-US" b="1" smtClean="0">
                <a:latin typeface="Courier New" pitchFamily="49" charset="0"/>
                <a:cs typeface="Courier New" pitchFamily="49" charset="0"/>
              </a:rPr>
              <a:t>view </a:t>
            </a:r>
            <a:r>
              <a:rPr lang="en-US" i="1" smtClean="0">
                <a:latin typeface="Courier New" pitchFamily="49" charset="0"/>
                <a:cs typeface="Courier New" pitchFamily="49" charset="0"/>
              </a:rPr>
              <a:t>view-name</a:t>
            </a:r>
            <a:r>
              <a:rPr lang="en-US" b="1" smtClean="0"/>
              <a:t> </a:t>
            </a:r>
            <a:r>
              <a:rPr lang="en-US" smtClean="0"/>
              <a:t>command in view configuration mode.</a:t>
            </a:r>
            <a:endParaRPr lang="en-US" b="1" smtClean="0"/>
          </a:p>
          <a:p>
            <a:pPr marL="457200" indent="-457200">
              <a:lnSpc>
                <a:spcPct val="85000"/>
              </a:lnSpc>
              <a:buFontTx/>
              <a:buAutoNum type="arabicPeriod"/>
            </a:pPr>
            <a:r>
              <a:rPr lang="en-US" smtClean="0"/>
              <a:t>Exit the superview configuration mode by typing the command </a:t>
            </a:r>
            <a:r>
              <a:rPr lang="en-US" b="1" smtClean="0">
                <a:latin typeface="Courier New" pitchFamily="49" charset="0"/>
                <a:cs typeface="Courier New" pitchFamily="49" charset="0"/>
              </a:rPr>
              <a:t>exit</a:t>
            </a:r>
            <a:r>
              <a:rPr lang="en-US" b="1" smtClean="0"/>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idx="4294967295"/>
          </p:nvPr>
        </p:nvSpPr>
        <p:spPr/>
        <p:txBody>
          <a:bodyPr/>
          <a:lstStyle/>
          <a:p>
            <a:r>
              <a:rPr lang="en-US" smtClean="0"/>
              <a:t>Running Config “Views”</a:t>
            </a:r>
          </a:p>
        </p:txBody>
      </p:sp>
      <p:graphicFrame>
        <p:nvGraphicFramePr>
          <p:cNvPr id="4098" name="Object 5"/>
          <p:cNvGraphicFramePr>
            <a:graphicFrameLocks noChangeAspect="1"/>
          </p:cNvGraphicFramePr>
          <p:nvPr/>
        </p:nvGraphicFramePr>
        <p:xfrm>
          <a:off x="1447800" y="1447800"/>
          <a:ext cx="5495925" cy="4418013"/>
        </p:xfrm>
        <a:graphic>
          <a:graphicData uri="http://schemas.openxmlformats.org/presentationml/2006/ole">
            <mc:AlternateContent xmlns:mc="http://schemas.openxmlformats.org/markup-compatibility/2006">
              <mc:Choice xmlns:v="urn:schemas-microsoft-com:vml" Requires="v">
                <p:oleObj spid="_x0000_s4103" name="Bitová mapa" r:id="rId3" imgW="3982006" imgH="3200000" progId="Paint.Picture">
                  <p:embed/>
                </p:oleObj>
              </mc:Choice>
              <mc:Fallback>
                <p:oleObj name="Bitová mapa" r:id="rId3" imgW="3982006" imgH="3200000"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447800"/>
                        <a:ext cx="5495925" cy="441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idx="4294967295"/>
          </p:nvPr>
        </p:nvSpPr>
        <p:spPr/>
        <p:txBody>
          <a:bodyPr/>
          <a:lstStyle/>
          <a:p>
            <a:r>
              <a:rPr lang="en-US" smtClean="0"/>
              <a:t>Running Config “SUPERVIEWS”</a:t>
            </a:r>
          </a:p>
        </p:txBody>
      </p:sp>
      <p:graphicFrame>
        <p:nvGraphicFramePr>
          <p:cNvPr id="5122" name="Object 7"/>
          <p:cNvGraphicFramePr>
            <a:graphicFrameLocks noChangeAspect="1"/>
          </p:cNvGraphicFramePr>
          <p:nvPr/>
        </p:nvGraphicFramePr>
        <p:xfrm>
          <a:off x="1676400" y="1600200"/>
          <a:ext cx="5514975" cy="4403725"/>
        </p:xfrm>
        <a:graphic>
          <a:graphicData uri="http://schemas.openxmlformats.org/presentationml/2006/ole">
            <mc:AlternateContent xmlns:mc="http://schemas.openxmlformats.org/markup-compatibility/2006">
              <mc:Choice xmlns:v="urn:schemas-microsoft-com:vml" Requires="v">
                <p:oleObj spid="_x0000_s5127" name="Bitová mapa" r:id="rId3" imgW="4019048" imgH="3209524" progId="Paint.Picture">
                  <p:embed/>
                </p:oleObj>
              </mc:Choice>
              <mc:Fallback>
                <p:oleObj name="Bitová mapa" r:id="rId3" imgW="4019048" imgH="3209524" progId="Paint.Picture">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600200"/>
                        <a:ext cx="5514975" cy="440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mtClean="0"/>
              <a:t>Verifying a View</a:t>
            </a:r>
          </a:p>
        </p:txBody>
      </p:sp>
      <p:sp>
        <p:nvSpPr>
          <p:cNvPr id="306180" name="Text Box 4"/>
          <p:cNvSpPr txBox="1">
            <a:spLocks noChangeArrowheads="1"/>
          </p:cNvSpPr>
          <p:nvPr/>
        </p:nvSpPr>
        <p:spPr bwMode="auto">
          <a:xfrm>
            <a:off x="381000" y="1614488"/>
            <a:ext cx="8458200" cy="4465637"/>
          </a:xfrm>
          <a:prstGeom prst="rect">
            <a:avLst/>
          </a:prstGeom>
          <a:solidFill>
            <a:srgbClr val="E9E9EB"/>
          </a:solidFill>
          <a:ln w="28575">
            <a:solidFill>
              <a:schemeClr val="tx1"/>
            </a:solidFill>
            <a:miter lim="800000"/>
            <a:headEnd type="none" w="sm" len="sm"/>
            <a:tailEnd type="none" w="sm" len="sm"/>
          </a:ln>
        </p:spPr>
        <p:txBody>
          <a:bodyPr bIns="0">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a:lnSpc>
                <a:spcPct val="100000"/>
              </a:lnSpc>
              <a:spcBef>
                <a:spcPct val="40000"/>
              </a:spcBef>
            </a:pPr>
            <a:r>
              <a:rPr lang="en-US" sz="1400" b="0">
                <a:latin typeface="Courier New" pitchFamily="49" charset="0"/>
              </a:rPr>
              <a:t>R1# </a:t>
            </a:r>
            <a:r>
              <a:rPr lang="en-US" sz="1400">
                <a:latin typeface="Courier New" pitchFamily="49" charset="0"/>
              </a:rPr>
              <a:t>show parser view</a:t>
            </a:r>
          </a:p>
          <a:p>
            <a:pPr>
              <a:lnSpc>
                <a:spcPct val="100000"/>
              </a:lnSpc>
              <a:spcBef>
                <a:spcPct val="40000"/>
              </a:spcBef>
            </a:pPr>
            <a:r>
              <a:rPr lang="en-US" sz="1400" b="0">
                <a:latin typeface="Courier New" pitchFamily="49" charset="0"/>
              </a:rPr>
              <a:t>No view is active ! Currently in Privilege Level Context</a:t>
            </a:r>
          </a:p>
          <a:p>
            <a:pPr>
              <a:lnSpc>
                <a:spcPct val="100000"/>
              </a:lnSpc>
              <a:spcBef>
                <a:spcPct val="40000"/>
              </a:spcBef>
            </a:pPr>
            <a:r>
              <a:rPr lang="en-US" sz="1400" b="0">
                <a:latin typeface="Courier New" pitchFamily="49" charset="0"/>
              </a:rPr>
              <a:t>R1# </a:t>
            </a:r>
          </a:p>
          <a:p>
            <a:pPr>
              <a:lnSpc>
                <a:spcPct val="100000"/>
              </a:lnSpc>
              <a:spcBef>
                <a:spcPct val="40000"/>
              </a:spcBef>
            </a:pPr>
            <a:r>
              <a:rPr lang="en-US" sz="1400" b="0">
                <a:latin typeface="Courier New" pitchFamily="49" charset="0"/>
              </a:rPr>
              <a:t>R1# </a:t>
            </a:r>
            <a:r>
              <a:rPr lang="en-US" sz="1400">
                <a:latin typeface="Courier New" pitchFamily="49" charset="0"/>
              </a:rPr>
              <a:t>enable view</a:t>
            </a:r>
          </a:p>
          <a:p>
            <a:pPr>
              <a:lnSpc>
                <a:spcPct val="100000"/>
              </a:lnSpc>
              <a:spcBef>
                <a:spcPct val="40000"/>
              </a:spcBef>
            </a:pPr>
            <a:r>
              <a:rPr lang="en-US" sz="1400" b="0">
                <a:latin typeface="Courier New" pitchFamily="49" charset="0"/>
              </a:rPr>
              <a:t>Password:</a:t>
            </a:r>
          </a:p>
          <a:p>
            <a:pPr>
              <a:lnSpc>
                <a:spcPct val="100000"/>
              </a:lnSpc>
              <a:spcBef>
                <a:spcPct val="40000"/>
              </a:spcBef>
            </a:pPr>
            <a:r>
              <a:rPr lang="en-US" sz="1400" b="0">
                <a:latin typeface="Courier New" pitchFamily="49" charset="0"/>
              </a:rPr>
              <a:t>*Mar  1 10:38:56.233: %PARSER-6-VIEW_SWITCH: successfully set to view 'root'.</a:t>
            </a:r>
          </a:p>
          <a:p>
            <a:pPr>
              <a:lnSpc>
                <a:spcPct val="100000"/>
              </a:lnSpc>
              <a:spcBef>
                <a:spcPct val="40000"/>
              </a:spcBef>
            </a:pPr>
            <a:r>
              <a:rPr lang="en-US" sz="1400" b="0">
                <a:latin typeface="Courier New" pitchFamily="49" charset="0"/>
              </a:rPr>
              <a:t>R1# </a:t>
            </a:r>
          </a:p>
          <a:p>
            <a:pPr>
              <a:lnSpc>
                <a:spcPct val="100000"/>
              </a:lnSpc>
              <a:spcBef>
                <a:spcPct val="40000"/>
              </a:spcBef>
            </a:pPr>
            <a:r>
              <a:rPr lang="en-US" sz="1400" b="0">
                <a:latin typeface="Courier New" pitchFamily="49" charset="0"/>
              </a:rPr>
              <a:t>R1# </a:t>
            </a:r>
            <a:r>
              <a:rPr lang="en-US" sz="1400">
                <a:latin typeface="Courier New" pitchFamily="49" charset="0"/>
              </a:rPr>
              <a:t>show parser view</a:t>
            </a:r>
          </a:p>
          <a:p>
            <a:pPr>
              <a:lnSpc>
                <a:spcPct val="100000"/>
              </a:lnSpc>
              <a:spcBef>
                <a:spcPct val="40000"/>
              </a:spcBef>
            </a:pPr>
            <a:r>
              <a:rPr lang="en-US" sz="1400" b="0">
                <a:latin typeface="Courier New" pitchFamily="49" charset="0"/>
              </a:rPr>
              <a:t>Current view is 'root'</a:t>
            </a:r>
          </a:p>
          <a:p>
            <a:pPr>
              <a:lnSpc>
                <a:spcPct val="100000"/>
              </a:lnSpc>
              <a:spcBef>
                <a:spcPct val="40000"/>
              </a:spcBef>
            </a:pPr>
            <a:r>
              <a:rPr lang="en-US" sz="1400" b="0">
                <a:latin typeface="Courier New" pitchFamily="49" charset="0"/>
              </a:rPr>
              <a:t>R1# </a:t>
            </a:r>
          </a:p>
          <a:p>
            <a:pPr>
              <a:lnSpc>
                <a:spcPct val="100000"/>
              </a:lnSpc>
              <a:spcBef>
                <a:spcPct val="40000"/>
              </a:spcBef>
            </a:pPr>
            <a:r>
              <a:rPr lang="en-US" sz="1400" b="0">
                <a:latin typeface="Courier New" pitchFamily="49" charset="0"/>
              </a:rPr>
              <a:t>R1# </a:t>
            </a:r>
            <a:r>
              <a:rPr lang="en-US" sz="1400">
                <a:latin typeface="Courier New" pitchFamily="49" charset="0"/>
              </a:rPr>
              <a:t>show parser view all</a:t>
            </a:r>
          </a:p>
          <a:p>
            <a:pPr>
              <a:lnSpc>
                <a:spcPct val="100000"/>
              </a:lnSpc>
              <a:spcBef>
                <a:spcPct val="40000"/>
              </a:spcBef>
            </a:pPr>
            <a:r>
              <a:rPr lang="en-US" sz="1400" b="0">
                <a:latin typeface="Courier New" pitchFamily="49" charset="0"/>
              </a:rPr>
              <a:t>Views/SuperViews Present in System:</a:t>
            </a:r>
          </a:p>
          <a:p>
            <a:pPr>
              <a:lnSpc>
                <a:spcPct val="100000"/>
              </a:lnSpc>
              <a:spcBef>
                <a:spcPct val="40000"/>
              </a:spcBef>
            </a:pPr>
            <a:r>
              <a:rPr lang="en-US" sz="1400" b="0">
                <a:latin typeface="Courier New" pitchFamily="49" charset="0"/>
              </a:rPr>
              <a:t> SHOWVIEW</a:t>
            </a:r>
          </a:p>
          <a:p>
            <a:pPr>
              <a:lnSpc>
                <a:spcPct val="100000"/>
              </a:lnSpc>
              <a:spcBef>
                <a:spcPct val="40000"/>
              </a:spcBef>
            </a:pPr>
            <a:r>
              <a:rPr lang="en-US" sz="1400" b="0">
                <a:latin typeface="Courier New" pitchFamily="49" charset="0"/>
              </a:rPr>
              <a:t> VERIFYVIEW</a:t>
            </a:r>
          </a:p>
          <a:p>
            <a:pPr>
              <a:lnSpc>
                <a:spcPct val="100000"/>
              </a:lnSpc>
              <a:spcBef>
                <a:spcPct val="40000"/>
              </a:spcBef>
            </a:pPr>
            <a:r>
              <a:rPr lang="en-US" sz="1400" b="0">
                <a:latin typeface="Courier New" pitchFamily="49" charset="0"/>
              </a:rPr>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Major Concepts</a:t>
            </a:r>
          </a:p>
        </p:txBody>
      </p:sp>
      <p:sp>
        <p:nvSpPr>
          <p:cNvPr id="9219" name="Rectangle 5"/>
          <p:cNvSpPr>
            <a:spLocks noGrp="1" noChangeArrowheads="1"/>
          </p:cNvSpPr>
          <p:nvPr>
            <p:ph type="body" idx="4294967295"/>
          </p:nvPr>
        </p:nvSpPr>
        <p:spPr/>
        <p:txBody>
          <a:bodyPr/>
          <a:lstStyle/>
          <a:p>
            <a:r>
              <a:rPr lang="en-US" smtClean="0"/>
              <a:t>Discuss the aspects of router hardening</a:t>
            </a:r>
          </a:p>
          <a:p>
            <a:r>
              <a:rPr lang="en-US" smtClean="0"/>
              <a:t>Configure secure administrative access and router resiliency </a:t>
            </a:r>
          </a:p>
          <a:p>
            <a:r>
              <a:rPr lang="en-US" smtClean="0"/>
              <a:t>Configure network devices for monitoring</a:t>
            </a:r>
            <a:r>
              <a:rPr lang="en-US" b="1" smtClean="0"/>
              <a:t> </a:t>
            </a:r>
            <a:r>
              <a:rPr lang="en-US" smtClean="0"/>
              <a:t>administrative access</a:t>
            </a:r>
          </a:p>
          <a:p>
            <a:r>
              <a:rPr lang="en-US" smtClean="0"/>
              <a:t>Demonstrate network monitoring techniques</a:t>
            </a:r>
          </a:p>
          <a:p>
            <a:r>
              <a:rPr lang="en-US" smtClean="0"/>
              <a:t>Secure IOS-based Routers using automated features</a:t>
            </a:r>
            <a:r>
              <a:rPr lang="en-US" b="1" smtClean="0"/>
              <a:t>     </a:t>
            </a:r>
          </a:p>
          <a:p>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mtClean="0"/>
              <a:t>Resilient Configuration Facts</a:t>
            </a:r>
          </a:p>
        </p:txBody>
      </p:sp>
      <p:sp>
        <p:nvSpPr>
          <p:cNvPr id="33795" name="Rectangle 10"/>
          <p:cNvSpPr>
            <a:spLocks noGrp="1" noChangeArrowheads="1"/>
          </p:cNvSpPr>
          <p:nvPr>
            <p:ph type="body" sz="half" idx="1"/>
          </p:nvPr>
        </p:nvSpPr>
        <p:spPr>
          <a:xfrm>
            <a:off x="455613" y="1690688"/>
            <a:ext cx="5106987" cy="4252912"/>
          </a:xfrm>
        </p:spPr>
        <p:txBody>
          <a:bodyPr/>
          <a:lstStyle/>
          <a:p>
            <a:pPr>
              <a:lnSpc>
                <a:spcPct val="75000"/>
              </a:lnSpc>
            </a:pPr>
            <a:r>
              <a:rPr lang="en-US" sz="2000" smtClean="0"/>
              <a:t>The configuration file in the primary bootset is a copy of the running configuration that was in the router when the feature was first enabled.</a:t>
            </a:r>
          </a:p>
          <a:p>
            <a:pPr>
              <a:lnSpc>
                <a:spcPct val="75000"/>
              </a:lnSpc>
            </a:pPr>
            <a:r>
              <a:rPr lang="en-US" sz="2000" smtClean="0"/>
              <a:t>The feature secures the smallest working set of files to preserve persistent storage space. No extra space is required to secure the primary IOS image file.</a:t>
            </a:r>
          </a:p>
          <a:p>
            <a:pPr>
              <a:lnSpc>
                <a:spcPct val="75000"/>
              </a:lnSpc>
            </a:pPr>
            <a:r>
              <a:rPr lang="en-US" sz="2000" smtClean="0"/>
              <a:t>The feature automatically detects image or configuration version mismatch.</a:t>
            </a:r>
          </a:p>
          <a:p>
            <a:pPr>
              <a:lnSpc>
                <a:spcPct val="75000"/>
              </a:lnSpc>
            </a:pPr>
            <a:r>
              <a:rPr lang="en-US" sz="2000" smtClean="0"/>
              <a:t>Only local storage is used for securing files.</a:t>
            </a:r>
          </a:p>
          <a:p>
            <a:pPr>
              <a:lnSpc>
                <a:spcPct val="75000"/>
              </a:lnSpc>
            </a:pPr>
            <a:r>
              <a:rPr lang="en-US" sz="2000" smtClean="0"/>
              <a:t>The feature can be disabled only through a console session.</a:t>
            </a:r>
            <a:endParaRPr lang="en-US" sz="2000" b="1" smtClean="0"/>
          </a:p>
        </p:txBody>
      </p:sp>
      <p:pic>
        <p:nvPicPr>
          <p:cNvPr id="33796" name="Picture 6" descr="hacker_ii1"/>
          <p:cNvPicPr>
            <a:picLocks noChangeAspect="1" noChangeArrowheads="1"/>
          </p:cNvPicPr>
          <p:nvPr/>
        </p:nvPicPr>
        <p:blipFill>
          <a:blip r:embed="rId2">
            <a:extLst>
              <a:ext uri="{28A0092B-C50C-407E-A947-70E740481C1C}">
                <a14:useLocalDpi xmlns:a14="http://schemas.microsoft.com/office/drawing/2010/main" val="0"/>
              </a:ext>
            </a:extLst>
          </a:blip>
          <a:srcRect t="5971" b="4477"/>
          <a:stretch>
            <a:fillRect/>
          </a:stretch>
        </p:blipFill>
        <p:spPr bwMode="auto">
          <a:xfrm>
            <a:off x="5715000" y="1447800"/>
            <a:ext cx="29718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1191" name="Text Box 7"/>
          <p:cNvSpPr txBox="1">
            <a:spLocks noChangeArrowheads="1"/>
          </p:cNvSpPr>
          <p:nvPr/>
        </p:nvSpPr>
        <p:spPr bwMode="auto">
          <a:xfrm>
            <a:off x="6477000" y="2830513"/>
            <a:ext cx="1163638" cy="1557337"/>
          </a:xfrm>
          <a:prstGeom prst="rect">
            <a:avLst/>
          </a:prstGeom>
          <a:solidFill>
            <a:srgbClr val="C0C0C0"/>
          </a:solidFill>
          <a:ln w="9525">
            <a:solidFill>
              <a:schemeClr val="tx1"/>
            </a:solidFill>
            <a:miter lim="800000"/>
            <a:headEnd/>
            <a:tailEnd/>
          </a:ln>
          <a:effectLst>
            <a:outerShdw dist="35921" dir="2700000" algn="ctr" rotWithShape="0">
              <a:schemeClr val="bg2"/>
            </a:outerShdw>
          </a:effectLst>
        </p:spPr>
        <p:txBody>
          <a:bodyPr/>
          <a:lstStyle/>
          <a:p>
            <a:pPr eaLnBrk="1" hangingPunct="1">
              <a:lnSpc>
                <a:spcPct val="100000"/>
              </a:lnSpc>
              <a:spcBef>
                <a:spcPct val="20000"/>
              </a:spcBef>
              <a:defRPr/>
            </a:pPr>
            <a:r>
              <a:rPr lang="en-US" sz="800" b="0">
                <a:latin typeface="Courier New" pitchFamily="49" charset="0"/>
              </a:rPr>
              <a:t>R1# </a:t>
            </a:r>
            <a:r>
              <a:rPr lang="en-US" sz="800">
                <a:latin typeface="Courier New" pitchFamily="49" charset="0"/>
              </a:rPr>
              <a:t>erase startup-config</a:t>
            </a:r>
          </a:p>
          <a:p>
            <a:pPr eaLnBrk="1" hangingPunct="1">
              <a:lnSpc>
                <a:spcPct val="100000"/>
              </a:lnSpc>
              <a:spcBef>
                <a:spcPct val="20000"/>
              </a:spcBef>
              <a:defRPr/>
            </a:pPr>
            <a:r>
              <a:rPr lang="en-US" sz="800" b="0">
                <a:latin typeface="Courier New" pitchFamily="49" charset="0"/>
              </a:rPr>
              <a:t>Erasing the nvram filesystem will remove all configuration files! Continue? [confirm]</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mtClean="0"/>
              <a:t>CLI Commands</a:t>
            </a:r>
          </a:p>
        </p:txBody>
      </p:sp>
      <p:sp>
        <p:nvSpPr>
          <p:cNvPr id="34819" name="Text Box 4"/>
          <p:cNvSpPr txBox="1">
            <a:spLocks noChangeArrowheads="1"/>
          </p:cNvSpPr>
          <p:nvPr/>
        </p:nvSpPr>
        <p:spPr bwMode="auto">
          <a:xfrm>
            <a:off x="533400" y="1992313"/>
            <a:ext cx="563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a:lnSpc>
                <a:spcPct val="100000"/>
              </a:lnSpc>
              <a:spcBef>
                <a:spcPct val="50000"/>
              </a:spcBef>
            </a:pPr>
            <a:r>
              <a:rPr lang="en-US" sz="2000">
                <a:latin typeface="Courier New" pitchFamily="49" charset="0"/>
              </a:rPr>
              <a:t>router(config)#</a:t>
            </a:r>
          </a:p>
        </p:txBody>
      </p:sp>
      <p:sp>
        <p:nvSpPr>
          <p:cNvPr id="34820" name="Text Box 5"/>
          <p:cNvSpPr txBox="1">
            <a:spLocks noChangeArrowheads="1"/>
          </p:cNvSpPr>
          <p:nvPr/>
        </p:nvSpPr>
        <p:spPr bwMode="auto">
          <a:xfrm>
            <a:off x="533400" y="2373313"/>
            <a:ext cx="7924800" cy="379412"/>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bIns="0">
            <a:spAutoFit/>
          </a:bodyPr>
          <a:lstStyle>
            <a:lvl1pPr marL="238125" indent="-238125">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a:lnSpc>
                <a:spcPct val="100000"/>
              </a:lnSpc>
              <a:spcBef>
                <a:spcPct val="50000"/>
              </a:spcBef>
            </a:pPr>
            <a:r>
              <a:rPr lang="en-US" sz="2000">
                <a:solidFill>
                  <a:srgbClr val="000000"/>
                </a:solidFill>
                <a:latin typeface="Courier New" pitchFamily="49" charset="0"/>
              </a:rPr>
              <a:t>secure boot-image</a:t>
            </a:r>
          </a:p>
        </p:txBody>
      </p:sp>
      <p:sp>
        <p:nvSpPr>
          <p:cNvPr id="34821" name="Rectangle 6"/>
          <p:cNvSpPr>
            <a:spLocks noChangeArrowheads="1"/>
          </p:cNvSpPr>
          <p:nvPr/>
        </p:nvSpPr>
        <p:spPr bwMode="auto">
          <a:xfrm>
            <a:off x="533400" y="2774950"/>
            <a:ext cx="7924800"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spAutoFit/>
          </a:bodyPr>
          <a:lstStyle/>
          <a:p>
            <a:pPr marL="342900" lvl="1" indent="-228600" defTabSz="814388">
              <a:lnSpc>
                <a:spcPct val="95000"/>
              </a:lnSpc>
              <a:spcBef>
                <a:spcPct val="35000"/>
              </a:spcBef>
              <a:buClr>
                <a:srgbClr val="005569"/>
              </a:buClr>
              <a:buFont typeface="Wingdings" pitchFamily="2" charset="2"/>
              <a:buChar char="§"/>
            </a:pPr>
            <a:r>
              <a:rPr lang="en-US" sz="2000" b="0"/>
              <a:t>Enables Cisco IOS image resilience. Prevents the IOS image from being deleted by a malicious user.</a:t>
            </a:r>
          </a:p>
        </p:txBody>
      </p:sp>
      <p:sp>
        <p:nvSpPr>
          <p:cNvPr id="34822" name="Text Box 7"/>
          <p:cNvSpPr txBox="1">
            <a:spLocks noChangeArrowheads="1"/>
          </p:cNvSpPr>
          <p:nvPr/>
        </p:nvSpPr>
        <p:spPr bwMode="auto">
          <a:xfrm>
            <a:off x="533400" y="3935413"/>
            <a:ext cx="7924800" cy="379412"/>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bIns="0">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a:lnSpc>
                <a:spcPct val="100000"/>
              </a:lnSpc>
              <a:spcBef>
                <a:spcPct val="50000"/>
              </a:spcBef>
            </a:pPr>
            <a:r>
              <a:rPr lang="en-US" sz="2000">
                <a:latin typeface="Courier New" pitchFamily="49" charset="0"/>
                <a:cs typeface="Times New Roman" pitchFamily="18" charset="0"/>
              </a:rPr>
              <a:t>secure boot-config</a:t>
            </a:r>
          </a:p>
        </p:txBody>
      </p:sp>
      <p:sp>
        <p:nvSpPr>
          <p:cNvPr id="34823" name="Text Box 8"/>
          <p:cNvSpPr txBox="1">
            <a:spLocks noChangeArrowheads="1"/>
          </p:cNvSpPr>
          <p:nvPr/>
        </p:nvSpPr>
        <p:spPr bwMode="auto">
          <a:xfrm>
            <a:off x="533400" y="3597275"/>
            <a:ext cx="563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a:lnSpc>
                <a:spcPct val="100000"/>
              </a:lnSpc>
              <a:spcBef>
                <a:spcPct val="50000"/>
              </a:spcBef>
            </a:pPr>
            <a:r>
              <a:rPr lang="en-US" sz="2000">
                <a:latin typeface="Courier New" pitchFamily="49" charset="0"/>
              </a:rPr>
              <a:t>router(config)#</a:t>
            </a:r>
          </a:p>
        </p:txBody>
      </p:sp>
      <p:sp>
        <p:nvSpPr>
          <p:cNvPr id="34824" name="Rectangle 9"/>
          <p:cNvSpPr>
            <a:spLocks noChangeArrowheads="1"/>
          </p:cNvSpPr>
          <p:nvPr/>
        </p:nvSpPr>
        <p:spPr bwMode="auto">
          <a:xfrm>
            <a:off x="533400" y="4314825"/>
            <a:ext cx="7924800"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spAutoFit/>
          </a:bodyPr>
          <a:lstStyle/>
          <a:p>
            <a:pPr marL="342900" lvl="1" indent="-228600" defTabSz="814388">
              <a:lnSpc>
                <a:spcPct val="95000"/>
              </a:lnSpc>
              <a:spcBef>
                <a:spcPct val="35000"/>
              </a:spcBef>
              <a:buClr>
                <a:srgbClr val="005569"/>
              </a:buClr>
              <a:buFont typeface="Wingdings" pitchFamily="2" charset="2"/>
              <a:buChar char="§"/>
            </a:pPr>
            <a:r>
              <a:rPr lang="en-US" sz="2000" b="0"/>
              <a:t>Takes a snapshot of the router running configuration and securely archives it in persistent storage.</a:t>
            </a:r>
            <a:r>
              <a:rPr lang="en-US" sz="2000"/>
              <a: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mtClean="0"/>
              <a:t>Restoring Primary bootset</a:t>
            </a:r>
          </a:p>
        </p:txBody>
      </p:sp>
      <p:sp>
        <p:nvSpPr>
          <p:cNvPr id="35843" name="Rectangle 3"/>
          <p:cNvSpPr>
            <a:spLocks noGrp="1" noChangeArrowheads="1"/>
          </p:cNvSpPr>
          <p:nvPr>
            <p:ph type="body" idx="1"/>
          </p:nvPr>
        </p:nvSpPr>
        <p:spPr/>
        <p:txBody>
          <a:bodyPr/>
          <a:lstStyle/>
          <a:p>
            <a:pPr marL="381000" indent="-381000">
              <a:lnSpc>
                <a:spcPct val="75000"/>
              </a:lnSpc>
              <a:buFontTx/>
              <a:buNone/>
            </a:pPr>
            <a:r>
              <a:rPr lang="en-US" sz="2400" smtClean="0"/>
              <a:t>To restore a primary bootset from a secure archive:</a:t>
            </a:r>
          </a:p>
          <a:p>
            <a:pPr marL="381000" indent="-381000">
              <a:lnSpc>
                <a:spcPct val="75000"/>
              </a:lnSpc>
              <a:buFontTx/>
              <a:buAutoNum type="arabicPeriod"/>
            </a:pPr>
            <a:r>
              <a:rPr lang="en-US" sz="2000" smtClean="0"/>
              <a:t>Reload the router using the </a:t>
            </a:r>
            <a:r>
              <a:rPr lang="en-US" sz="2000" b="1" smtClean="0">
                <a:latin typeface="Courier New" pitchFamily="49" charset="0"/>
                <a:cs typeface="Courier New" pitchFamily="49" charset="0"/>
              </a:rPr>
              <a:t>reload</a:t>
            </a:r>
            <a:r>
              <a:rPr lang="en-US" sz="2000" b="1" smtClean="0"/>
              <a:t> </a:t>
            </a:r>
            <a:r>
              <a:rPr lang="en-US" sz="2000" smtClean="0"/>
              <a:t>command.	</a:t>
            </a:r>
            <a:endParaRPr lang="en-US" sz="2000" b="1" smtClean="0"/>
          </a:p>
          <a:p>
            <a:pPr marL="381000" indent="-381000">
              <a:lnSpc>
                <a:spcPct val="75000"/>
              </a:lnSpc>
              <a:buFontTx/>
              <a:buAutoNum type="arabicPeriod"/>
            </a:pPr>
            <a:r>
              <a:rPr lang="en-US" sz="2000" smtClean="0"/>
              <a:t>From ROMMON mode, enter the </a:t>
            </a:r>
            <a:r>
              <a:rPr lang="en-US" sz="2000" b="1" smtClean="0">
                <a:latin typeface="Courier New" pitchFamily="49" charset="0"/>
                <a:cs typeface="Courier New" pitchFamily="49" charset="0"/>
              </a:rPr>
              <a:t>dir</a:t>
            </a:r>
            <a:r>
              <a:rPr lang="en-US" sz="2000" b="1" smtClean="0"/>
              <a:t> </a:t>
            </a:r>
            <a:r>
              <a:rPr lang="en-US" sz="2000" smtClean="0"/>
              <a:t>command to list the contents of the device that contains the secure bootset file. The device name can be found in the output of the </a:t>
            </a:r>
            <a:r>
              <a:rPr lang="en-US" sz="2000" b="1" smtClean="0">
                <a:latin typeface="Courier New" pitchFamily="49" charset="0"/>
                <a:cs typeface="Courier New" pitchFamily="49" charset="0"/>
              </a:rPr>
              <a:t>show secure bootset</a:t>
            </a:r>
            <a:r>
              <a:rPr lang="en-US" sz="2000" smtClean="0"/>
              <a:t> command.</a:t>
            </a:r>
            <a:endParaRPr lang="en-US" sz="2000" b="1" smtClean="0"/>
          </a:p>
          <a:p>
            <a:pPr marL="381000" indent="-381000">
              <a:lnSpc>
                <a:spcPct val="75000"/>
              </a:lnSpc>
              <a:buFontTx/>
              <a:buAutoNum type="arabicPeriod"/>
            </a:pPr>
            <a:r>
              <a:rPr lang="en-US" sz="2000" smtClean="0"/>
              <a:t>Boot up the router using the secure bootset image using the </a:t>
            </a:r>
            <a:r>
              <a:rPr lang="en-US" sz="2000" b="1" smtClean="0">
                <a:latin typeface="Courier New" pitchFamily="49" charset="0"/>
                <a:cs typeface="Courier New" pitchFamily="49" charset="0"/>
              </a:rPr>
              <a:t>boot </a:t>
            </a:r>
            <a:r>
              <a:rPr lang="en-US" sz="2000" smtClean="0"/>
              <a:t>command with the filename found in step 2. Once the compromised router boots, proceed to privileged EXEC mode and restore the configuration.</a:t>
            </a:r>
            <a:endParaRPr lang="en-US" sz="2000" b="1" smtClean="0"/>
          </a:p>
          <a:p>
            <a:pPr marL="381000" indent="-381000">
              <a:lnSpc>
                <a:spcPct val="75000"/>
              </a:lnSpc>
              <a:buFontTx/>
              <a:buAutoNum type="arabicPeriod"/>
            </a:pPr>
            <a:r>
              <a:rPr lang="en-US" sz="2000" smtClean="0"/>
              <a:t>Enter global configuration mode using </a:t>
            </a:r>
            <a:r>
              <a:rPr lang="en-US" sz="2000" b="1" smtClean="0">
                <a:latin typeface="Courier New" pitchFamily="49" charset="0"/>
                <a:cs typeface="Courier New" pitchFamily="49" charset="0"/>
              </a:rPr>
              <a:t>conf t</a:t>
            </a:r>
            <a:r>
              <a:rPr lang="en-US" sz="2000" smtClean="0"/>
              <a:t>.</a:t>
            </a:r>
            <a:endParaRPr lang="en-US" sz="2000" b="1" smtClean="0"/>
          </a:p>
          <a:p>
            <a:pPr marL="381000" indent="-381000">
              <a:lnSpc>
                <a:spcPct val="75000"/>
              </a:lnSpc>
              <a:buFontTx/>
              <a:buAutoNum type="arabicPeriod"/>
            </a:pPr>
            <a:r>
              <a:rPr lang="en-US" sz="2000" smtClean="0"/>
              <a:t>Restore the secure configuration to the supplied filename using the </a:t>
            </a:r>
            <a:r>
              <a:rPr lang="en-US" sz="2000" b="1" smtClean="0">
                <a:latin typeface="Courier New" pitchFamily="49" charset="0"/>
                <a:cs typeface="Courier New" pitchFamily="49" charset="0"/>
              </a:rPr>
              <a:t>secure boot-config restore </a:t>
            </a:r>
            <a:r>
              <a:rPr lang="en-US" sz="2000" i="1" smtClean="0">
                <a:latin typeface="Courier New" pitchFamily="49" charset="0"/>
                <a:cs typeface="Courier New" pitchFamily="49" charset="0"/>
              </a:rPr>
              <a:t>filename</a:t>
            </a:r>
            <a:r>
              <a:rPr lang="en-US" sz="2000" smtClean="0"/>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smtClean="0"/>
              <a:t>Password Recovery Procedures</a:t>
            </a:r>
          </a:p>
        </p:txBody>
      </p:sp>
      <p:sp>
        <p:nvSpPr>
          <p:cNvPr id="36867" name="Rectangle 3"/>
          <p:cNvSpPr>
            <a:spLocks noGrp="1" noChangeArrowheads="1"/>
          </p:cNvSpPr>
          <p:nvPr>
            <p:ph type="body" idx="1"/>
          </p:nvPr>
        </p:nvSpPr>
        <p:spPr/>
        <p:txBody>
          <a:bodyPr/>
          <a:lstStyle/>
          <a:p>
            <a:pPr marL="533400" indent="-533400">
              <a:lnSpc>
                <a:spcPct val="75000"/>
              </a:lnSpc>
              <a:buFontTx/>
              <a:buAutoNum type="arabicPeriod"/>
            </a:pPr>
            <a:r>
              <a:rPr lang="en-US" sz="2000" smtClean="0"/>
              <a:t>Connect to the console port.</a:t>
            </a:r>
            <a:endParaRPr lang="en-US" sz="2000" b="1" smtClean="0"/>
          </a:p>
          <a:p>
            <a:pPr marL="533400" indent="-533400">
              <a:lnSpc>
                <a:spcPct val="75000"/>
              </a:lnSpc>
              <a:buFontTx/>
              <a:buAutoNum type="arabicPeriod"/>
            </a:pPr>
            <a:r>
              <a:rPr lang="en-US" sz="2000" smtClean="0"/>
              <a:t>Use the </a:t>
            </a:r>
            <a:r>
              <a:rPr lang="en-US" sz="2000" b="1" smtClean="0">
                <a:latin typeface="Courier New" pitchFamily="49" charset="0"/>
                <a:cs typeface="Courier New" pitchFamily="49" charset="0"/>
              </a:rPr>
              <a:t>show version</a:t>
            </a:r>
            <a:r>
              <a:rPr lang="en-US" sz="2000" smtClean="0"/>
              <a:t> command to view and record the configuration register </a:t>
            </a:r>
          </a:p>
          <a:p>
            <a:pPr marL="533400" indent="-533400">
              <a:lnSpc>
                <a:spcPct val="75000"/>
              </a:lnSpc>
              <a:buFontTx/>
              <a:buAutoNum type="arabicPeriod"/>
            </a:pPr>
            <a:r>
              <a:rPr lang="en-US" sz="2000" smtClean="0"/>
              <a:t>Use the power switch to turn off the router, and then turn the router back on.</a:t>
            </a:r>
          </a:p>
          <a:p>
            <a:pPr marL="533400" indent="-533400">
              <a:lnSpc>
                <a:spcPct val="75000"/>
              </a:lnSpc>
              <a:buFontTx/>
              <a:buAutoNum type="arabicPeriod"/>
            </a:pPr>
            <a:r>
              <a:rPr lang="en-US" sz="2000" smtClean="0"/>
              <a:t>Press Break on the terminal keyboard within 60 seconds of power up to put the router into ROMmon.</a:t>
            </a:r>
          </a:p>
          <a:p>
            <a:pPr marL="533400" indent="-533400">
              <a:lnSpc>
                <a:spcPct val="75000"/>
              </a:lnSpc>
              <a:buFontTx/>
              <a:buAutoNum type="arabicPeriod"/>
            </a:pPr>
            <a:r>
              <a:rPr lang="en-US" sz="2000" smtClean="0"/>
              <a:t>At the </a:t>
            </a:r>
            <a:r>
              <a:rPr lang="en-US" sz="2000" smtClean="0">
                <a:latin typeface="Courier New" pitchFamily="49" charset="0"/>
                <a:cs typeface="Courier New" pitchFamily="49" charset="0"/>
              </a:rPr>
              <a:t>rommon 1&gt;</a:t>
            </a:r>
            <a:r>
              <a:rPr lang="en-US" sz="2000" smtClean="0"/>
              <a:t> prompt Type </a:t>
            </a:r>
            <a:r>
              <a:rPr lang="en-US" sz="2000" b="1" smtClean="0">
                <a:latin typeface="Courier New" pitchFamily="49" charset="0"/>
                <a:cs typeface="Courier New" pitchFamily="49" charset="0"/>
              </a:rPr>
              <a:t>config 0x2142</a:t>
            </a:r>
            <a:r>
              <a:rPr lang="en-US" sz="2000" smtClean="0"/>
              <a:t>. </a:t>
            </a:r>
          </a:p>
          <a:p>
            <a:pPr marL="533400" indent="-533400">
              <a:lnSpc>
                <a:spcPct val="75000"/>
              </a:lnSpc>
              <a:buFontTx/>
              <a:buAutoNum type="arabicPeriod"/>
            </a:pPr>
            <a:r>
              <a:rPr lang="en-US" sz="2000" smtClean="0"/>
              <a:t>Type </a:t>
            </a:r>
            <a:r>
              <a:rPr lang="en-US" sz="2000" b="1" smtClean="0">
                <a:latin typeface="Courier New" pitchFamily="49" charset="0"/>
                <a:cs typeface="Courier New" pitchFamily="49" charset="0"/>
              </a:rPr>
              <a:t>rese</a:t>
            </a:r>
            <a:r>
              <a:rPr lang="en-US" sz="2000" b="1" smtClean="0"/>
              <a:t>t</a:t>
            </a:r>
            <a:r>
              <a:rPr lang="en-US" sz="2000" smtClean="0"/>
              <a:t> at the </a:t>
            </a:r>
            <a:r>
              <a:rPr lang="en-US" sz="2000" smtClean="0">
                <a:latin typeface="Courier New" pitchFamily="49" charset="0"/>
                <a:cs typeface="Courier New" pitchFamily="49" charset="0"/>
              </a:rPr>
              <a:t>rommon 2&gt;</a:t>
            </a:r>
            <a:r>
              <a:rPr lang="en-US" sz="2000" smtClean="0"/>
              <a:t> prompt. The router reboots, but ignores the saved configuration.</a:t>
            </a:r>
          </a:p>
          <a:p>
            <a:pPr marL="533400" indent="-533400">
              <a:lnSpc>
                <a:spcPct val="75000"/>
              </a:lnSpc>
              <a:buFontTx/>
              <a:buAutoNum type="arabicPeriod"/>
            </a:pPr>
            <a:r>
              <a:rPr lang="en-US" sz="2000" smtClean="0"/>
              <a:t>Type </a:t>
            </a:r>
            <a:r>
              <a:rPr lang="en-US" sz="2000" b="1" smtClean="0">
                <a:latin typeface="Courier New" pitchFamily="49" charset="0"/>
                <a:cs typeface="Courier New" pitchFamily="49" charset="0"/>
              </a:rPr>
              <a:t>no</a:t>
            </a:r>
            <a:r>
              <a:rPr lang="en-US" sz="2000" smtClean="0"/>
              <a:t> after each setup question, or press Ctrl-C to skip the initial setup procedure.</a:t>
            </a:r>
          </a:p>
          <a:p>
            <a:pPr marL="533400" indent="-533400">
              <a:lnSpc>
                <a:spcPct val="75000"/>
              </a:lnSpc>
              <a:buFontTx/>
              <a:buAutoNum type="arabicPeriod"/>
            </a:pPr>
            <a:r>
              <a:rPr lang="en-US" sz="2000" smtClean="0"/>
              <a:t>Type </a:t>
            </a:r>
            <a:r>
              <a:rPr lang="en-US" sz="2000" b="1" smtClean="0">
                <a:latin typeface="Courier New" pitchFamily="49" charset="0"/>
                <a:cs typeface="Courier New" pitchFamily="49" charset="0"/>
              </a:rPr>
              <a:t>enable</a:t>
            </a:r>
            <a:r>
              <a:rPr lang="en-US" sz="2000" smtClean="0"/>
              <a:t> at the </a:t>
            </a:r>
            <a:r>
              <a:rPr lang="en-US" sz="2000" smtClean="0">
                <a:latin typeface="Courier New" pitchFamily="49" charset="0"/>
                <a:cs typeface="Courier New" pitchFamily="49" charset="0"/>
              </a:rPr>
              <a:t>Router&gt;</a:t>
            </a:r>
            <a:r>
              <a:rPr lang="en-US" sz="2000" smtClean="0"/>
              <a:t> prompt.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smtClean="0"/>
              <a:t>Password Recovery Procedures, 2</a:t>
            </a:r>
          </a:p>
        </p:txBody>
      </p:sp>
      <p:sp>
        <p:nvSpPr>
          <p:cNvPr id="37891" name="Rectangle 3"/>
          <p:cNvSpPr>
            <a:spLocks noGrp="1" noChangeArrowheads="1"/>
          </p:cNvSpPr>
          <p:nvPr>
            <p:ph type="body" idx="1"/>
          </p:nvPr>
        </p:nvSpPr>
        <p:spPr>
          <a:xfrm>
            <a:off x="455613" y="1690688"/>
            <a:ext cx="8459787" cy="4252912"/>
          </a:xfrm>
        </p:spPr>
        <p:txBody>
          <a:bodyPr/>
          <a:lstStyle/>
          <a:p>
            <a:pPr marL="533400" indent="-533400">
              <a:lnSpc>
                <a:spcPct val="85000"/>
              </a:lnSpc>
              <a:buFontTx/>
              <a:buAutoNum type="arabicPeriod" startAt="9"/>
            </a:pPr>
            <a:r>
              <a:rPr lang="en-US" sz="2000" smtClean="0"/>
              <a:t>Type</a:t>
            </a:r>
            <a:r>
              <a:rPr lang="en-US" sz="2000" b="1" smtClean="0"/>
              <a:t> </a:t>
            </a:r>
            <a:r>
              <a:rPr lang="en-US" sz="2000" b="1" smtClean="0">
                <a:latin typeface="Courier New" pitchFamily="49" charset="0"/>
                <a:cs typeface="Courier New" pitchFamily="49" charset="0"/>
              </a:rPr>
              <a:t>copy startup-config running-config</a:t>
            </a:r>
            <a:r>
              <a:rPr lang="en-US" sz="2000" smtClean="0"/>
              <a:t> to copy the NVRAM into memory. </a:t>
            </a:r>
          </a:p>
          <a:p>
            <a:pPr marL="533400" indent="-533400">
              <a:lnSpc>
                <a:spcPct val="85000"/>
              </a:lnSpc>
              <a:buFontTx/>
              <a:buAutoNum type="arabicPeriod" startAt="9"/>
            </a:pPr>
            <a:r>
              <a:rPr lang="en-US" sz="2000" smtClean="0"/>
              <a:t>Type </a:t>
            </a:r>
            <a:r>
              <a:rPr lang="en-US" sz="2000" b="1" smtClean="0">
                <a:latin typeface="Courier New" pitchFamily="49" charset="0"/>
                <a:cs typeface="Courier New" pitchFamily="49" charset="0"/>
              </a:rPr>
              <a:t>show running-config</a:t>
            </a:r>
            <a:r>
              <a:rPr lang="en-US" sz="2000" smtClean="0"/>
              <a:t>. </a:t>
            </a:r>
          </a:p>
          <a:p>
            <a:pPr marL="533400" indent="-533400">
              <a:lnSpc>
                <a:spcPct val="85000"/>
              </a:lnSpc>
              <a:buFontTx/>
              <a:buAutoNum type="arabicPeriod" startAt="9"/>
            </a:pPr>
            <a:r>
              <a:rPr lang="en-US" sz="2000" smtClean="0"/>
              <a:t>Enter global configuration and type the </a:t>
            </a:r>
            <a:r>
              <a:rPr lang="en-US" sz="2000" b="1" smtClean="0">
                <a:latin typeface="Courier New" pitchFamily="49" charset="0"/>
                <a:cs typeface="Courier New" pitchFamily="49" charset="0"/>
              </a:rPr>
              <a:t>enable secret</a:t>
            </a:r>
            <a:r>
              <a:rPr lang="en-US" sz="2000" smtClean="0"/>
              <a:t> command to change the enable secret password. </a:t>
            </a:r>
          </a:p>
          <a:p>
            <a:pPr marL="533400" indent="-533400">
              <a:lnSpc>
                <a:spcPct val="85000"/>
              </a:lnSpc>
              <a:buFontTx/>
              <a:buAutoNum type="arabicPeriod" startAt="9"/>
            </a:pPr>
            <a:r>
              <a:rPr lang="en-US" sz="2000" smtClean="0"/>
              <a:t>Issue the </a:t>
            </a:r>
            <a:r>
              <a:rPr lang="en-US" sz="2000" b="1" smtClean="0">
                <a:latin typeface="Courier New" pitchFamily="49" charset="0"/>
                <a:cs typeface="Courier New" pitchFamily="49" charset="0"/>
              </a:rPr>
              <a:t>no shutdown</a:t>
            </a:r>
            <a:r>
              <a:rPr lang="en-US" sz="2000" smtClean="0"/>
              <a:t> command on every interface to be used. Once enabled, issue a </a:t>
            </a:r>
            <a:r>
              <a:rPr lang="en-US" sz="2000" b="1" smtClean="0">
                <a:latin typeface="Courier New" pitchFamily="49" charset="0"/>
                <a:cs typeface="Courier New" pitchFamily="49" charset="0"/>
              </a:rPr>
              <a:t>show ip interface brief</a:t>
            </a:r>
            <a:r>
              <a:rPr lang="en-US" sz="2000" smtClean="0"/>
              <a:t> command. Every interface to be used should display ‘up up’.</a:t>
            </a:r>
          </a:p>
          <a:p>
            <a:pPr marL="533400" indent="-533400">
              <a:lnSpc>
                <a:spcPct val="85000"/>
              </a:lnSpc>
              <a:buFontTx/>
              <a:buAutoNum type="arabicPeriod" startAt="9"/>
            </a:pPr>
            <a:r>
              <a:rPr lang="en-US" sz="2000" smtClean="0"/>
              <a:t>Type </a:t>
            </a:r>
            <a:r>
              <a:rPr lang="en-US" sz="2000" b="1" smtClean="0">
                <a:latin typeface="Courier New" pitchFamily="49" charset="0"/>
                <a:cs typeface="Courier New" pitchFamily="49" charset="0"/>
              </a:rPr>
              <a:t>config-register</a:t>
            </a:r>
            <a:r>
              <a:rPr lang="en-US" sz="2000" smtClean="0">
                <a:latin typeface="Courier New" pitchFamily="49" charset="0"/>
                <a:cs typeface="Courier New" pitchFamily="49" charset="0"/>
              </a:rPr>
              <a:t> </a:t>
            </a:r>
            <a:r>
              <a:rPr lang="en-US" sz="2000" i="1" smtClean="0">
                <a:latin typeface="Courier New" pitchFamily="49" charset="0"/>
                <a:cs typeface="Courier New" pitchFamily="49" charset="0"/>
              </a:rPr>
              <a:t>configuration_register_setting</a:t>
            </a:r>
            <a:r>
              <a:rPr lang="en-US" sz="2000" smtClean="0"/>
              <a:t>. The </a:t>
            </a:r>
            <a:r>
              <a:rPr lang="en-US" sz="2000" i="1" smtClean="0"/>
              <a:t>configuration_register_setting</a:t>
            </a:r>
            <a:r>
              <a:rPr lang="en-US" sz="2000" smtClean="0"/>
              <a:t> is either the value recorded in Step 2 or 0x2102 . </a:t>
            </a:r>
          </a:p>
          <a:p>
            <a:pPr marL="533400" indent="-533400">
              <a:lnSpc>
                <a:spcPct val="85000"/>
              </a:lnSpc>
              <a:buFontTx/>
              <a:buAutoNum type="arabicPeriod" startAt="9"/>
            </a:pPr>
            <a:r>
              <a:rPr lang="en-US" sz="2000" smtClean="0"/>
              <a:t>Save configuration changes using the </a:t>
            </a:r>
            <a:r>
              <a:rPr lang="en-US" sz="2000" b="1" smtClean="0">
                <a:latin typeface="Courier New" pitchFamily="49" charset="0"/>
                <a:cs typeface="Courier New" pitchFamily="49" charset="0"/>
              </a:rPr>
              <a:t>copy running-config startup-config</a:t>
            </a:r>
            <a:r>
              <a:rPr lang="en-US" sz="2000" smtClean="0"/>
              <a:t> command.</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Preventing Password Recovery</a:t>
            </a:r>
          </a:p>
        </p:txBody>
      </p:sp>
      <p:sp>
        <p:nvSpPr>
          <p:cNvPr id="38915" name="Text Box 4"/>
          <p:cNvSpPr txBox="1">
            <a:spLocks noChangeArrowheads="1"/>
          </p:cNvSpPr>
          <p:nvPr/>
        </p:nvSpPr>
        <p:spPr bwMode="auto">
          <a:xfrm>
            <a:off x="1066800" y="4648200"/>
            <a:ext cx="7391400" cy="1946275"/>
          </a:xfrm>
          <a:prstGeom prst="rect">
            <a:avLst/>
          </a:prstGeom>
          <a:solidFill>
            <a:srgbClr val="DDDDDD"/>
          </a:solidFill>
          <a:ln w="28575" algn="ctr">
            <a:solidFill>
              <a:schemeClr val="tx1"/>
            </a:solidFill>
            <a:miter lim="800000"/>
            <a:headEnd/>
            <a:tailEnd/>
          </a:ln>
        </p:spPr>
        <p:txBody>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pPr>
            <a:endParaRPr lang="en-US" altLang="zh-CN" sz="1200" b="0">
              <a:latin typeface="Courier New" pitchFamily="49" charset="0"/>
              <a:ea typeface="SimSun" pitchFamily="2" charset="-122"/>
            </a:endParaRPr>
          </a:p>
        </p:txBody>
      </p:sp>
      <p:sp>
        <p:nvSpPr>
          <p:cNvPr id="38916" name="Text Box 5"/>
          <p:cNvSpPr txBox="1">
            <a:spLocks noChangeArrowheads="1"/>
          </p:cNvSpPr>
          <p:nvPr/>
        </p:nvSpPr>
        <p:spPr bwMode="auto">
          <a:xfrm>
            <a:off x="1066800" y="2619375"/>
            <a:ext cx="7391400" cy="1946275"/>
          </a:xfrm>
          <a:prstGeom prst="rect">
            <a:avLst/>
          </a:prstGeom>
          <a:solidFill>
            <a:srgbClr val="DDDDDD"/>
          </a:solidFill>
          <a:ln w="28575" algn="ctr">
            <a:solidFill>
              <a:schemeClr val="tx1"/>
            </a:solidFill>
            <a:miter lim="800000"/>
            <a:headEnd/>
            <a:tailEnd/>
          </a:ln>
        </p:spPr>
        <p:txBody>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pPr>
            <a:endParaRPr lang="en-US" altLang="zh-CN" sz="1200" b="0">
              <a:latin typeface="Courier New" pitchFamily="49" charset="0"/>
              <a:ea typeface="SimSun" pitchFamily="2" charset="-122"/>
            </a:endParaRPr>
          </a:p>
        </p:txBody>
      </p:sp>
      <p:sp>
        <p:nvSpPr>
          <p:cNvPr id="38917" name="Rectangle 6"/>
          <p:cNvSpPr>
            <a:spLocks noChangeArrowheads="1"/>
          </p:cNvSpPr>
          <p:nvPr/>
        </p:nvSpPr>
        <p:spPr bwMode="auto">
          <a:xfrm>
            <a:off x="1114425" y="6134100"/>
            <a:ext cx="4648200" cy="228600"/>
          </a:xfrm>
          <a:prstGeom prst="rect">
            <a:avLst/>
          </a:prstGeom>
          <a:solidFill>
            <a:srgbClr val="FFFF66"/>
          </a:solidFill>
          <a:ln w="9525">
            <a:solidFill>
              <a:schemeClr val="tx1"/>
            </a:solidFill>
            <a:miter lim="800000"/>
            <a:headEnd/>
            <a:tailEnd/>
          </a:ln>
        </p:spPr>
        <p:txBody>
          <a:bodyPr wrap="none" anchor="ctr"/>
          <a:lstStyle/>
          <a:p>
            <a:endParaRPr lang="sk-SK"/>
          </a:p>
        </p:txBody>
      </p:sp>
      <p:sp>
        <p:nvSpPr>
          <p:cNvPr id="38918" name="Rectangle 7"/>
          <p:cNvSpPr>
            <a:spLocks noChangeArrowheads="1"/>
          </p:cNvSpPr>
          <p:nvPr/>
        </p:nvSpPr>
        <p:spPr bwMode="auto">
          <a:xfrm>
            <a:off x="1104900" y="4352925"/>
            <a:ext cx="3162300" cy="182563"/>
          </a:xfrm>
          <a:prstGeom prst="rect">
            <a:avLst/>
          </a:prstGeom>
          <a:solidFill>
            <a:srgbClr val="FFFF66"/>
          </a:solidFill>
          <a:ln w="9525">
            <a:solidFill>
              <a:schemeClr val="tx1"/>
            </a:solidFill>
            <a:miter lim="800000"/>
            <a:headEnd/>
            <a:tailEnd/>
          </a:ln>
        </p:spPr>
        <p:txBody>
          <a:bodyPr wrap="none" anchor="ctr"/>
          <a:lstStyle/>
          <a:p>
            <a:endParaRPr lang="sk-SK"/>
          </a:p>
        </p:txBody>
      </p:sp>
      <p:sp>
        <p:nvSpPr>
          <p:cNvPr id="38919" name="Text Box 8"/>
          <p:cNvSpPr txBox="1">
            <a:spLocks noChangeArrowheads="1"/>
          </p:cNvSpPr>
          <p:nvPr/>
        </p:nvSpPr>
        <p:spPr bwMode="auto">
          <a:xfrm>
            <a:off x="1066800" y="1295400"/>
            <a:ext cx="7391400" cy="1216025"/>
          </a:xfrm>
          <a:prstGeom prst="rect">
            <a:avLst/>
          </a:prstGeom>
          <a:solidFill>
            <a:srgbClr val="DDDDDD"/>
          </a:solidFill>
          <a:ln w="28575" algn="ctr">
            <a:solidFill>
              <a:schemeClr val="tx1"/>
            </a:solidFill>
            <a:miter lim="800000"/>
            <a:headEnd/>
            <a:tailEnd/>
          </a:ln>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pPr>
            <a:r>
              <a:rPr lang="en-US" altLang="zh-CN" sz="1200" b="0">
                <a:latin typeface="Courier New" pitchFamily="49" charset="0"/>
                <a:ea typeface="SimSun" pitchFamily="2" charset="-122"/>
              </a:rPr>
              <a:t>R1(config)# </a:t>
            </a:r>
            <a:r>
              <a:rPr lang="en-US" altLang="zh-CN" sz="1200">
                <a:latin typeface="Courier New" pitchFamily="49" charset="0"/>
                <a:ea typeface="SimSun" pitchFamily="2" charset="-122"/>
              </a:rPr>
              <a:t>no service password-recovery</a:t>
            </a:r>
          </a:p>
          <a:p>
            <a:pPr eaLnBrk="1" hangingPunct="1">
              <a:lnSpc>
                <a:spcPct val="100000"/>
              </a:lnSpc>
            </a:pPr>
            <a:r>
              <a:rPr lang="en-US" altLang="zh-CN" sz="1200" b="0">
                <a:latin typeface="Courier New" pitchFamily="49" charset="0"/>
                <a:ea typeface="SimSun" pitchFamily="2" charset="-122"/>
              </a:rPr>
              <a:t>WARNING:</a:t>
            </a:r>
          </a:p>
          <a:p>
            <a:pPr eaLnBrk="1" hangingPunct="1">
              <a:lnSpc>
                <a:spcPct val="100000"/>
              </a:lnSpc>
            </a:pPr>
            <a:r>
              <a:rPr lang="en-US" altLang="zh-CN" sz="1200" b="0">
                <a:latin typeface="Courier New" pitchFamily="49" charset="0"/>
                <a:ea typeface="SimSun" pitchFamily="2" charset="-122"/>
              </a:rPr>
              <a:t>Executing this command will disable password recovery mechanism.</a:t>
            </a:r>
          </a:p>
          <a:p>
            <a:pPr eaLnBrk="1" hangingPunct="1">
              <a:lnSpc>
                <a:spcPct val="100000"/>
              </a:lnSpc>
            </a:pPr>
            <a:r>
              <a:rPr lang="en-US" altLang="zh-CN" sz="1200" b="0">
                <a:latin typeface="Courier New" pitchFamily="49" charset="0"/>
                <a:ea typeface="SimSun" pitchFamily="2" charset="-122"/>
              </a:rPr>
              <a:t>Do not execute this command without another plan for password recovery.</a:t>
            </a:r>
          </a:p>
          <a:p>
            <a:pPr eaLnBrk="1" hangingPunct="1">
              <a:lnSpc>
                <a:spcPct val="100000"/>
              </a:lnSpc>
            </a:pPr>
            <a:r>
              <a:rPr lang="en-US" altLang="zh-CN" sz="1200" b="0">
                <a:latin typeface="Courier New" pitchFamily="49" charset="0"/>
                <a:ea typeface="SimSun" pitchFamily="2" charset="-122"/>
              </a:rPr>
              <a:t>Are you sure you want to continue? [yes/no]: </a:t>
            </a:r>
            <a:r>
              <a:rPr lang="en-US" altLang="zh-CN" sz="1200">
                <a:latin typeface="Courier New" pitchFamily="49" charset="0"/>
                <a:ea typeface="SimSun" pitchFamily="2" charset="-122"/>
              </a:rPr>
              <a:t>yes</a:t>
            </a:r>
          </a:p>
          <a:p>
            <a:pPr eaLnBrk="1" hangingPunct="1">
              <a:lnSpc>
                <a:spcPct val="100000"/>
              </a:lnSpc>
            </a:pPr>
            <a:r>
              <a:rPr lang="en-US" altLang="zh-CN" sz="1200" b="0">
                <a:latin typeface="Courier New" pitchFamily="49" charset="0"/>
                <a:ea typeface="SimSun" pitchFamily="2" charset="-122"/>
              </a:rPr>
              <a:t>R1(config)</a:t>
            </a:r>
          </a:p>
        </p:txBody>
      </p:sp>
      <p:sp>
        <p:nvSpPr>
          <p:cNvPr id="38920" name="Text Box 9"/>
          <p:cNvSpPr txBox="1">
            <a:spLocks noChangeArrowheads="1"/>
          </p:cNvSpPr>
          <p:nvPr/>
        </p:nvSpPr>
        <p:spPr bwMode="auto">
          <a:xfrm>
            <a:off x="1114425" y="2654300"/>
            <a:ext cx="73914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pPr>
            <a:r>
              <a:rPr lang="en-US" altLang="zh-CN" sz="1200" b="0">
                <a:latin typeface="Courier New" pitchFamily="49" charset="0"/>
                <a:ea typeface="SimSun" pitchFamily="2" charset="-122"/>
              </a:rPr>
              <a:t>R1# </a:t>
            </a:r>
            <a:r>
              <a:rPr lang="en-US" altLang="zh-CN" sz="1200">
                <a:latin typeface="Courier New" pitchFamily="49" charset="0"/>
                <a:ea typeface="SimSun" pitchFamily="2" charset="-122"/>
              </a:rPr>
              <a:t>sho run</a:t>
            </a:r>
          </a:p>
          <a:p>
            <a:pPr eaLnBrk="1" hangingPunct="1">
              <a:lnSpc>
                <a:spcPct val="100000"/>
              </a:lnSpc>
            </a:pPr>
            <a:r>
              <a:rPr lang="en-US" altLang="zh-CN" sz="1200" b="0">
                <a:latin typeface="Courier New" pitchFamily="49" charset="0"/>
                <a:ea typeface="SimSun" pitchFamily="2" charset="-122"/>
              </a:rPr>
              <a:t>Building configuration...</a:t>
            </a:r>
          </a:p>
          <a:p>
            <a:pPr eaLnBrk="1" hangingPunct="1">
              <a:lnSpc>
                <a:spcPct val="100000"/>
              </a:lnSpc>
            </a:pPr>
            <a:endParaRPr lang="en-US" altLang="zh-CN" sz="1200" b="0">
              <a:latin typeface="Courier New" pitchFamily="49" charset="0"/>
              <a:ea typeface="SimSun" pitchFamily="2" charset="-122"/>
            </a:endParaRPr>
          </a:p>
          <a:p>
            <a:pPr eaLnBrk="1" hangingPunct="1">
              <a:lnSpc>
                <a:spcPct val="100000"/>
              </a:lnSpc>
            </a:pPr>
            <a:r>
              <a:rPr lang="en-US" altLang="zh-CN" sz="1200" b="0">
                <a:latin typeface="Courier New" pitchFamily="49" charset="0"/>
                <a:ea typeface="SimSun" pitchFamily="2" charset="-122"/>
              </a:rPr>
              <a:t>Current configuration : 836 bytes</a:t>
            </a:r>
          </a:p>
          <a:p>
            <a:pPr eaLnBrk="1" hangingPunct="1">
              <a:lnSpc>
                <a:spcPct val="100000"/>
              </a:lnSpc>
            </a:pPr>
            <a:r>
              <a:rPr lang="en-US" altLang="zh-CN" sz="1200" b="0">
                <a:latin typeface="Courier New" pitchFamily="49" charset="0"/>
                <a:ea typeface="SimSun" pitchFamily="2" charset="-122"/>
              </a:rPr>
              <a:t>!</a:t>
            </a:r>
          </a:p>
          <a:p>
            <a:pPr eaLnBrk="1" hangingPunct="1">
              <a:lnSpc>
                <a:spcPct val="100000"/>
              </a:lnSpc>
            </a:pPr>
            <a:r>
              <a:rPr lang="en-US" altLang="zh-CN" sz="1200" b="0">
                <a:latin typeface="Courier New" pitchFamily="49" charset="0"/>
                <a:ea typeface="SimSun" pitchFamily="2" charset="-122"/>
              </a:rPr>
              <a:t>version 12.4</a:t>
            </a:r>
          </a:p>
          <a:p>
            <a:pPr eaLnBrk="1" hangingPunct="1">
              <a:lnSpc>
                <a:spcPct val="100000"/>
              </a:lnSpc>
            </a:pPr>
            <a:r>
              <a:rPr lang="en-US" altLang="zh-CN" sz="1200" b="0">
                <a:latin typeface="Courier New" pitchFamily="49" charset="0"/>
                <a:ea typeface="SimSun" pitchFamily="2" charset="-122"/>
              </a:rPr>
              <a:t>service timestamps debug datetime msec</a:t>
            </a:r>
          </a:p>
          <a:p>
            <a:pPr eaLnBrk="1" hangingPunct="1">
              <a:lnSpc>
                <a:spcPct val="100000"/>
              </a:lnSpc>
            </a:pPr>
            <a:r>
              <a:rPr lang="en-US" altLang="zh-CN" sz="1200" b="0">
                <a:latin typeface="Courier New" pitchFamily="49" charset="0"/>
                <a:ea typeface="SimSun" pitchFamily="2" charset="-122"/>
              </a:rPr>
              <a:t>service timestamps log datetime msec</a:t>
            </a:r>
          </a:p>
          <a:p>
            <a:pPr eaLnBrk="1" hangingPunct="1">
              <a:lnSpc>
                <a:spcPct val="100000"/>
              </a:lnSpc>
            </a:pPr>
            <a:r>
              <a:rPr lang="en-US" altLang="zh-CN" sz="1200" b="0">
                <a:latin typeface="Courier New" pitchFamily="49" charset="0"/>
                <a:ea typeface="SimSun" pitchFamily="2" charset="-122"/>
              </a:rPr>
              <a:t>service password-encryption</a:t>
            </a:r>
          </a:p>
          <a:p>
            <a:pPr eaLnBrk="1" hangingPunct="1">
              <a:lnSpc>
                <a:spcPct val="100000"/>
              </a:lnSpc>
            </a:pPr>
            <a:r>
              <a:rPr lang="en-US" altLang="zh-CN" sz="1200" b="0">
                <a:latin typeface="Courier New" pitchFamily="49" charset="0"/>
                <a:ea typeface="SimSun" pitchFamily="2" charset="-122"/>
              </a:rPr>
              <a:t>no service password-recovery</a:t>
            </a:r>
          </a:p>
        </p:txBody>
      </p:sp>
      <p:sp>
        <p:nvSpPr>
          <p:cNvPr id="38921" name="Text Box 10"/>
          <p:cNvSpPr txBox="1">
            <a:spLocks noChangeArrowheads="1"/>
          </p:cNvSpPr>
          <p:nvPr/>
        </p:nvSpPr>
        <p:spPr bwMode="auto">
          <a:xfrm>
            <a:off x="1085850" y="4635500"/>
            <a:ext cx="73914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pPr>
            <a:r>
              <a:rPr lang="en-US" altLang="zh-CN" sz="1200" b="0">
                <a:latin typeface="Courier New" pitchFamily="49" charset="0"/>
                <a:ea typeface="SimSun" pitchFamily="2" charset="-122"/>
              </a:rPr>
              <a:t>System Bootstrap, Version 12.4(13r)T, RELEASE SOFTWARE (fc1)</a:t>
            </a:r>
          </a:p>
          <a:p>
            <a:pPr eaLnBrk="1" hangingPunct="1">
              <a:lnSpc>
                <a:spcPct val="100000"/>
              </a:lnSpc>
            </a:pPr>
            <a:r>
              <a:rPr lang="en-US" altLang="zh-CN" sz="1200" b="0">
                <a:latin typeface="Courier New" pitchFamily="49" charset="0"/>
                <a:ea typeface="SimSun" pitchFamily="2" charset="-122"/>
              </a:rPr>
              <a:t>Technical Support: http://www.cisco.com/techsupport</a:t>
            </a:r>
          </a:p>
          <a:p>
            <a:pPr eaLnBrk="1" hangingPunct="1">
              <a:lnSpc>
                <a:spcPct val="100000"/>
              </a:lnSpc>
            </a:pPr>
            <a:r>
              <a:rPr lang="en-US" altLang="zh-CN" sz="1200" b="0">
                <a:latin typeface="Courier New" pitchFamily="49" charset="0"/>
                <a:ea typeface="SimSun" pitchFamily="2" charset="-122"/>
              </a:rPr>
              <a:t>Copyright (c) 2006 by cisco Systems, Inc.</a:t>
            </a:r>
          </a:p>
          <a:p>
            <a:pPr eaLnBrk="1" hangingPunct="1">
              <a:lnSpc>
                <a:spcPct val="100000"/>
              </a:lnSpc>
            </a:pPr>
            <a:r>
              <a:rPr lang="en-US" altLang="zh-CN" sz="1200" b="0">
                <a:latin typeface="Courier New" pitchFamily="49" charset="0"/>
                <a:ea typeface="SimSun" pitchFamily="2" charset="-122"/>
              </a:rPr>
              <a:t>PLD version 0x10</a:t>
            </a:r>
          </a:p>
          <a:p>
            <a:pPr eaLnBrk="1" hangingPunct="1">
              <a:lnSpc>
                <a:spcPct val="100000"/>
              </a:lnSpc>
            </a:pPr>
            <a:r>
              <a:rPr lang="en-US" altLang="zh-CN" sz="1200" b="0">
                <a:latin typeface="Courier New" pitchFamily="49" charset="0"/>
                <a:ea typeface="SimSun" pitchFamily="2" charset="-122"/>
              </a:rPr>
              <a:t>GIO ASIC version 0x127</a:t>
            </a:r>
          </a:p>
          <a:p>
            <a:pPr eaLnBrk="1" hangingPunct="1">
              <a:lnSpc>
                <a:spcPct val="100000"/>
              </a:lnSpc>
            </a:pPr>
            <a:r>
              <a:rPr lang="en-US" altLang="zh-CN" sz="1200" b="0">
                <a:latin typeface="Courier New" pitchFamily="49" charset="0"/>
                <a:ea typeface="SimSun" pitchFamily="2" charset="-122"/>
              </a:rPr>
              <a:t>c1841 platform with 131072 Kbytes of main memory</a:t>
            </a:r>
          </a:p>
          <a:p>
            <a:pPr eaLnBrk="1" hangingPunct="1">
              <a:lnSpc>
                <a:spcPct val="100000"/>
              </a:lnSpc>
            </a:pPr>
            <a:r>
              <a:rPr lang="en-US" altLang="zh-CN" sz="1200" b="0">
                <a:latin typeface="Courier New" pitchFamily="49" charset="0"/>
                <a:ea typeface="SimSun" pitchFamily="2" charset="-122"/>
              </a:rPr>
              <a:t>Main memory is configured to 64 bit mode with parity disabled</a:t>
            </a:r>
          </a:p>
          <a:p>
            <a:pPr eaLnBrk="1" hangingPunct="1">
              <a:lnSpc>
                <a:spcPct val="100000"/>
              </a:lnSpc>
            </a:pPr>
            <a:endParaRPr lang="en-US" altLang="zh-CN" sz="1200" b="0">
              <a:latin typeface="Courier New" pitchFamily="49" charset="0"/>
              <a:ea typeface="SimSun" pitchFamily="2" charset="-122"/>
            </a:endParaRPr>
          </a:p>
          <a:p>
            <a:pPr eaLnBrk="1" hangingPunct="1">
              <a:lnSpc>
                <a:spcPct val="100000"/>
              </a:lnSpc>
            </a:pPr>
            <a:r>
              <a:rPr lang="en-US" altLang="zh-CN" sz="1200" b="0">
                <a:latin typeface="Courier New" pitchFamily="49" charset="0"/>
                <a:ea typeface="SimSun" pitchFamily="2" charset="-122"/>
              </a:rPr>
              <a:t>PASSWORD RECOVERY FUNCTIONALITY IS DISABLED</a:t>
            </a:r>
          </a:p>
          <a:p>
            <a:pPr eaLnBrk="1" hangingPunct="1">
              <a:lnSpc>
                <a:spcPct val="100000"/>
              </a:lnSpc>
            </a:pPr>
            <a:r>
              <a:rPr lang="en-US" altLang="zh-CN" sz="1200" b="0">
                <a:latin typeface="Courier New" pitchFamily="49" charset="0"/>
                <a:ea typeface="SimSun" pitchFamily="2" charset="-122"/>
              </a:rPr>
              <a:t>program load complete, entry point: 0x8000f000, size: 0xcb80</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smtClean="0"/>
              <a:t>Implementing Secure Management</a:t>
            </a:r>
          </a:p>
        </p:txBody>
      </p:sp>
      <p:sp>
        <p:nvSpPr>
          <p:cNvPr id="39939" name="Rectangle 12"/>
          <p:cNvSpPr>
            <a:spLocks noGrp="1" noChangeArrowheads="1"/>
          </p:cNvSpPr>
          <p:nvPr>
            <p:ph type="body" idx="1"/>
          </p:nvPr>
        </p:nvSpPr>
        <p:spPr/>
        <p:txBody>
          <a:bodyPr/>
          <a:lstStyle/>
          <a:p>
            <a:r>
              <a:rPr lang="en-US" sz="2400" smtClean="0"/>
              <a:t>Configuration Change Management</a:t>
            </a:r>
          </a:p>
          <a:p>
            <a:pPr lvl="1"/>
            <a:r>
              <a:rPr lang="en-US" sz="2000" smtClean="0"/>
              <a:t>Know the state of critical network devices</a:t>
            </a:r>
          </a:p>
          <a:p>
            <a:pPr lvl="1"/>
            <a:r>
              <a:rPr lang="en-US" sz="2000" smtClean="0"/>
              <a:t>Know when the last modifications occurred</a:t>
            </a:r>
          </a:p>
          <a:p>
            <a:pPr lvl="1"/>
            <a:r>
              <a:rPr lang="en-US" sz="2000" smtClean="0"/>
              <a:t>Ensure the right people have access when new management methodologies are adopted</a:t>
            </a:r>
          </a:p>
          <a:p>
            <a:pPr lvl="1"/>
            <a:r>
              <a:rPr lang="en-US" sz="2000" smtClean="0"/>
              <a:t>Know how to handle tools and devices no longer used</a:t>
            </a:r>
          </a:p>
          <a:p>
            <a:r>
              <a:rPr lang="en-US" sz="2400" smtClean="0"/>
              <a:t>Automated logging and reporting of information from identified devices to management hosts</a:t>
            </a:r>
          </a:p>
          <a:p>
            <a:r>
              <a:rPr lang="en-US" sz="2400" smtClean="0"/>
              <a:t>Available applications and protocols like SNMP</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mtClean="0"/>
              <a:t>Secure Management and Reporting</a:t>
            </a:r>
          </a:p>
        </p:txBody>
      </p:sp>
      <p:sp>
        <p:nvSpPr>
          <p:cNvPr id="40963" name="Rectangle 3"/>
          <p:cNvSpPr>
            <a:spLocks noGrp="1" noChangeArrowheads="1"/>
          </p:cNvSpPr>
          <p:nvPr>
            <p:ph type="body" idx="1"/>
          </p:nvPr>
        </p:nvSpPr>
        <p:spPr/>
        <p:txBody>
          <a:bodyPr/>
          <a:lstStyle/>
          <a:p>
            <a:r>
              <a:rPr lang="en-US" smtClean="0"/>
              <a:t>When logging and managing information, the information flow between management hosts and the managed devices can take two paths:</a:t>
            </a:r>
            <a:endParaRPr lang="en-US" b="1" smtClean="0"/>
          </a:p>
          <a:p>
            <a:pPr lvl="1"/>
            <a:r>
              <a:rPr lang="en-US" b="1" smtClean="0"/>
              <a:t>Out-of-band (OOB):</a:t>
            </a:r>
            <a:r>
              <a:rPr lang="en-US" smtClean="0"/>
              <a:t> Information flows on a dedicated management network on which no production traffic resides.</a:t>
            </a:r>
            <a:endParaRPr lang="en-US" b="1" smtClean="0"/>
          </a:p>
          <a:p>
            <a:pPr lvl="1"/>
            <a:r>
              <a:rPr lang="en-US" b="1" smtClean="0"/>
              <a:t>In-band:</a:t>
            </a:r>
            <a:r>
              <a:rPr lang="en-US" smtClean="0"/>
              <a:t> Information flows across an enterprise production network, the Internet, or both using regular data channels.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smtClean="0"/>
              <a:t>Factors to Consider</a:t>
            </a:r>
          </a:p>
        </p:txBody>
      </p:sp>
      <p:sp>
        <p:nvSpPr>
          <p:cNvPr id="41987" name="Rectangle 3"/>
          <p:cNvSpPr>
            <a:spLocks noGrp="1" noChangeArrowheads="1"/>
          </p:cNvSpPr>
          <p:nvPr>
            <p:ph type="body" idx="1"/>
          </p:nvPr>
        </p:nvSpPr>
        <p:spPr/>
        <p:txBody>
          <a:bodyPr/>
          <a:lstStyle/>
          <a:p>
            <a:r>
              <a:rPr lang="en-US" smtClean="0"/>
              <a:t>OOB management appropriate for large enterprise networks</a:t>
            </a:r>
          </a:p>
          <a:p>
            <a:r>
              <a:rPr lang="en-US" smtClean="0"/>
              <a:t>In-band management recommended in smaller networks providing a more cost-effective security deployment</a:t>
            </a:r>
          </a:p>
          <a:p>
            <a:r>
              <a:rPr lang="en-US" smtClean="0"/>
              <a:t>Be aware of security vulnerabilities of using remote management tools with in-band management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mtClean="0"/>
              <a:t>Using Syslog</a:t>
            </a:r>
          </a:p>
        </p:txBody>
      </p:sp>
      <p:sp>
        <p:nvSpPr>
          <p:cNvPr id="43011" name="Rectangle 3"/>
          <p:cNvSpPr>
            <a:spLocks noGrp="1" noChangeArrowheads="1"/>
          </p:cNvSpPr>
          <p:nvPr>
            <p:ph type="body" idx="1"/>
          </p:nvPr>
        </p:nvSpPr>
        <p:spPr/>
        <p:txBody>
          <a:bodyPr/>
          <a:lstStyle/>
          <a:p>
            <a:r>
              <a:rPr lang="en-US" smtClean="0"/>
              <a:t>Implementing Router Logging</a:t>
            </a:r>
          </a:p>
          <a:p>
            <a:r>
              <a:rPr lang="en-US" smtClean="0"/>
              <a:t>Syslog</a:t>
            </a:r>
          </a:p>
          <a:p>
            <a:r>
              <a:rPr lang="en-US" smtClean="0"/>
              <a:t>Configuring System Logging</a:t>
            </a:r>
          </a:p>
          <a:p>
            <a:r>
              <a:rPr lang="en-US" smtClean="0"/>
              <a:t>Enabling Syslog using SDM/CCP</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Lesson Objectives</a:t>
            </a:r>
          </a:p>
        </p:txBody>
      </p:sp>
      <p:sp>
        <p:nvSpPr>
          <p:cNvPr id="10243" name="Rectangle 5"/>
          <p:cNvSpPr>
            <a:spLocks noGrp="1" noChangeArrowheads="1"/>
          </p:cNvSpPr>
          <p:nvPr>
            <p:ph type="body" idx="4294967295"/>
          </p:nvPr>
        </p:nvSpPr>
        <p:spPr/>
        <p:txBody>
          <a:bodyPr/>
          <a:lstStyle/>
          <a:p>
            <a:pPr marL="0" indent="0">
              <a:lnSpc>
                <a:spcPct val="85000"/>
              </a:lnSpc>
              <a:buFontTx/>
              <a:buNone/>
            </a:pPr>
            <a:r>
              <a:rPr lang="en-US" sz="2400" smtClean="0"/>
              <a:t>Upon completion of this lesson, the successful participant will be able to:</a:t>
            </a:r>
          </a:p>
          <a:p>
            <a:pPr marL="0" indent="0">
              <a:lnSpc>
                <a:spcPct val="85000"/>
              </a:lnSpc>
              <a:buFontTx/>
              <a:buAutoNum type="arabicPeriod"/>
            </a:pPr>
            <a:r>
              <a:rPr lang="en-US" sz="2000" smtClean="0"/>
              <a:t>Describe how to configure a secure network perimeter </a:t>
            </a:r>
          </a:p>
          <a:p>
            <a:pPr marL="0" indent="0">
              <a:lnSpc>
                <a:spcPct val="85000"/>
              </a:lnSpc>
              <a:buFontTx/>
              <a:buAutoNum type="arabicPeriod"/>
            </a:pPr>
            <a:r>
              <a:rPr lang="en-US" sz="2000" smtClean="0"/>
              <a:t>Demonstrate the configuration of secure router administration access</a:t>
            </a:r>
          </a:p>
          <a:p>
            <a:pPr marL="0" indent="0">
              <a:lnSpc>
                <a:spcPct val="85000"/>
              </a:lnSpc>
              <a:buFontTx/>
              <a:buAutoNum type="arabicPeriod"/>
            </a:pPr>
            <a:r>
              <a:rPr lang="en-US" sz="2000" smtClean="0"/>
              <a:t>Describe how to enhance the security for virtual logins</a:t>
            </a:r>
          </a:p>
          <a:p>
            <a:pPr marL="0" indent="0">
              <a:lnSpc>
                <a:spcPct val="85000"/>
              </a:lnSpc>
              <a:buFontTx/>
              <a:buAutoNum type="arabicPeriod"/>
            </a:pPr>
            <a:r>
              <a:rPr lang="en-US" sz="2000" smtClean="0"/>
              <a:t>Describe the steps to configure an SSH daemon for secure remote management</a:t>
            </a:r>
          </a:p>
          <a:p>
            <a:pPr marL="0" indent="0">
              <a:lnSpc>
                <a:spcPct val="85000"/>
              </a:lnSpc>
              <a:buFontTx/>
              <a:buAutoNum type="arabicPeriod"/>
            </a:pPr>
            <a:r>
              <a:rPr lang="en-US" sz="2000" smtClean="0"/>
              <a:t>Describe the purpose and configuration of administrative privilege levels</a:t>
            </a:r>
          </a:p>
          <a:p>
            <a:pPr marL="0" indent="0">
              <a:lnSpc>
                <a:spcPct val="85000"/>
              </a:lnSpc>
              <a:buFontTx/>
              <a:buAutoNum type="arabicPeriod"/>
            </a:pPr>
            <a:r>
              <a:rPr lang="en-US" sz="2000" smtClean="0"/>
              <a:t>Configure the role-based CLI access feature to provide hierarchical administrative access</a:t>
            </a:r>
          </a:p>
          <a:p>
            <a:pPr marL="0" indent="0">
              <a:lnSpc>
                <a:spcPct val="85000"/>
              </a:lnSpc>
            </a:pPr>
            <a:endParaRPr lang="en-US" sz="240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smtClean="0"/>
              <a:t>Implementing Router Logging</a:t>
            </a:r>
          </a:p>
        </p:txBody>
      </p:sp>
      <p:sp>
        <p:nvSpPr>
          <p:cNvPr id="44035" name="Rectangle 3"/>
          <p:cNvSpPr>
            <a:spLocks noGrp="1" noChangeArrowheads="1"/>
          </p:cNvSpPr>
          <p:nvPr>
            <p:ph type="body" idx="1"/>
          </p:nvPr>
        </p:nvSpPr>
        <p:spPr/>
        <p:txBody>
          <a:bodyPr/>
          <a:lstStyle/>
          <a:p>
            <a:pPr>
              <a:lnSpc>
                <a:spcPct val="85000"/>
              </a:lnSpc>
              <a:buFontTx/>
              <a:buNone/>
            </a:pPr>
            <a:r>
              <a:rPr lang="en-US" smtClean="0"/>
              <a:t>Configure the router to send log messages to:</a:t>
            </a:r>
          </a:p>
          <a:p>
            <a:pPr>
              <a:lnSpc>
                <a:spcPct val="85000"/>
              </a:lnSpc>
            </a:pPr>
            <a:r>
              <a:rPr lang="en-US" sz="2400" smtClean="0"/>
              <a:t>Console: Console logging is used when modifying or testing the router while it is connected to the console. Messages sent to the console are not stored by the router and, therefore, are not very valuable as security events.</a:t>
            </a:r>
          </a:p>
          <a:p>
            <a:pPr>
              <a:lnSpc>
                <a:spcPct val="85000"/>
              </a:lnSpc>
            </a:pPr>
            <a:r>
              <a:rPr lang="en-US" sz="2400" smtClean="0"/>
              <a:t>Terminal lines: Configure enabled EXEC sessions to receive log messages on any terminal lines. Similar to console logging, this type of logging is not stored by the router and, therefore, is only valuable to the user on that line.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smtClean="0"/>
              <a:t>Implementing Router Logging</a:t>
            </a:r>
          </a:p>
        </p:txBody>
      </p:sp>
      <p:sp>
        <p:nvSpPr>
          <p:cNvPr id="45059" name="Rectangle 3"/>
          <p:cNvSpPr>
            <a:spLocks noGrp="1" noChangeArrowheads="1"/>
          </p:cNvSpPr>
          <p:nvPr>
            <p:ph type="body" idx="1"/>
          </p:nvPr>
        </p:nvSpPr>
        <p:spPr/>
        <p:txBody>
          <a:bodyPr/>
          <a:lstStyle/>
          <a:p>
            <a:pPr>
              <a:lnSpc>
                <a:spcPct val="85000"/>
              </a:lnSpc>
            </a:pPr>
            <a:r>
              <a:rPr lang="en-US" sz="2400" smtClean="0"/>
              <a:t>Buffered logging: Store log messages in router memory. Log messages are stored for a time, but events are cleared whenever the router is rebooted.</a:t>
            </a:r>
          </a:p>
          <a:p>
            <a:pPr>
              <a:lnSpc>
                <a:spcPct val="85000"/>
              </a:lnSpc>
            </a:pPr>
            <a:r>
              <a:rPr lang="en-US" sz="2400" smtClean="0"/>
              <a:t>SNMP traps: Certain thresholds can be preconfigured. Events  can be processed by the router and forwarded as SNMP traps to an external SNMP server. Requires the configuration and maintenance of an SNMP system.</a:t>
            </a:r>
          </a:p>
          <a:p>
            <a:pPr>
              <a:lnSpc>
                <a:spcPct val="85000"/>
              </a:lnSpc>
            </a:pPr>
            <a:r>
              <a:rPr lang="en-US" sz="2400" smtClean="0"/>
              <a:t>Syslog: Configure routers to forward log messages to an external syslog service. This service can reside on any number of servers, including Microsoft Windows and UNIX-based systems, or the Cisco Security MARS appliance.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mtClean="0"/>
              <a:t>Syslog</a:t>
            </a:r>
          </a:p>
        </p:txBody>
      </p:sp>
      <p:sp>
        <p:nvSpPr>
          <p:cNvPr id="46083" name="Rectangle 3"/>
          <p:cNvSpPr>
            <a:spLocks noGrp="1" noChangeArrowheads="1"/>
          </p:cNvSpPr>
          <p:nvPr>
            <p:ph type="body" idx="1"/>
          </p:nvPr>
        </p:nvSpPr>
        <p:spPr>
          <a:xfrm>
            <a:off x="455613" y="1447800"/>
            <a:ext cx="8224837" cy="1509713"/>
          </a:xfrm>
        </p:spPr>
        <p:txBody>
          <a:bodyPr/>
          <a:lstStyle/>
          <a:p>
            <a:pPr>
              <a:lnSpc>
                <a:spcPct val="85000"/>
              </a:lnSpc>
            </a:pPr>
            <a:r>
              <a:rPr lang="en-US" sz="2400" smtClean="0"/>
              <a:t>Syslog servers: Known as log hosts, these systems accept and process log messages from syslog clients.</a:t>
            </a:r>
          </a:p>
          <a:p>
            <a:pPr>
              <a:lnSpc>
                <a:spcPct val="85000"/>
              </a:lnSpc>
            </a:pPr>
            <a:r>
              <a:rPr lang="en-US" sz="2400" smtClean="0"/>
              <a:t>Syslog clients: Routers or other types of equipment that generate and forward log messages to syslog servers.</a:t>
            </a:r>
          </a:p>
        </p:txBody>
      </p:sp>
      <p:sp>
        <p:nvSpPr>
          <p:cNvPr id="46084" name="Line 4"/>
          <p:cNvSpPr>
            <a:spLocks noChangeShapeType="1"/>
          </p:cNvSpPr>
          <p:nvPr/>
        </p:nvSpPr>
        <p:spPr bwMode="auto">
          <a:xfrm rot="-5400000">
            <a:off x="2498725" y="5676900"/>
            <a:ext cx="1752600" cy="0"/>
          </a:xfrm>
          <a:prstGeom prst="line">
            <a:avLst/>
          </a:prstGeom>
          <a:noFill/>
          <a:ln w="381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sk-SK"/>
          </a:p>
        </p:txBody>
      </p:sp>
      <p:sp>
        <p:nvSpPr>
          <p:cNvPr id="46085" name="Line 5"/>
          <p:cNvSpPr>
            <a:spLocks noChangeShapeType="1"/>
          </p:cNvSpPr>
          <p:nvPr/>
        </p:nvSpPr>
        <p:spPr bwMode="auto">
          <a:xfrm rot="10800000">
            <a:off x="3365500" y="5440363"/>
            <a:ext cx="533400" cy="0"/>
          </a:xfrm>
          <a:prstGeom prst="line">
            <a:avLst/>
          </a:prstGeom>
          <a:noFill/>
          <a:ln w="381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sk-SK"/>
          </a:p>
        </p:txBody>
      </p:sp>
      <p:sp>
        <p:nvSpPr>
          <p:cNvPr id="46086" name="Line 6"/>
          <p:cNvSpPr>
            <a:spLocks noChangeShapeType="1"/>
          </p:cNvSpPr>
          <p:nvPr/>
        </p:nvSpPr>
        <p:spPr bwMode="auto">
          <a:xfrm rot="-5400000">
            <a:off x="1600994" y="4876006"/>
            <a:ext cx="1219200" cy="1588"/>
          </a:xfrm>
          <a:prstGeom prst="line">
            <a:avLst/>
          </a:prstGeom>
          <a:noFill/>
          <a:ln w="381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sk-SK"/>
          </a:p>
        </p:txBody>
      </p:sp>
      <p:sp>
        <p:nvSpPr>
          <p:cNvPr id="46087" name="Line 7"/>
          <p:cNvSpPr>
            <a:spLocks noChangeShapeType="1"/>
          </p:cNvSpPr>
          <p:nvPr/>
        </p:nvSpPr>
        <p:spPr bwMode="auto">
          <a:xfrm rot="-5400000">
            <a:off x="3919538" y="4306888"/>
            <a:ext cx="533400" cy="0"/>
          </a:xfrm>
          <a:prstGeom prst="line">
            <a:avLst/>
          </a:prstGeom>
          <a:noFill/>
          <a:ln w="381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sk-SK"/>
          </a:p>
        </p:txBody>
      </p:sp>
      <p:sp>
        <p:nvSpPr>
          <p:cNvPr id="46088" name="Line 8"/>
          <p:cNvSpPr>
            <a:spLocks noChangeShapeType="1"/>
          </p:cNvSpPr>
          <p:nvPr/>
        </p:nvSpPr>
        <p:spPr bwMode="auto">
          <a:xfrm rot="-5400000">
            <a:off x="4906963" y="4306888"/>
            <a:ext cx="533400" cy="0"/>
          </a:xfrm>
          <a:prstGeom prst="line">
            <a:avLst/>
          </a:prstGeom>
          <a:noFill/>
          <a:ln w="381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sk-SK"/>
          </a:p>
        </p:txBody>
      </p:sp>
      <p:sp>
        <p:nvSpPr>
          <p:cNvPr id="46089" name="Line 9"/>
          <p:cNvSpPr>
            <a:spLocks noChangeShapeType="1"/>
          </p:cNvSpPr>
          <p:nvPr/>
        </p:nvSpPr>
        <p:spPr bwMode="auto">
          <a:xfrm rot="-5400000">
            <a:off x="5972175" y="4306888"/>
            <a:ext cx="533400" cy="0"/>
          </a:xfrm>
          <a:prstGeom prst="line">
            <a:avLst/>
          </a:prstGeom>
          <a:noFill/>
          <a:ln w="381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sk-SK"/>
          </a:p>
        </p:txBody>
      </p:sp>
      <p:sp>
        <p:nvSpPr>
          <p:cNvPr id="46090" name="Line 10"/>
          <p:cNvSpPr>
            <a:spLocks noChangeShapeType="1"/>
          </p:cNvSpPr>
          <p:nvPr/>
        </p:nvSpPr>
        <p:spPr bwMode="auto">
          <a:xfrm>
            <a:off x="2209800" y="4573588"/>
            <a:ext cx="4876800" cy="0"/>
          </a:xfrm>
          <a:prstGeom prst="line">
            <a:avLst/>
          </a:prstGeom>
          <a:noFill/>
          <a:ln w="381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sk-SK"/>
          </a:p>
        </p:txBody>
      </p:sp>
      <p:sp>
        <p:nvSpPr>
          <p:cNvPr id="46091" name="Rectangle 11"/>
          <p:cNvSpPr>
            <a:spLocks noChangeArrowheads="1"/>
          </p:cNvSpPr>
          <p:nvPr/>
        </p:nvSpPr>
        <p:spPr bwMode="auto">
          <a:xfrm>
            <a:off x="2386013" y="4341813"/>
            <a:ext cx="733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r">
              <a:lnSpc>
                <a:spcPct val="100000"/>
              </a:lnSpc>
              <a:spcBef>
                <a:spcPct val="50000"/>
              </a:spcBef>
            </a:pPr>
            <a:r>
              <a:rPr lang="en-US" sz="1200" b="0"/>
              <a:t>e0/0</a:t>
            </a:r>
            <a:br>
              <a:rPr lang="en-US" sz="1200" b="0"/>
            </a:br>
            <a:r>
              <a:rPr lang="en-US" sz="1200" b="0"/>
              <a:t>10.2.1.1</a:t>
            </a:r>
          </a:p>
        </p:txBody>
      </p:sp>
      <p:sp>
        <p:nvSpPr>
          <p:cNvPr id="46092" name="Rectangle 12"/>
          <p:cNvSpPr>
            <a:spLocks noChangeArrowheads="1"/>
          </p:cNvSpPr>
          <p:nvPr/>
        </p:nvSpPr>
        <p:spPr bwMode="auto">
          <a:xfrm>
            <a:off x="3659188" y="4560888"/>
            <a:ext cx="7334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spcBef>
                <a:spcPct val="30000"/>
              </a:spcBef>
            </a:pPr>
            <a:r>
              <a:rPr lang="en-US" sz="1200" b="0"/>
              <a:t>e0/1</a:t>
            </a:r>
            <a:br>
              <a:rPr lang="en-US" sz="1200" b="0"/>
            </a:br>
            <a:r>
              <a:rPr lang="en-US" sz="1200" b="0"/>
              <a:t>10.2.2.1</a:t>
            </a:r>
          </a:p>
        </p:txBody>
      </p:sp>
      <p:sp>
        <p:nvSpPr>
          <p:cNvPr id="46093" name="Rectangle 13"/>
          <p:cNvSpPr>
            <a:spLocks noChangeArrowheads="1"/>
          </p:cNvSpPr>
          <p:nvPr/>
        </p:nvSpPr>
        <p:spPr bwMode="auto">
          <a:xfrm>
            <a:off x="2667000" y="4787900"/>
            <a:ext cx="7334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r">
              <a:spcBef>
                <a:spcPct val="30000"/>
              </a:spcBef>
            </a:pPr>
            <a:r>
              <a:rPr lang="en-US" sz="1200" b="0"/>
              <a:t>e0/2</a:t>
            </a:r>
            <a:br>
              <a:rPr lang="en-US" sz="1200" b="0"/>
            </a:br>
            <a:r>
              <a:rPr lang="en-US" sz="1200" b="0"/>
              <a:t>10.2.3.1</a:t>
            </a:r>
          </a:p>
        </p:txBody>
      </p:sp>
      <p:sp>
        <p:nvSpPr>
          <p:cNvPr id="46094" name="Rectangle 14"/>
          <p:cNvSpPr>
            <a:spLocks noChangeArrowheads="1"/>
          </p:cNvSpPr>
          <p:nvPr/>
        </p:nvSpPr>
        <p:spPr bwMode="auto">
          <a:xfrm>
            <a:off x="4165600" y="6007100"/>
            <a:ext cx="137160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nSpc>
                <a:spcPct val="100000"/>
              </a:lnSpc>
              <a:spcBef>
                <a:spcPct val="50000"/>
              </a:spcBef>
            </a:pPr>
            <a:r>
              <a:rPr lang="en-US" sz="1300" b="0"/>
              <a:t>User 10.2.3.3</a:t>
            </a:r>
          </a:p>
        </p:txBody>
      </p:sp>
      <p:sp>
        <p:nvSpPr>
          <p:cNvPr id="46095" name="Rectangle 15"/>
          <p:cNvSpPr>
            <a:spLocks noChangeArrowheads="1"/>
          </p:cNvSpPr>
          <p:nvPr/>
        </p:nvSpPr>
        <p:spPr bwMode="auto">
          <a:xfrm>
            <a:off x="3473450" y="3121025"/>
            <a:ext cx="12954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a:spcBef>
                <a:spcPct val="35000"/>
              </a:spcBef>
            </a:pPr>
            <a:r>
              <a:rPr lang="en-US" sz="1300" b="0"/>
              <a:t>Public Web</a:t>
            </a:r>
            <a:br>
              <a:rPr lang="en-US" sz="1300" b="0"/>
            </a:br>
            <a:r>
              <a:rPr lang="en-US" sz="1300" b="0"/>
              <a:t>Server</a:t>
            </a:r>
            <a:br>
              <a:rPr lang="en-US" sz="1300" b="0"/>
            </a:br>
            <a:r>
              <a:rPr lang="en-US" sz="1300" b="0"/>
              <a:t>10.2.2.3</a:t>
            </a:r>
          </a:p>
        </p:txBody>
      </p:sp>
      <p:sp>
        <p:nvSpPr>
          <p:cNvPr id="46096" name="Rectangle 16"/>
          <p:cNvSpPr>
            <a:spLocks noChangeArrowheads="1"/>
          </p:cNvSpPr>
          <p:nvPr/>
        </p:nvSpPr>
        <p:spPr bwMode="auto">
          <a:xfrm>
            <a:off x="4495800" y="3124200"/>
            <a:ext cx="12954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a:spcBef>
                <a:spcPct val="35000"/>
              </a:spcBef>
            </a:pPr>
            <a:r>
              <a:rPr lang="en-US" sz="1300" b="0"/>
              <a:t>Mail</a:t>
            </a:r>
            <a:br>
              <a:rPr lang="en-US" sz="1300" b="0"/>
            </a:br>
            <a:r>
              <a:rPr lang="en-US" sz="1300" b="0"/>
              <a:t>Server</a:t>
            </a:r>
            <a:br>
              <a:rPr lang="en-US" sz="1300" b="0"/>
            </a:br>
            <a:r>
              <a:rPr lang="en-US" sz="1300" b="0"/>
              <a:t>10.2.2.4</a:t>
            </a:r>
          </a:p>
        </p:txBody>
      </p:sp>
      <p:sp>
        <p:nvSpPr>
          <p:cNvPr id="46097" name="Rectangle 17"/>
          <p:cNvSpPr>
            <a:spLocks noChangeArrowheads="1"/>
          </p:cNvSpPr>
          <p:nvPr/>
        </p:nvSpPr>
        <p:spPr bwMode="auto">
          <a:xfrm>
            <a:off x="5562600" y="3094038"/>
            <a:ext cx="1295400"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a:spcBef>
                <a:spcPct val="35000"/>
              </a:spcBef>
            </a:pPr>
            <a:r>
              <a:rPr lang="en-US" sz="1300" b="0"/>
              <a:t>Administrator</a:t>
            </a:r>
            <a:br>
              <a:rPr lang="en-US" sz="1300" b="0"/>
            </a:br>
            <a:r>
              <a:rPr lang="en-US" sz="1300" b="0"/>
              <a:t>Server</a:t>
            </a:r>
            <a:br>
              <a:rPr lang="en-US" sz="1300" b="0"/>
            </a:br>
            <a:r>
              <a:rPr lang="en-US" sz="1300" b="0"/>
              <a:t>10.2.2.5</a:t>
            </a:r>
          </a:p>
        </p:txBody>
      </p:sp>
      <p:sp>
        <p:nvSpPr>
          <p:cNvPr id="46098" name="Rectangle 18"/>
          <p:cNvSpPr>
            <a:spLocks noChangeArrowheads="1"/>
          </p:cNvSpPr>
          <p:nvPr/>
        </p:nvSpPr>
        <p:spPr bwMode="auto">
          <a:xfrm>
            <a:off x="4143375" y="5237163"/>
            <a:ext cx="182880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30000"/>
              </a:spcBef>
            </a:pPr>
            <a:r>
              <a:rPr lang="en-US" sz="1300" b="0"/>
              <a:t>Syslog</a:t>
            </a:r>
            <a:br>
              <a:rPr lang="en-US" sz="1300" b="0"/>
            </a:br>
            <a:r>
              <a:rPr lang="en-US" sz="1300" b="0"/>
              <a:t>Server 10.2.3.2</a:t>
            </a:r>
          </a:p>
        </p:txBody>
      </p:sp>
      <p:sp>
        <p:nvSpPr>
          <p:cNvPr id="46099" name="Rectangle 19"/>
          <p:cNvSpPr>
            <a:spLocks noChangeArrowheads="1"/>
          </p:cNvSpPr>
          <p:nvPr/>
        </p:nvSpPr>
        <p:spPr bwMode="auto">
          <a:xfrm>
            <a:off x="1219200" y="6022975"/>
            <a:ext cx="220980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r">
              <a:spcBef>
                <a:spcPct val="30000"/>
              </a:spcBef>
            </a:pPr>
            <a:r>
              <a:rPr lang="en-US" sz="1300" b="0">
                <a:solidFill>
                  <a:schemeClr val="accent2"/>
                </a:solidFill>
              </a:rPr>
              <a:t>Protected LAN</a:t>
            </a:r>
            <a:br>
              <a:rPr lang="en-US" sz="1300" b="0">
                <a:solidFill>
                  <a:schemeClr val="accent2"/>
                </a:solidFill>
              </a:rPr>
            </a:br>
            <a:r>
              <a:rPr lang="en-US" sz="1300" b="0">
                <a:solidFill>
                  <a:schemeClr val="accent2"/>
                </a:solidFill>
              </a:rPr>
              <a:t>10.2.3.0/24</a:t>
            </a:r>
          </a:p>
        </p:txBody>
      </p:sp>
      <p:sp>
        <p:nvSpPr>
          <p:cNvPr id="46100" name="Rectangle 20"/>
          <p:cNvSpPr>
            <a:spLocks noChangeArrowheads="1"/>
          </p:cNvSpPr>
          <p:nvPr/>
        </p:nvSpPr>
        <p:spPr bwMode="auto">
          <a:xfrm>
            <a:off x="4313238" y="4572000"/>
            <a:ext cx="220980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a:lnSpc>
                <a:spcPct val="100000"/>
              </a:lnSpc>
              <a:spcBef>
                <a:spcPct val="50000"/>
              </a:spcBef>
            </a:pPr>
            <a:r>
              <a:rPr lang="en-US" sz="1300" b="0">
                <a:solidFill>
                  <a:schemeClr val="accent2"/>
                </a:solidFill>
              </a:rPr>
              <a:t>DMZ LAN 10.2.2.0/24</a:t>
            </a:r>
          </a:p>
        </p:txBody>
      </p:sp>
      <p:sp>
        <p:nvSpPr>
          <p:cNvPr id="46101" name="Line 21"/>
          <p:cNvSpPr>
            <a:spLocks noChangeShapeType="1"/>
          </p:cNvSpPr>
          <p:nvPr/>
        </p:nvSpPr>
        <p:spPr bwMode="auto">
          <a:xfrm rot="10800000">
            <a:off x="3365500" y="6172200"/>
            <a:ext cx="533400" cy="0"/>
          </a:xfrm>
          <a:prstGeom prst="line">
            <a:avLst/>
          </a:prstGeom>
          <a:noFill/>
          <a:ln w="381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sk-SK"/>
          </a:p>
        </p:txBody>
      </p:sp>
      <p:sp>
        <p:nvSpPr>
          <p:cNvPr id="46102" name="Rectangle 22"/>
          <p:cNvSpPr>
            <a:spLocks noChangeArrowheads="1"/>
          </p:cNvSpPr>
          <p:nvPr/>
        </p:nvSpPr>
        <p:spPr bwMode="auto">
          <a:xfrm>
            <a:off x="2757488" y="4084638"/>
            <a:ext cx="112871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82124" tIns="41061" rIns="82124" bIns="41061">
            <a:spAutoFit/>
          </a:bodyPr>
          <a:lstStyle/>
          <a:p>
            <a:pPr defTabSz="814388"/>
            <a:r>
              <a:rPr lang="en-US" sz="1300" b="0">
                <a:solidFill>
                  <a:schemeClr val="accent2"/>
                </a:solidFill>
              </a:rPr>
              <a:t>Syslog Client</a:t>
            </a:r>
          </a:p>
        </p:txBody>
      </p:sp>
      <p:pic>
        <p:nvPicPr>
          <p:cNvPr id="46103" name="Picture 23" descr="File-Application_Serv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61063" y="3733800"/>
            <a:ext cx="484187"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04" name="Picture 24" descr="File-Application_Serv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26013" y="3733800"/>
            <a:ext cx="484187"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05" name="Picture 25" descr="File-Application_Serv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35413" y="3733800"/>
            <a:ext cx="484187"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06" name="Picture 26" descr="Rout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0" y="4327525"/>
            <a:ext cx="685800"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07" name="Picture 27" descr="P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70288" y="5856288"/>
            <a:ext cx="6127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08" name="Picture 28" descr="File-Application_Serv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2050" y="5135563"/>
            <a:ext cx="431800"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09" name="Rectangle 29"/>
          <p:cNvSpPr>
            <a:spLocks noChangeArrowheads="1"/>
          </p:cNvSpPr>
          <p:nvPr/>
        </p:nvSpPr>
        <p:spPr bwMode="auto">
          <a:xfrm>
            <a:off x="3179763" y="4549775"/>
            <a:ext cx="4111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lnSpc>
                <a:spcPct val="100000"/>
              </a:lnSpc>
              <a:spcBef>
                <a:spcPct val="50000"/>
              </a:spcBef>
            </a:pPr>
            <a:r>
              <a:rPr lang="en-US" sz="1400" b="0">
                <a:solidFill>
                  <a:schemeClr val="bg1"/>
                </a:solidFill>
              </a:rPr>
              <a:t>R3</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smtClean="0"/>
              <a:t>Configuring System Logging</a:t>
            </a:r>
          </a:p>
        </p:txBody>
      </p:sp>
      <p:pic>
        <p:nvPicPr>
          <p:cNvPr id="4710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219200"/>
            <a:ext cx="5029200" cy="388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7108" name="Text Box 5"/>
          <p:cNvSpPr txBox="1">
            <a:spLocks noChangeArrowheads="1"/>
          </p:cNvSpPr>
          <p:nvPr/>
        </p:nvSpPr>
        <p:spPr bwMode="auto">
          <a:xfrm>
            <a:off x="304800" y="5257800"/>
            <a:ext cx="7924800" cy="925513"/>
          </a:xfrm>
          <a:prstGeom prst="rect">
            <a:avLst/>
          </a:prstGeom>
          <a:solidFill>
            <a:srgbClr val="E9E9EB"/>
          </a:solidFill>
          <a:ln w="28575">
            <a:solidFill>
              <a:schemeClr val="tx1"/>
            </a:solidFill>
            <a:miter lim="800000"/>
            <a:headEnd type="none" w="sm" len="sm"/>
            <a:tailEnd type="none" w="sm" len="sm"/>
          </a:ln>
        </p:spPr>
        <p:txBody>
          <a:bodyPr bIns="0">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a:lnSpc>
                <a:spcPct val="100000"/>
              </a:lnSpc>
              <a:spcBef>
                <a:spcPct val="20000"/>
              </a:spcBef>
              <a:spcAft>
                <a:spcPct val="20000"/>
              </a:spcAft>
            </a:pPr>
            <a:r>
              <a:rPr lang="en-US" sz="1400" b="0">
                <a:latin typeface="Courier New" pitchFamily="49" charset="0"/>
                <a:cs typeface="Times New Roman" pitchFamily="18" charset="0"/>
              </a:rPr>
              <a:t>R3(config)# </a:t>
            </a:r>
            <a:r>
              <a:rPr lang="en-US" sz="1400">
                <a:latin typeface="Courier New" pitchFamily="49" charset="0"/>
                <a:cs typeface="Times New Roman" pitchFamily="18" charset="0"/>
              </a:rPr>
              <a:t>logging </a:t>
            </a:r>
            <a:r>
              <a:rPr lang="sl-SI" sz="1400">
                <a:latin typeface="Courier New" pitchFamily="49" charset="0"/>
                <a:cs typeface="Times New Roman" pitchFamily="18" charset="0"/>
              </a:rPr>
              <a:t>10</a:t>
            </a:r>
            <a:r>
              <a:rPr lang="en-US" sz="1400">
                <a:latin typeface="Courier New" pitchFamily="49" charset="0"/>
                <a:cs typeface="Times New Roman" pitchFamily="18" charset="0"/>
              </a:rPr>
              <a:t>.2.2.6</a:t>
            </a:r>
            <a:r>
              <a:rPr lang="en-US" sz="1400" b="0">
                <a:latin typeface="Courier New" pitchFamily="49" charset="0"/>
                <a:cs typeface="Times New Roman" pitchFamily="18" charset="0"/>
              </a:rPr>
              <a:t/>
            </a:r>
            <a:br>
              <a:rPr lang="en-US" sz="1400" b="0">
                <a:latin typeface="Courier New" pitchFamily="49" charset="0"/>
                <a:cs typeface="Times New Roman" pitchFamily="18" charset="0"/>
              </a:rPr>
            </a:br>
            <a:r>
              <a:rPr lang="en-US" sz="1400" b="0">
                <a:latin typeface="Courier New" pitchFamily="49" charset="0"/>
                <a:cs typeface="Times New Roman" pitchFamily="18" charset="0"/>
              </a:rPr>
              <a:t>R3(config)# </a:t>
            </a:r>
            <a:r>
              <a:rPr lang="en-US" sz="1400">
                <a:latin typeface="Courier New" pitchFamily="49" charset="0"/>
                <a:cs typeface="Times New Roman" pitchFamily="18" charset="0"/>
              </a:rPr>
              <a:t>logging trap informational</a:t>
            </a:r>
            <a:br>
              <a:rPr lang="en-US" sz="1400">
                <a:latin typeface="Courier New" pitchFamily="49" charset="0"/>
                <a:cs typeface="Times New Roman" pitchFamily="18" charset="0"/>
              </a:rPr>
            </a:br>
            <a:r>
              <a:rPr lang="en-US" sz="1400" b="0">
                <a:latin typeface="Courier New" pitchFamily="49" charset="0"/>
                <a:cs typeface="Times New Roman" pitchFamily="18" charset="0"/>
              </a:rPr>
              <a:t>R3(config)# </a:t>
            </a:r>
            <a:r>
              <a:rPr lang="en-US" sz="1400">
                <a:latin typeface="Courier New" pitchFamily="49" charset="0"/>
                <a:cs typeface="Times New Roman" pitchFamily="18" charset="0"/>
              </a:rPr>
              <a:t>logging source-interface loopback 0</a:t>
            </a:r>
            <a:br>
              <a:rPr lang="en-US" sz="1400">
                <a:latin typeface="Courier New" pitchFamily="49" charset="0"/>
                <a:cs typeface="Times New Roman" pitchFamily="18" charset="0"/>
              </a:rPr>
            </a:br>
            <a:r>
              <a:rPr lang="en-US" sz="1400" b="0">
                <a:latin typeface="Courier New" pitchFamily="49" charset="0"/>
                <a:cs typeface="Times New Roman" pitchFamily="18" charset="0"/>
              </a:rPr>
              <a:t>R3(config)# </a:t>
            </a:r>
            <a:r>
              <a:rPr lang="en-US" sz="1400">
                <a:latin typeface="Courier New" pitchFamily="49" charset="0"/>
                <a:cs typeface="Times New Roman" pitchFamily="18" charset="0"/>
              </a:rPr>
              <a:t>logging on</a:t>
            </a:r>
          </a:p>
        </p:txBody>
      </p:sp>
      <p:sp>
        <p:nvSpPr>
          <p:cNvPr id="234502" name="Text Box 6"/>
          <p:cNvSpPr txBox="1">
            <a:spLocks noChangeArrowheads="1"/>
          </p:cNvSpPr>
          <p:nvPr/>
        </p:nvSpPr>
        <p:spPr bwMode="auto">
          <a:xfrm>
            <a:off x="3498850" y="5029200"/>
            <a:ext cx="3987800" cy="357188"/>
          </a:xfrm>
          <a:prstGeom prst="rect">
            <a:avLst/>
          </a:prstGeom>
          <a:solidFill>
            <a:srgbClr val="FFFFCC"/>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lIns="82124" tIns="41061" rIns="82124" bIns="41061">
            <a:spAutoFit/>
          </a:bodyPr>
          <a:lstStyle>
            <a:lvl1pPr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r>
              <a:rPr lang="en-US" sz="2000" b="0">
                <a:solidFill>
                  <a:srgbClr val="005569"/>
                </a:solidFill>
              </a:rPr>
              <a:t>1.</a:t>
            </a:r>
            <a:r>
              <a:rPr lang="en-US" sz="2000" b="0"/>
              <a:t> Set the destination logging host</a:t>
            </a:r>
          </a:p>
        </p:txBody>
      </p:sp>
      <p:sp>
        <p:nvSpPr>
          <p:cNvPr id="234503" name="Text Box 7"/>
          <p:cNvSpPr txBox="1">
            <a:spLocks noChangeArrowheads="1"/>
          </p:cNvSpPr>
          <p:nvPr/>
        </p:nvSpPr>
        <p:spPr bwMode="auto">
          <a:xfrm>
            <a:off x="4562475" y="5434013"/>
            <a:ext cx="3871913" cy="357187"/>
          </a:xfrm>
          <a:prstGeom prst="rect">
            <a:avLst/>
          </a:prstGeom>
          <a:solidFill>
            <a:srgbClr val="FFFFCC"/>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lIns="82124" tIns="41061" rIns="82124" bIns="41061">
            <a:spAutoFit/>
          </a:bodyPr>
          <a:lstStyle>
            <a:lvl1pPr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r>
              <a:rPr lang="en-US" sz="2000" b="0">
                <a:solidFill>
                  <a:srgbClr val="005569"/>
                </a:solidFill>
              </a:rPr>
              <a:t>2.</a:t>
            </a:r>
            <a:r>
              <a:rPr lang="en-US" sz="2000" b="0"/>
              <a:t> Set the log severity (trap) level</a:t>
            </a:r>
          </a:p>
        </p:txBody>
      </p:sp>
      <p:sp>
        <p:nvSpPr>
          <p:cNvPr id="234504" name="Text Box 8"/>
          <p:cNvSpPr txBox="1">
            <a:spLocks noChangeArrowheads="1"/>
          </p:cNvSpPr>
          <p:nvPr/>
        </p:nvSpPr>
        <p:spPr bwMode="auto">
          <a:xfrm>
            <a:off x="5403850" y="5891213"/>
            <a:ext cx="3124200" cy="357187"/>
          </a:xfrm>
          <a:prstGeom prst="rect">
            <a:avLst/>
          </a:prstGeom>
          <a:solidFill>
            <a:srgbClr val="FFFFCC"/>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lIns="82124" tIns="41061" rIns="82124" bIns="41061">
            <a:spAutoFit/>
          </a:bodyPr>
          <a:lstStyle>
            <a:lvl1pPr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r>
              <a:rPr lang="en-US" sz="2000" b="0">
                <a:solidFill>
                  <a:srgbClr val="005569"/>
                </a:solidFill>
              </a:rPr>
              <a:t>3.</a:t>
            </a:r>
            <a:r>
              <a:rPr lang="en-US" sz="2000" b="0"/>
              <a:t> Set the source interface</a:t>
            </a:r>
          </a:p>
        </p:txBody>
      </p:sp>
      <p:sp>
        <p:nvSpPr>
          <p:cNvPr id="234505" name="Text Box 9"/>
          <p:cNvSpPr txBox="1">
            <a:spLocks noChangeArrowheads="1"/>
          </p:cNvSpPr>
          <p:nvPr/>
        </p:nvSpPr>
        <p:spPr bwMode="auto">
          <a:xfrm>
            <a:off x="2813050" y="6019800"/>
            <a:ext cx="2128838" cy="357188"/>
          </a:xfrm>
          <a:prstGeom prst="rect">
            <a:avLst/>
          </a:prstGeom>
          <a:solidFill>
            <a:srgbClr val="FFFFCC"/>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lIns="82124" tIns="41061" rIns="82124" bIns="41061">
            <a:spAutoFit/>
          </a:bodyPr>
          <a:lstStyle>
            <a:lvl1pPr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r>
              <a:rPr lang="en-US" sz="2000" b="0">
                <a:solidFill>
                  <a:srgbClr val="005569"/>
                </a:solidFill>
              </a:rPr>
              <a:t>4.</a:t>
            </a:r>
            <a:r>
              <a:rPr lang="en-US" sz="2000" b="0"/>
              <a:t> Enable logging</a:t>
            </a:r>
          </a:p>
        </p:txBody>
      </p:sp>
      <p:sp>
        <p:nvSpPr>
          <p:cNvPr id="47113" name="Rectangle 3"/>
          <p:cNvSpPr>
            <a:spLocks noGrp="1" noChangeArrowheads="1"/>
          </p:cNvSpPr>
          <p:nvPr>
            <p:ph type="body" idx="1"/>
          </p:nvPr>
        </p:nvSpPr>
        <p:spPr>
          <a:xfrm>
            <a:off x="4191000" y="3505200"/>
            <a:ext cx="4419600" cy="1143000"/>
          </a:xfrm>
        </p:spPr>
        <p:txBody>
          <a:bodyPr/>
          <a:lstStyle/>
          <a:p>
            <a:pPr marL="0" indent="0">
              <a:buFontTx/>
              <a:buNone/>
            </a:pPr>
            <a:r>
              <a:rPr lang="en-US" sz="2000" smtClean="0"/>
              <a:t>Turn logging on and off using the </a:t>
            </a:r>
            <a:br>
              <a:rPr lang="en-US" sz="2000" smtClean="0"/>
            </a:br>
            <a:r>
              <a:rPr lang="en-US" sz="2000" smtClean="0">
                <a:latin typeface="Courier New" pitchFamily="49" charset="0"/>
                <a:cs typeface="Courier New" pitchFamily="49" charset="0"/>
              </a:rPr>
              <a:t>logging buffered</a:t>
            </a:r>
            <a:r>
              <a:rPr lang="en-US" sz="2000" smtClean="0"/>
              <a:t>, </a:t>
            </a:r>
            <a:r>
              <a:rPr lang="en-US" sz="2000" smtClean="0">
                <a:latin typeface="Courier New" pitchFamily="49" charset="0"/>
                <a:cs typeface="Courier New" pitchFamily="49" charset="0"/>
              </a:rPr>
              <a:t>logging </a:t>
            </a:r>
            <a:br>
              <a:rPr lang="en-US" sz="2000" smtClean="0">
                <a:latin typeface="Courier New" pitchFamily="49" charset="0"/>
                <a:cs typeface="Courier New" pitchFamily="49" charset="0"/>
              </a:rPr>
            </a:br>
            <a:r>
              <a:rPr lang="en-US" sz="2000" smtClean="0">
                <a:latin typeface="Courier New" pitchFamily="49" charset="0"/>
                <a:cs typeface="Courier New" pitchFamily="49" charset="0"/>
              </a:rPr>
              <a:t>monitor</a:t>
            </a:r>
            <a:r>
              <a:rPr lang="en-US" sz="2000" smtClean="0"/>
              <a:t>, and </a:t>
            </a:r>
            <a:r>
              <a:rPr lang="en-US" sz="2000" smtClean="0">
                <a:latin typeface="Courier New" pitchFamily="49" charset="0"/>
                <a:cs typeface="Courier New" pitchFamily="49" charset="0"/>
              </a:rPr>
              <a:t>logging</a:t>
            </a:r>
            <a:r>
              <a:rPr lang="en-US" sz="2000" smtClean="0"/>
              <a:t> commands</a:t>
            </a: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4502"/>
                                        </p:tgtEl>
                                        <p:attrNameLst>
                                          <p:attrName>style.visibility</p:attrName>
                                        </p:attrNameLst>
                                      </p:cBhvr>
                                      <p:to>
                                        <p:strVal val="visible"/>
                                      </p:to>
                                    </p:set>
                                    <p:animEffect transition="in" filter="fade">
                                      <p:cBhvr>
                                        <p:cTn id="7" dur="1000"/>
                                        <p:tgtEl>
                                          <p:spTgt spid="234502"/>
                                        </p:tgtEl>
                                      </p:cBhvr>
                                    </p:animEffect>
                                  </p:childTnLst>
                                </p:cTn>
                              </p:par>
                            </p:childTnLst>
                          </p:cTn>
                        </p:par>
                        <p:par>
                          <p:cTn id="8" fill="hold" nodeType="afterGroup">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34503"/>
                                        </p:tgtEl>
                                        <p:attrNameLst>
                                          <p:attrName>style.visibility</p:attrName>
                                        </p:attrNameLst>
                                      </p:cBhvr>
                                      <p:to>
                                        <p:strVal val="visible"/>
                                      </p:to>
                                    </p:set>
                                    <p:animEffect transition="in" filter="fade">
                                      <p:cBhvr>
                                        <p:cTn id="11" dur="1000"/>
                                        <p:tgtEl>
                                          <p:spTgt spid="234503"/>
                                        </p:tgtEl>
                                      </p:cBhvr>
                                    </p:animEffect>
                                  </p:childTnLst>
                                </p:cTn>
                              </p:par>
                            </p:childTnLst>
                          </p:cTn>
                        </p:par>
                        <p:par>
                          <p:cTn id="12" fill="hold" nodeType="afterGroup">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234504"/>
                                        </p:tgtEl>
                                        <p:attrNameLst>
                                          <p:attrName>style.visibility</p:attrName>
                                        </p:attrNameLst>
                                      </p:cBhvr>
                                      <p:to>
                                        <p:strVal val="visible"/>
                                      </p:to>
                                    </p:set>
                                    <p:animEffect transition="in" filter="fade">
                                      <p:cBhvr>
                                        <p:cTn id="15" dur="1000"/>
                                        <p:tgtEl>
                                          <p:spTgt spid="234504"/>
                                        </p:tgtEl>
                                      </p:cBhvr>
                                    </p:animEffect>
                                  </p:childTnLst>
                                </p:cTn>
                              </p:par>
                            </p:childTnLst>
                          </p:cTn>
                        </p:par>
                        <p:par>
                          <p:cTn id="16" fill="hold" nodeType="afterGroup">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234505"/>
                                        </p:tgtEl>
                                        <p:attrNameLst>
                                          <p:attrName>style.visibility</p:attrName>
                                        </p:attrNameLst>
                                      </p:cBhvr>
                                      <p:to>
                                        <p:strVal val="visible"/>
                                      </p:to>
                                    </p:set>
                                    <p:animEffect transition="in" filter="fade">
                                      <p:cBhvr>
                                        <p:cTn id="19" dur="1000"/>
                                        <p:tgtEl>
                                          <p:spTgt spid="2345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02" grpId="0" animBg="1"/>
      <p:bldP spid="234503" grpId="0" animBg="1"/>
      <p:bldP spid="234504" grpId="0" animBg="1"/>
      <p:bldP spid="23450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smtClean="0"/>
              <a:t>Enabling Syslog Using SDM/CCP</a:t>
            </a:r>
          </a:p>
        </p:txBody>
      </p:sp>
      <p:pic>
        <p:nvPicPr>
          <p:cNvPr id="4813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7162800" cy="497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pic>
      <p:sp>
        <p:nvSpPr>
          <p:cNvPr id="48132" name="AutoShape 5"/>
          <p:cNvSpPr>
            <a:spLocks noChangeArrowheads="1"/>
          </p:cNvSpPr>
          <p:nvPr/>
        </p:nvSpPr>
        <p:spPr bwMode="auto">
          <a:xfrm rot="10800000">
            <a:off x="5918200" y="2317750"/>
            <a:ext cx="1244600" cy="273050"/>
          </a:xfrm>
          <a:prstGeom prst="rightArrow">
            <a:avLst>
              <a:gd name="adj1" fmla="val 45352"/>
              <a:gd name="adj2" fmla="val 125940"/>
            </a:avLst>
          </a:prstGeom>
          <a:solidFill>
            <a:schemeClr val="accent2"/>
          </a:solidFill>
          <a:ln w="12700">
            <a:solidFill>
              <a:schemeClr val="tx1"/>
            </a:solidFill>
            <a:miter lim="800000"/>
            <a:headEnd/>
            <a:tailEnd/>
          </a:ln>
        </p:spPr>
        <p:txBody>
          <a:bodyPr lIns="73025" tIns="36512" rIns="73025" bIns="36512" anchor="ctr">
            <a:spAutoFit/>
          </a:bodyPr>
          <a:lstStyle/>
          <a:p>
            <a:endParaRPr lang="sk-SK"/>
          </a:p>
        </p:txBody>
      </p:sp>
      <p:sp>
        <p:nvSpPr>
          <p:cNvPr id="235526" name="Text Box 6"/>
          <p:cNvSpPr txBox="1">
            <a:spLocks noChangeArrowheads="1"/>
          </p:cNvSpPr>
          <p:nvPr/>
        </p:nvSpPr>
        <p:spPr bwMode="auto">
          <a:xfrm>
            <a:off x="381000" y="1319213"/>
            <a:ext cx="8115300" cy="357187"/>
          </a:xfrm>
          <a:prstGeom prst="rect">
            <a:avLst/>
          </a:prstGeom>
          <a:solidFill>
            <a:srgbClr val="DDDDDD"/>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lIns="82124" tIns="41061" rIns="82124" bIns="41061">
            <a:spAutoFit/>
          </a:bodyPr>
          <a:lstStyle>
            <a:lvl1pPr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r>
              <a:rPr lang="en-US" sz="2000" b="0">
                <a:solidFill>
                  <a:srgbClr val="005569"/>
                </a:solidFill>
              </a:rPr>
              <a:t>1.</a:t>
            </a:r>
            <a:r>
              <a:rPr lang="en-US" sz="2000" b="0"/>
              <a:t> Choose Configure &gt; Additional Tasks &gt; Router Properties &gt; Logging</a:t>
            </a:r>
          </a:p>
        </p:txBody>
      </p:sp>
      <p:sp>
        <p:nvSpPr>
          <p:cNvPr id="235527" name="Text Box 7"/>
          <p:cNvSpPr txBox="1">
            <a:spLocks noChangeArrowheads="1"/>
          </p:cNvSpPr>
          <p:nvPr/>
        </p:nvSpPr>
        <p:spPr bwMode="auto">
          <a:xfrm>
            <a:off x="7543800" y="2286000"/>
            <a:ext cx="1506538" cy="357188"/>
          </a:xfrm>
          <a:prstGeom prst="rect">
            <a:avLst/>
          </a:prstGeom>
          <a:solidFill>
            <a:srgbClr val="DDDDDD"/>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lIns="82124" tIns="41061" rIns="82124" bIns="41061">
            <a:spAutoFit/>
          </a:bodyPr>
          <a:lstStyle>
            <a:lvl1pPr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r>
              <a:rPr lang="en-US" sz="2000" b="0">
                <a:solidFill>
                  <a:srgbClr val="005569"/>
                </a:solidFill>
              </a:rPr>
              <a:t>2.</a:t>
            </a:r>
            <a:r>
              <a:rPr lang="en-US" sz="2000" b="0"/>
              <a:t> Click Edit</a:t>
            </a:r>
          </a:p>
        </p:txBody>
      </p:sp>
      <p:sp>
        <p:nvSpPr>
          <p:cNvPr id="235528" name="Text Box 8"/>
          <p:cNvSpPr txBox="1">
            <a:spLocks noChangeArrowheads="1"/>
          </p:cNvSpPr>
          <p:nvPr/>
        </p:nvSpPr>
        <p:spPr bwMode="auto">
          <a:xfrm>
            <a:off x="5943600" y="2819400"/>
            <a:ext cx="3200400" cy="768350"/>
          </a:xfrm>
          <a:prstGeom prst="rect">
            <a:avLst/>
          </a:prstGeom>
          <a:solidFill>
            <a:srgbClr val="DDDDDD"/>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2124" tIns="41061" rIns="82124" bIns="41061">
            <a:spAutoFit/>
          </a:bodyPr>
          <a:lstStyle>
            <a:lvl1pPr marL="292100" indent="-292100"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pPr>
              <a:lnSpc>
                <a:spcPct val="75000"/>
              </a:lnSpc>
              <a:spcBef>
                <a:spcPct val="50000"/>
              </a:spcBef>
              <a:buClr>
                <a:srgbClr val="005569"/>
              </a:buClr>
            </a:pPr>
            <a:r>
              <a:rPr lang="en-US" sz="2000" b="0">
                <a:solidFill>
                  <a:srgbClr val="005569"/>
                </a:solidFill>
              </a:rPr>
              <a:t>3.</a:t>
            </a:r>
            <a:r>
              <a:rPr lang="en-US" sz="2000" b="0"/>
              <a:t> Check Enable Logging Level and choose the desired logging level</a:t>
            </a:r>
            <a:endParaRPr lang="en-US" sz="2000"/>
          </a:p>
        </p:txBody>
      </p:sp>
      <p:sp>
        <p:nvSpPr>
          <p:cNvPr id="235529" name="Text Box 9"/>
          <p:cNvSpPr txBox="1">
            <a:spLocks noChangeArrowheads="1"/>
          </p:cNvSpPr>
          <p:nvPr/>
        </p:nvSpPr>
        <p:spPr bwMode="auto">
          <a:xfrm>
            <a:off x="5937250" y="3733800"/>
            <a:ext cx="2749550" cy="768350"/>
          </a:xfrm>
          <a:prstGeom prst="rect">
            <a:avLst/>
          </a:prstGeom>
          <a:solidFill>
            <a:srgbClr val="DDDDDD"/>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2124" tIns="41061" rIns="82124" bIns="41061">
            <a:spAutoFit/>
          </a:bodyPr>
          <a:lstStyle>
            <a:lvl1pPr marL="292100" indent="-292100"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pPr>
              <a:lnSpc>
                <a:spcPct val="75000"/>
              </a:lnSpc>
              <a:spcBef>
                <a:spcPct val="50000"/>
              </a:spcBef>
              <a:buClr>
                <a:srgbClr val="005569"/>
              </a:buClr>
            </a:pPr>
            <a:r>
              <a:rPr lang="en-US" sz="2000" b="0">
                <a:solidFill>
                  <a:srgbClr val="005569"/>
                </a:solidFill>
              </a:rPr>
              <a:t>4.</a:t>
            </a:r>
            <a:r>
              <a:rPr lang="en-US" sz="2000" b="0"/>
              <a:t> Click Add, and enter an IP address of a logging host</a:t>
            </a:r>
            <a:endParaRPr lang="en-US" sz="2000"/>
          </a:p>
        </p:txBody>
      </p:sp>
      <p:sp>
        <p:nvSpPr>
          <p:cNvPr id="235531" name="Text Box 11"/>
          <p:cNvSpPr txBox="1">
            <a:spLocks noChangeArrowheads="1"/>
          </p:cNvSpPr>
          <p:nvPr/>
        </p:nvSpPr>
        <p:spPr bwMode="auto">
          <a:xfrm>
            <a:off x="4038600" y="5486400"/>
            <a:ext cx="1435100" cy="357188"/>
          </a:xfrm>
          <a:prstGeom prst="rect">
            <a:avLst/>
          </a:prstGeom>
          <a:solidFill>
            <a:srgbClr val="DDDDDD"/>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lIns="82124" tIns="41061" rIns="82124" bIns="41061">
            <a:spAutoFit/>
          </a:bodyPr>
          <a:lstStyle>
            <a:lvl1pPr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r>
              <a:rPr lang="en-US" sz="2000" b="0">
                <a:solidFill>
                  <a:srgbClr val="005569"/>
                </a:solidFill>
              </a:rPr>
              <a:t>5.</a:t>
            </a:r>
            <a:r>
              <a:rPr lang="en-US" sz="2000" b="0"/>
              <a:t> Click OK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5526"/>
                                        </p:tgtEl>
                                        <p:attrNameLst>
                                          <p:attrName>style.visibility</p:attrName>
                                        </p:attrNameLst>
                                      </p:cBhvr>
                                      <p:to>
                                        <p:strVal val="visible"/>
                                      </p:to>
                                    </p:set>
                                    <p:animEffect transition="in" filter="fade">
                                      <p:cBhvr>
                                        <p:cTn id="7" dur="1000"/>
                                        <p:tgtEl>
                                          <p:spTgt spid="235526"/>
                                        </p:tgtEl>
                                      </p:cBhvr>
                                    </p:animEffect>
                                  </p:childTnLst>
                                </p:cTn>
                              </p:par>
                            </p:childTnLst>
                          </p:cTn>
                        </p:par>
                        <p:par>
                          <p:cTn id="8" fill="hold" nodeType="afterGroup">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35527"/>
                                        </p:tgtEl>
                                        <p:attrNameLst>
                                          <p:attrName>style.visibility</p:attrName>
                                        </p:attrNameLst>
                                      </p:cBhvr>
                                      <p:to>
                                        <p:strVal val="visible"/>
                                      </p:to>
                                    </p:set>
                                    <p:animEffect transition="in" filter="fade">
                                      <p:cBhvr>
                                        <p:cTn id="11" dur="1000"/>
                                        <p:tgtEl>
                                          <p:spTgt spid="235527"/>
                                        </p:tgtEl>
                                      </p:cBhvr>
                                    </p:animEffect>
                                  </p:childTnLst>
                                </p:cTn>
                              </p:par>
                            </p:childTnLst>
                          </p:cTn>
                        </p:par>
                        <p:par>
                          <p:cTn id="12" fill="hold" nodeType="afterGroup">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235528"/>
                                        </p:tgtEl>
                                        <p:attrNameLst>
                                          <p:attrName>style.visibility</p:attrName>
                                        </p:attrNameLst>
                                      </p:cBhvr>
                                      <p:to>
                                        <p:strVal val="visible"/>
                                      </p:to>
                                    </p:set>
                                    <p:animEffect transition="in" filter="fade">
                                      <p:cBhvr>
                                        <p:cTn id="15" dur="1000"/>
                                        <p:tgtEl>
                                          <p:spTgt spid="235528"/>
                                        </p:tgtEl>
                                      </p:cBhvr>
                                    </p:animEffect>
                                  </p:childTnLst>
                                </p:cTn>
                              </p:par>
                            </p:childTnLst>
                          </p:cTn>
                        </p:par>
                        <p:par>
                          <p:cTn id="16" fill="hold" nodeType="afterGroup">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235529"/>
                                        </p:tgtEl>
                                        <p:attrNameLst>
                                          <p:attrName>style.visibility</p:attrName>
                                        </p:attrNameLst>
                                      </p:cBhvr>
                                      <p:to>
                                        <p:strVal val="visible"/>
                                      </p:to>
                                    </p:set>
                                    <p:animEffect transition="in" filter="fade">
                                      <p:cBhvr>
                                        <p:cTn id="19" dur="1000"/>
                                        <p:tgtEl>
                                          <p:spTgt spid="235529"/>
                                        </p:tgtEl>
                                      </p:cBhvr>
                                    </p:animEffect>
                                  </p:childTnLst>
                                </p:cTn>
                              </p:par>
                            </p:childTnLst>
                          </p:cTn>
                        </p:par>
                        <p:par>
                          <p:cTn id="20" fill="hold" nodeType="afterGroup">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235531"/>
                                        </p:tgtEl>
                                        <p:attrNameLst>
                                          <p:attrName>style.visibility</p:attrName>
                                        </p:attrNameLst>
                                      </p:cBhvr>
                                      <p:to>
                                        <p:strVal val="visible"/>
                                      </p:to>
                                    </p:set>
                                    <p:animEffect transition="in" filter="fade">
                                      <p:cBhvr>
                                        <p:cTn id="23" dur="1000"/>
                                        <p:tgtEl>
                                          <p:spTgt spid="235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6" grpId="0" animBg="1"/>
      <p:bldP spid="235527" grpId="0" animBg="1"/>
      <p:bldP spid="235528" grpId="0" animBg="1"/>
      <p:bldP spid="235529" grpId="0" animBg="1"/>
      <p:bldP spid="23553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smtClean="0"/>
              <a:t>Monitor Logging with SDM</a:t>
            </a:r>
          </a:p>
        </p:txBody>
      </p:sp>
      <p:pic>
        <p:nvPicPr>
          <p:cNvPr id="49155"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85800" y="1676400"/>
            <a:ext cx="6858000" cy="4729163"/>
          </a:xfrm>
          <a:noFill/>
        </p:spPr>
      </p:pic>
      <p:sp>
        <p:nvSpPr>
          <p:cNvPr id="237574" name="Text Box 6"/>
          <p:cNvSpPr txBox="1">
            <a:spLocks noChangeArrowheads="1"/>
          </p:cNvSpPr>
          <p:nvPr/>
        </p:nvSpPr>
        <p:spPr bwMode="auto">
          <a:xfrm>
            <a:off x="685800" y="1260475"/>
            <a:ext cx="3613150" cy="357188"/>
          </a:xfrm>
          <a:prstGeom prst="rect">
            <a:avLst/>
          </a:prstGeom>
          <a:solidFill>
            <a:srgbClr val="DDDDDD"/>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lIns="82124" tIns="41061" rIns="82124" bIns="41061">
            <a:spAutoFit/>
          </a:bodyPr>
          <a:lstStyle>
            <a:lvl1pPr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r>
              <a:rPr lang="en-US" sz="2000" b="0">
                <a:solidFill>
                  <a:srgbClr val="005569"/>
                </a:solidFill>
              </a:rPr>
              <a:t>1.</a:t>
            </a:r>
            <a:r>
              <a:rPr lang="en-US" sz="2000" b="0"/>
              <a:t> Choose </a:t>
            </a:r>
            <a:r>
              <a:rPr lang="en-US" sz="2000"/>
              <a:t>Monitor &gt; Logging</a:t>
            </a:r>
          </a:p>
        </p:txBody>
      </p:sp>
      <p:sp>
        <p:nvSpPr>
          <p:cNvPr id="237571" name="Rectangle 3"/>
          <p:cNvSpPr>
            <a:spLocks noGrp="1" noChangeArrowheads="1"/>
          </p:cNvSpPr>
          <p:nvPr>
            <p:ph type="body" sz="half" idx="1"/>
          </p:nvPr>
        </p:nvSpPr>
        <p:spPr>
          <a:xfrm>
            <a:off x="4419600" y="5181600"/>
            <a:ext cx="4573588" cy="1219200"/>
          </a:xfrm>
          <a:solidFill>
            <a:srgbClr val="DDDDDD"/>
          </a:solidFill>
        </p:spPr>
        <p:txBody>
          <a:bodyPr/>
          <a:lstStyle/>
          <a:p>
            <a:pPr marL="292100" indent="-292100">
              <a:lnSpc>
                <a:spcPct val="85000"/>
              </a:lnSpc>
              <a:buFontTx/>
              <a:buNone/>
            </a:pPr>
            <a:r>
              <a:rPr lang="en-US" sz="2000" smtClean="0">
                <a:solidFill>
                  <a:srgbClr val="005569"/>
                </a:solidFill>
              </a:rPr>
              <a:t>4.	</a:t>
            </a:r>
            <a:r>
              <a:rPr lang="en-US" sz="2000" smtClean="0"/>
              <a:t>Monitor the messages, update the screen to show the most current log entries, and clear all syslog messages from the router log buffer</a:t>
            </a:r>
          </a:p>
        </p:txBody>
      </p:sp>
      <p:sp>
        <p:nvSpPr>
          <p:cNvPr id="237575" name="Text Box 7"/>
          <p:cNvSpPr txBox="1">
            <a:spLocks noChangeArrowheads="1"/>
          </p:cNvSpPr>
          <p:nvPr/>
        </p:nvSpPr>
        <p:spPr bwMode="auto">
          <a:xfrm>
            <a:off x="3879850" y="2784475"/>
            <a:ext cx="3889375" cy="631825"/>
          </a:xfrm>
          <a:prstGeom prst="rect">
            <a:avLst/>
          </a:prstGeom>
          <a:solidFill>
            <a:srgbClr val="DDDDDD"/>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lIns="82124" tIns="41061" rIns="82124" bIns="41061">
            <a:spAutoFit/>
          </a:bodyPr>
          <a:lstStyle>
            <a:lvl1pPr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r>
              <a:rPr lang="en-US" sz="2000" b="0">
                <a:solidFill>
                  <a:srgbClr val="005569"/>
                </a:solidFill>
              </a:rPr>
              <a:t>2.</a:t>
            </a:r>
            <a:r>
              <a:rPr lang="en-US" sz="2000" b="0"/>
              <a:t> See the logging hosts to which</a:t>
            </a:r>
            <a:br>
              <a:rPr lang="en-US" sz="2000" b="0"/>
            </a:br>
            <a:r>
              <a:rPr lang="en-US" sz="2000" b="0"/>
              <a:t>    the router logs messages</a:t>
            </a:r>
          </a:p>
        </p:txBody>
      </p:sp>
      <p:sp>
        <p:nvSpPr>
          <p:cNvPr id="237576" name="Text Box 8"/>
          <p:cNvSpPr txBox="1">
            <a:spLocks noChangeArrowheads="1"/>
          </p:cNvSpPr>
          <p:nvPr/>
        </p:nvSpPr>
        <p:spPr bwMode="auto">
          <a:xfrm>
            <a:off x="3733800" y="3657600"/>
            <a:ext cx="4383088" cy="357188"/>
          </a:xfrm>
          <a:prstGeom prst="rect">
            <a:avLst/>
          </a:prstGeom>
          <a:solidFill>
            <a:srgbClr val="DDDDDD"/>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lIns="82124" tIns="41061" rIns="82124" bIns="41061">
            <a:spAutoFit/>
          </a:bodyPr>
          <a:lstStyle>
            <a:lvl1pPr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r>
              <a:rPr lang="en-US" sz="2000" b="0">
                <a:solidFill>
                  <a:srgbClr val="005569"/>
                </a:solidFill>
              </a:rPr>
              <a:t>3.</a:t>
            </a:r>
            <a:r>
              <a:rPr lang="en-US" sz="2000" b="0"/>
              <a:t> Choose the minimum severity level</a:t>
            </a:r>
          </a:p>
        </p:txBody>
      </p:sp>
      <p:sp>
        <p:nvSpPr>
          <p:cNvPr id="49160" name="Rectangle 9"/>
          <p:cNvSpPr>
            <a:spLocks noChangeArrowheads="1"/>
          </p:cNvSpPr>
          <p:nvPr/>
        </p:nvSpPr>
        <p:spPr bwMode="auto">
          <a:xfrm>
            <a:off x="1447800" y="2514600"/>
            <a:ext cx="457200" cy="228600"/>
          </a:xfrm>
          <a:prstGeom prst="rect">
            <a:avLst/>
          </a:prstGeom>
          <a:noFill/>
          <a:ln w="38100" algn="ctr">
            <a:solidFill>
              <a:srgbClr val="005569"/>
            </a:solidFill>
            <a:miter lim="800000"/>
            <a:headEnd/>
            <a:tailEnd/>
          </a:ln>
          <a:extLst>
            <a:ext uri="{909E8E84-426E-40DD-AFC4-6F175D3DCCD1}">
              <a14:hiddenFill xmlns:a14="http://schemas.microsoft.com/office/drawing/2010/main">
                <a:solidFill>
                  <a:srgbClr val="FFFFFF"/>
                </a:solidFill>
              </a14:hiddenFill>
            </a:ext>
          </a:extLst>
        </p:spPr>
        <p:txBody>
          <a:bodyPr wrap="none" lIns="82124" tIns="41061" rIns="82124" bIns="41061" anchor="ctr"/>
          <a:lstStyle/>
          <a:p>
            <a:endParaRPr lang="sk-SK"/>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7574"/>
                                        </p:tgtEl>
                                        <p:attrNameLst>
                                          <p:attrName>style.visibility</p:attrName>
                                        </p:attrNameLst>
                                      </p:cBhvr>
                                      <p:to>
                                        <p:strVal val="visible"/>
                                      </p:to>
                                    </p:set>
                                    <p:animEffect transition="in" filter="fade">
                                      <p:cBhvr>
                                        <p:cTn id="7" dur="1000"/>
                                        <p:tgtEl>
                                          <p:spTgt spid="237574"/>
                                        </p:tgtEl>
                                      </p:cBhvr>
                                    </p:animEffect>
                                  </p:childTnLst>
                                </p:cTn>
                              </p:par>
                            </p:childTnLst>
                          </p:cTn>
                        </p:par>
                        <p:par>
                          <p:cTn id="8" fill="hold" nodeType="afterGroup">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37575"/>
                                        </p:tgtEl>
                                        <p:attrNameLst>
                                          <p:attrName>style.visibility</p:attrName>
                                        </p:attrNameLst>
                                      </p:cBhvr>
                                      <p:to>
                                        <p:strVal val="visible"/>
                                      </p:to>
                                    </p:set>
                                    <p:animEffect transition="in" filter="fade">
                                      <p:cBhvr>
                                        <p:cTn id="11" dur="1000"/>
                                        <p:tgtEl>
                                          <p:spTgt spid="237575"/>
                                        </p:tgtEl>
                                      </p:cBhvr>
                                    </p:animEffect>
                                  </p:childTnLst>
                                </p:cTn>
                              </p:par>
                            </p:childTnLst>
                          </p:cTn>
                        </p:par>
                        <p:par>
                          <p:cTn id="12" fill="hold" nodeType="afterGroup">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237576"/>
                                        </p:tgtEl>
                                        <p:attrNameLst>
                                          <p:attrName>style.visibility</p:attrName>
                                        </p:attrNameLst>
                                      </p:cBhvr>
                                      <p:to>
                                        <p:strVal val="visible"/>
                                      </p:to>
                                    </p:set>
                                    <p:animEffect transition="in" filter="fade">
                                      <p:cBhvr>
                                        <p:cTn id="15" dur="1000"/>
                                        <p:tgtEl>
                                          <p:spTgt spid="237576"/>
                                        </p:tgtEl>
                                      </p:cBhvr>
                                    </p:animEffect>
                                  </p:childTnLst>
                                </p:cTn>
                              </p:par>
                            </p:childTnLst>
                          </p:cTn>
                        </p:par>
                        <p:par>
                          <p:cTn id="16" fill="hold" nodeType="afterGroup">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237571">
                                            <p:bg/>
                                          </p:spTgt>
                                        </p:tgtEl>
                                        <p:attrNameLst>
                                          <p:attrName>style.visibility</p:attrName>
                                        </p:attrNameLst>
                                      </p:cBhvr>
                                      <p:to>
                                        <p:strVal val="visible"/>
                                      </p:to>
                                    </p:set>
                                    <p:animEffect transition="in" filter="fade">
                                      <p:cBhvr>
                                        <p:cTn id="19" dur="1000"/>
                                        <p:tgtEl>
                                          <p:spTgt spid="237571">
                                            <p:bg/>
                                          </p:spTgt>
                                        </p:tgtEl>
                                      </p:cBhvr>
                                    </p:animEffect>
                                  </p:childTnLst>
                                </p:cTn>
                              </p:par>
                            </p:childTnLst>
                          </p:cTn>
                        </p:par>
                        <p:par>
                          <p:cTn id="20" fill="hold" nodeType="afterGroup">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237571">
                                            <p:txEl>
                                              <p:pRg st="0" end="0"/>
                                            </p:txEl>
                                          </p:spTgt>
                                        </p:tgtEl>
                                        <p:attrNameLst>
                                          <p:attrName>style.visibility</p:attrName>
                                        </p:attrNameLst>
                                      </p:cBhvr>
                                      <p:to>
                                        <p:strVal val="visible"/>
                                      </p:to>
                                    </p:set>
                                    <p:animEffect transition="in" filter="fade">
                                      <p:cBhvr>
                                        <p:cTn id="23" dur="1000"/>
                                        <p:tgtEl>
                                          <p:spTgt spid="23757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4" grpId="0" animBg="1"/>
      <p:bldP spid="237571" grpId="0" build="p" animBg="1"/>
      <p:bldP spid="237575" grpId="0" animBg="1"/>
      <p:bldP spid="23757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13" descr="KIW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143000"/>
            <a:ext cx="3429000"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79" name="Rectangle 2"/>
          <p:cNvSpPr>
            <a:spLocks noGrp="1" noChangeArrowheads="1"/>
          </p:cNvSpPr>
          <p:nvPr>
            <p:ph type="title"/>
          </p:nvPr>
        </p:nvSpPr>
        <p:spPr/>
        <p:txBody>
          <a:bodyPr/>
          <a:lstStyle/>
          <a:p>
            <a:r>
              <a:rPr lang="en-US" smtClean="0"/>
              <a:t>Monitor Logging Remotely</a:t>
            </a:r>
          </a:p>
        </p:txBody>
      </p:sp>
      <p:sp>
        <p:nvSpPr>
          <p:cNvPr id="50180" name="Rectangle 3"/>
          <p:cNvSpPr>
            <a:spLocks noGrp="1" noChangeArrowheads="1"/>
          </p:cNvSpPr>
          <p:nvPr>
            <p:ph type="body" idx="1"/>
          </p:nvPr>
        </p:nvSpPr>
        <p:spPr>
          <a:xfrm>
            <a:off x="152400" y="1371600"/>
            <a:ext cx="4800600" cy="4648200"/>
          </a:xfrm>
        </p:spPr>
        <p:txBody>
          <a:bodyPr/>
          <a:lstStyle/>
          <a:p>
            <a:pPr>
              <a:lnSpc>
                <a:spcPct val="85000"/>
              </a:lnSpc>
            </a:pPr>
            <a:r>
              <a:rPr lang="en-US" sz="2400" smtClean="0"/>
              <a:t>Logs can easily be viewed through the SDM, or for easier use, through a syslog viewer on any remote system.</a:t>
            </a:r>
          </a:p>
          <a:p>
            <a:pPr>
              <a:lnSpc>
                <a:spcPct val="85000"/>
              </a:lnSpc>
            </a:pPr>
            <a:r>
              <a:rPr lang="en-US" sz="2400" smtClean="0"/>
              <a:t>There are numerous Free remote syslog viewers, Kiwi is relatively basic and free.</a:t>
            </a:r>
          </a:p>
          <a:p>
            <a:pPr>
              <a:lnSpc>
                <a:spcPct val="85000"/>
              </a:lnSpc>
            </a:pPr>
            <a:r>
              <a:rPr lang="en-US" sz="2400" smtClean="0"/>
              <a:t>Configure the router/switch/etc to send logs to the PC’s ip address that has kiwi installed.</a:t>
            </a:r>
          </a:p>
          <a:p>
            <a:pPr>
              <a:lnSpc>
                <a:spcPct val="85000"/>
              </a:lnSpc>
            </a:pPr>
            <a:r>
              <a:rPr lang="en-US" sz="2400" smtClean="0"/>
              <a:t>Kiwi automatically listens for syslog messages and displays them.</a:t>
            </a:r>
          </a:p>
        </p:txBody>
      </p:sp>
      <p:pic>
        <p:nvPicPr>
          <p:cNvPr id="50181" name="Picture 11" descr="94967_large.jpe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2362200"/>
            <a:ext cx="4114800" cy="359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mtClean="0"/>
              <a:t>SNMP</a:t>
            </a:r>
          </a:p>
        </p:txBody>
      </p:sp>
      <p:sp>
        <p:nvSpPr>
          <p:cNvPr id="51203" name="Rectangle 3"/>
          <p:cNvSpPr>
            <a:spLocks noGrp="1" noChangeArrowheads="1"/>
          </p:cNvSpPr>
          <p:nvPr>
            <p:ph type="body" idx="1"/>
          </p:nvPr>
        </p:nvSpPr>
        <p:spPr/>
        <p:txBody>
          <a:bodyPr/>
          <a:lstStyle/>
          <a:p>
            <a:pPr>
              <a:lnSpc>
                <a:spcPct val="85000"/>
              </a:lnSpc>
            </a:pPr>
            <a:r>
              <a:rPr lang="en-US" sz="2400" smtClean="0"/>
              <a:t>Developed to manage nodes, such as servers, workstations, routers, switches, hubs, and security appliances on an IP network</a:t>
            </a:r>
          </a:p>
          <a:p>
            <a:pPr>
              <a:lnSpc>
                <a:spcPct val="85000"/>
              </a:lnSpc>
            </a:pPr>
            <a:r>
              <a:rPr lang="en-US" sz="2400" smtClean="0"/>
              <a:t>All versions are Application Layer protocols that facilitate the exchange of management information between network devices</a:t>
            </a:r>
          </a:p>
          <a:p>
            <a:pPr>
              <a:lnSpc>
                <a:spcPct val="85000"/>
              </a:lnSpc>
            </a:pPr>
            <a:r>
              <a:rPr lang="en-US" sz="2400" smtClean="0"/>
              <a:t>Part of the TCP/IP protocol suite</a:t>
            </a:r>
          </a:p>
          <a:p>
            <a:pPr>
              <a:lnSpc>
                <a:spcPct val="85000"/>
              </a:lnSpc>
            </a:pPr>
            <a:r>
              <a:rPr lang="en-US" sz="2400" smtClean="0"/>
              <a:t>Enables network administrators to manage network performance, find and solve network problems, and plan for network growth</a:t>
            </a:r>
          </a:p>
          <a:p>
            <a:pPr>
              <a:lnSpc>
                <a:spcPct val="85000"/>
              </a:lnSpc>
            </a:pPr>
            <a:r>
              <a:rPr lang="en-US" sz="2400" smtClean="0"/>
              <a:t>Three separate versions of SNMP</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4" descr="sn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95400"/>
            <a:ext cx="7162800"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0645" name="AutoShape 5"/>
          <p:cNvSpPr>
            <a:spLocks noChangeArrowheads="1"/>
          </p:cNvSpPr>
          <p:nvPr/>
        </p:nvSpPr>
        <p:spPr bwMode="auto">
          <a:xfrm>
            <a:off x="4546600" y="3917950"/>
            <a:ext cx="482600" cy="273050"/>
          </a:xfrm>
          <a:prstGeom prst="rightArrow">
            <a:avLst>
              <a:gd name="adj1" fmla="val 45352"/>
              <a:gd name="adj2" fmla="val 48834"/>
            </a:avLst>
          </a:prstGeom>
          <a:solidFill>
            <a:schemeClr val="accent2"/>
          </a:solidFill>
          <a:ln w="12700">
            <a:solidFill>
              <a:schemeClr val="tx1"/>
            </a:solidFill>
            <a:miter lim="800000"/>
            <a:headEnd/>
            <a:tailEnd/>
          </a:ln>
        </p:spPr>
        <p:txBody>
          <a:bodyPr lIns="73025" tIns="36512" rIns="73025" bIns="36512" anchor="ctr">
            <a:spAutoFit/>
          </a:bodyPr>
          <a:lstStyle/>
          <a:p>
            <a:endParaRPr lang="sk-SK"/>
          </a:p>
        </p:txBody>
      </p:sp>
      <p:sp>
        <p:nvSpPr>
          <p:cNvPr id="52228" name="Rectangle 2"/>
          <p:cNvSpPr>
            <a:spLocks noGrp="1" noChangeArrowheads="1"/>
          </p:cNvSpPr>
          <p:nvPr>
            <p:ph type="title"/>
          </p:nvPr>
        </p:nvSpPr>
        <p:spPr/>
        <p:txBody>
          <a:bodyPr/>
          <a:lstStyle/>
          <a:p>
            <a:r>
              <a:rPr lang="en-US" smtClean="0"/>
              <a:t>Community Strings</a:t>
            </a:r>
          </a:p>
        </p:txBody>
      </p:sp>
      <p:sp>
        <p:nvSpPr>
          <p:cNvPr id="240647" name="Text Box 7"/>
          <p:cNvSpPr txBox="1">
            <a:spLocks noChangeArrowheads="1"/>
          </p:cNvSpPr>
          <p:nvPr/>
        </p:nvSpPr>
        <p:spPr bwMode="auto">
          <a:xfrm>
            <a:off x="5029200" y="3124200"/>
            <a:ext cx="3816350" cy="949325"/>
          </a:xfrm>
          <a:prstGeom prst="rect">
            <a:avLst/>
          </a:prstGeom>
          <a:solidFill>
            <a:srgbClr val="DDDDDD"/>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2124" tIns="41061" rIns="82124" bIns="41061">
            <a:spAutoFit/>
          </a:bodyPr>
          <a:lstStyle>
            <a:lvl1pPr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pPr>
              <a:lnSpc>
                <a:spcPct val="95000"/>
              </a:lnSpc>
              <a:spcBef>
                <a:spcPct val="50000"/>
              </a:spcBef>
              <a:buClr>
                <a:srgbClr val="005569"/>
              </a:buClr>
            </a:pPr>
            <a:r>
              <a:rPr lang="en-US" sz="2000" b="0"/>
              <a:t>Provides read-only access to all objects in the MIB except the community strings.</a:t>
            </a:r>
          </a:p>
        </p:txBody>
      </p:sp>
      <p:sp>
        <p:nvSpPr>
          <p:cNvPr id="240648" name="AutoShape 8"/>
          <p:cNvSpPr>
            <a:spLocks noChangeArrowheads="1"/>
          </p:cNvSpPr>
          <p:nvPr/>
        </p:nvSpPr>
        <p:spPr bwMode="auto">
          <a:xfrm>
            <a:off x="4546600" y="4298950"/>
            <a:ext cx="482600" cy="273050"/>
          </a:xfrm>
          <a:prstGeom prst="rightArrow">
            <a:avLst>
              <a:gd name="adj1" fmla="val 45352"/>
              <a:gd name="adj2" fmla="val 48834"/>
            </a:avLst>
          </a:prstGeom>
          <a:solidFill>
            <a:schemeClr val="accent2"/>
          </a:solidFill>
          <a:ln w="12700">
            <a:solidFill>
              <a:schemeClr val="tx1"/>
            </a:solidFill>
            <a:miter lim="800000"/>
            <a:headEnd/>
            <a:tailEnd/>
          </a:ln>
        </p:spPr>
        <p:txBody>
          <a:bodyPr lIns="73025" tIns="36512" rIns="73025" bIns="36512" anchor="ctr">
            <a:spAutoFit/>
          </a:bodyPr>
          <a:lstStyle/>
          <a:p>
            <a:endParaRPr lang="sk-SK"/>
          </a:p>
        </p:txBody>
      </p:sp>
      <p:sp>
        <p:nvSpPr>
          <p:cNvPr id="240649" name="Text Box 9"/>
          <p:cNvSpPr txBox="1">
            <a:spLocks noChangeArrowheads="1"/>
          </p:cNvSpPr>
          <p:nvPr/>
        </p:nvSpPr>
        <p:spPr bwMode="auto">
          <a:xfrm>
            <a:off x="5029200" y="4267200"/>
            <a:ext cx="3816350" cy="949325"/>
          </a:xfrm>
          <a:prstGeom prst="rect">
            <a:avLst/>
          </a:prstGeom>
          <a:solidFill>
            <a:srgbClr val="DDDDDD"/>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2124" tIns="41061" rIns="82124" bIns="41061">
            <a:spAutoFit/>
          </a:bodyPr>
          <a:lstStyle>
            <a:lvl1pPr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pPr>
              <a:lnSpc>
                <a:spcPct val="95000"/>
              </a:lnSpc>
              <a:spcBef>
                <a:spcPct val="50000"/>
              </a:spcBef>
              <a:buClr>
                <a:srgbClr val="005569"/>
              </a:buClr>
            </a:pPr>
            <a:r>
              <a:rPr lang="en-US" sz="2000" b="0"/>
              <a:t>Provides read-write access to all objects in the MIB except the community strings.</a:t>
            </a:r>
          </a:p>
        </p:txBody>
      </p:sp>
      <p:sp>
        <p:nvSpPr>
          <p:cNvPr id="240650" name="Text Box 10"/>
          <p:cNvSpPr txBox="1">
            <a:spLocks noChangeArrowheads="1"/>
          </p:cNvSpPr>
          <p:nvPr/>
        </p:nvSpPr>
        <p:spPr bwMode="auto">
          <a:xfrm>
            <a:off x="3124200" y="1212850"/>
            <a:ext cx="5867400" cy="768350"/>
          </a:xfrm>
          <a:prstGeom prst="rect">
            <a:avLst/>
          </a:prstGeom>
          <a:solidFill>
            <a:srgbClr val="DDDDDD"/>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2124" tIns="41061" rIns="82124" bIns="41061">
            <a:spAutoFit/>
          </a:bodyPr>
          <a:lstStyle>
            <a:lvl1pPr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pPr>
              <a:lnSpc>
                <a:spcPct val="75000"/>
              </a:lnSpc>
              <a:spcBef>
                <a:spcPct val="50000"/>
              </a:spcBef>
              <a:buClr>
                <a:srgbClr val="005569"/>
              </a:buClr>
            </a:pPr>
            <a:r>
              <a:rPr lang="en-US" sz="2000" b="0"/>
              <a:t>A text string that can authenticate messages between a management station and an SNMP agent and allow access to the information in MIBs</a:t>
            </a:r>
            <a:endParaRPr lang="en-US"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0650"/>
                                        </p:tgtEl>
                                        <p:attrNameLst>
                                          <p:attrName>style.visibility</p:attrName>
                                        </p:attrNameLst>
                                      </p:cBhvr>
                                      <p:to>
                                        <p:strVal val="visible"/>
                                      </p:to>
                                    </p:set>
                                    <p:animEffect transition="in" filter="fade">
                                      <p:cBhvr>
                                        <p:cTn id="7" dur="1000"/>
                                        <p:tgtEl>
                                          <p:spTgt spid="240650"/>
                                        </p:tgtEl>
                                      </p:cBhvr>
                                    </p:animEffect>
                                  </p:childTnLst>
                                </p:cTn>
                              </p:par>
                            </p:childTnLst>
                          </p:cTn>
                        </p:par>
                        <p:par>
                          <p:cTn id="8" fill="hold" nodeType="afterGroup">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40645"/>
                                        </p:tgtEl>
                                        <p:attrNameLst>
                                          <p:attrName>style.visibility</p:attrName>
                                        </p:attrNameLst>
                                      </p:cBhvr>
                                      <p:to>
                                        <p:strVal val="visible"/>
                                      </p:to>
                                    </p:set>
                                    <p:animEffect transition="in" filter="fade">
                                      <p:cBhvr>
                                        <p:cTn id="11" dur="1000"/>
                                        <p:tgtEl>
                                          <p:spTgt spid="240645"/>
                                        </p:tgtEl>
                                      </p:cBhvr>
                                    </p:animEffect>
                                  </p:childTnLst>
                                </p:cTn>
                              </p:par>
                            </p:childTnLst>
                          </p:cTn>
                        </p:par>
                        <p:par>
                          <p:cTn id="12" fill="hold" nodeType="afterGroup">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240647"/>
                                        </p:tgtEl>
                                        <p:attrNameLst>
                                          <p:attrName>style.visibility</p:attrName>
                                        </p:attrNameLst>
                                      </p:cBhvr>
                                      <p:to>
                                        <p:strVal val="visible"/>
                                      </p:to>
                                    </p:set>
                                    <p:animEffect transition="in" filter="fade">
                                      <p:cBhvr>
                                        <p:cTn id="15" dur="1000"/>
                                        <p:tgtEl>
                                          <p:spTgt spid="240647"/>
                                        </p:tgtEl>
                                      </p:cBhvr>
                                    </p:animEffect>
                                  </p:childTnLst>
                                </p:cTn>
                              </p:par>
                            </p:childTnLst>
                          </p:cTn>
                        </p:par>
                        <p:par>
                          <p:cTn id="16" fill="hold" nodeType="afterGroup">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240648"/>
                                        </p:tgtEl>
                                        <p:attrNameLst>
                                          <p:attrName>style.visibility</p:attrName>
                                        </p:attrNameLst>
                                      </p:cBhvr>
                                      <p:to>
                                        <p:strVal val="visible"/>
                                      </p:to>
                                    </p:set>
                                    <p:animEffect transition="in" filter="fade">
                                      <p:cBhvr>
                                        <p:cTn id="19" dur="1000"/>
                                        <p:tgtEl>
                                          <p:spTgt spid="240648"/>
                                        </p:tgtEl>
                                      </p:cBhvr>
                                    </p:animEffect>
                                  </p:childTnLst>
                                </p:cTn>
                              </p:par>
                            </p:childTnLst>
                          </p:cTn>
                        </p:par>
                        <p:par>
                          <p:cTn id="20" fill="hold" nodeType="afterGroup">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240649"/>
                                        </p:tgtEl>
                                        <p:attrNameLst>
                                          <p:attrName>style.visibility</p:attrName>
                                        </p:attrNameLst>
                                      </p:cBhvr>
                                      <p:to>
                                        <p:strVal val="visible"/>
                                      </p:to>
                                    </p:set>
                                    <p:animEffect transition="in" filter="fade">
                                      <p:cBhvr>
                                        <p:cTn id="23" dur="1000"/>
                                        <p:tgtEl>
                                          <p:spTgt spid="2406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5" grpId="0" animBg="1"/>
      <p:bldP spid="240647" grpId="0" animBg="1"/>
      <p:bldP spid="240648" grpId="0" animBg="1"/>
      <p:bldP spid="240649" grpId="0" animBg="1"/>
      <p:bldP spid="24065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smtClean="0"/>
              <a:t>SNMPv3</a:t>
            </a:r>
          </a:p>
        </p:txBody>
      </p:sp>
      <p:sp>
        <p:nvSpPr>
          <p:cNvPr id="53251" name="Text Box 4"/>
          <p:cNvSpPr txBox="1">
            <a:spLocks noChangeArrowheads="1"/>
          </p:cNvSpPr>
          <p:nvPr/>
        </p:nvSpPr>
        <p:spPr bwMode="auto">
          <a:xfrm>
            <a:off x="2819400" y="5295900"/>
            <a:ext cx="381000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82124" tIns="41061" rIns="82124" bIns="41061">
            <a:spAutoFit/>
          </a:bodyPr>
          <a:lstStyle>
            <a:lvl1pPr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pPr>
              <a:spcBef>
                <a:spcPct val="50000"/>
              </a:spcBef>
            </a:pPr>
            <a:r>
              <a:rPr lang="en-US" sz="2000" b="0"/>
              <a:t>Agent may enforce </a:t>
            </a:r>
            <a:r>
              <a:rPr lang="en-US" sz="2000" b="0">
                <a:solidFill>
                  <a:schemeClr val="accent2"/>
                </a:solidFill>
              </a:rPr>
              <a:t>access</a:t>
            </a:r>
            <a:r>
              <a:rPr lang="en-US" sz="2000" b="0">
                <a:solidFill>
                  <a:srgbClr val="FF0000"/>
                </a:solidFill>
              </a:rPr>
              <a:t> </a:t>
            </a:r>
            <a:r>
              <a:rPr lang="en-US" sz="2000" b="0">
                <a:solidFill>
                  <a:schemeClr val="accent2"/>
                </a:solidFill>
              </a:rPr>
              <a:t>control</a:t>
            </a:r>
            <a:r>
              <a:rPr lang="en-US" sz="2000" b="0"/>
              <a:t> to restrict each principal</a:t>
            </a:r>
            <a:r>
              <a:rPr lang="en-US" sz="2000" b="0" i="1"/>
              <a:t> </a:t>
            </a:r>
            <a:r>
              <a:rPr lang="en-US" sz="2000" b="0"/>
              <a:t>to certain actions on certain portions of its data.</a:t>
            </a:r>
          </a:p>
        </p:txBody>
      </p:sp>
      <p:sp>
        <p:nvSpPr>
          <p:cNvPr id="53252" name="Line 5"/>
          <p:cNvSpPr>
            <a:spLocks noChangeShapeType="1"/>
          </p:cNvSpPr>
          <p:nvPr/>
        </p:nvSpPr>
        <p:spPr bwMode="auto">
          <a:xfrm flipV="1">
            <a:off x="1866900" y="2152650"/>
            <a:ext cx="5334000" cy="37338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sk-SK"/>
          </a:p>
        </p:txBody>
      </p:sp>
      <p:sp>
        <p:nvSpPr>
          <p:cNvPr id="53253" name="Line 6"/>
          <p:cNvSpPr>
            <a:spLocks noChangeShapeType="1"/>
          </p:cNvSpPr>
          <p:nvPr/>
        </p:nvSpPr>
        <p:spPr bwMode="auto">
          <a:xfrm>
            <a:off x="1333500" y="4057650"/>
            <a:ext cx="3962400" cy="1588"/>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sk-SK"/>
          </a:p>
        </p:txBody>
      </p:sp>
      <p:sp>
        <p:nvSpPr>
          <p:cNvPr id="53254" name="Line 7"/>
          <p:cNvSpPr>
            <a:spLocks noChangeShapeType="1"/>
          </p:cNvSpPr>
          <p:nvPr/>
        </p:nvSpPr>
        <p:spPr bwMode="auto">
          <a:xfrm flipH="1" flipV="1">
            <a:off x="1790700" y="2381250"/>
            <a:ext cx="5410200" cy="32004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sk-SK"/>
          </a:p>
        </p:txBody>
      </p:sp>
      <p:sp>
        <p:nvSpPr>
          <p:cNvPr id="53255" name="Line 8"/>
          <p:cNvSpPr>
            <a:spLocks noChangeShapeType="1"/>
          </p:cNvSpPr>
          <p:nvPr/>
        </p:nvSpPr>
        <p:spPr bwMode="auto">
          <a:xfrm flipH="1">
            <a:off x="4305300" y="3143250"/>
            <a:ext cx="3657600" cy="4572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sk-SK"/>
          </a:p>
        </p:txBody>
      </p:sp>
      <p:sp>
        <p:nvSpPr>
          <p:cNvPr id="53256" name="Line 9"/>
          <p:cNvSpPr>
            <a:spLocks noChangeShapeType="1"/>
          </p:cNvSpPr>
          <p:nvPr/>
        </p:nvSpPr>
        <p:spPr bwMode="auto">
          <a:xfrm flipH="1" flipV="1">
            <a:off x="4381500" y="3829050"/>
            <a:ext cx="3657600" cy="4572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sk-SK"/>
          </a:p>
        </p:txBody>
      </p:sp>
      <p:sp>
        <p:nvSpPr>
          <p:cNvPr id="53257" name="Text Box 10"/>
          <p:cNvSpPr txBox="1">
            <a:spLocks noChangeArrowheads="1"/>
          </p:cNvSpPr>
          <p:nvPr/>
        </p:nvSpPr>
        <p:spPr bwMode="auto">
          <a:xfrm>
            <a:off x="6300788" y="5959475"/>
            <a:ext cx="12192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82124" tIns="41061" rIns="82124" bIns="41061">
            <a:spAutoFit/>
          </a:bodyPr>
          <a:lstStyle>
            <a:lvl1pPr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pPr algn="ctr">
              <a:spcBef>
                <a:spcPct val="50000"/>
              </a:spcBef>
            </a:pPr>
            <a:r>
              <a:rPr lang="en-US" sz="1300" b="0"/>
              <a:t>Managed Node</a:t>
            </a:r>
          </a:p>
        </p:txBody>
      </p:sp>
      <p:sp>
        <p:nvSpPr>
          <p:cNvPr id="53258" name="Text Box 11"/>
          <p:cNvSpPr txBox="1">
            <a:spLocks noChangeArrowheads="1"/>
          </p:cNvSpPr>
          <p:nvPr/>
        </p:nvSpPr>
        <p:spPr bwMode="auto">
          <a:xfrm>
            <a:off x="6781800" y="2457450"/>
            <a:ext cx="12192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82124" tIns="41061" rIns="82124" bIns="41061">
            <a:spAutoFit/>
          </a:bodyPr>
          <a:lstStyle>
            <a:lvl1pPr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pPr algn="ctr">
              <a:spcBef>
                <a:spcPct val="50000"/>
              </a:spcBef>
            </a:pPr>
            <a:r>
              <a:rPr lang="en-US" sz="1300" b="0"/>
              <a:t>Managed Node</a:t>
            </a:r>
          </a:p>
        </p:txBody>
      </p:sp>
      <p:sp>
        <p:nvSpPr>
          <p:cNvPr id="53259" name="Text Box 12"/>
          <p:cNvSpPr txBox="1">
            <a:spLocks noChangeArrowheads="1"/>
          </p:cNvSpPr>
          <p:nvPr/>
        </p:nvSpPr>
        <p:spPr bwMode="auto">
          <a:xfrm>
            <a:off x="7399338" y="3375025"/>
            <a:ext cx="12192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82124" tIns="41061" rIns="82124" bIns="41061">
            <a:spAutoFit/>
          </a:bodyPr>
          <a:lstStyle>
            <a:lvl1pPr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pPr algn="ctr">
              <a:spcBef>
                <a:spcPct val="50000"/>
              </a:spcBef>
            </a:pPr>
            <a:r>
              <a:rPr lang="en-US" sz="1300" b="0"/>
              <a:t>Managed Node</a:t>
            </a:r>
          </a:p>
        </p:txBody>
      </p:sp>
      <p:sp>
        <p:nvSpPr>
          <p:cNvPr id="53260" name="Text Box 13"/>
          <p:cNvSpPr txBox="1">
            <a:spLocks noChangeArrowheads="1"/>
          </p:cNvSpPr>
          <p:nvPr/>
        </p:nvSpPr>
        <p:spPr bwMode="auto">
          <a:xfrm>
            <a:off x="7391400" y="4494213"/>
            <a:ext cx="12192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82124" tIns="41061" rIns="82124" bIns="41061">
            <a:spAutoFit/>
          </a:bodyPr>
          <a:lstStyle>
            <a:lvl1pPr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pPr algn="ctr">
              <a:spcBef>
                <a:spcPct val="50000"/>
              </a:spcBef>
            </a:pPr>
            <a:r>
              <a:rPr lang="en-US" sz="1300" b="0"/>
              <a:t>Managed Node</a:t>
            </a:r>
          </a:p>
        </p:txBody>
      </p:sp>
      <p:sp>
        <p:nvSpPr>
          <p:cNvPr id="53261" name="Text Box 14"/>
          <p:cNvSpPr txBox="1">
            <a:spLocks noChangeArrowheads="1"/>
          </p:cNvSpPr>
          <p:nvPr/>
        </p:nvSpPr>
        <p:spPr bwMode="auto">
          <a:xfrm>
            <a:off x="1028700" y="4351338"/>
            <a:ext cx="2552700" cy="90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82124" tIns="41061" rIns="82124" bIns="41061">
            <a:spAutoFit/>
          </a:bodyPr>
          <a:lstStyle>
            <a:lvl1pPr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pPr>
              <a:spcBef>
                <a:spcPct val="50000"/>
              </a:spcBef>
            </a:pPr>
            <a:r>
              <a:rPr lang="en-US" sz="2000" b="0"/>
              <a:t>Messages may be encrypted to ensure</a:t>
            </a:r>
            <a:r>
              <a:rPr lang="en-US" sz="2000" b="0">
                <a:solidFill>
                  <a:srgbClr val="FF0000"/>
                </a:solidFill>
              </a:rPr>
              <a:t> </a:t>
            </a:r>
            <a:r>
              <a:rPr lang="en-US" sz="2000" b="0">
                <a:solidFill>
                  <a:schemeClr val="accent2"/>
                </a:solidFill>
              </a:rPr>
              <a:t>privacy</a:t>
            </a:r>
            <a:endParaRPr lang="en-US" sz="2000" b="0"/>
          </a:p>
        </p:txBody>
      </p:sp>
      <p:sp>
        <p:nvSpPr>
          <p:cNvPr id="53262" name="Text Box 15"/>
          <p:cNvSpPr txBox="1">
            <a:spLocks noChangeArrowheads="1"/>
          </p:cNvSpPr>
          <p:nvPr/>
        </p:nvSpPr>
        <p:spPr bwMode="auto">
          <a:xfrm>
            <a:off x="676275" y="6057900"/>
            <a:ext cx="12954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82124" tIns="41061" rIns="82124" bIns="41061">
            <a:spAutoFit/>
          </a:bodyPr>
          <a:lstStyle>
            <a:lvl1pPr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pPr algn="ctr">
              <a:spcBef>
                <a:spcPct val="50000"/>
              </a:spcBef>
            </a:pPr>
            <a:r>
              <a:rPr lang="en-US" sz="1300" b="0"/>
              <a:t>NMS</a:t>
            </a:r>
          </a:p>
        </p:txBody>
      </p:sp>
      <p:sp>
        <p:nvSpPr>
          <p:cNvPr id="53263" name="Text Box 16"/>
          <p:cNvSpPr txBox="1">
            <a:spLocks noChangeArrowheads="1"/>
          </p:cNvSpPr>
          <p:nvPr/>
        </p:nvSpPr>
        <p:spPr bwMode="auto">
          <a:xfrm>
            <a:off x="917575" y="1654175"/>
            <a:ext cx="12954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82124" tIns="41061" rIns="82124" bIns="41061">
            <a:spAutoFit/>
          </a:bodyPr>
          <a:lstStyle>
            <a:lvl1pPr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pPr algn="ctr">
              <a:spcBef>
                <a:spcPct val="50000"/>
              </a:spcBef>
            </a:pPr>
            <a:r>
              <a:rPr lang="en-US" sz="1300" b="0"/>
              <a:t>NMS</a:t>
            </a:r>
          </a:p>
        </p:txBody>
      </p:sp>
      <p:sp>
        <p:nvSpPr>
          <p:cNvPr id="53264" name="Text Box 17"/>
          <p:cNvSpPr txBox="1">
            <a:spLocks noChangeArrowheads="1"/>
          </p:cNvSpPr>
          <p:nvPr/>
        </p:nvSpPr>
        <p:spPr bwMode="auto">
          <a:xfrm>
            <a:off x="2628900" y="1143000"/>
            <a:ext cx="4229100" cy="145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82124" tIns="41061" rIns="82124" bIns="41061">
            <a:spAutoFit/>
          </a:bodyPr>
          <a:lstStyle>
            <a:lvl1pPr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pPr>
              <a:spcBef>
                <a:spcPct val="50000"/>
              </a:spcBef>
            </a:pPr>
            <a:r>
              <a:rPr lang="en-US" sz="2000" b="0"/>
              <a:t>Transmissions from manager to agent may be </a:t>
            </a:r>
            <a:r>
              <a:rPr lang="en-US" sz="2000" b="0">
                <a:solidFill>
                  <a:schemeClr val="accent2"/>
                </a:solidFill>
              </a:rPr>
              <a:t>authenticated</a:t>
            </a:r>
            <a:r>
              <a:rPr lang="en-US" sz="2000" b="0"/>
              <a:t> to guarantee the identity of the sender and the </a:t>
            </a:r>
            <a:r>
              <a:rPr lang="en-US" sz="2000" b="0">
                <a:solidFill>
                  <a:schemeClr val="accent2"/>
                </a:solidFill>
              </a:rPr>
              <a:t>integrity</a:t>
            </a:r>
            <a:r>
              <a:rPr lang="en-US" sz="2000" b="0"/>
              <a:t> and timeliness of a message.</a:t>
            </a:r>
          </a:p>
        </p:txBody>
      </p:sp>
      <p:sp>
        <p:nvSpPr>
          <p:cNvPr id="53265" name="Line 18"/>
          <p:cNvSpPr>
            <a:spLocks noChangeShapeType="1"/>
          </p:cNvSpPr>
          <p:nvPr/>
        </p:nvSpPr>
        <p:spPr bwMode="auto">
          <a:xfrm>
            <a:off x="2019300" y="3752850"/>
            <a:ext cx="990600" cy="1588"/>
          </a:xfrm>
          <a:prstGeom prst="line">
            <a:avLst/>
          </a:prstGeom>
          <a:noFill/>
          <a:ln w="28575">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lIns="82124" tIns="41061" rIns="82124" bIns="41061"/>
          <a:lstStyle/>
          <a:p>
            <a:endParaRPr lang="sk-SK"/>
          </a:p>
        </p:txBody>
      </p:sp>
      <p:sp>
        <p:nvSpPr>
          <p:cNvPr id="53266" name="Line 19"/>
          <p:cNvSpPr>
            <a:spLocks noChangeShapeType="1"/>
          </p:cNvSpPr>
          <p:nvPr/>
        </p:nvSpPr>
        <p:spPr bwMode="auto">
          <a:xfrm>
            <a:off x="2171700" y="2381250"/>
            <a:ext cx="1219200" cy="703263"/>
          </a:xfrm>
          <a:prstGeom prst="line">
            <a:avLst/>
          </a:prstGeom>
          <a:noFill/>
          <a:ln w="34925">
            <a:solidFill>
              <a:schemeClr val="tx1"/>
            </a:solidFill>
            <a:round/>
            <a:headEnd/>
            <a:tailEnd type="triangle" w="lg" len="lg"/>
          </a:ln>
          <a:extLst>
            <a:ext uri="{909E8E84-426E-40DD-AFC4-6F175D3DCCD1}">
              <a14:hiddenFill xmlns:a14="http://schemas.microsoft.com/office/drawing/2010/main">
                <a:noFill/>
              </a14:hiddenFill>
            </a:ext>
          </a:extLst>
        </p:spPr>
        <p:txBody>
          <a:bodyPr lIns="82124" tIns="41061" rIns="82124" bIns="41061"/>
          <a:lstStyle/>
          <a:p>
            <a:endParaRPr lang="sk-SK"/>
          </a:p>
        </p:txBody>
      </p:sp>
      <p:sp>
        <p:nvSpPr>
          <p:cNvPr id="53267" name="Line 20"/>
          <p:cNvSpPr>
            <a:spLocks noChangeShapeType="1"/>
          </p:cNvSpPr>
          <p:nvPr/>
        </p:nvSpPr>
        <p:spPr bwMode="auto">
          <a:xfrm flipH="1">
            <a:off x="2603500" y="2559050"/>
            <a:ext cx="152400" cy="228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sk-SK"/>
          </a:p>
        </p:txBody>
      </p:sp>
      <p:sp>
        <p:nvSpPr>
          <p:cNvPr id="53268" name="Line 21"/>
          <p:cNvSpPr>
            <a:spLocks noChangeShapeType="1"/>
          </p:cNvSpPr>
          <p:nvPr/>
        </p:nvSpPr>
        <p:spPr bwMode="auto">
          <a:xfrm>
            <a:off x="5092700" y="4565650"/>
            <a:ext cx="1219200" cy="703263"/>
          </a:xfrm>
          <a:prstGeom prst="line">
            <a:avLst/>
          </a:prstGeom>
          <a:noFill/>
          <a:ln w="34925">
            <a:solidFill>
              <a:schemeClr val="tx1"/>
            </a:solidFill>
            <a:round/>
            <a:headEnd/>
            <a:tailEnd type="triangle" w="lg" len="lg"/>
          </a:ln>
          <a:extLst>
            <a:ext uri="{909E8E84-426E-40DD-AFC4-6F175D3DCCD1}">
              <a14:hiddenFill xmlns:a14="http://schemas.microsoft.com/office/drawing/2010/main">
                <a:noFill/>
              </a14:hiddenFill>
            </a:ext>
          </a:extLst>
        </p:spPr>
        <p:txBody>
          <a:bodyPr lIns="82124" tIns="41061" rIns="82124" bIns="41061"/>
          <a:lstStyle/>
          <a:p>
            <a:endParaRPr lang="sk-SK"/>
          </a:p>
        </p:txBody>
      </p:sp>
      <p:sp>
        <p:nvSpPr>
          <p:cNvPr id="53269" name="Line 22"/>
          <p:cNvSpPr>
            <a:spLocks noChangeShapeType="1"/>
          </p:cNvSpPr>
          <p:nvPr/>
        </p:nvSpPr>
        <p:spPr bwMode="auto">
          <a:xfrm flipH="1">
            <a:off x="5524500" y="4743450"/>
            <a:ext cx="152400" cy="228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sk-SK"/>
          </a:p>
        </p:txBody>
      </p:sp>
      <p:pic>
        <p:nvPicPr>
          <p:cNvPr id="53270" name="Picture 23" descr="P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0550" y="3563938"/>
            <a:ext cx="901700" cy="95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71" name="Picture 24" descr="P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5050" y="1889125"/>
            <a:ext cx="901700" cy="95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72" name="Picture 25" descr="P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30313" y="5246688"/>
            <a:ext cx="901700" cy="95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73" name="Picture 26" descr="PixFirewall_Lef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56425" y="1916113"/>
            <a:ext cx="762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74" name="Picture 27" descr="Rout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54913" y="3894138"/>
            <a:ext cx="904875"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75" name="Picture 28" descr="Workgroup_Switch"/>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99350" y="2819400"/>
            <a:ext cx="83820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76" name="Picture 29" descr="CiscoWorks_Workstati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61175" y="5124450"/>
            <a:ext cx="987425"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77" name="Picture 30" descr="Network_Cloud_Standar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95663" y="2922588"/>
            <a:ext cx="2895600" cy="147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78" name="Oval 31"/>
          <p:cNvSpPr>
            <a:spLocks noChangeArrowheads="1"/>
          </p:cNvSpPr>
          <p:nvPr/>
        </p:nvSpPr>
        <p:spPr bwMode="auto">
          <a:xfrm>
            <a:off x="3265488" y="3600450"/>
            <a:ext cx="152400" cy="28257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53279" name="Rectangle 32"/>
          <p:cNvSpPr>
            <a:spLocks noChangeArrowheads="1"/>
          </p:cNvSpPr>
          <p:nvPr/>
        </p:nvSpPr>
        <p:spPr bwMode="auto">
          <a:xfrm>
            <a:off x="3348038" y="3600450"/>
            <a:ext cx="2862262" cy="2825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sk-SK"/>
          </a:p>
        </p:txBody>
      </p:sp>
      <p:sp>
        <p:nvSpPr>
          <p:cNvPr id="53280" name="Freeform 33"/>
          <p:cNvSpPr>
            <a:spLocks/>
          </p:cNvSpPr>
          <p:nvPr/>
        </p:nvSpPr>
        <p:spPr bwMode="auto">
          <a:xfrm>
            <a:off x="3284538" y="3632200"/>
            <a:ext cx="1195387" cy="15875"/>
          </a:xfrm>
          <a:custGeom>
            <a:avLst/>
            <a:gdLst>
              <a:gd name="T0" fmla="*/ 2147483647 w 1134"/>
              <a:gd name="T1" fmla="*/ 0 h 24"/>
              <a:gd name="T2" fmla="*/ 0 w 1134"/>
              <a:gd name="T3" fmla="*/ 2147483647 h 24"/>
              <a:gd name="T4" fmla="*/ 0 w 1134"/>
              <a:gd name="T5" fmla="*/ 2147483647 h 24"/>
              <a:gd name="T6" fmla="*/ 2147483647 w 1134"/>
              <a:gd name="T7" fmla="*/ 2147483647 h 24"/>
              <a:gd name="T8" fmla="*/ 2147483647 w 1134"/>
              <a:gd name="T9" fmla="*/ 2147483647 h 24"/>
              <a:gd name="T10" fmla="*/ 2147483647 w 1134"/>
              <a:gd name="T11" fmla="*/ 0 h 24"/>
              <a:gd name="T12" fmla="*/ 2147483647 w 1134"/>
              <a:gd name="T13" fmla="*/ 0 h 24"/>
              <a:gd name="T14" fmla="*/ 0 60000 65536"/>
              <a:gd name="T15" fmla="*/ 0 60000 65536"/>
              <a:gd name="T16" fmla="*/ 0 60000 65536"/>
              <a:gd name="T17" fmla="*/ 0 60000 65536"/>
              <a:gd name="T18" fmla="*/ 0 60000 65536"/>
              <a:gd name="T19" fmla="*/ 0 60000 65536"/>
              <a:gd name="T20" fmla="*/ 0 60000 65536"/>
              <a:gd name="T21" fmla="*/ 0 w 1134"/>
              <a:gd name="T22" fmla="*/ 0 h 24"/>
              <a:gd name="T23" fmla="*/ 1134 w 113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34" h="24">
                <a:moveTo>
                  <a:pt x="6" y="0"/>
                </a:moveTo>
                <a:lnTo>
                  <a:pt x="0" y="12"/>
                </a:lnTo>
                <a:lnTo>
                  <a:pt x="0" y="24"/>
                </a:lnTo>
                <a:lnTo>
                  <a:pt x="1122" y="24"/>
                </a:lnTo>
                <a:lnTo>
                  <a:pt x="1128" y="18"/>
                </a:lnTo>
                <a:lnTo>
                  <a:pt x="1134" y="0"/>
                </a:lnTo>
                <a:lnTo>
                  <a:pt x="6"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53281" name="Freeform 34"/>
          <p:cNvSpPr>
            <a:spLocks/>
          </p:cNvSpPr>
          <p:nvPr/>
        </p:nvSpPr>
        <p:spPr bwMode="auto">
          <a:xfrm>
            <a:off x="3284538" y="3632200"/>
            <a:ext cx="1195387" cy="15875"/>
          </a:xfrm>
          <a:custGeom>
            <a:avLst/>
            <a:gdLst>
              <a:gd name="T0" fmla="*/ 2147483647 w 1134"/>
              <a:gd name="T1" fmla="*/ 0 h 24"/>
              <a:gd name="T2" fmla="*/ 0 w 1134"/>
              <a:gd name="T3" fmla="*/ 2147483647 h 24"/>
              <a:gd name="T4" fmla="*/ 0 w 1134"/>
              <a:gd name="T5" fmla="*/ 2147483647 h 24"/>
              <a:gd name="T6" fmla="*/ 2147483647 w 1134"/>
              <a:gd name="T7" fmla="*/ 2147483647 h 24"/>
              <a:gd name="T8" fmla="*/ 2147483647 w 1134"/>
              <a:gd name="T9" fmla="*/ 2147483647 h 24"/>
              <a:gd name="T10" fmla="*/ 2147483647 w 1134"/>
              <a:gd name="T11" fmla="*/ 0 h 24"/>
              <a:gd name="T12" fmla="*/ 2147483647 w 1134"/>
              <a:gd name="T13" fmla="*/ 0 h 24"/>
              <a:gd name="T14" fmla="*/ 0 60000 65536"/>
              <a:gd name="T15" fmla="*/ 0 60000 65536"/>
              <a:gd name="T16" fmla="*/ 0 60000 65536"/>
              <a:gd name="T17" fmla="*/ 0 60000 65536"/>
              <a:gd name="T18" fmla="*/ 0 60000 65536"/>
              <a:gd name="T19" fmla="*/ 0 60000 65536"/>
              <a:gd name="T20" fmla="*/ 0 60000 65536"/>
              <a:gd name="T21" fmla="*/ 0 w 1134"/>
              <a:gd name="T22" fmla="*/ 0 h 24"/>
              <a:gd name="T23" fmla="*/ 1134 w 113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34" h="24">
                <a:moveTo>
                  <a:pt x="6" y="0"/>
                </a:moveTo>
                <a:lnTo>
                  <a:pt x="0" y="12"/>
                </a:lnTo>
                <a:lnTo>
                  <a:pt x="0" y="24"/>
                </a:lnTo>
                <a:lnTo>
                  <a:pt x="1122" y="24"/>
                </a:lnTo>
                <a:lnTo>
                  <a:pt x="1128" y="18"/>
                </a:lnTo>
                <a:lnTo>
                  <a:pt x="1134" y="0"/>
                </a:lnTo>
                <a:lnTo>
                  <a:pt x="6"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53282" name="Oval 35"/>
          <p:cNvSpPr>
            <a:spLocks noChangeArrowheads="1"/>
          </p:cNvSpPr>
          <p:nvPr/>
        </p:nvSpPr>
        <p:spPr bwMode="auto">
          <a:xfrm>
            <a:off x="6134100" y="3602038"/>
            <a:ext cx="152400" cy="282575"/>
          </a:xfrm>
          <a:prstGeom prst="ellipse">
            <a:avLst/>
          </a:prstGeom>
          <a:solidFill>
            <a:schemeClr val="accent1"/>
          </a:solidFill>
          <a:ln w="28575">
            <a:solidFill>
              <a:srgbClr val="000000"/>
            </a:solidFill>
            <a:round/>
            <a:headEnd/>
            <a:tailEnd/>
          </a:ln>
        </p:spPr>
        <p:txBody>
          <a:bodyPr/>
          <a:lstStyle/>
          <a:p>
            <a:endParaRPr lang="sk-SK"/>
          </a:p>
        </p:txBody>
      </p:sp>
      <p:sp>
        <p:nvSpPr>
          <p:cNvPr id="53283" name="Arc 36"/>
          <p:cNvSpPr>
            <a:spLocks/>
          </p:cNvSpPr>
          <p:nvPr/>
        </p:nvSpPr>
        <p:spPr bwMode="auto">
          <a:xfrm>
            <a:off x="3262313" y="3602038"/>
            <a:ext cx="85725" cy="282575"/>
          </a:xfrm>
          <a:custGeom>
            <a:avLst/>
            <a:gdLst>
              <a:gd name="T0" fmla="*/ 1329483779 w 21600"/>
              <a:gd name="T1" fmla="*/ 2147483647 h 43200"/>
              <a:gd name="T2" fmla="*/ 1329483779 w 21600"/>
              <a:gd name="T3" fmla="*/ 0 h 43200"/>
              <a:gd name="T4" fmla="*/ 1329483779 w 21600"/>
              <a:gd name="T5" fmla="*/ 2147483647 h 43200"/>
              <a:gd name="T6" fmla="*/ 0 60000 65536"/>
              <a:gd name="T7" fmla="*/ 0 60000 65536"/>
              <a:gd name="T8" fmla="*/ 0 60000 65536"/>
              <a:gd name="T9" fmla="*/ 0 w 21600"/>
              <a:gd name="T10" fmla="*/ 0 h 43200"/>
              <a:gd name="T11" fmla="*/ 21600 w 21600"/>
              <a:gd name="T12" fmla="*/ 43200 h 43200"/>
            </a:gdLst>
            <a:ahLst/>
            <a:cxnLst>
              <a:cxn ang="T6">
                <a:pos x="T0" y="T1"/>
              </a:cxn>
              <a:cxn ang="T7">
                <a:pos x="T2" y="T3"/>
              </a:cxn>
              <a:cxn ang="T8">
                <a:pos x="T4" y="T5"/>
              </a:cxn>
            </a:cxnLst>
            <a:rect l="T9" t="T10" r="T11" b="T12"/>
            <a:pathLst>
              <a:path w="21600" h="43200" fill="none" extrusionOk="0">
                <a:moveTo>
                  <a:pt x="21600" y="43200"/>
                </a:moveTo>
                <a:cubicBezTo>
                  <a:pt x="9670" y="43200"/>
                  <a:pt x="0" y="33529"/>
                  <a:pt x="0" y="21600"/>
                </a:cubicBezTo>
                <a:cubicBezTo>
                  <a:pt x="-1" y="9670"/>
                  <a:pt x="9670" y="0"/>
                  <a:pt x="21599" y="0"/>
                </a:cubicBezTo>
              </a:path>
              <a:path w="21600" h="43200" stroke="0" extrusionOk="0">
                <a:moveTo>
                  <a:pt x="21600" y="43200"/>
                </a:moveTo>
                <a:cubicBezTo>
                  <a:pt x="9670" y="43200"/>
                  <a:pt x="0" y="33529"/>
                  <a:pt x="0" y="21600"/>
                </a:cubicBezTo>
                <a:cubicBezTo>
                  <a:pt x="-1" y="9670"/>
                  <a:pt x="9670" y="0"/>
                  <a:pt x="21599" y="0"/>
                </a:cubicBezTo>
                <a:lnTo>
                  <a:pt x="21600" y="21600"/>
                </a:lnTo>
                <a:close/>
              </a:path>
            </a:pathLst>
          </a:custGeom>
          <a:solidFill>
            <a:schemeClr val="accent1"/>
          </a:solidFill>
          <a:ln w="28575">
            <a:solidFill>
              <a:srgbClr val="000000"/>
            </a:solidFill>
            <a:round/>
            <a:headEnd/>
            <a:tailEnd/>
          </a:ln>
        </p:spPr>
        <p:txBody>
          <a:bodyPr/>
          <a:lstStyle/>
          <a:p>
            <a:endParaRPr lang="sk-SK"/>
          </a:p>
        </p:txBody>
      </p:sp>
      <p:sp>
        <p:nvSpPr>
          <p:cNvPr id="53284" name="Line 37"/>
          <p:cNvSpPr>
            <a:spLocks noChangeShapeType="1"/>
          </p:cNvSpPr>
          <p:nvPr/>
        </p:nvSpPr>
        <p:spPr bwMode="auto">
          <a:xfrm>
            <a:off x="3335338" y="3600450"/>
            <a:ext cx="287496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sk-SK"/>
          </a:p>
        </p:txBody>
      </p:sp>
      <p:sp>
        <p:nvSpPr>
          <p:cNvPr id="53285" name="Line 38"/>
          <p:cNvSpPr>
            <a:spLocks noChangeShapeType="1"/>
          </p:cNvSpPr>
          <p:nvPr/>
        </p:nvSpPr>
        <p:spPr bwMode="auto">
          <a:xfrm>
            <a:off x="3335338" y="3889375"/>
            <a:ext cx="287496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sk-SK"/>
          </a:p>
        </p:txBody>
      </p:sp>
      <p:sp>
        <p:nvSpPr>
          <p:cNvPr id="241703" name="Rectangle 39"/>
          <p:cNvSpPr>
            <a:spLocks noChangeArrowheads="1"/>
          </p:cNvSpPr>
          <p:nvPr/>
        </p:nvSpPr>
        <p:spPr bwMode="auto">
          <a:xfrm>
            <a:off x="3314700" y="3613150"/>
            <a:ext cx="2819400" cy="261938"/>
          </a:xfrm>
          <a:prstGeom prst="rect">
            <a:avLst/>
          </a:prstGeom>
          <a:solidFill>
            <a:schemeClr val="accent1"/>
          </a:solidFill>
          <a:ln w="9525">
            <a:noFill/>
            <a:miter lim="800000"/>
            <a:headEnd/>
            <a:tailEnd/>
          </a:ln>
          <a:effectLst/>
        </p:spPr>
        <p:txBody>
          <a:bodyPr lIns="80962" tIns="39688" rIns="80962" bIns="39688">
            <a:spAutoFit/>
          </a:bodyPr>
          <a:lstStyle/>
          <a:p>
            <a:pPr algn="ctr" defTabSz="701675">
              <a:lnSpc>
                <a:spcPct val="100000"/>
              </a:lnSpc>
            </a:pPr>
            <a:r>
              <a:rPr lang="en-US" sz="1200" b="0">
                <a:solidFill>
                  <a:schemeClr val="bg1"/>
                </a:solidFill>
              </a:rPr>
              <a:t>Encrypted Tunnel</a:t>
            </a:r>
            <a:endParaRPr lang="en-US" sz="1200" b="0">
              <a:solidFill>
                <a:schemeClr val="bg1"/>
              </a:solidFill>
              <a:effectLst>
                <a:outerShdw blurRad="38100" dist="38100" dir="2700000" algn="tl">
                  <a:srgbClr val="000000"/>
                </a:outerShdw>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Lesson Objectives</a:t>
            </a:r>
          </a:p>
        </p:txBody>
      </p:sp>
      <p:sp>
        <p:nvSpPr>
          <p:cNvPr id="11267" name="Rectangle 4"/>
          <p:cNvSpPr>
            <a:spLocks noGrp="1" noChangeArrowheads="1"/>
          </p:cNvSpPr>
          <p:nvPr>
            <p:ph type="body" idx="1"/>
          </p:nvPr>
        </p:nvSpPr>
        <p:spPr>
          <a:xfrm>
            <a:off x="455613" y="1447800"/>
            <a:ext cx="8224837" cy="4495800"/>
          </a:xfrm>
        </p:spPr>
        <p:txBody>
          <a:bodyPr/>
          <a:lstStyle/>
          <a:p>
            <a:pPr marL="463550" lvl="1" indent="-461963">
              <a:lnSpc>
                <a:spcPct val="85000"/>
              </a:lnSpc>
              <a:buFontTx/>
              <a:buAutoNum type="arabicPeriod" startAt="7"/>
            </a:pPr>
            <a:r>
              <a:rPr lang="en-US" sz="2000" smtClean="0"/>
              <a:t>Use the Cisco IOS resilient configuration feature to secure the Cisco IOS image and configuration files</a:t>
            </a:r>
          </a:p>
          <a:p>
            <a:pPr marL="463550" lvl="1" indent="-461963">
              <a:lnSpc>
                <a:spcPct val="85000"/>
              </a:lnSpc>
              <a:buFontTx/>
              <a:buAutoNum type="arabicPeriod" startAt="7"/>
            </a:pPr>
            <a:r>
              <a:rPr lang="en-US" sz="2000" smtClean="0"/>
              <a:t>Describe the factors to consider when securing the data that transmits over the network related to the network management and reporting of device activity</a:t>
            </a:r>
          </a:p>
          <a:p>
            <a:pPr marL="463550" lvl="1" indent="-461963">
              <a:lnSpc>
                <a:spcPct val="85000"/>
              </a:lnSpc>
              <a:buFontTx/>
              <a:buAutoNum type="arabicPeriod" startAt="7"/>
            </a:pPr>
            <a:r>
              <a:rPr lang="en-US" sz="2000" smtClean="0"/>
              <a:t>Configure syslog for network security</a:t>
            </a:r>
          </a:p>
          <a:p>
            <a:pPr marL="463550" lvl="1" indent="-461963">
              <a:lnSpc>
                <a:spcPct val="85000"/>
              </a:lnSpc>
              <a:buFontTx/>
              <a:buAutoNum type="arabicPeriod" startAt="7"/>
            </a:pPr>
            <a:r>
              <a:rPr lang="en-US" sz="2000" smtClean="0"/>
              <a:t>Configure SNMP for network security</a:t>
            </a:r>
          </a:p>
          <a:p>
            <a:pPr marL="463550" lvl="1" indent="-461963">
              <a:lnSpc>
                <a:spcPct val="85000"/>
              </a:lnSpc>
              <a:buFontTx/>
              <a:buAutoNum type="arabicPeriod" startAt="7"/>
            </a:pPr>
            <a:r>
              <a:rPr lang="en-US" sz="2000" smtClean="0"/>
              <a:t>Configure NTP to enable accurate time stamping between all devices</a:t>
            </a:r>
          </a:p>
          <a:p>
            <a:pPr marL="463550" lvl="1" indent="-461963">
              <a:lnSpc>
                <a:spcPct val="85000"/>
              </a:lnSpc>
              <a:buFontTx/>
              <a:buAutoNum type="arabicPeriod" startAt="7"/>
            </a:pPr>
            <a:r>
              <a:rPr lang="en-US" sz="2000" smtClean="0"/>
              <a:t>Describe the router services, interfaces, and management services that are vulnerable to network attacks and perform a security audit</a:t>
            </a:r>
          </a:p>
          <a:p>
            <a:pPr marL="463550" lvl="1" indent="-461963">
              <a:lnSpc>
                <a:spcPct val="85000"/>
              </a:lnSpc>
              <a:buFontTx/>
              <a:buAutoNum type="arabicPeriod" startAt="7"/>
            </a:pPr>
            <a:r>
              <a:rPr lang="en-US" sz="2000" smtClean="0"/>
              <a:t>Lock down a router using AutoSecure</a:t>
            </a:r>
          </a:p>
          <a:p>
            <a:pPr marL="463550" lvl="1" indent="-461963">
              <a:lnSpc>
                <a:spcPct val="85000"/>
              </a:lnSpc>
              <a:buFontTx/>
              <a:buAutoNum type="arabicPeriod" startAt="7"/>
            </a:pPr>
            <a:r>
              <a:rPr lang="en-US" sz="2000" smtClean="0"/>
              <a:t>Lock down a router using SDM</a:t>
            </a:r>
            <a:r>
              <a:rPr lang="en-US" sz="2000" b="1" smtClean="0"/>
              <a:t> </a:t>
            </a:r>
            <a:r>
              <a:rPr lang="en-US" sz="2000" smtClean="0"/>
              <a:t/>
            </a:r>
            <a:br>
              <a:rPr lang="en-US" sz="2000" smtClean="0"/>
            </a:br>
            <a:endParaRPr lang="en-US" sz="200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smtClean="0"/>
              <a:t>Security Levels</a:t>
            </a:r>
          </a:p>
        </p:txBody>
      </p:sp>
      <p:sp>
        <p:nvSpPr>
          <p:cNvPr id="54275" name="Rectangle 3"/>
          <p:cNvSpPr>
            <a:spLocks noGrp="1" noChangeArrowheads="1"/>
          </p:cNvSpPr>
          <p:nvPr>
            <p:ph type="body" idx="1"/>
          </p:nvPr>
        </p:nvSpPr>
        <p:spPr/>
        <p:txBody>
          <a:bodyPr/>
          <a:lstStyle/>
          <a:p>
            <a:pPr>
              <a:lnSpc>
                <a:spcPct val="85000"/>
              </a:lnSpc>
            </a:pPr>
            <a:r>
              <a:rPr lang="en-US" sz="2400" b="1" smtClean="0"/>
              <a:t>noAuth:</a:t>
            </a:r>
            <a:r>
              <a:rPr lang="en-US" sz="2400" smtClean="0"/>
              <a:t> Authenticates a packet by a string match of the username or community string</a:t>
            </a:r>
            <a:endParaRPr lang="en-US" sz="2400" b="1" smtClean="0"/>
          </a:p>
          <a:p>
            <a:pPr>
              <a:lnSpc>
                <a:spcPct val="85000"/>
              </a:lnSpc>
            </a:pPr>
            <a:r>
              <a:rPr lang="en-US" sz="2400" b="1" smtClean="0"/>
              <a:t>auth:</a:t>
            </a:r>
            <a:r>
              <a:rPr lang="en-US" sz="2400" smtClean="0"/>
              <a:t> Authenticates a packet by using either the Hashed Message Authentication Code (HMAC) with Message Digest 5 (MD5) method or Secure Hash Algorithms (SHA) method. </a:t>
            </a:r>
            <a:endParaRPr lang="en-US" sz="2400" b="1" smtClean="0"/>
          </a:p>
          <a:p>
            <a:pPr>
              <a:lnSpc>
                <a:spcPct val="85000"/>
              </a:lnSpc>
            </a:pPr>
            <a:r>
              <a:rPr lang="en-US" sz="2400" b="1" smtClean="0"/>
              <a:t>Priv:</a:t>
            </a:r>
            <a:r>
              <a:rPr lang="en-US" sz="2400" smtClean="0"/>
              <a:t> Authenticates a packet by using either the HMAC MD5 or HMAC SHA algorithms and encrypts the packet using the Data Encryption Standard (DES), Triple DES (3DES), or Advanced Encryption Standard (AES) algorithms.</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smtClean="0"/>
              <a:t>Trap Receivers</a:t>
            </a:r>
          </a:p>
        </p:txBody>
      </p:sp>
      <p:pic>
        <p:nvPicPr>
          <p:cNvPr id="5529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95400"/>
            <a:ext cx="7315200" cy="504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pic>
      <p:pic>
        <p:nvPicPr>
          <p:cNvPr id="5530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3952875"/>
            <a:ext cx="2905125"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pic>
      <p:sp>
        <p:nvSpPr>
          <p:cNvPr id="55301" name="AutoShape 6"/>
          <p:cNvSpPr>
            <a:spLocks noChangeArrowheads="1"/>
          </p:cNvSpPr>
          <p:nvPr/>
        </p:nvSpPr>
        <p:spPr bwMode="auto">
          <a:xfrm rot="10800000" flipH="1" flipV="1">
            <a:off x="5486400" y="3810000"/>
            <a:ext cx="479425" cy="273050"/>
          </a:xfrm>
          <a:prstGeom prst="rightArrow">
            <a:avLst>
              <a:gd name="adj1" fmla="val 45352"/>
              <a:gd name="adj2" fmla="val 48512"/>
            </a:avLst>
          </a:prstGeom>
          <a:solidFill>
            <a:schemeClr val="accent2"/>
          </a:solidFill>
          <a:ln w="12700">
            <a:solidFill>
              <a:schemeClr val="tx1"/>
            </a:solidFill>
            <a:miter lim="800000"/>
            <a:headEnd/>
            <a:tailEnd/>
          </a:ln>
        </p:spPr>
        <p:txBody>
          <a:bodyPr lIns="73025" tIns="36512" rIns="73025" bIns="36512" anchor="ctr">
            <a:spAutoFit/>
          </a:bodyPr>
          <a:lstStyle/>
          <a:p>
            <a:endParaRPr lang="sk-SK"/>
          </a:p>
        </p:txBody>
      </p:sp>
      <p:sp>
        <p:nvSpPr>
          <p:cNvPr id="243719" name="Text Box 7"/>
          <p:cNvSpPr txBox="1">
            <a:spLocks noChangeArrowheads="1"/>
          </p:cNvSpPr>
          <p:nvPr/>
        </p:nvSpPr>
        <p:spPr bwMode="auto">
          <a:xfrm>
            <a:off x="6705600" y="1752600"/>
            <a:ext cx="1506538" cy="357188"/>
          </a:xfrm>
          <a:prstGeom prst="rect">
            <a:avLst/>
          </a:prstGeom>
          <a:solidFill>
            <a:srgbClr val="DDDDDD"/>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lIns="82124" tIns="41061" rIns="82124" bIns="41061">
            <a:spAutoFit/>
          </a:bodyPr>
          <a:lstStyle>
            <a:lvl1pPr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r>
              <a:rPr lang="en-US" sz="2000" b="0">
                <a:solidFill>
                  <a:srgbClr val="005569"/>
                </a:solidFill>
              </a:rPr>
              <a:t>1.</a:t>
            </a:r>
            <a:r>
              <a:rPr lang="en-US" sz="2000" b="0"/>
              <a:t> Click Edit</a:t>
            </a:r>
          </a:p>
        </p:txBody>
      </p:sp>
      <p:sp>
        <p:nvSpPr>
          <p:cNvPr id="243720" name="Text Box 8"/>
          <p:cNvSpPr txBox="1">
            <a:spLocks noChangeArrowheads="1"/>
          </p:cNvSpPr>
          <p:nvPr/>
        </p:nvSpPr>
        <p:spPr bwMode="auto">
          <a:xfrm>
            <a:off x="4495800" y="3505200"/>
            <a:ext cx="1520825" cy="357188"/>
          </a:xfrm>
          <a:prstGeom prst="rect">
            <a:avLst/>
          </a:prstGeom>
          <a:solidFill>
            <a:srgbClr val="DDDDDD"/>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lIns="82124" tIns="41061" rIns="82124" bIns="41061">
            <a:spAutoFit/>
          </a:bodyPr>
          <a:lstStyle>
            <a:lvl1pPr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r>
              <a:rPr lang="en-US" sz="2000" b="0">
                <a:solidFill>
                  <a:srgbClr val="005569"/>
                </a:solidFill>
              </a:rPr>
              <a:t>2.</a:t>
            </a:r>
            <a:r>
              <a:rPr lang="en-US" sz="2000" b="0"/>
              <a:t> Click Add</a:t>
            </a:r>
          </a:p>
        </p:txBody>
      </p:sp>
      <p:sp>
        <p:nvSpPr>
          <p:cNvPr id="243722" name="Text Box 10"/>
          <p:cNvSpPr txBox="1">
            <a:spLocks noChangeArrowheads="1"/>
          </p:cNvSpPr>
          <p:nvPr/>
        </p:nvSpPr>
        <p:spPr bwMode="auto">
          <a:xfrm>
            <a:off x="6091238" y="2781300"/>
            <a:ext cx="3052762" cy="1181100"/>
          </a:xfrm>
          <a:prstGeom prst="rect">
            <a:avLst/>
          </a:prstGeom>
          <a:solidFill>
            <a:srgbClr val="DDDDDD"/>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lIns="82124" tIns="41061" rIns="82124" bIns="41061">
            <a:spAutoFit/>
          </a:bodyPr>
          <a:lstStyle>
            <a:lvl1pPr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r>
              <a:rPr lang="en-US" sz="2000" b="0">
                <a:solidFill>
                  <a:srgbClr val="005569"/>
                </a:solidFill>
              </a:rPr>
              <a:t>3.</a:t>
            </a:r>
            <a:r>
              <a:rPr lang="en-US" sz="2000" b="0"/>
              <a:t> Enter the IP address or</a:t>
            </a:r>
            <a:br>
              <a:rPr lang="en-US" sz="2000" b="0"/>
            </a:br>
            <a:r>
              <a:rPr lang="en-US" sz="2000" b="0"/>
              <a:t>    the hostname of the</a:t>
            </a:r>
            <a:br>
              <a:rPr lang="en-US" sz="2000" b="0"/>
            </a:br>
            <a:r>
              <a:rPr lang="en-US" sz="2000" b="0"/>
              <a:t>    trap receiver and the</a:t>
            </a:r>
            <a:br>
              <a:rPr lang="en-US" sz="2000" b="0"/>
            </a:br>
            <a:r>
              <a:rPr lang="en-US" sz="2000" b="0"/>
              <a:t>    password</a:t>
            </a:r>
          </a:p>
        </p:txBody>
      </p:sp>
      <p:sp>
        <p:nvSpPr>
          <p:cNvPr id="243723" name="Text Box 11"/>
          <p:cNvSpPr txBox="1">
            <a:spLocks noChangeArrowheads="1"/>
          </p:cNvSpPr>
          <p:nvPr/>
        </p:nvSpPr>
        <p:spPr bwMode="auto">
          <a:xfrm>
            <a:off x="6470650" y="5756275"/>
            <a:ext cx="1435100" cy="357188"/>
          </a:xfrm>
          <a:prstGeom prst="rect">
            <a:avLst/>
          </a:prstGeom>
          <a:solidFill>
            <a:srgbClr val="DDDDDD"/>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lIns="82124" tIns="41061" rIns="82124" bIns="41061">
            <a:spAutoFit/>
          </a:bodyPr>
          <a:lstStyle>
            <a:lvl1pPr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r>
              <a:rPr lang="en-US" sz="2000" b="0">
                <a:solidFill>
                  <a:srgbClr val="005569"/>
                </a:solidFill>
              </a:rPr>
              <a:t>4.</a:t>
            </a:r>
            <a:r>
              <a:rPr lang="en-US" sz="2000" b="0"/>
              <a:t> Click OK</a:t>
            </a:r>
          </a:p>
        </p:txBody>
      </p:sp>
      <p:sp>
        <p:nvSpPr>
          <p:cNvPr id="243724" name="Text Box 12"/>
          <p:cNvSpPr txBox="1">
            <a:spLocks noChangeArrowheads="1"/>
          </p:cNvSpPr>
          <p:nvPr/>
        </p:nvSpPr>
        <p:spPr bwMode="auto">
          <a:xfrm>
            <a:off x="1752600" y="5867400"/>
            <a:ext cx="3429000" cy="631825"/>
          </a:xfrm>
          <a:prstGeom prst="rect">
            <a:avLst/>
          </a:prstGeom>
          <a:solidFill>
            <a:srgbClr val="DDDDDD"/>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2124" tIns="41061" rIns="82124" bIns="41061">
            <a:spAutoFit/>
          </a:bodyPr>
          <a:lstStyle>
            <a:lvl1pPr marL="293688" indent="-293688"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r>
              <a:rPr lang="en-US" sz="2000" b="0">
                <a:solidFill>
                  <a:srgbClr val="005569"/>
                </a:solidFill>
              </a:rPr>
              <a:t>6.</a:t>
            </a:r>
            <a:r>
              <a:rPr lang="en-US" sz="2000" b="0"/>
              <a:t> When the trap receiver list </a:t>
            </a:r>
            <a:br>
              <a:rPr lang="en-US" sz="2000" b="0"/>
            </a:br>
            <a:r>
              <a:rPr lang="en-US" sz="2000" b="0"/>
              <a:t>     is complete, click </a:t>
            </a:r>
            <a:r>
              <a:rPr lang="en-US" sz="2000"/>
              <a:t>OK</a:t>
            </a:r>
            <a:endParaRPr lang="en-US" sz="2000" b="0"/>
          </a:p>
        </p:txBody>
      </p:sp>
      <p:sp>
        <p:nvSpPr>
          <p:cNvPr id="243725" name="Text Box 13"/>
          <p:cNvSpPr txBox="1">
            <a:spLocks noChangeArrowheads="1"/>
          </p:cNvSpPr>
          <p:nvPr/>
        </p:nvSpPr>
        <p:spPr bwMode="auto">
          <a:xfrm>
            <a:off x="533400" y="4732338"/>
            <a:ext cx="5257800" cy="906462"/>
          </a:xfrm>
          <a:prstGeom prst="rect">
            <a:avLst/>
          </a:prstGeom>
          <a:solidFill>
            <a:srgbClr val="DDDDDD"/>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2124" tIns="41061" rIns="82124" bIns="41061">
            <a:spAutoFit/>
          </a:bodyPr>
          <a:lstStyle>
            <a:lvl1pPr marL="293688" indent="-293688" defTabSz="293688">
              <a:defRPr sz="3000" b="1">
                <a:solidFill>
                  <a:schemeClr val="tx1"/>
                </a:solidFill>
                <a:latin typeface="Arial" charset="0"/>
              </a:defRPr>
            </a:lvl1pPr>
            <a:lvl2pPr marL="742950" indent="-285750" defTabSz="293688">
              <a:defRPr sz="3000" b="1">
                <a:solidFill>
                  <a:schemeClr val="tx1"/>
                </a:solidFill>
                <a:latin typeface="Arial" charset="0"/>
              </a:defRPr>
            </a:lvl2pPr>
            <a:lvl3pPr marL="1143000" indent="-228600" defTabSz="293688">
              <a:defRPr sz="3000" b="1">
                <a:solidFill>
                  <a:schemeClr val="tx1"/>
                </a:solidFill>
                <a:latin typeface="Arial" charset="0"/>
              </a:defRPr>
            </a:lvl3pPr>
            <a:lvl4pPr marL="1600200" indent="-228600" defTabSz="293688">
              <a:defRPr sz="3000" b="1">
                <a:solidFill>
                  <a:schemeClr val="tx1"/>
                </a:solidFill>
                <a:latin typeface="Arial" charset="0"/>
              </a:defRPr>
            </a:lvl4pPr>
            <a:lvl5pPr marL="2057400" indent="-228600" defTabSz="293688">
              <a:defRPr sz="3000" b="1">
                <a:solidFill>
                  <a:schemeClr val="tx1"/>
                </a:solidFill>
                <a:latin typeface="Arial" charset="0"/>
              </a:defRPr>
            </a:lvl5pPr>
            <a:lvl6pPr marL="2514600" indent="-228600" defTabSz="293688" eaLnBrk="0" fontAlgn="base" hangingPunct="0">
              <a:lnSpc>
                <a:spcPct val="90000"/>
              </a:lnSpc>
              <a:spcBef>
                <a:spcPct val="0"/>
              </a:spcBef>
              <a:spcAft>
                <a:spcPct val="0"/>
              </a:spcAft>
              <a:defRPr sz="3000" b="1">
                <a:solidFill>
                  <a:schemeClr val="tx1"/>
                </a:solidFill>
                <a:latin typeface="Arial" charset="0"/>
              </a:defRPr>
            </a:lvl6pPr>
            <a:lvl7pPr marL="2971800" indent="-228600" defTabSz="293688" eaLnBrk="0" fontAlgn="base" hangingPunct="0">
              <a:lnSpc>
                <a:spcPct val="90000"/>
              </a:lnSpc>
              <a:spcBef>
                <a:spcPct val="0"/>
              </a:spcBef>
              <a:spcAft>
                <a:spcPct val="0"/>
              </a:spcAft>
              <a:defRPr sz="3000" b="1">
                <a:solidFill>
                  <a:schemeClr val="tx1"/>
                </a:solidFill>
                <a:latin typeface="Arial" charset="0"/>
              </a:defRPr>
            </a:lvl7pPr>
            <a:lvl8pPr marL="3429000" indent="-228600" defTabSz="293688" eaLnBrk="0" fontAlgn="base" hangingPunct="0">
              <a:lnSpc>
                <a:spcPct val="90000"/>
              </a:lnSpc>
              <a:spcBef>
                <a:spcPct val="0"/>
              </a:spcBef>
              <a:spcAft>
                <a:spcPct val="0"/>
              </a:spcAft>
              <a:defRPr sz="3000" b="1">
                <a:solidFill>
                  <a:schemeClr val="tx1"/>
                </a:solidFill>
                <a:latin typeface="Arial" charset="0"/>
              </a:defRPr>
            </a:lvl8pPr>
            <a:lvl9pPr marL="3886200" indent="-228600" defTabSz="293688" eaLnBrk="0" fontAlgn="base" hangingPunct="0">
              <a:lnSpc>
                <a:spcPct val="90000"/>
              </a:lnSpc>
              <a:spcBef>
                <a:spcPct val="0"/>
              </a:spcBef>
              <a:spcAft>
                <a:spcPct val="0"/>
              </a:spcAft>
              <a:defRPr sz="3000" b="1">
                <a:solidFill>
                  <a:schemeClr val="tx1"/>
                </a:solidFill>
                <a:latin typeface="Arial" charset="0"/>
              </a:defRPr>
            </a:lvl9pPr>
          </a:lstStyle>
          <a:p>
            <a:r>
              <a:rPr lang="en-US" sz="2000" b="0">
                <a:solidFill>
                  <a:srgbClr val="005569"/>
                </a:solidFill>
              </a:rPr>
              <a:t>5.</a:t>
            </a:r>
            <a:r>
              <a:rPr lang="en-US" sz="2000" b="0"/>
              <a:t> To edit or delete an existing trap receiver,                	choose a trap receiver from the trap 	receiver list and click </a:t>
            </a:r>
            <a:r>
              <a:rPr lang="en-US" sz="2000"/>
              <a:t>Edit </a:t>
            </a:r>
            <a:r>
              <a:rPr lang="en-US" sz="2000" b="0"/>
              <a:t>or</a:t>
            </a:r>
            <a:r>
              <a:rPr lang="en-US" sz="2000"/>
              <a:t> Delete</a:t>
            </a:r>
            <a:r>
              <a:rPr lang="en-US" sz="2000" b="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3719"/>
                                        </p:tgtEl>
                                        <p:attrNameLst>
                                          <p:attrName>style.visibility</p:attrName>
                                        </p:attrNameLst>
                                      </p:cBhvr>
                                      <p:to>
                                        <p:strVal val="visible"/>
                                      </p:to>
                                    </p:set>
                                    <p:animEffect transition="in" filter="fade">
                                      <p:cBhvr>
                                        <p:cTn id="7" dur="1000"/>
                                        <p:tgtEl>
                                          <p:spTgt spid="243719"/>
                                        </p:tgtEl>
                                      </p:cBhvr>
                                    </p:animEffect>
                                  </p:childTnLst>
                                </p:cTn>
                              </p:par>
                            </p:childTnLst>
                          </p:cTn>
                        </p:par>
                        <p:par>
                          <p:cTn id="8" fill="hold" nodeType="afterGroup">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43720"/>
                                        </p:tgtEl>
                                        <p:attrNameLst>
                                          <p:attrName>style.visibility</p:attrName>
                                        </p:attrNameLst>
                                      </p:cBhvr>
                                      <p:to>
                                        <p:strVal val="visible"/>
                                      </p:to>
                                    </p:set>
                                    <p:animEffect transition="in" filter="fade">
                                      <p:cBhvr>
                                        <p:cTn id="11" dur="1000"/>
                                        <p:tgtEl>
                                          <p:spTgt spid="243720"/>
                                        </p:tgtEl>
                                      </p:cBhvr>
                                    </p:animEffect>
                                  </p:childTnLst>
                                </p:cTn>
                              </p:par>
                            </p:childTnLst>
                          </p:cTn>
                        </p:par>
                        <p:par>
                          <p:cTn id="12" fill="hold" nodeType="afterGroup">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243722"/>
                                        </p:tgtEl>
                                        <p:attrNameLst>
                                          <p:attrName>style.visibility</p:attrName>
                                        </p:attrNameLst>
                                      </p:cBhvr>
                                      <p:to>
                                        <p:strVal val="visible"/>
                                      </p:to>
                                    </p:set>
                                    <p:animEffect transition="in" filter="fade">
                                      <p:cBhvr>
                                        <p:cTn id="15" dur="1000"/>
                                        <p:tgtEl>
                                          <p:spTgt spid="243722"/>
                                        </p:tgtEl>
                                      </p:cBhvr>
                                    </p:animEffect>
                                  </p:childTnLst>
                                </p:cTn>
                              </p:par>
                            </p:childTnLst>
                          </p:cTn>
                        </p:par>
                        <p:par>
                          <p:cTn id="16" fill="hold" nodeType="afterGroup">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243723"/>
                                        </p:tgtEl>
                                        <p:attrNameLst>
                                          <p:attrName>style.visibility</p:attrName>
                                        </p:attrNameLst>
                                      </p:cBhvr>
                                      <p:to>
                                        <p:strVal val="visible"/>
                                      </p:to>
                                    </p:set>
                                    <p:animEffect transition="in" filter="fade">
                                      <p:cBhvr>
                                        <p:cTn id="19" dur="1000"/>
                                        <p:tgtEl>
                                          <p:spTgt spid="243723"/>
                                        </p:tgtEl>
                                      </p:cBhvr>
                                    </p:animEffect>
                                  </p:childTnLst>
                                </p:cTn>
                              </p:par>
                            </p:childTnLst>
                          </p:cTn>
                        </p:par>
                        <p:par>
                          <p:cTn id="20" fill="hold" nodeType="afterGroup">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243725"/>
                                        </p:tgtEl>
                                        <p:attrNameLst>
                                          <p:attrName>style.visibility</p:attrName>
                                        </p:attrNameLst>
                                      </p:cBhvr>
                                      <p:to>
                                        <p:strVal val="visible"/>
                                      </p:to>
                                    </p:set>
                                    <p:animEffect transition="in" filter="fade">
                                      <p:cBhvr>
                                        <p:cTn id="23" dur="1000"/>
                                        <p:tgtEl>
                                          <p:spTgt spid="243725"/>
                                        </p:tgtEl>
                                      </p:cBhvr>
                                    </p:animEffect>
                                  </p:childTnLst>
                                </p:cTn>
                              </p:par>
                            </p:childTnLst>
                          </p:cTn>
                        </p:par>
                        <p:par>
                          <p:cTn id="24" fill="hold" nodeType="afterGroup">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243724"/>
                                        </p:tgtEl>
                                        <p:attrNameLst>
                                          <p:attrName>style.visibility</p:attrName>
                                        </p:attrNameLst>
                                      </p:cBhvr>
                                      <p:to>
                                        <p:strVal val="visible"/>
                                      </p:to>
                                    </p:set>
                                    <p:animEffect transition="in" filter="fade">
                                      <p:cBhvr>
                                        <p:cTn id="27" dur="1000"/>
                                        <p:tgtEl>
                                          <p:spTgt spid="243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9" grpId="0" animBg="1"/>
      <p:bldP spid="243720" grpId="0" animBg="1"/>
      <p:bldP spid="243722" grpId="0" animBg="1"/>
      <p:bldP spid="243723" grpId="0" animBg="1"/>
      <p:bldP spid="243724" grpId="0" animBg="1"/>
      <p:bldP spid="24372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smtClean="0"/>
              <a:t>Using NTP</a:t>
            </a:r>
          </a:p>
        </p:txBody>
      </p:sp>
      <p:sp>
        <p:nvSpPr>
          <p:cNvPr id="56323" name="Rectangle 3"/>
          <p:cNvSpPr>
            <a:spLocks noGrp="1" noChangeArrowheads="1"/>
          </p:cNvSpPr>
          <p:nvPr>
            <p:ph type="body" idx="1"/>
          </p:nvPr>
        </p:nvSpPr>
        <p:spPr/>
        <p:txBody>
          <a:bodyPr/>
          <a:lstStyle/>
          <a:p>
            <a:r>
              <a:rPr lang="en-US" sz="2400" smtClean="0"/>
              <a:t>Clocks on hosts and network devices must be maintained and synchronized to ensure that log messages are synchronized with one another </a:t>
            </a:r>
          </a:p>
          <a:p>
            <a:r>
              <a:rPr lang="en-US" sz="2400" smtClean="0"/>
              <a:t>The date and time settings of the router can be set using one of two methods:</a:t>
            </a:r>
          </a:p>
          <a:p>
            <a:pPr lvl="1"/>
            <a:r>
              <a:rPr lang="en-US" sz="2000" smtClean="0"/>
              <a:t>Manually edit the date and time</a:t>
            </a:r>
          </a:p>
          <a:p>
            <a:pPr lvl="1"/>
            <a:r>
              <a:rPr lang="en-US" sz="2000" smtClean="0"/>
              <a:t>Configure Network Time Protocol</a:t>
            </a:r>
            <a:endParaRPr lang="en-US" smtClean="0"/>
          </a:p>
        </p:txBody>
      </p:sp>
      <p:pic>
        <p:nvPicPr>
          <p:cNvPr id="56324" name="Picture 3" descr="ntp-clock-nigh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4419600"/>
            <a:ext cx="33782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smtClean="0"/>
              <a:t>Timekeeping</a:t>
            </a:r>
          </a:p>
        </p:txBody>
      </p:sp>
      <p:sp>
        <p:nvSpPr>
          <p:cNvPr id="57347" name="Rectangle 3"/>
          <p:cNvSpPr>
            <a:spLocks noGrp="1" noChangeArrowheads="1"/>
          </p:cNvSpPr>
          <p:nvPr>
            <p:ph type="body" idx="1"/>
          </p:nvPr>
        </p:nvSpPr>
        <p:spPr/>
        <p:txBody>
          <a:bodyPr/>
          <a:lstStyle/>
          <a:p>
            <a:pPr>
              <a:lnSpc>
                <a:spcPct val="85000"/>
              </a:lnSpc>
            </a:pPr>
            <a:r>
              <a:rPr lang="en-US" sz="2000" smtClean="0"/>
              <a:t>Pulling the clock time from the Internet means that unsecured packets are allowed through the firewall </a:t>
            </a:r>
          </a:p>
          <a:p>
            <a:pPr>
              <a:lnSpc>
                <a:spcPct val="85000"/>
              </a:lnSpc>
            </a:pPr>
            <a:r>
              <a:rPr lang="en-US" sz="2000" smtClean="0"/>
              <a:t>Many NTP servers on the Internet do not require any authentication of peers</a:t>
            </a:r>
          </a:p>
          <a:p>
            <a:pPr>
              <a:lnSpc>
                <a:spcPct val="85000"/>
              </a:lnSpc>
            </a:pPr>
            <a:r>
              <a:rPr lang="en-US" sz="2000" smtClean="0"/>
              <a:t>Devices are given the IP address of NTP masters. In an NTP configured network, one or more routers are designated as the master clock keeper (known as an NTP Master) using the </a:t>
            </a:r>
            <a:r>
              <a:rPr lang="en-US" sz="2000" b="1" smtClean="0">
                <a:latin typeface="Courier New" pitchFamily="49" charset="0"/>
                <a:cs typeface="Courier New" pitchFamily="49" charset="0"/>
              </a:rPr>
              <a:t>ntp master</a:t>
            </a:r>
            <a:r>
              <a:rPr lang="en-US" sz="2000" b="1" smtClean="0"/>
              <a:t> </a:t>
            </a:r>
            <a:r>
              <a:rPr lang="en-US" sz="2000" smtClean="0"/>
              <a:t>global configuration command. </a:t>
            </a:r>
          </a:p>
          <a:p>
            <a:pPr>
              <a:lnSpc>
                <a:spcPct val="85000"/>
              </a:lnSpc>
            </a:pPr>
            <a:r>
              <a:rPr lang="en-US" sz="2000" smtClean="0"/>
              <a:t>NTP clients either contact the master or listen for messages from the master to synchronize their clocks. To contact the server, use the </a:t>
            </a:r>
            <a:r>
              <a:rPr lang="en-US" sz="2000" b="1" smtClean="0">
                <a:latin typeface="Courier New" pitchFamily="49" charset="0"/>
                <a:cs typeface="Courier New" pitchFamily="49" charset="0"/>
              </a:rPr>
              <a:t>ntp server </a:t>
            </a:r>
            <a:r>
              <a:rPr lang="en-US" sz="2000" i="1" smtClean="0">
                <a:latin typeface="Courier New" pitchFamily="49" charset="0"/>
                <a:cs typeface="Courier New" pitchFamily="49" charset="0"/>
              </a:rPr>
              <a:t>ntp-server-address</a:t>
            </a:r>
            <a:r>
              <a:rPr lang="en-US" sz="2000" i="1" smtClean="0"/>
              <a:t> </a:t>
            </a:r>
            <a:r>
              <a:rPr lang="en-US" sz="2000" smtClean="0"/>
              <a:t>command. </a:t>
            </a:r>
          </a:p>
          <a:p>
            <a:pPr>
              <a:lnSpc>
                <a:spcPct val="85000"/>
              </a:lnSpc>
            </a:pPr>
            <a:r>
              <a:rPr lang="en-US" sz="2000" smtClean="0"/>
              <a:t>In a LAN environment, NTP can be configured to use IP broadcast messages instead, by using the </a:t>
            </a:r>
            <a:r>
              <a:rPr lang="en-US" sz="2000" b="1" smtClean="0">
                <a:latin typeface="Courier New" pitchFamily="49" charset="0"/>
                <a:cs typeface="Courier New" pitchFamily="49" charset="0"/>
              </a:rPr>
              <a:t>ntp broadcast client </a:t>
            </a:r>
            <a:r>
              <a:rPr lang="en-US" sz="2000" smtClean="0"/>
              <a:t>command. </a:t>
            </a:r>
            <a:endParaRPr lang="en-US" sz="180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smtClean="0"/>
              <a:t>Features/Functions</a:t>
            </a:r>
          </a:p>
        </p:txBody>
      </p:sp>
      <p:sp>
        <p:nvSpPr>
          <p:cNvPr id="58371" name="Rectangle 3"/>
          <p:cNvSpPr>
            <a:spLocks noGrp="1" noChangeArrowheads="1"/>
          </p:cNvSpPr>
          <p:nvPr>
            <p:ph type="body" idx="1"/>
          </p:nvPr>
        </p:nvSpPr>
        <p:spPr/>
        <p:txBody>
          <a:bodyPr/>
          <a:lstStyle/>
          <a:p>
            <a:r>
              <a:rPr lang="en-US" sz="2400" smtClean="0"/>
              <a:t>There are two security mechanisms available: </a:t>
            </a:r>
          </a:p>
          <a:p>
            <a:pPr lvl="1"/>
            <a:r>
              <a:rPr lang="en-US" sz="2000" smtClean="0"/>
              <a:t>An ACL-based restriction scheme</a:t>
            </a:r>
          </a:p>
          <a:p>
            <a:pPr lvl="1"/>
            <a:r>
              <a:rPr lang="en-US" sz="2000" smtClean="0"/>
              <a:t>An encrypted authentication mechanism such as offered by NTP version 3 or higher</a:t>
            </a:r>
          </a:p>
          <a:p>
            <a:r>
              <a:rPr lang="en-US" sz="2400" smtClean="0"/>
              <a:t>Implement NTP version 3 or higher.  Use the following commands on both NTP Master and the NTP client.</a:t>
            </a:r>
            <a:endParaRPr lang="en-US" sz="2400" b="1" smtClean="0"/>
          </a:p>
          <a:p>
            <a:pPr lvl="1"/>
            <a:r>
              <a:rPr lang="en-US" sz="2000" b="1" smtClean="0"/>
              <a:t>ntp authenticate</a:t>
            </a:r>
          </a:p>
          <a:p>
            <a:pPr lvl="1"/>
            <a:r>
              <a:rPr lang="en-US" sz="2000" b="1" smtClean="0"/>
              <a:t>ntp authentication</a:t>
            </a:r>
            <a:r>
              <a:rPr lang="en-US" sz="2000" smtClean="0"/>
              <a:t> </a:t>
            </a:r>
            <a:r>
              <a:rPr lang="en-US" sz="2000" i="1" smtClean="0"/>
              <a:t>key </a:t>
            </a:r>
            <a:r>
              <a:rPr lang="en-US" sz="2000" b="1" smtClean="0"/>
              <a:t>md5</a:t>
            </a:r>
            <a:r>
              <a:rPr lang="en-US" sz="2000" smtClean="0"/>
              <a:t> </a:t>
            </a:r>
            <a:r>
              <a:rPr lang="en-US" sz="2000" i="1" smtClean="0"/>
              <a:t>value</a:t>
            </a:r>
            <a:endParaRPr lang="en-US" sz="2000" b="1" smtClean="0"/>
          </a:p>
          <a:p>
            <a:pPr lvl="1"/>
            <a:r>
              <a:rPr lang="en-US" sz="2000" b="1" smtClean="0"/>
              <a:t>ntp trusted-key </a:t>
            </a:r>
            <a:r>
              <a:rPr lang="en-US" sz="2000" i="1" smtClean="0"/>
              <a:t>key-value</a:t>
            </a:r>
            <a:endParaRPr lang="en-US" sz="200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smtClean="0"/>
              <a:t>Enabling NTP </a:t>
            </a:r>
          </a:p>
        </p:txBody>
      </p:sp>
      <p:pic>
        <p:nvPicPr>
          <p:cNvPr id="5939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524000"/>
            <a:ext cx="7315200" cy="510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pic>
      <p:sp>
        <p:nvSpPr>
          <p:cNvPr id="59396" name="AutoShape 5"/>
          <p:cNvSpPr>
            <a:spLocks noChangeArrowheads="1"/>
          </p:cNvSpPr>
          <p:nvPr/>
        </p:nvSpPr>
        <p:spPr bwMode="auto">
          <a:xfrm rot="8343669">
            <a:off x="6316663" y="2673350"/>
            <a:ext cx="473075" cy="247650"/>
          </a:xfrm>
          <a:prstGeom prst="rightArrow">
            <a:avLst>
              <a:gd name="adj1" fmla="val 45352"/>
              <a:gd name="adj2" fmla="val 52780"/>
            </a:avLst>
          </a:prstGeom>
          <a:solidFill>
            <a:schemeClr val="accent2"/>
          </a:solidFill>
          <a:ln w="12700">
            <a:solidFill>
              <a:schemeClr val="tx1"/>
            </a:solidFill>
            <a:miter lim="800000"/>
            <a:headEnd/>
            <a:tailEnd/>
          </a:ln>
        </p:spPr>
        <p:txBody>
          <a:bodyPr lIns="73025" tIns="36512" rIns="73025" bIns="36512" anchor="ctr">
            <a:spAutoFit/>
          </a:bodyPr>
          <a:lstStyle/>
          <a:p>
            <a:endParaRPr lang="sk-SK"/>
          </a:p>
        </p:txBody>
      </p:sp>
      <p:sp>
        <p:nvSpPr>
          <p:cNvPr id="248838" name="Text Box 6"/>
          <p:cNvSpPr txBox="1">
            <a:spLocks noChangeArrowheads="1"/>
          </p:cNvSpPr>
          <p:nvPr/>
        </p:nvSpPr>
        <p:spPr bwMode="auto">
          <a:xfrm>
            <a:off x="304800" y="1319213"/>
            <a:ext cx="8469313" cy="357187"/>
          </a:xfrm>
          <a:prstGeom prst="rect">
            <a:avLst/>
          </a:prstGeom>
          <a:solidFill>
            <a:srgbClr val="DDDDDD"/>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lIns="82124" tIns="41061" rIns="82124" bIns="41061">
            <a:spAutoFit/>
          </a:bodyPr>
          <a:lstStyle>
            <a:lvl1pPr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r>
              <a:rPr lang="en-US" sz="2000" b="0">
                <a:solidFill>
                  <a:srgbClr val="005569"/>
                </a:solidFill>
              </a:rPr>
              <a:t>1.</a:t>
            </a:r>
            <a:r>
              <a:rPr lang="en-US" sz="2000" b="0"/>
              <a:t> Choose Configure &gt; Additional Tasks &gt; Router Properties &gt; NTP/SNTP</a:t>
            </a:r>
          </a:p>
        </p:txBody>
      </p:sp>
      <p:sp>
        <p:nvSpPr>
          <p:cNvPr id="248839" name="Text Box 7"/>
          <p:cNvSpPr txBox="1">
            <a:spLocks noChangeArrowheads="1"/>
          </p:cNvSpPr>
          <p:nvPr/>
        </p:nvSpPr>
        <p:spPr bwMode="auto">
          <a:xfrm>
            <a:off x="6324600" y="1981200"/>
            <a:ext cx="1520825" cy="357188"/>
          </a:xfrm>
          <a:prstGeom prst="rect">
            <a:avLst/>
          </a:prstGeom>
          <a:solidFill>
            <a:srgbClr val="DDDDDD"/>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lIns="82124" tIns="41061" rIns="82124" bIns="41061">
            <a:spAutoFit/>
          </a:bodyPr>
          <a:lstStyle>
            <a:lvl1pPr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r>
              <a:rPr lang="en-US" sz="2000" b="0">
                <a:solidFill>
                  <a:srgbClr val="005569"/>
                </a:solidFill>
              </a:rPr>
              <a:t>2.</a:t>
            </a:r>
            <a:r>
              <a:rPr lang="en-US" sz="2000" b="0"/>
              <a:t> Click Add</a:t>
            </a:r>
          </a:p>
        </p:txBody>
      </p:sp>
      <p:sp>
        <p:nvSpPr>
          <p:cNvPr id="248840" name="Text Box 8"/>
          <p:cNvSpPr txBox="1">
            <a:spLocks noChangeArrowheads="1"/>
          </p:cNvSpPr>
          <p:nvPr/>
        </p:nvSpPr>
        <p:spPr bwMode="auto">
          <a:xfrm>
            <a:off x="1371600" y="2819400"/>
            <a:ext cx="3006725" cy="631825"/>
          </a:xfrm>
          <a:prstGeom prst="rect">
            <a:avLst/>
          </a:prstGeom>
          <a:solidFill>
            <a:srgbClr val="DDDDDD"/>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lIns="82124" tIns="41061" rIns="82124" bIns="41061">
            <a:spAutoFit/>
          </a:bodyPr>
          <a:lstStyle>
            <a:lvl1pPr marL="290513" indent="-290513"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r>
              <a:rPr lang="en-US" sz="2000" b="0">
                <a:solidFill>
                  <a:srgbClr val="005569"/>
                </a:solidFill>
              </a:rPr>
              <a:t>3.</a:t>
            </a:r>
            <a:r>
              <a:rPr lang="en-US" sz="2000" b="0"/>
              <a:t> Add an NTP server by</a:t>
            </a:r>
            <a:br>
              <a:rPr lang="en-US" sz="2000" b="0"/>
            </a:br>
            <a:r>
              <a:rPr lang="en-US" sz="2000" b="0"/>
              <a:t>name or by IP address</a:t>
            </a:r>
          </a:p>
        </p:txBody>
      </p:sp>
      <p:sp>
        <p:nvSpPr>
          <p:cNvPr id="248843" name="Text Box 11"/>
          <p:cNvSpPr txBox="1">
            <a:spLocks noChangeArrowheads="1"/>
          </p:cNvSpPr>
          <p:nvPr/>
        </p:nvSpPr>
        <p:spPr bwMode="auto">
          <a:xfrm>
            <a:off x="1295400" y="3733800"/>
            <a:ext cx="3103563" cy="1181100"/>
          </a:xfrm>
          <a:prstGeom prst="rect">
            <a:avLst/>
          </a:prstGeom>
          <a:solidFill>
            <a:srgbClr val="DDDDDD"/>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2124" tIns="41061" rIns="82124" bIns="41061">
            <a:spAutoFit/>
          </a:bodyPr>
          <a:lstStyle>
            <a:lvl1pPr marL="290513" indent="-290513"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r>
              <a:rPr lang="en-US" sz="2000" b="0">
                <a:solidFill>
                  <a:srgbClr val="005569"/>
                </a:solidFill>
              </a:rPr>
              <a:t>4.</a:t>
            </a:r>
            <a:r>
              <a:rPr lang="en-US" sz="2000" b="0"/>
              <a:t> Choose the interface that the router will use to communicate with the NTP server</a:t>
            </a:r>
          </a:p>
        </p:txBody>
      </p:sp>
      <p:sp>
        <p:nvSpPr>
          <p:cNvPr id="248844" name="Text Box 12"/>
          <p:cNvSpPr txBox="1">
            <a:spLocks noChangeArrowheads="1"/>
          </p:cNvSpPr>
          <p:nvPr/>
        </p:nvSpPr>
        <p:spPr bwMode="auto">
          <a:xfrm>
            <a:off x="5791200" y="3276600"/>
            <a:ext cx="3124200" cy="1181100"/>
          </a:xfrm>
          <a:prstGeom prst="rect">
            <a:avLst/>
          </a:prstGeom>
          <a:solidFill>
            <a:srgbClr val="DDDDDD"/>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2124" tIns="41061" rIns="82124" bIns="41061">
            <a:spAutoFit/>
          </a:bodyPr>
          <a:lstStyle>
            <a:lvl1pPr marL="290513" indent="-290513"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r>
              <a:rPr lang="en-US" sz="2000" b="0">
                <a:solidFill>
                  <a:srgbClr val="005569"/>
                </a:solidFill>
              </a:rPr>
              <a:t>5.</a:t>
            </a:r>
            <a:r>
              <a:rPr lang="en-US" sz="2000" b="0"/>
              <a:t> Check Prefer if this NTP server is a preferred server (more than one is allowed)</a:t>
            </a:r>
          </a:p>
        </p:txBody>
      </p:sp>
      <p:sp>
        <p:nvSpPr>
          <p:cNvPr id="248846" name="Text Box 14"/>
          <p:cNvSpPr txBox="1">
            <a:spLocks noChangeArrowheads="1"/>
          </p:cNvSpPr>
          <p:nvPr/>
        </p:nvSpPr>
        <p:spPr bwMode="auto">
          <a:xfrm>
            <a:off x="5559425" y="4691063"/>
            <a:ext cx="3432175" cy="1527175"/>
          </a:xfrm>
          <a:prstGeom prst="rect">
            <a:avLst/>
          </a:prstGeom>
          <a:solidFill>
            <a:srgbClr val="DDDDDD"/>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2124" tIns="41061" rIns="82124" bIns="41061">
            <a:spAutoFit/>
          </a:bodyPr>
          <a:lstStyle>
            <a:lvl1pPr marL="290513" indent="-290513"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pPr>
              <a:lnSpc>
                <a:spcPct val="95000"/>
              </a:lnSpc>
              <a:spcBef>
                <a:spcPct val="50000"/>
              </a:spcBef>
              <a:buClr>
                <a:srgbClr val="005569"/>
              </a:buClr>
            </a:pPr>
            <a:r>
              <a:rPr lang="en-US" sz="2000" b="0">
                <a:solidFill>
                  <a:srgbClr val="005569"/>
                </a:solidFill>
              </a:rPr>
              <a:t>6.</a:t>
            </a:r>
            <a:r>
              <a:rPr lang="en-US" sz="2000" b="0"/>
              <a:t> If authentication is used, check </a:t>
            </a:r>
            <a:r>
              <a:rPr lang="en-US" sz="2000"/>
              <a:t>Authentication</a:t>
            </a:r>
            <a:r>
              <a:rPr lang="en-US" sz="2000" b="0"/>
              <a:t> </a:t>
            </a:r>
            <a:r>
              <a:rPr lang="en-US" sz="2000"/>
              <a:t>Key</a:t>
            </a:r>
            <a:r>
              <a:rPr lang="en-US" sz="2000" b="0"/>
              <a:t> and enter the key number, the key value, and confirm the key value.</a:t>
            </a:r>
            <a:endParaRPr lang="en-US" sz="2000"/>
          </a:p>
        </p:txBody>
      </p:sp>
      <p:sp>
        <p:nvSpPr>
          <p:cNvPr id="248847" name="Text Box 15"/>
          <p:cNvSpPr txBox="1">
            <a:spLocks noChangeArrowheads="1"/>
          </p:cNvSpPr>
          <p:nvPr/>
        </p:nvSpPr>
        <p:spPr bwMode="auto">
          <a:xfrm>
            <a:off x="3194050" y="5586413"/>
            <a:ext cx="1435100" cy="357187"/>
          </a:xfrm>
          <a:prstGeom prst="rect">
            <a:avLst/>
          </a:prstGeom>
          <a:solidFill>
            <a:srgbClr val="DDDDDD"/>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lIns="82124" tIns="41061" rIns="82124" bIns="41061">
            <a:spAutoFit/>
          </a:bodyPr>
          <a:lstStyle>
            <a:lvl1pPr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r>
              <a:rPr lang="en-US" sz="2000" b="0">
                <a:solidFill>
                  <a:srgbClr val="005569"/>
                </a:solidFill>
              </a:rPr>
              <a:t>7.</a:t>
            </a:r>
            <a:r>
              <a:rPr lang="en-US" sz="2000" b="0"/>
              <a:t> Click OK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8838"/>
                                        </p:tgtEl>
                                        <p:attrNameLst>
                                          <p:attrName>style.visibility</p:attrName>
                                        </p:attrNameLst>
                                      </p:cBhvr>
                                      <p:to>
                                        <p:strVal val="visible"/>
                                      </p:to>
                                    </p:set>
                                    <p:animEffect transition="in" filter="fade">
                                      <p:cBhvr>
                                        <p:cTn id="7" dur="1000"/>
                                        <p:tgtEl>
                                          <p:spTgt spid="248838"/>
                                        </p:tgtEl>
                                      </p:cBhvr>
                                    </p:animEffect>
                                  </p:childTnLst>
                                </p:cTn>
                              </p:par>
                            </p:childTnLst>
                          </p:cTn>
                        </p:par>
                        <p:par>
                          <p:cTn id="8" fill="hold" nodeType="afterGroup">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48839"/>
                                        </p:tgtEl>
                                        <p:attrNameLst>
                                          <p:attrName>style.visibility</p:attrName>
                                        </p:attrNameLst>
                                      </p:cBhvr>
                                      <p:to>
                                        <p:strVal val="visible"/>
                                      </p:to>
                                    </p:set>
                                    <p:animEffect transition="in" filter="fade">
                                      <p:cBhvr>
                                        <p:cTn id="11" dur="1000"/>
                                        <p:tgtEl>
                                          <p:spTgt spid="248839"/>
                                        </p:tgtEl>
                                      </p:cBhvr>
                                    </p:animEffect>
                                  </p:childTnLst>
                                </p:cTn>
                              </p:par>
                            </p:childTnLst>
                          </p:cTn>
                        </p:par>
                        <p:par>
                          <p:cTn id="12" fill="hold" nodeType="afterGroup">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248840"/>
                                        </p:tgtEl>
                                        <p:attrNameLst>
                                          <p:attrName>style.visibility</p:attrName>
                                        </p:attrNameLst>
                                      </p:cBhvr>
                                      <p:to>
                                        <p:strVal val="visible"/>
                                      </p:to>
                                    </p:set>
                                    <p:animEffect transition="in" filter="fade">
                                      <p:cBhvr>
                                        <p:cTn id="15" dur="1000"/>
                                        <p:tgtEl>
                                          <p:spTgt spid="248840"/>
                                        </p:tgtEl>
                                      </p:cBhvr>
                                    </p:animEffect>
                                  </p:childTnLst>
                                </p:cTn>
                              </p:par>
                            </p:childTnLst>
                          </p:cTn>
                        </p:par>
                        <p:par>
                          <p:cTn id="16" fill="hold" nodeType="afterGroup">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248843"/>
                                        </p:tgtEl>
                                        <p:attrNameLst>
                                          <p:attrName>style.visibility</p:attrName>
                                        </p:attrNameLst>
                                      </p:cBhvr>
                                      <p:to>
                                        <p:strVal val="visible"/>
                                      </p:to>
                                    </p:set>
                                    <p:animEffect transition="in" filter="fade">
                                      <p:cBhvr>
                                        <p:cTn id="19" dur="1000"/>
                                        <p:tgtEl>
                                          <p:spTgt spid="248843"/>
                                        </p:tgtEl>
                                      </p:cBhvr>
                                    </p:animEffect>
                                  </p:childTnLst>
                                </p:cTn>
                              </p:par>
                            </p:childTnLst>
                          </p:cTn>
                        </p:par>
                        <p:par>
                          <p:cTn id="20" fill="hold" nodeType="afterGroup">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248844"/>
                                        </p:tgtEl>
                                        <p:attrNameLst>
                                          <p:attrName>style.visibility</p:attrName>
                                        </p:attrNameLst>
                                      </p:cBhvr>
                                      <p:to>
                                        <p:strVal val="visible"/>
                                      </p:to>
                                    </p:set>
                                    <p:animEffect transition="in" filter="fade">
                                      <p:cBhvr>
                                        <p:cTn id="23" dur="1000"/>
                                        <p:tgtEl>
                                          <p:spTgt spid="248844"/>
                                        </p:tgtEl>
                                      </p:cBhvr>
                                    </p:animEffect>
                                  </p:childTnLst>
                                </p:cTn>
                              </p:par>
                            </p:childTnLst>
                          </p:cTn>
                        </p:par>
                        <p:par>
                          <p:cTn id="24" fill="hold" nodeType="afterGroup">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248846"/>
                                        </p:tgtEl>
                                        <p:attrNameLst>
                                          <p:attrName>style.visibility</p:attrName>
                                        </p:attrNameLst>
                                      </p:cBhvr>
                                      <p:to>
                                        <p:strVal val="visible"/>
                                      </p:to>
                                    </p:set>
                                    <p:animEffect transition="in" filter="fade">
                                      <p:cBhvr>
                                        <p:cTn id="27" dur="1000"/>
                                        <p:tgtEl>
                                          <p:spTgt spid="248846"/>
                                        </p:tgtEl>
                                      </p:cBhvr>
                                    </p:animEffect>
                                  </p:childTnLst>
                                </p:cTn>
                              </p:par>
                            </p:childTnLst>
                          </p:cTn>
                        </p:par>
                        <p:par>
                          <p:cTn id="28" fill="hold" nodeType="afterGroup">
                            <p:stCondLst>
                              <p:cond delay="6000"/>
                            </p:stCondLst>
                            <p:childTnLst>
                              <p:par>
                                <p:cTn id="29" presetID="10" presetClass="entr" presetSubtype="0" fill="hold" grpId="0" nodeType="afterEffect">
                                  <p:stCondLst>
                                    <p:cond delay="0"/>
                                  </p:stCondLst>
                                  <p:childTnLst>
                                    <p:set>
                                      <p:cBhvr>
                                        <p:cTn id="30" dur="1" fill="hold">
                                          <p:stCondLst>
                                            <p:cond delay="0"/>
                                          </p:stCondLst>
                                        </p:cTn>
                                        <p:tgtEl>
                                          <p:spTgt spid="248847"/>
                                        </p:tgtEl>
                                        <p:attrNameLst>
                                          <p:attrName>style.visibility</p:attrName>
                                        </p:attrNameLst>
                                      </p:cBhvr>
                                      <p:to>
                                        <p:strVal val="visible"/>
                                      </p:to>
                                    </p:set>
                                    <p:animEffect transition="in" filter="fade">
                                      <p:cBhvr>
                                        <p:cTn id="31" dur="1000"/>
                                        <p:tgtEl>
                                          <p:spTgt spid="2488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8" grpId="0" animBg="1"/>
      <p:bldP spid="248839" grpId="0" animBg="1"/>
      <p:bldP spid="248840" grpId="0" animBg="1"/>
      <p:bldP spid="248843" grpId="0" animBg="1"/>
      <p:bldP spid="248844" grpId="0" animBg="1"/>
      <p:bldP spid="248846" grpId="0" animBg="1"/>
      <p:bldP spid="24884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smtClean="0"/>
              <a:t>Security Practices</a:t>
            </a:r>
          </a:p>
        </p:txBody>
      </p:sp>
      <p:sp>
        <p:nvSpPr>
          <p:cNvPr id="60419" name="Rectangle 3"/>
          <p:cNvSpPr>
            <a:spLocks noGrp="1" noChangeArrowheads="1"/>
          </p:cNvSpPr>
          <p:nvPr>
            <p:ph type="body" idx="1"/>
          </p:nvPr>
        </p:nvSpPr>
        <p:spPr/>
        <p:txBody>
          <a:bodyPr/>
          <a:lstStyle/>
          <a:p>
            <a:r>
              <a:rPr lang="en-US" sz="2400" smtClean="0"/>
              <a:t>Determine what devices should use CDP</a:t>
            </a:r>
          </a:p>
          <a:p>
            <a:r>
              <a:rPr lang="en-US" sz="2400" smtClean="0"/>
              <a:t>To ensure a device is secure:</a:t>
            </a:r>
          </a:p>
          <a:p>
            <a:pPr lvl="1"/>
            <a:r>
              <a:rPr lang="en-US" sz="2000" smtClean="0"/>
              <a:t>Disable unnecessary services and interfaces</a:t>
            </a:r>
          </a:p>
          <a:p>
            <a:pPr lvl="1"/>
            <a:r>
              <a:rPr lang="en-US" sz="2000" smtClean="0"/>
              <a:t>Disable and restrict commonly configured management services, such as SNMP</a:t>
            </a:r>
          </a:p>
          <a:p>
            <a:pPr lvl="1"/>
            <a:r>
              <a:rPr lang="en-US" sz="2000" smtClean="0"/>
              <a:t>Disable probes and scans, such as ICMP</a:t>
            </a:r>
          </a:p>
          <a:p>
            <a:pPr lvl="1"/>
            <a:r>
              <a:rPr lang="en-US" sz="2000" smtClean="0"/>
              <a:t>Ensure terminal access security</a:t>
            </a:r>
          </a:p>
          <a:p>
            <a:pPr lvl="1"/>
            <a:r>
              <a:rPr lang="en-US" sz="2000" smtClean="0"/>
              <a:t>Disable gratuitous and proxy Address Resolution Protocol (ARP)</a:t>
            </a:r>
          </a:p>
          <a:p>
            <a:pPr lvl="1"/>
            <a:r>
              <a:rPr lang="en-US" sz="2000" smtClean="0"/>
              <a:t>Disable IP-directed broadcast</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smtClean="0"/>
              <a:t>SDM Security Audit</a:t>
            </a:r>
          </a:p>
        </p:txBody>
      </p:sp>
      <p:pic>
        <p:nvPicPr>
          <p:cNvPr id="61443" name="Picture 4" descr="security audit home p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485900"/>
            <a:ext cx="6324600" cy="453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4" name="AutoShape 5"/>
          <p:cNvSpPr>
            <a:spLocks noChangeArrowheads="1"/>
          </p:cNvSpPr>
          <p:nvPr/>
        </p:nvSpPr>
        <p:spPr bwMode="auto">
          <a:xfrm>
            <a:off x="6477000" y="2438400"/>
            <a:ext cx="2514600" cy="1371600"/>
          </a:xfrm>
          <a:prstGeom prst="wedgeRectCallout">
            <a:avLst>
              <a:gd name="adj1" fmla="val -133523"/>
              <a:gd name="adj2" fmla="val 48264"/>
            </a:avLst>
          </a:prstGeom>
          <a:solidFill>
            <a:schemeClr val="bg1"/>
          </a:solidFill>
          <a:ln w="28575" algn="ctr">
            <a:solidFill>
              <a:schemeClr val="tx1"/>
            </a:solidFill>
            <a:miter lim="800000"/>
            <a:headEnd/>
            <a:tailEnd/>
          </a:ln>
        </p:spPr>
        <p:txBody>
          <a:bodyPr lIns="82124" tIns="41061" rIns="82124" bIns="41061"/>
          <a:lstStyle/>
          <a:p>
            <a:pPr defTabSz="814388"/>
            <a:r>
              <a:rPr lang="en-US" sz="1800" b="0"/>
              <a:t>Perform Security Audit letting the administrator choose configuration changes to implement</a:t>
            </a:r>
          </a:p>
        </p:txBody>
      </p:sp>
      <p:sp>
        <p:nvSpPr>
          <p:cNvPr id="61445" name="AutoShape 6"/>
          <p:cNvSpPr>
            <a:spLocks noChangeArrowheads="1"/>
          </p:cNvSpPr>
          <p:nvPr/>
        </p:nvSpPr>
        <p:spPr bwMode="auto">
          <a:xfrm>
            <a:off x="6400800" y="4305300"/>
            <a:ext cx="2514600" cy="1333500"/>
          </a:xfrm>
          <a:prstGeom prst="wedgeRectCallout">
            <a:avLst>
              <a:gd name="adj1" fmla="val -124431"/>
              <a:gd name="adj2" fmla="val 51069"/>
            </a:avLst>
          </a:prstGeom>
          <a:solidFill>
            <a:schemeClr val="bg1"/>
          </a:solidFill>
          <a:ln w="28575" algn="ctr">
            <a:solidFill>
              <a:schemeClr val="tx1"/>
            </a:solidFill>
            <a:miter lim="800000"/>
            <a:headEnd/>
            <a:tailEnd/>
          </a:ln>
        </p:spPr>
        <p:txBody>
          <a:bodyPr lIns="82124" tIns="41061" rIns="82124" bIns="41061"/>
          <a:lstStyle/>
          <a:p>
            <a:pPr defTabSz="814388"/>
            <a:r>
              <a:rPr lang="en-US" sz="1800" b="0"/>
              <a:t>One-Step Lockdown automatically makes all recommended security-related configuration changes</a:t>
            </a:r>
          </a:p>
        </p:txBody>
      </p:sp>
      <p:sp>
        <p:nvSpPr>
          <p:cNvPr id="61446" name="Rectangle 7"/>
          <p:cNvSpPr>
            <a:spLocks noChangeArrowheads="1"/>
          </p:cNvSpPr>
          <p:nvPr/>
        </p:nvSpPr>
        <p:spPr bwMode="auto">
          <a:xfrm>
            <a:off x="457200" y="3314700"/>
            <a:ext cx="685800" cy="381000"/>
          </a:xfrm>
          <a:prstGeom prst="rect">
            <a:avLst/>
          </a:prstGeom>
          <a:noFill/>
          <a:ln w="28575" algn="ctr">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lIns="82124" tIns="41061" rIns="82124" bIns="41061" anchor="ctr"/>
          <a:lstStyle/>
          <a:p>
            <a:endParaRPr lang="sk-SK"/>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smtClean="0"/>
              <a:t>Security Audit Wizard</a:t>
            </a:r>
          </a:p>
        </p:txBody>
      </p:sp>
      <p:pic>
        <p:nvPicPr>
          <p:cNvPr id="62467" name="Picture 7"/>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457200" y="1828800"/>
            <a:ext cx="4035425" cy="3611563"/>
          </a:xfrm>
        </p:spPr>
      </p:pic>
      <p:sp>
        <p:nvSpPr>
          <p:cNvPr id="62468" name="Rectangle 3"/>
          <p:cNvSpPr>
            <a:spLocks noGrp="1" noChangeArrowheads="1"/>
          </p:cNvSpPr>
          <p:nvPr>
            <p:ph type="body" sz="half" idx="2"/>
          </p:nvPr>
        </p:nvSpPr>
        <p:spPr/>
        <p:txBody>
          <a:bodyPr/>
          <a:lstStyle/>
          <a:p>
            <a:pPr>
              <a:lnSpc>
                <a:spcPct val="85000"/>
              </a:lnSpc>
              <a:buFontTx/>
              <a:buNone/>
            </a:pPr>
            <a:r>
              <a:rPr lang="en-US" sz="2000" smtClean="0"/>
              <a:t>	Compares router configuration against recommended settings:</a:t>
            </a:r>
          </a:p>
          <a:p>
            <a:pPr>
              <a:lnSpc>
                <a:spcPct val="85000"/>
              </a:lnSpc>
            </a:pPr>
            <a:r>
              <a:rPr lang="en-US" sz="2000" smtClean="0"/>
              <a:t>Shut down unneeded servers</a:t>
            </a:r>
          </a:p>
          <a:p>
            <a:pPr>
              <a:lnSpc>
                <a:spcPct val="85000"/>
              </a:lnSpc>
            </a:pPr>
            <a:r>
              <a:rPr lang="en-US" sz="2000" smtClean="0"/>
              <a:t>Disable unneeded services</a:t>
            </a:r>
          </a:p>
          <a:p>
            <a:pPr>
              <a:lnSpc>
                <a:spcPct val="85000"/>
              </a:lnSpc>
            </a:pPr>
            <a:r>
              <a:rPr lang="en-US" sz="2000" smtClean="0"/>
              <a:t>Apply the firewall to the outside interfaces</a:t>
            </a:r>
          </a:p>
          <a:p>
            <a:pPr>
              <a:lnSpc>
                <a:spcPct val="85000"/>
              </a:lnSpc>
            </a:pPr>
            <a:r>
              <a:rPr lang="en-US" sz="2000" smtClean="0"/>
              <a:t>Disable or harden SNMP</a:t>
            </a:r>
          </a:p>
          <a:p>
            <a:pPr>
              <a:lnSpc>
                <a:spcPct val="85000"/>
              </a:lnSpc>
            </a:pPr>
            <a:r>
              <a:rPr lang="en-US" sz="2000" smtClean="0"/>
              <a:t>Shut down unused interfaces</a:t>
            </a:r>
          </a:p>
          <a:p>
            <a:pPr>
              <a:lnSpc>
                <a:spcPct val="85000"/>
              </a:lnSpc>
            </a:pPr>
            <a:r>
              <a:rPr lang="en-US" sz="2000" smtClean="0"/>
              <a:t>Check password strength</a:t>
            </a:r>
          </a:p>
          <a:p>
            <a:pPr>
              <a:lnSpc>
                <a:spcPct val="85000"/>
              </a:lnSpc>
            </a:pPr>
            <a:r>
              <a:rPr lang="en-US" sz="2000" smtClean="0"/>
              <a:t>Enforce the use of ACLs</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smtClean="0"/>
              <a:t>Cisco AutoSecure</a:t>
            </a:r>
          </a:p>
        </p:txBody>
      </p:sp>
      <p:sp>
        <p:nvSpPr>
          <p:cNvPr id="63491" name="Rectangle 3"/>
          <p:cNvSpPr>
            <a:spLocks noGrp="1" noChangeArrowheads="1"/>
          </p:cNvSpPr>
          <p:nvPr>
            <p:ph type="body" idx="1"/>
          </p:nvPr>
        </p:nvSpPr>
        <p:spPr/>
        <p:txBody>
          <a:bodyPr/>
          <a:lstStyle/>
          <a:p>
            <a:pPr>
              <a:lnSpc>
                <a:spcPct val="85000"/>
              </a:lnSpc>
            </a:pPr>
            <a:r>
              <a:rPr lang="en-US" smtClean="0"/>
              <a:t>Initiated from CLI and executes a script. The AutoSecure feature first makes recommendations for fixing security vulnerabilities, and then modifies the security configuration of the router. </a:t>
            </a:r>
          </a:p>
          <a:p>
            <a:pPr>
              <a:lnSpc>
                <a:spcPct val="85000"/>
              </a:lnSpc>
            </a:pPr>
            <a:r>
              <a:rPr lang="en-US" smtClean="0"/>
              <a:t>Can lockdown the management plane functions and the forwarding plane services and functions of a router </a:t>
            </a:r>
          </a:p>
          <a:p>
            <a:pPr>
              <a:lnSpc>
                <a:spcPct val="85000"/>
              </a:lnSpc>
            </a:pPr>
            <a:r>
              <a:rPr lang="en-US" smtClean="0"/>
              <a:t>Used to provide a baseline security policy on a new router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The Edge Router</a:t>
            </a:r>
          </a:p>
        </p:txBody>
      </p:sp>
      <p:sp>
        <p:nvSpPr>
          <p:cNvPr id="12291" name="Rectangle 8"/>
          <p:cNvSpPr>
            <a:spLocks noGrp="1" noChangeArrowheads="1"/>
          </p:cNvSpPr>
          <p:nvPr>
            <p:ph type="body" idx="4294967295"/>
          </p:nvPr>
        </p:nvSpPr>
        <p:spPr>
          <a:xfrm>
            <a:off x="457200" y="1371600"/>
            <a:ext cx="8224838" cy="4252913"/>
          </a:xfrm>
        </p:spPr>
        <p:txBody>
          <a:bodyPr/>
          <a:lstStyle/>
          <a:p>
            <a:pPr>
              <a:lnSpc>
                <a:spcPct val="75000"/>
              </a:lnSpc>
            </a:pPr>
            <a:r>
              <a:rPr lang="en-US" sz="2400" smtClean="0"/>
              <a:t>What is the edge router?</a:t>
            </a:r>
          </a:p>
          <a:p>
            <a:pPr lvl="1">
              <a:lnSpc>
                <a:spcPct val="75000"/>
              </a:lnSpc>
            </a:pPr>
            <a:r>
              <a:rPr lang="en-US" sz="2000" smtClean="0"/>
              <a:t>The last router between the internal network and an untrusted network such as the Internet</a:t>
            </a:r>
          </a:p>
          <a:p>
            <a:pPr lvl="1">
              <a:lnSpc>
                <a:spcPct val="75000"/>
              </a:lnSpc>
            </a:pPr>
            <a:r>
              <a:rPr lang="en-US" sz="2000" smtClean="0"/>
              <a:t>Functions as the first and last line of defense</a:t>
            </a:r>
          </a:p>
          <a:p>
            <a:pPr lvl="1">
              <a:lnSpc>
                <a:spcPct val="75000"/>
              </a:lnSpc>
            </a:pPr>
            <a:r>
              <a:rPr lang="en-US" sz="2000" smtClean="0"/>
              <a:t>Implements security actions based on the organization’s security policies</a:t>
            </a:r>
          </a:p>
          <a:p>
            <a:pPr>
              <a:lnSpc>
                <a:spcPct val="75000"/>
              </a:lnSpc>
            </a:pPr>
            <a:r>
              <a:rPr lang="en-US" sz="2400" smtClean="0"/>
              <a:t>How can the edge router be secured?</a:t>
            </a:r>
          </a:p>
          <a:p>
            <a:pPr lvl="1">
              <a:lnSpc>
                <a:spcPct val="75000"/>
              </a:lnSpc>
            </a:pPr>
            <a:r>
              <a:rPr lang="en-US" sz="2000" smtClean="0"/>
              <a:t>Use various perimeter router implementations</a:t>
            </a:r>
          </a:p>
          <a:p>
            <a:pPr lvl="1">
              <a:lnSpc>
                <a:spcPct val="75000"/>
              </a:lnSpc>
            </a:pPr>
            <a:r>
              <a:rPr lang="en-US" sz="2000" smtClean="0"/>
              <a:t>Consider physical security, operating system security, and router hardening</a:t>
            </a:r>
          </a:p>
          <a:p>
            <a:pPr lvl="1">
              <a:lnSpc>
                <a:spcPct val="75000"/>
              </a:lnSpc>
            </a:pPr>
            <a:r>
              <a:rPr lang="en-US" sz="2000" smtClean="0"/>
              <a:t>Secure administrative access</a:t>
            </a:r>
          </a:p>
          <a:p>
            <a:pPr lvl="1">
              <a:lnSpc>
                <a:spcPct val="75000"/>
              </a:lnSpc>
            </a:pPr>
            <a:r>
              <a:rPr lang="en-US" sz="2000" smtClean="0"/>
              <a:t>Local versus remote router access</a:t>
            </a:r>
          </a:p>
          <a:p>
            <a:pPr>
              <a:lnSpc>
                <a:spcPct val="75000"/>
              </a:lnSpc>
            </a:pPr>
            <a:endParaRPr lang="en-US" sz="240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smtClean="0"/>
              <a:t>Auto Secure Command</a:t>
            </a:r>
          </a:p>
        </p:txBody>
      </p:sp>
      <p:sp>
        <p:nvSpPr>
          <p:cNvPr id="64515" name="Rectangle 3"/>
          <p:cNvSpPr>
            <a:spLocks noGrp="1" noChangeArrowheads="1"/>
          </p:cNvSpPr>
          <p:nvPr>
            <p:ph type="body" idx="1"/>
          </p:nvPr>
        </p:nvSpPr>
        <p:spPr/>
        <p:txBody>
          <a:bodyPr/>
          <a:lstStyle/>
          <a:p>
            <a:r>
              <a:rPr lang="en-US" smtClean="0"/>
              <a:t>Command to enable the Cisco AutoSecure feature setup:</a:t>
            </a:r>
            <a:endParaRPr lang="en-US" b="1" smtClean="0"/>
          </a:p>
          <a:p>
            <a:pPr lvl="1">
              <a:buFontTx/>
              <a:buNone/>
            </a:pPr>
            <a:r>
              <a:rPr lang="en-US" b="1" smtClean="0">
                <a:latin typeface="Courier New" pitchFamily="49" charset="0"/>
                <a:cs typeface="Courier New" pitchFamily="49" charset="0"/>
              </a:rPr>
              <a:t>auto secure [no-interact]</a:t>
            </a:r>
            <a:endParaRPr lang="en-US" smtClean="0">
              <a:latin typeface="Courier New" pitchFamily="49" charset="0"/>
              <a:cs typeface="Courier New" pitchFamily="49" charset="0"/>
            </a:endParaRPr>
          </a:p>
          <a:p>
            <a:r>
              <a:rPr lang="en-US" smtClean="0"/>
              <a:t>In Interactive mode, the router prompts with options to enable and disable services and other security features. This is the default mode but can also be configured using the </a:t>
            </a:r>
            <a:r>
              <a:rPr lang="en-US" b="1" smtClean="0">
                <a:latin typeface="Courier New" pitchFamily="49" charset="0"/>
                <a:cs typeface="Courier New" pitchFamily="49" charset="0"/>
              </a:rPr>
              <a:t>auto secure ful</a:t>
            </a:r>
            <a:r>
              <a:rPr lang="en-US" b="1" smtClean="0"/>
              <a:t>l </a:t>
            </a:r>
            <a:r>
              <a:rPr lang="en-US" smtClean="0"/>
              <a:t>command.</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smtClean="0"/>
              <a:t>Auto Secure Command</a:t>
            </a:r>
          </a:p>
        </p:txBody>
      </p:sp>
      <p:sp>
        <p:nvSpPr>
          <p:cNvPr id="292869" name="Text Box 5"/>
          <p:cNvSpPr txBox="1">
            <a:spLocks noChangeArrowheads="1"/>
          </p:cNvSpPr>
          <p:nvPr/>
        </p:nvSpPr>
        <p:spPr bwMode="auto">
          <a:xfrm>
            <a:off x="533400" y="2419350"/>
            <a:ext cx="7162800" cy="4038600"/>
          </a:xfrm>
          <a:prstGeom prst="rect">
            <a:avLst/>
          </a:prstGeom>
          <a:solidFill>
            <a:srgbClr val="E9E9EB"/>
          </a:solidFill>
          <a:ln w="28575">
            <a:solidFill>
              <a:schemeClr val="tx1"/>
            </a:solidFill>
            <a:miter lim="800000"/>
            <a:headEnd type="none" w="sm" len="sm"/>
            <a:tailEnd type="none" w="sm" len="sm"/>
          </a:ln>
        </p:spPr>
        <p:txBody>
          <a:bodyPr bIns="0"/>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a:lnSpc>
                <a:spcPct val="100000"/>
              </a:lnSpc>
              <a:spcBef>
                <a:spcPct val="40000"/>
              </a:spcBef>
            </a:pPr>
            <a:endParaRPr lang="sk-SK" sz="1000" b="0">
              <a:latin typeface="Courier New" pitchFamily="49" charset="0"/>
            </a:endParaRPr>
          </a:p>
        </p:txBody>
      </p:sp>
      <p:sp>
        <p:nvSpPr>
          <p:cNvPr id="292870" name="Text Box 6"/>
          <p:cNvSpPr txBox="1">
            <a:spLocks noChangeArrowheads="1"/>
          </p:cNvSpPr>
          <p:nvPr/>
        </p:nvSpPr>
        <p:spPr bwMode="auto">
          <a:xfrm>
            <a:off x="533400" y="2506663"/>
            <a:ext cx="7162800" cy="384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bIns="0">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a:lnSpc>
                <a:spcPct val="100000"/>
              </a:lnSpc>
              <a:spcBef>
                <a:spcPct val="40000"/>
              </a:spcBef>
            </a:pPr>
            <a:r>
              <a:rPr lang="en-US" sz="1400" b="0">
                <a:latin typeface="Courier New" pitchFamily="49" charset="0"/>
              </a:rPr>
              <a:t>R1# </a:t>
            </a:r>
            <a:r>
              <a:rPr lang="en-US" sz="1400">
                <a:latin typeface="Courier New" pitchFamily="49" charset="0"/>
              </a:rPr>
              <a:t>auto secure ?</a:t>
            </a:r>
          </a:p>
          <a:p>
            <a:pPr>
              <a:lnSpc>
                <a:spcPct val="100000"/>
              </a:lnSpc>
              <a:spcBef>
                <a:spcPct val="40000"/>
              </a:spcBef>
            </a:pPr>
            <a:r>
              <a:rPr lang="en-US" sz="1400" b="0">
                <a:latin typeface="Courier New" pitchFamily="49" charset="0"/>
              </a:rPr>
              <a:t>  firewall       AutoSecure Firewall</a:t>
            </a:r>
          </a:p>
          <a:p>
            <a:pPr>
              <a:lnSpc>
                <a:spcPct val="100000"/>
              </a:lnSpc>
              <a:spcBef>
                <a:spcPct val="40000"/>
              </a:spcBef>
            </a:pPr>
            <a:r>
              <a:rPr lang="en-US" sz="1400" b="0">
                <a:latin typeface="Courier New" pitchFamily="49" charset="0"/>
              </a:rPr>
              <a:t>  forwarding     Secure Forwarding Plane</a:t>
            </a:r>
          </a:p>
          <a:p>
            <a:pPr>
              <a:lnSpc>
                <a:spcPct val="100000"/>
              </a:lnSpc>
              <a:spcBef>
                <a:spcPct val="40000"/>
              </a:spcBef>
            </a:pPr>
            <a:r>
              <a:rPr lang="en-US" sz="1400" b="0">
                <a:latin typeface="Courier New" pitchFamily="49" charset="0"/>
              </a:rPr>
              <a:t>  full           Interactive full session of AutoSecure</a:t>
            </a:r>
          </a:p>
          <a:p>
            <a:pPr>
              <a:lnSpc>
                <a:spcPct val="100000"/>
              </a:lnSpc>
              <a:spcBef>
                <a:spcPct val="40000"/>
              </a:spcBef>
            </a:pPr>
            <a:r>
              <a:rPr lang="en-US" sz="1400" b="0">
                <a:latin typeface="Courier New" pitchFamily="49" charset="0"/>
              </a:rPr>
              <a:t>  login          AutoSecure Login</a:t>
            </a:r>
          </a:p>
          <a:p>
            <a:pPr>
              <a:lnSpc>
                <a:spcPct val="100000"/>
              </a:lnSpc>
              <a:spcBef>
                <a:spcPct val="40000"/>
              </a:spcBef>
            </a:pPr>
            <a:r>
              <a:rPr lang="en-US" sz="1400" b="0">
                <a:latin typeface="Courier New" pitchFamily="49" charset="0"/>
              </a:rPr>
              <a:t>  management     Secure Management Plane</a:t>
            </a:r>
          </a:p>
          <a:p>
            <a:pPr>
              <a:lnSpc>
                <a:spcPct val="100000"/>
              </a:lnSpc>
              <a:spcBef>
                <a:spcPct val="40000"/>
              </a:spcBef>
            </a:pPr>
            <a:r>
              <a:rPr lang="en-US" sz="1400" b="0">
                <a:latin typeface="Courier New" pitchFamily="49" charset="0"/>
              </a:rPr>
              <a:t>  no-interact    Non-interactive session of AutoSecure</a:t>
            </a:r>
          </a:p>
          <a:p>
            <a:pPr>
              <a:lnSpc>
                <a:spcPct val="100000"/>
              </a:lnSpc>
              <a:spcBef>
                <a:spcPct val="40000"/>
              </a:spcBef>
            </a:pPr>
            <a:r>
              <a:rPr lang="en-US" sz="1400" b="0">
                <a:latin typeface="Courier New" pitchFamily="49" charset="0"/>
              </a:rPr>
              <a:t>  ntp            AutoSecure NTP</a:t>
            </a:r>
          </a:p>
          <a:p>
            <a:pPr>
              <a:lnSpc>
                <a:spcPct val="100000"/>
              </a:lnSpc>
              <a:spcBef>
                <a:spcPct val="40000"/>
              </a:spcBef>
            </a:pPr>
            <a:r>
              <a:rPr lang="en-US" sz="1400" b="0">
                <a:latin typeface="Courier New" pitchFamily="49" charset="0"/>
              </a:rPr>
              <a:t>  ssh            AutoSecure SSH</a:t>
            </a:r>
          </a:p>
          <a:p>
            <a:pPr>
              <a:lnSpc>
                <a:spcPct val="100000"/>
              </a:lnSpc>
              <a:spcBef>
                <a:spcPct val="40000"/>
              </a:spcBef>
            </a:pPr>
            <a:r>
              <a:rPr lang="en-US" sz="1400" b="0">
                <a:latin typeface="Courier New" pitchFamily="49" charset="0"/>
              </a:rPr>
              <a:t>  tcp-intercept  AutoSecure TCP Intercept</a:t>
            </a:r>
          </a:p>
          <a:p>
            <a:pPr>
              <a:lnSpc>
                <a:spcPct val="100000"/>
              </a:lnSpc>
              <a:spcBef>
                <a:spcPct val="40000"/>
              </a:spcBef>
            </a:pPr>
            <a:r>
              <a:rPr lang="en-US" sz="1400" b="0">
                <a:latin typeface="Courier New" pitchFamily="49" charset="0"/>
              </a:rPr>
              <a:t>  &lt;cr&gt;</a:t>
            </a:r>
          </a:p>
          <a:p>
            <a:pPr>
              <a:lnSpc>
                <a:spcPct val="100000"/>
              </a:lnSpc>
              <a:spcBef>
                <a:spcPct val="40000"/>
              </a:spcBef>
            </a:pPr>
            <a:endParaRPr lang="en-US" sz="1400" b="0">
              <a:latin typeface="Courier New" pitchFamily="49" charset="0"/>
            </a:endParaRPr>
          </a:p>
          <a:p>
            <a:pPr>
              <a:lnSpc>
                <a:spcPct val="100000"/>
              </a:lnSpc>
              <a:spcBef>
                <a:spcPct val="40000"/>
              </a:spcBef>
            </a:pPr>
            <a:r>
              <a:rPr lang="en-US" sz="1400" b="0">
                <a:latin typeface="Courier New" pitchFamily="49" charset="0"/>
              </a:rPr>
              <a:t>R1#</a:t>
            </a:r>
          </a:p>
        </p:txBody>
      </p:sp>
      <p:sp>
        <p:nvSpPr>
          <p:cNvPr id="65541" name="Rectangle 7"/>
          <p:cNvSpPr>
            <a:spLocks noChangeArrowheads="1"/>
          </p:cNvSpPr>
          <p:nvPr/>
        </p:nvSpPr>
        <p:spPr bwMode="auto">
          <a:xfrm>
            <a:off x="457200" y="1600200"/>
            <a:ext cx="7924800" cy="609600"/>
          </a:xfrm>
          <a:prstGeom prst="rect">
            <a:avLst/>
          </a:prstGeom>
          <a:solidFill>
            <a:schemeClr val="bg1"/>
          </a:solidFill>
          <a:ln w="28575">
            <a:solidFill>
              <a:schemeClr val="tx1"/>
            </a:solidFill>
            <a:miter lim="800000"/>
            <a:headEnd/>
            <a:tailEnd/>
          </a:ln>
        </p:spPr>
        <p:txBody>
          <a:bodyPr lIns="92075" tIns="46038" rIns="92075" bIns="46038">
            <a:spAutoFit/>
          </a:bodyPr>
          <a:lstStyle/>
          <a:p>
            <a:pPr>
              <a:lnSpc>
                <a:spcPct val="100000"/>
              </a:lnSpc>
            </a:pPr>
            <a:r>
              <a:rPr lang="en-GB" sz="1600">
                <a:latin typeface="Courier New" pitchFamily="49" charset="0"/>
              </a:rPr>
              <a:t>auto secure [no-interact | full] [forwarding </a:t>
            </a:r>
            <a:r>
              <a:rPr lang="en-GB" sz="1400"/>
              <a:t>|</a:t>
            </a:r>
            <a:r>
              <a:rPr lang="en-GB" sz="1600">
                <a:latin typeface="Courier New" pitchFamily="49" charset="0"/>
              </a:rPr>
              <a:t> management ] [ntp | login | ssh | firewall | tcp-intercept]</a:t>
            </a:r>
          </a:p>
        </p:txBody>
      </p:sp>
      <p:sp>
        <p:nvSpPr>
          <p:cNvPr id="65542" name="Rectangle 8"/>
          <p:cNvSpPr>
            <a:spLocks noChangeArrowheads="1"/>
          </p:cNvSpPr>
          <p:nvPr/>
        </p:nvSpPr>
        <p:spPr bwMode="auto">
          <a:xfrm>
            <a:off x="457200" y="1295400"/>
            <a:ext cx="2486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nSpc>
                <a:spcPct val="100000"/>
              </a:lnSpc>
              <a:spcBef>
                <a:spcPct val="20000"/>
              </a:spcBef>
            </a:pPr>
            <a:r>
              <a:rPr lang="en-GB" sz="1600">
                <a:latin typeface="Courier New" pitchFamily="49" charset="0"/>
              </a:rPr>
              <a:t>router#</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smtClean="0"/>
              <a:t>Cisco One-step Lockdown</a:t>
            </a:r>
          </a:p>
        </p:txBody>
      </p:sp>
      <p:pic>
        <p:nvPicPr>
          <p:cNvPr id="66563"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l="13806" t="5074" r="17162" b="17125"/>
          <a:stretch>
            <a:fillRect/>
          </a:stretch>
        </p:blipFill>
        <p:spPr>
          <a:xfrm>
            <a:off x="304800" y="1666875"/>
            <a:ext cx="5181600" cy="3971925"/>
          </a:xfrm>
          <a:noFill/>
        </p:spPr>
      </p:pic>
      <p:sp>
        <p:nvSpPr>
          <p:cNvPr id="66564" name="Rectangle 3"/>
          <p:cNvSpPr>
            <a:spLocks noGrp="1" noChangeArrowheads="1"/>
          </p:cNvSpPr>
          <p:nvPr>
            <p:ph type="body" sz="half" idx="1"/>
          </p:nvPr>
        </p:nvSpPr>
        <p:spPr>
          <a:xfrm>
            <a:off x="5334000" y="1895475"/>
            <a:ext cx="3733800" cy="2743200"/>
          </a:xfrm>
        </p:spPr>
        <p:txBody>
          <a:bodyPr/>
          <a:lstStyle/>
          <a:p>
            <a:pPr marL="0" indent="0">
              <a:buFontTx/>
              <a:buNone/>
            </a:pPr>
            <a:r>
              <a:rPr lang="en-US" sz="2400" smtClean="0"/>
              <a:t>Tests router configuration for any potential security problems and automatically makes the necessary configuration changes to correct any problems found</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sz="2800" smtClean="0"/>
              <a:t>AutoSecure Versus SDM Security</a:t>
            </a:r>
            <a:br>
              <a:rPr lang="en-US" sz="2800" smtClean="0"/>
            </a:br>
            <a:r>
              <a:rPr lang="en-US" sz="2800" smtClean="0"/>
              <a:t>Audit One-Step Lockdown</a:t>
            </a:r>
          </a:p>
        </p:txBody>
      </p:sp>
      <p:pic>
        <p:nvPicPr>
          <p:cNvPr id="67587" name="Picture 4" descr="audit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3000" y="1447800"/>
            <a:ext cx="3733800" cy="267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8" name="Text Box 5"/>
          <p:cNvSpPr txBox="1">
            <a:spLocks noChangeArrowheads="1"/>
          </p:cNvSpPr>
          <p:nvPr/>
        </p:nvSpPr>
        <p:spPr bwMode="auto">
          <a:xfrm>
            <a:off x="304800" y="1447800"/>
            <a:ext cx="4495800" cy="2819400"/>
          </a:xfrm>
          <a:prstGeom prst="rect">
            <a:avLst/>
          </a:prstGeom>
          <a:solidFill>
            <a:srgbClr val="E9E9EB"/>
          </a:solidFill>
          <a:ln w="28575">
            <a:solidFill>
              <a:schemeClr val="tx1"/>
            </a:solidFill>
            <a:miter lim="800000"/>
            <a:headEnd type="none" w="sm" len="sm"/>
            <a:tailEnd type="none" w="sm" len="sm"/>
          </a:ln>
        </p:spPr>
        <p:txBody>
          <a:bodyPr bIns="0"/>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a:lnSpc>
                <a:spcPct val="100000"/>
              </a:lnSpc>
              <a:spcBef>
                <a:spcPct val="40000"/>
              </a:spcBef>
            </a:pPr>
            <a:endParaRPr lang="sk-SK" sz="700" b="0">
              <a:latin typeface="Courier New" pitchFamily="49" charset="0"/>
            </a:endParaRPr>
          </a:p>
        </p:txBody>
      </p:sp>
      <p:sp>
        <p:nvSpPr>
          <p:cNvPr id="67589" name="Text Box 6"/>
          <p:cNvSpPr txBox="1">
            <a:spLocks noChangeArrowheads="1"/>
          </p:cNvSpPr>
          <p:nvPr/>
        </p:nvSpPr>
        <p:spPr bwMode="auto">
          <a:xfrm>
            <a:off x="323850" y="1484313"/>
            <a:ext cx="4476750" cy="271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bIns="0">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a:lnSpc>
                <a:spcPct val="100000"/>
              </a:lnSpc>
              <a:spcBef>
                <a:spcPct val="40000"/>
              </a:spcBef>
            </a:pPr>
            <a:r>
              <a:rPr lang="en-US" sz="1200" b="0">
                <a:latin typeface="Courier New" pitchFamily="49" charset="0"/>
              </a:rPr>
              <a:t>R1# </a:t>
            </a:r>
            <a:r>
              <a:rPr lang="en-US" sz="1200">
                <a:latin typeface="Courier New" pitchFamily="49" charset="0"/>
              </a:rPr>
              <a:t>auto secure</a:t>
            </a:r>
          </a:p>
          <a:p>
            <a:pPr>
              <a:lnSpc>
                <a:spcPct val="100000"/>
              </a:lnSpc>
              <a:spcBef>
                <a:spcPct val="40000"/>
              </a:spcBef>
            </a:pPr>
            <a:r>
              <a:rPr lang="en-US" sz="1200" b="0">
                <a:latin typeface="Courier New" pitchFamily="49" charset="0"/>
              </a:rPr>
              <a:t>--- AutoSecure Configuration ---</a:t>
            </a:r>
          </a:p>
          <a:p>
            <a:pPr>
              <a:lnSpc>
                <a:spcPct val="100000"/>
              </a:lnSpc>
              <a:spcBef>
                <a:spcPct val="40000"/>
              </a:spcBef>
            </a:pPr>
            <a:r>
              <a:rPr lang="en-US" sz="1200" b="0">
                <a:latin typeface="Courier New" pitchFamily="49" charset="0"/>
              </a:rPr>
              <a:t>*** AutoSecure configuration enhances the security of the router, but it will not make it absolutely resistant to all security attacks ***</a:t>
            </a:r>
          </a:p>
          <a:p>
            <a:pPr>
              <a:lnSpc>
                <a:spcPct val="100000"/>
              </a:lnSpc>
              <a:spcBef>
                <a:spcPct val="40000"/>
              </a:spcBef>
            </a:pPr>
            <a:r>
              <a:rPr lang="en-US" sz="1200" b="0">
                <a:latin typeface="Courier New" pitchFamily="49" charset="0"/>
              </a:rPr>
              <a:t>AutoSecure will modify the configuration of your device.</a:t>
            </a:r>
          </a:p>
          <a:p>
            <a:pPr>
              <a:lnSpc>
                <a:spcPct val="100000"/>
              </a:lnSpc>
              <a:spcBef>
                <a:spcPct val="40000"/>
              </a:spcBef>
            </a:pPr>
            <a:r>
              <a:rPr lang="en-US" sz="1200" b="0">
                <a:latin typeface="Courier New" pitchFamily="49" charset="0"/>
              </a:rPr>
              <a:t>All configuration changes will be shown. For a detailed explanation of how the configuration changes enhance security and any possible side effects, please refer to Cisco.com for Autosecure documentation.</a:t>
            </a:r>
          </a:p>
        </p:txBody>
      </p:sp>
      <p:sp>
        <p:nvSpPr>
          <p:cNvPr id="67590" name="Rectangle 10"/>
          <p:cNvSpPr>
            <a:spLocks noChangeArrowheads="1"/>
          </p:cNvSpPr>
          <p:nvPr/>
        </p:nvSpPr>
        <p:spPr bwMode="auto">
          <a:xfrm>
            <a:off x="381000" y="4359275"/>
            <a:ext cx="40386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marL="171450" indent="-171450" eaLnBrk="1" hangingPunct="1">
              <a:lnSpc>
                <a:spcPct val="100000"/>
              </a:lnSpc>
            </a:pPr>
            <a:r>
              <a:rPr lang="en-US" sz="2000"/>
              <a:t>Cisco AutoSecure also:</a:t>
            </a:r>
          </a:p>
          <a:p>
            <a:pPr marL="171450" indent="-171450" eaLnBrk="1" hangingPunct="1">
              <a:lnSpc>
                <a:spcPct val="100000"/>
              </a:lnSpc>
              <a:buFontTx/>
              <a:buChar char="•"/>
            </a:pPr>
            <a:r>
              <a:rPr lang="en-US" sz="2000" b="0"/>
              <a:t>Disables NTP </a:t>
            </a:r>
          </a:p>
          <a:p>
            <a:pPr marL="171450" indent="-171450" eaLnBrk="1" hangingPunct="1">
              <a:lnSpc>
                <a:spcPct val="100000"/>
              </a:lnSpc>
              <a:buFontTx/>
              <a:buChar char="•"/>
            </a:pPr>
            <a:r>
              <a:rPr lang="en-US" sz="2000" b="0"/>
              <a:t>Configures AAA </a:t>
            </a:r>
          </a:p>
          <a:p>
            <a:pPr marL="171450" indent="-171450" eaLnBrk="1" hangingPunct="1">
              <a:lnSpc>
                <a:spcPct val="100000"/>
              </a:lnSpc>
              <a:buFontTx/>
              <a:buChar char="•"/>
            </a:pPr>
            <a:r>
              <a:rPr lang="en-US" sz="2000" b="0"/>
              <a:t>Sets SPD values </a:t>
            </a:r>
          </a:p>
          <a:p>
            <a:pPr marL="171450" indent="-171450" eaLnBrk="1" hangingPunct="1">
              <a:lnSpc>
                <a:spcPct val="100000"/>
              </a:lnSpc>
              <a:buFontTx/>
              <a:buChar char="•"/>
            </a:pPr>
            <a:r>
              <a:rPr lang="en-US" sz="2000" b="0"/>
              <a:t>Enables TCP intercepts </a:t>
            </a:r>
          </a:p>
          <a:p>
            <a:pPr marL="171450" indent="-171450" eaLnBrk="1" hangingPunct="1">
              <a:lnSpc>
                <a:spcPct val="100000"/>
              </a:lnSpc>
              <a:buFontTx/>
              <a:buChar char="•"/>
            </a:pPr>
            <a:r>
              <a:rPr lang="en-US" sz="2000" b="0"/>
              <a:t>Configures anti-spoofing ACLs on </a:t>
            </a:r>
            <a:br>
              <a:rPr lang="en-US" sz="2000" b="0"/>
            </a:br>
            <a:r>
              <a:rPr lang="en-US" sz="2000" b="0"/>
              <a:t>outside-facing interfaces </a:t>
            </a:r>
          </a:p>
        </p:txBody>
      </p:sp>
      <p:sp>
        <p:nvSpPr>
          <p:cNvPr id="67591" name="Rectangle 11"/>
          <p:cNvSpPr>
            <a:spLocks noChangeArrowheads="1"/>
          </p:cNvSpPr>
          <p:nvPr/>
        </p:nvSpPr>
        <p:spPr bwMode="auto">
          <a:xfrm>
            <a:off x="4876800" y="4114800"/>
            <a:ext cx="42672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pPr marL="171450" indent="-171450" eaLnBrk="1" hangingPunct="1">
              <a:lnSpc>
                <a:spcPct val="100000"/>
              </a:lnSpc>
            </a:pPr>
            <a:r>
              <a:rPr lang="en-US" sz="2000"/>
              <a:t>	SDM implements some the following features differently: </a:t>
            </a:r>
          </a:p>
          <a:p>
            <a:pPr marL="171450" indent="-171450" eaLnBrk="1" hangingPunct="1">
              <a:lnSpc>
                <a:spcPct val="100000"/>
              </a:lnSpc>
              <a:buFontTx/>
              <a:buChar char="•"/>
            </a:pPr>
            <a:r>
              <a:rPr lang="en-US" sz="2000" b="0"/>
              <a:t>SNMP is disabled but will not configure SNMPv3 </a:t>
            </a:r>
          </a:p>
          <a:p>
            <a:pPr marL="171450" indent="-171450" eaLnBrk="1" hangingPunct="1">
              <a:lnSpc>
                <a:spcPct val="100000"/>
              </a:lnSpc>
              <a:buFontTx/>
              <a:buChar char="•"/>
            </a:pPr>
            <a:r>
              <a:rPr lang="en-US" sz="2000" b="0"/>
              <a:t>SSH is enabled and configured with   images that support this feature. </a:t>
            </a:r>
          </a:p>
          <a:p>
            <a:pPr marL="171450" indent="-171450" eaLnBrk="1" hangingPunct="1">
              <a:lnSpc>
                <a:spcPct val="100000"/>
              </a:lnSpc>
              <a:buFontTx/>
              <a:buChar char="•"/>
            </a:pPr>
            <a:r>
              <a:rPr lang="en-US" sz="2000" b="0"/>
              <a:t>Secure Copy Protocol (SCP) is not enabled--unsecure FTP is.</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4"/>
          <p:cNvPicPr>
            <a:picLocks noChangeAspect="1" noChangeArrowheads="1"/>
          </p:cNvPicPr>
          <p:nvPr/>
        </p:nvPicPr>
        <p:blipFill>
          <a:blip r:embed="rId3">
            <a:extLst>
              <a:ext uri="{28A0092B-C50C-407E-A947-70E740481C1C}">
                <a14:useLocalDpi xmlns:a14="http://schemas.microsoft.com/office/drawing/2010/main" val="0"/>
              </a:ext>
            </a:extLst>
          </a:blip>
          <a:srcRect l="19261" t="21538" r="24879" b="26154"/>
          <a:stretch>
            <a:fillRect/>
          </a:stretch>
        </p:blipFill>
        <p:spPr bwMode="auto">
          <a:xfrm>
            <a:off x="2082800" y="1752600"/>
            <a:ext cx="4953000" cy="288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Perimeter Implementations</a:t>
            </a:r>
          </a:p>
        </p:txBody>
      </p:sp>
      <p:sp>
        <p:nvSpPr>
          <p:cNvPr id="13315" name="Rectangle 4"/>
          <p:cNvSpPr>
            <a:spLocks noGrp="1" noChangeArrowheads="1"/>
          </p:cNvSpPr>
          <p:nvPr>
            <p:ph type="body" idx="1"/>
          </p:nvPr>
        </p:nvSpPr>
        <p:spPr>
          <a:xfrm>
            <a:off x="455613" y="1447800"/>
            <a:ext cx="4268787" cy="4724400"/>
          </a:xfrm>
        </p:spPr>
        <p:txBody>
          <a:bodyPr/>
          <a:lstStyle/>
          <a:p>
            <a:pPr>
              <a:lnSpc>
                <a:spcPct val="85000"/>
              </a:lnSpc>
            </a:pPr>
            <a:r>
              <a:rPr lang="en-US" sz="2400" smtClean="0"/>
              <a:t>Single Router Approach</a:t>
            </a:r>
          </a:p>
          <a:p>
            <a:pPr marL="627063" lvl="1" indent="0">
              <a:lnSpc>
                <a:spcPct val="85000"/>
              </a:lnSpc>
              <a:buFontTx/>
              <a:buNone/>
            </a:pPr>
            <a:r>
              <a:rPr lang="en-US" sz="2000" smtClean="0"/>
              <a:t>A single router connects the internal LAN to the Internet. All security policies are configured on this device.</a:t>
            </a:r>
          </a:p>
          <a:p>
            <a:pPr>
              <a:lnSpc>
                <a:spcPct val="85000"/>
              </a:lnSpc>
            </a:pPr>
            <a:r>
              <a:rPr lang="en-US" sz="2400" smtClean="0"/>
              <a:t>Defense-in-depth Approach</a:t>
            </a:r>
          </a:p>
          <a:p>
            <a:pPr marL="627063" lvl="1" indent="0">
              <a:lnSpc>
                <a:spcPct val="85000"/>
              </a:lnSpc>
              <a:buFontTx/>
              <a:buNone/>
            </a:pPr>
            <a:r>
              <a:rPr lang="en-US" sz="2000" smtClean="0"/>
              <a:t>Passes everything through to the firewall. A set of rules determines what traffic the router will allow or deny.</a:t>
            </a:r>
          </a:p>
          <a:p>
            <a:pPr>
              <a:lnSpc>
                <a:spcPct val="85000"/>
              </a:lnSpc>
            </a:pPr>
            <a:r>
              <a:rPr lang="en-US" sz="2400" smtClean="0"/>
              <a:t>DMZ Approach</a:t>
            </a:r>
          </a:p>
          <a:p>
            <a:pPr marL="627063" lvl="1" indent="0">
              <a:lnSpc>
                <a:spcPct val="85000"/>
              </a:lnSpc>
              <a:buFontTx/>
              <a:buNone/>
            </a:pPr>
            <a:r>
              <a:rPr lang="en-US" sz="2000" smtClean="0"/>
              <a:t>The DMZ is set up between two routers. Most traffic filtering left to the firewall</a:t>
            </a:r>
          </a:p>
        </p:txBody>
      </p:sp>
      <p:sp>
        <p:nvSpPr>
          <p:cNvPr id="13316" name="Rectangle 7"/>
          <p:cNvSpPr>
            <a:spLocks noChangeArrowheads="1"/>
          </p:cNvSpPr>
          <p:nvPr/>
        </p:nvSpPr>
        <p:spPr bwMode="auto">
          <a:xfrm>
            <a:off x="5105400" y="1600200"/>
            <a:ext cx="3962400" cy="1219200"/>
          </a:xfrm>
          <a:prstGeom prst="rect">
            <a:avLst/>
          </a:prstGeom>
          <a:solidFill>
            <a:srgbClr val="F0C566"/>
          </a:solidFill>
          <a:ln w="28575" algn="ctr">
            <a:solidFill>
              <a:schemeClr val="tx1"/>
            </a:solidFill>
            <a:miter lim="800000"/>
            <a:headEnd/>
            <a:tailEnd/>
          </a:ln>
        </p:spPr>
        <p:txBody>
          <a:bodyPr wrap="none" lIns="82124" tIns="41061" rIns="82124" bIns="41061" anchor="ctr"/>
          <a:lstStyle/>
          <a:p>
            <a:endParaRPr lang="sk-SK"/>
          </a:p>
        </p:txBody>
      </p:sp>
      <p:sp>
        <p:nvSpPr>
          <p:cNvPr id="13317" name="Line 8"/>
          <p:cNvSpPr>
            <a:spLocks noChangeShapeType="1"/>
          </p:cNvSpPr>
          <p:nvPr/>
        </p:nvSpPr>
        <p:spPr bwMode="auto">
          <a:xfrm>
            <a:off x="5430838" y="2225675"/>
            <a:ext cx="25717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sk-SK"/>
          </a:p>
        </p:txBody>
      </p:sp>
      <p:pic>
        <p:nvPicPr>
          <p:cNvPr id="13318" name="Picture 9" descr="Network_Cloud_Standar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1763" y="1936750"/>
            <a:ext cx="1131887"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9" name="Picture 10" descr="Network_Cloud_Standar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1625" y="1930400"/>
            <a:ext cx="1133475"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0" name="Rectangle 11"/>
          <p:cNvSpPr>
            <a:spLocks noChangeArrowheads="1"/>
          </p:cNvSpPr>
          <p:nvPr/>
        </p:nvSpPr>
        <p:spPr bwMode="auto">
          <a:xfrm>
            <a:off x="8061325" y="1992313"/>
            <a:ext cx="833438"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defTabSz="1028700">
              <a:lnSpc>
                <a:spcPct val="100000"/>
              </a:lnSpc>
              <a:spcBef>
                <a:spcPct val="50000"/>
              </a:spcBef>
            </a:pPr>
            <a:r>
              <a:rPr lang="en-US" sz="1400" b="0"/>
              <a:t>LAN 1</a:t>
            </a:r>
            <a:br>
              <a:rPr lang="en-US" sz="1400" b="0"/>
            </a:br>
            <a:r>
              <a:rPr lang="en-US" sz="1200" b="0"/>
              <a:t>192.168.2.0</a:t>
            </a:r>
          </a:p>
        </p:txBody>
      </p:sp>
      <p:sp>
        <p:nvSpPr>
          <p:cNvPr id="13321" name="Rectangle 12"/>
          <p:cNvSpPr>
            <a:spLocks noChangeArrowheads="1"/>
          </p:cNvSpPr>
          <p:nvPr/>
        </p:nvSpPr>
        <p:spPr bwMode="auto">
          <a:xfrm>
            <a:off x="6473825" y="1744663"/>
            <a:ext cx="13208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548" tIns="51774" rIns="103548" bIns="51774">
            <a:spAutoFit/>
          </a:bodyPr>
          <a:lstStyle/>
          <a:p>
            <a:pPr algn="ctr" defTabSz="1028700">
              <a:lnSpc>
                <a:spcPct val="100000"/>
              </a:lnSpc>
              <a:spcBef>
                <a:spcPct val="50000"/>
              </a:spcBef>
            </a:pPr>
            <a:r>
              <a:rPr lang="en-US" sz="1400" b="0"/>
              <a:t>Router 1 (R1)</a:t>
            </a:r>
          </a:p>
        </p:txBody>
      </p:sp>
      <p:sp>
        <p:nvSpPr>
          <p:cNvPr id="13322" name="Rectangle 13"/>
          <p:cNvSpPr>
            <a:spLocks noChangeArrowheads="1"/>
          </p:cNvSpPr>
          <p:nvPr/>
        </p:nvSpPr>
        <p:spPr bwMode="auto">
          <a:xfrm>
            <a:off x="5410200" y="2124075"/>
            <a:ext cx="72548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defTabSz="1028700">
              <a:lnSpc>
                <a:spcPct val="100000"/>
              </a:lnSpc>
              <a:spcBef>
                <a:spcPct val="50000"/>
              </a:spcBef>
            </a:pPr>
            <a:r>
              <a:rPr lang="en-US" sz="1400" b="0"/>
              <a:t>Internet</a:t>
            </a:r>
          </a:p>
        </p:txBody>
      </p:sp>
      <p:pic>
        <p:nvPicPr>
          <p:cNvPr id="13323" name="Picture 14" descr="Rout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31013" y="2011363"/>
            <a:ext cx="6270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4" name="Rectangle 16"/>
          <p:cNvSpPr>
            <a:spLocks noChangeArrowheads="1"/>
          </p:cNvSpPr>
          <p:nvPr/>
        </p:nvSpPr>
        <p:spPr bwMode="auto">
          <a:xfrm>
            <a:off x="5105400" y="3276600"/>
            <a:ext cx="3962400" cy="1066800"/>
          </a:xfrm>
          <a:prstGeom prst="rect">
            <a:avLst/>
          </a:prstGeom>
          <a:solidFill>
            <a:srgbClr val="99CCFF"/>
          </a:solidFill>
          <a:ln w="28575" algn="ctr">
            <a:solidFill>
              <a:schemeClr val="tx1"/>
            </a:solidFill>
            <a:miter lim="800000"/>
            <a:headEnd/>
            <a:tailEnd/>
          </a:ln>
        </p:spPr>
        <p:txBody>
          <a:bodyPr wrap="none" lIns="82124" tIns="41061" rIns="82124" bIns="41061" anchor="ctr"/>
          <a:lstStyle/>
          <a:p>
            <a:endParaRPr lang="sk-SK"/>
          </a:p>
        </p:txBody>
      </p:sp>
      <p:sp>
        <p:nvSpPr>
          <p:cNvPr id="13325" name="Line 17"/>
          <p:cNvSpPr>
            <a:spLocks noChangeShapeType="1"/>
          </p:cNvSpPr>
          <p:nvPr/>
        </p:nvSpPr>
        <p:spPr bwMode="auto">
          <a:xfrm>
            <a:off x="5373688" y="3843338"/>
            <a:ext cx="25717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sk-SK"/>
          </a:p>
        </p:txBody>
      </p:sp>
      <p:pic>
        <p:nvPicPr>
          <p:cNvPr id="13326" name="Picture 18" descr="Network_Cloud_Standar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75250" y="3570288"/>
            <a:ext cx="1131888"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7" name="Picture 19" descr="Network_Cloud_Standar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86700" y="3562350"/>
            <a:ext cx="1131888"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8" name="Rectangle 20"/>
          <p:cNvSpPr>
            <a:spLocks noChangeArrowheads="1"/>
          </p:cNvSpPr>
          <p:nvPr/>
        </p:nvSpPr>
        <p:spPr bwMode="auto">
          <a:xfrm>
            <a:off x="8013700" y="3606800"/>
            <a:ext cx="833438"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defTabSz="1028700">
              <a:lnSpc>
                <a:spcPct val="100000"/>
              </a:lnSpc>
              <a:spcBef>
                <a:spcPct val="50000"/>
              </a:spcBef>
            </a:pPr>
            <a:r>
              <a:rPr lang="en-US" sz="1400" b="0"/>
              <a:t>LAN 1</a:t>
            </a:r>
            <a:br>
              <a:rPr lang="en-US" sz="1400" b="0"/>
            </a:br>
            <a:r>
              <a:rPr lang="en-US" sz="1200" b="0"/>
              <a:t>192.168.2.0</a:t>
            </a:r>
          </a:p>
        </p:txBody>
      </p:sp>
      <p:sp>
        <p:nvSpPr>
          <p:cNvPr id="13329" name="Rectangle 21"/>
          <p:cNvSpPr>
            <a:spLocks noChangeArrowheads="1"/>
          </p:cNvSpPr>
          <p:nvPr/>
        </p:nvSpPr>
        <p:spPr bwMode="auto">
          <a:xfrm>
            <a:off x="6069013" y="3459163"/>
            <a:ext cx="13208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548" tIns="51774" rIns="103548" bIns="51774">
            <a:spAutoFit/>
          </a:bodyPr>
          <a:lstStyle/>
          <a:p>
            <a:pPr algn="ctr" defTabSz="1028700">
              <a:lnSpc>
                <a:spcPct val="100000"/>
              </a:lnSpc>
              <a:spcBef>
                <a:spcPct val="50000"/>
              </a:spcBef>
            </a:pPr>
            <a:r>
              <a:rPr lang="en-US" sz="1400" b="0"/>
              <a:t>R1</a:t>
            </a:r>
          </a:p>
        </p:txBody>
      </p:sp>
      <p:sp>
        <p:nvSpPr>
          <p:cNvPr id="13330" name="Rectangle 22"/>
          <p:cNvSpPr>
            <a:spLocks noChangeArrowheads="1"/>
          </p:cNvSpPr>
          <p:nvPr/>
        </p:nvSpPr>
        <p:spPr bwMode="auto">
          <a:xfrm>
            <a:off x="5410200" y="3733800"/>
            <a:ext cx="7429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defTabSz="1028700">
              <a:lnSpc>
                <a:spcPct val="100000"/>
              </a:lnSpc>
              <a:spcBef>
                <a:spcPct val="50000"/>
              </a:spcBef>
            </a:pPr>
            <a:r>
              <a:rPr lang="en-US" sz="1400" b="0"/>
              <a:t>Internet</a:t>
            </a:r>
          </a:p>
        </p:txBody>
      </p:sp>
      <p:sp>
        <p:nvSpPr>
          <p:cNvPr id="13331" name="Rectangle 23"/>
          <p:cNvSpPr>
            <a:spLocks noChangeArrowheads="1"/>
          </p:cNvSpPr>
          <p:nvPr/>
        </p:nvSpPr>
        <p:spPr bwMode="auto">
          <a:xfrm>
            <a:off x="6805613" y="3467100"/>
            <a:ext cx="13208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548" tIns="51774" rIns="103548" bIns="51774">
            <a:spAutoFit/>
          </a:bodyPr>
          <a:lstStyle/>
          <a:p>
            <a:pPr algn="ctr" defTabSz="1028700">
              <a:lnSpc>
                <a:spcPct val="100000"/>
              </a:lnSpc>
              <a:spcBef>
                <a:spcPct val="50000"/>
              </a:spcBef>
            </a:pPr>
            <a:r>
              <a:rPr lang="en-US" sz="1400" b="0"/>
              <a:t>Firewall</a:t>
            </a:r>
          </a:p>
        </p:txBody>
      </p:sp>
      <p:pic>
        <p:nvPicPr>
          <p:cNvPr id="13332" name="Picture 24" descr="Route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05575" y="3705225"/>
            <a:ext cx="41751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3" name="Picture 25" descr="PixFirewall_Lef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50113" y="3695700"/>
            <a:ext cx="41751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4" name="Rectangle 27"/>
          <p:cNvSpPr>
            <a:spLocks noChangeArrowheads="1"/>
          </p:cNvSpPr>
          <p:nvPr/>
        </p:nvSpPr>
        <p:spPr bwMode="auto">
          <a:xfrm>
            <a:off x="5105400" y="4876800"/>
            <a:ext cx="3962400" cy="1219200"/>
          </a:xfrm>
          <a:prstGeom prst="rect">
            <a:avLst/>
          </a:prstGeom>
          <a:solidFill>
            <a:schemeClr val="accent2"/>
          </a:solidFill>
          <a:ln w="28575" algn="ctr">
            <a:solidFill>
              <a:schemeClr val="tx1"/>
            </a:solidFill>
            <a:miter lim="800000"/>
            <a:headEnd/>
            <a:tailEnd/>
          </a:ln>
        </p:spPr>
        <p:txBody>
          <a:bodyPr wrap="none" lIns="73025" tIns="36512" rIns="73025" bIns="36512" anchor="ctr"/>
          <a:lstStyle/>
          <a:p>
            <a:endParaRPr lang="sk-SK"/>
          </a:p>
        </p:txBody>
      </p:sp>
      <p:sp>
        <p:nvSpPr>
          <p:cNvPr id="13335" name="Line 28"/>
          <p:cNvSpPr>
            <a:spLocks noChangeShapeType="1"/>
          </p:cNvSpPr>
          <p:nvPr/>
        </p:nvSpPr>
        <p:spPr bwMode="auto">
          <a:xfrm>
            <a:off x="5383213" y="5389563"/>
            <a:ext cx="2571750"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sk-SK"/>
          </a:p>
        </p:txBody>
      </p:sp>
      <p:pic>
        <p:nvPicPr>
          <p:cNvPr id="13336" name="Picture 29" descr="Network_Cloud_Standar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30800" y="5130800"/>
            <a:ext cx="11334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7" name="Picture 30" descr="Network_Cloud_Standar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07338" y="5133975"/>
            <a:ext cx="11334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8" name="Line 31"/>
          <p:cNvSpPr>
            <a:spLocks noChangeShapeType="1"/>
          </p:cNvSpPr>
          <p:nvPr/>
        </p:nvSpPr>
        <p:spPr bwMode="auto">
          <a:xfrm>
            <a:off x="7077075" y="5414963"/>
            <a:ext cx="0" cy="2873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sk-SK"/>
          </a:p>
        </p:txBody>
      </p:sp>
      <p:sp>
        <p:nvSpPr>
          <p:cNvPr id="13339" name="Rectangle 32"/>
          <p:cNvSpPr>
            <a:spLocks noChangeArrowheads="1"/>
          </p:cNvSpPr>
          <p:nvPr/>
        </p:nvSpPr>
        <p:spPr bwMode="auto">
          <a:xfrm>
            <a:off x="8013700" y="5200650"/>
            <a:ext cx="833438"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defTabSz="1028700">
              <a:lnSpc>
                <a:spcPct val="100000"/>
              </a:lnSpc>
              <a:spcBef>
                <a:spcPct val="50000"/>
              </a:spcBef>
            </a:pPr>
            <a:r>
              <a:rPr lang="en-US" sz="1400" b="0"/>
              <a:t>LAN 1</a:t>
            </a:r>
            <a:br>
              <a:rPr lang="en-US" sz="1400" b="0"/>
            </a:br>
            <a:r>
              <a:rPr lang="en-US" sz="1200" b="0"/>
              <a:t>192.168.2.0</a:t>
            </a:r>
          </a:p>
        </p:txBody>
      </p:sp>
      <p:sp>
        <p:nvSpPr>
          <p:cNvPr id="13340" name="Rectangle 33"/>
          <p:cNvSpPr>
            <a:spLocks noChangeArrowheads="1"/>
          </p:cNvSpPr>
          <p:nvPr/>
        </p:nvSpPr>
        <p:spPr bwMode="auto">
          <a:xfrm>
            <a:off x="6078538" y="5040313"/>
            <a:ext cx="90328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548" tIns="51774" rIns="103548" bIns="51774">
            <a:spAutoFit/>
          </a:bodyPr>
          <a:lstStyle/>
          <a:p>
            <a:pPr algn="ctr" defTabSz="1028700">
              <a:lnSpc>
                <a:spcPct val="100000"/>
              </a:lnSpc>
              <a:spcBef>
                <a:spcPct val="50000"/>
              </a:spcBef>
            </a:pPr>
            <a:r>
              <a:rPr lang="en-US" sz="1400" b="0">
                <a:solidFill>
                  <a:schemeClr val="bg1"/>
                </a:solidFill>
              </a:rPr>
              <a:t>R1</a:t>
            </a:r>
          </a:p>
        </p:txBody>
      </p:sp>
      <p:sp>
        <p:nvSpPr>
          <p:cNvPr id="13341" name="Rectangle 34"/>
          <p:cNvSpPr>
            <a:spLocks noChangeArrowheads="1"/>
          </p:cNvSpPr>
          <p:nvPr/>
        </p:nvSpPr>
        <p:spPr bwMode="auto">
          <a:xfrm>
            <a:off x="5322888" y="5273675"/>
            <a:ext cx="77311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defTabSz="1028700">
              <a:lnSpc>
                <a:spcPct val="100000"/>
              </a:lnSpc>
              <a:spcBef>
                <a:spcPct val="50000"/>
              </a:spcBef>
            </a:pPr>
            <a:r>
              <a:rPr lang="en-US" sz="1400" b="0"/>
              <a:t>Internet</a:t>
            </a:r>
          </a:p>
        </p:txBody>
      </p:sp>
      <p:sp>
        <p:nvSpPr>
          <p:cNvPr id="13342" name="Rectangle 35"/>
          <p:cNvSpPr>
            <a:spLocks noChangeArrowheads="1"/>
          </p:cNvSpPr>
          <p:nvPr/>
        </p:nvSpPr>
        <p:spPr bwMode="auto">
          <a:xfrm>
            <a:off x="6981825" y="5040313"/>
            <a:ext cx="13208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548" tIns="51774" rIns="103548" bIns="51774">
            <a:spAutoFit/>
          </a:bodyPr>
          <a:lstStyle/>
          <a:p>
            <a:pPr algn="ctr" defTabSz="1028700">
              <a:lnSpc>
                <a:spcPct val="100000"/>
              </a:lnSpc>
              <a:spcBef>
                <a:spcPct val="50000"/>
              </a:spcBef>
            </a:pPr>
            <a:r>
              <a:rPr lang="en-US" sz="1400" b="0">
                <a:solidFill>
                  <a:schemeClr val="bg1"/>
                </a:solidFill>
              </a:rPr>
              <a:t>R2</a:t>
            </a:r>
          </a:p>
        </p:txBody>
      </p:sp>
      <p:sp>
        <p:nvSpPr>
          <p:cNvPr id="13343" name="Rectangle 36"/>
          <p:cNvSpPr>
            <a:spLocks noChangeArrowheads="1"/>
          </p:cNvSpPr>
          <p:nvPr/>
        </p:nvSpPr>
        <p:spPr bwMode="auto">
          <a:xfrm>
            <a:off x="6356350" y="5040313"/>
            <a:ext cx="1460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548" tIns="51774" rIns="103548" bIns="51774">
            <a:spAutoFit/>
          </a:bodyPr>
          <a:lstStyle/>
          <a:p>
            <a:pPr algn="ctr" defTabSz="1028700">
              <a:lnSpc>
                <a:spcPct val="100000"/>
              </a:lnSpc>
              <a:spcBef>
                <a:spcPct val="50000"/>
              </a:spcBef>
            </a:pPr>
            <a:r>
              <a:rPr lang="en-US" sz="1400" b="0">
                <a:solidFill>
                  <a:schemeClr val="bg1"/>
                </a:solidFill>
              </a:rPr>
              <a:t>Firewall</a:t>
            </a:r>
          </a:p>
        </p:txBody>
      </p:sp>
      <p:sp>
        <p:nvSpPr>
          <p:cNvPr id="13344" name="Text Box 37"/>
          <p:cNvSpPr txBox="1">
            <a:spLocks noChangeArrowheads="1"/>
          </p:cNvSpPr>
          <p:nvPr/>
        </p:nvSpPr>
        <p:spPr bwMode="auto">
          <a:xfrm>
            <a:off x="6826250" y="5699125"/>
            <a:ext cx="5492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82124" tIns="41061" rIns="82124" bIns="41061">
            <a:spAutoFit/>
          </a:bodyPr>
          <a:lstStyle>
            <a:lvl1pPr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r>
              <a:rPr lang="en-US" sz="1400" b="0">
                <a:solidFill>
                  <a:schemeClr val="bg1"/>
                </a:solidFill>
              </a:rPr>
              <a:t>DMZ</a:t>
            </a:r>
          </a:p>
        </p:txBody>
      </p:sp>
      <p:sp>
        <p:nvSpPr>
          <p:cNvPr id="13345" name="Line 38"/>
          <p:cNvSpPr>
            <a:spLocks noChangeShapeType="1"/>
          </p:cNvSpPr>
          <p:nvPr/>
        </p:nvSpPr>
        <p:spPr bwMode="auto">
          <a:xfrm>
            <a:off x="6867525" y="5702300"/>
            <a:ext cx="417513"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sk-SK"/>
          </a:p>
        </p:txBody>
      </p:sp>
      <p:pic>
        <p:nvPicPr>
          <p:cNvPr id="13346" name="Picture 39" descr="Route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308725" y="5262563"/>
            <a:ext cx="417513"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47" name="Picture 40" descr="Route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39025" y="5270500"/>
            <a:ext cx="415925"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48" name="Picture 41" descr="PixFirewall_Left"/>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892925" y="5262563"/>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Areas of Router Security</a:t>
            </a:r>
          </a:p>
        </p:txBody>
      </p:sp>
      <p:sp>
        <p:nvSpPr>
          <p:cNvPr id="14339" name="Rectangle 4"/>
          <p:cNvSpPr>
            <a:spLocks noGrp="1" noChangeArrowheads="1"/>
          </p:cNvSpPr>
          <p:nvPr>
            <p:ph type="body" idx="1"/>
          </p:nvPr>
        </p:nvSpPr>
        <p:spPr/>
        <p:txBody>
          <a:bodyPr/>
          <a:lstStyle/>
          <a:p>
            <a:pPr>
              <a:lnSpc>
                <a:spcPct val="75000"/>
              </a:lnSpc>
            </a:pPr>
            <a:r>
              <a:rPr lang="en-US" sz="2400" smtClean="0"/>
              <a:t>Physical Security</a:t>
            </a:r>
          </a:p>
          <a:p>
            <a:pPr lvl="1">
              <a:lnSpc>
                <a:spcPct val="75000"/>
              </a:lnSpc>
            </a:pPr>
            <a:r>
              <a:rPr lang="en-US" sz="2000" smtClean="0"/>
              <a:t>Place router in a secured, locked room</a:t>
            </a:r>
          </a:p>
          <a:p>
            <a:pPr lvl="1">
              <a:lnSpc>
                <a:spcPct val="75000"/>
              </a:lnSpc>
            </a:pPr>
            <a:r>
              <a:rPr lang="en-US" sz="2000" smtClean="0"/>
              <a:t>Install an uninterruptible power supply</a:t>
            </a:r>
          </a:p>
          <a:p>
            <a:pPr>
              <a:lnSpc>
                <a:spcPct val="75000"/>
              </a:lnSpc>
            </a:pPr>
            <a:r>
              <a:rPr lang="en-US" sz="2400" smtClean="0"/>
              <a:t>Operating System Security</a:t>
            </a:r>
          </a:p>
          <a:p>
            <a:pPr lvl="1">
              <a:lnSpc>
                <a:spcPct val="75000"/>
              </a:lnSpc>
            </a:pPr>
            <a:r>
              <a:rPr lang="en-US" sz="2000" smtClean="0"/>
              <a:t>Use the latest stable version that meets network requirements</a:t>
            </a:r>
          </a:p>
          <a:p>
            <a:pPr lvl="1">
              <a:lnSpc>
                <a:spcPct val="75000"/>
              </a:lnSpc>
            </a:pPr>
            <a:r>
              <a:rPr lang="en-US" sz="2000" smtClean="0"/>
              <a:t>Keep a copy of the O/S and configuration file as a backup</a:t>
            </a:r>
          </a:p>
          <a:p>
            <a:pPr>
              <a:lnSpc>
                <a:spcPct val="75000"/>
              </a:lnSpc>
            </a:pPr>
            <a:r>
              <a:rPr lang="en-US" sz="2400" smtClean="0"/>
              <a:t>Router Hardening</a:t>
            </a:r>
          </a:p>
          <a:p>
            <a:pPr lvl="1">
              <a:lnSpc>
                <a:spcPct val="75000"/>
              </a:lnSpc>
            </a:pPr>
            <a:r>
              <a:rPr lang="en-US" sz="2000" smtClean="0"/>
              <a:t>Secure administrative control</a:t>
            </a:r>
          </a:p>
          <a:p>
            <a:pPr lvl="1">
              <a:lnSpc>
                <a:spcPct val="75000"/>
              </a:lnSpc>
            </a:pPr>
            <a:r>
              <a:rPr lang="en-US" sz="2000" smtClean="0"/>
              <a:t>Disable unused ports and interfaces</a:t>
            </a:r>
          </a:p>
          <a:p>
            <a:pPr lvl="1">
              <a:lnSpc>
                <a:spcPct val="75000"/>
              </a:lnSpc>
            </a:pPr>
            <a:r>
              <a:rPr lang="en-US" sz="2000" smtClean="0"/>
              <a:t>Disable unnecessary services</a:t>
            </a:r>
          </a:p>
          <a:p>
            <a:pPr>
              <a:lnSpc>
                <a:spcPct val="75000"/>
              </a:lnSpc>
            </a:pPr>
            <a:endParaRPr lang="en-US" sz="2400" smtClean="0"/>
          </a:p>
        </p:txBody>
      </p:sp>
      <p:pic>
        <p:nvPicPr>
          <p:cNvPr id="14340" name="Picture 5" descr="MCj04242020000[1]"/>
          <p:cNvPicPr>
            <a:picLocks noGrp="1" noChangeAspect="1" noChangeArrowheads="1"/>
          </p:cNvPicPr>
          <p:nvPr>
            <p:ph sz="half" idx="4294967295"/>
          </p:nvPr>
        </p:nvPicPr>
        <p:blipFill>
          <a:blip r:embed="rId3" cstate="print">
            <a:extLst>
              <a:ext uri="{28A0092B-C50C-407E-A947-70E740481C1C}">
                <a14:useLocalDpi xmlns:a14="http://schemas.microsoft.com/office/drawing/2010/main" val="0"/>
              </a:ext>
            </a:extLst>
          </a:blip>
          <a:srcRect/>
          <a:stretch>
            <a:fillRect/>
          </a:stretch>
        </p:blipFill>
        <p:spPr>
          <a:xfrm>
            <a:off x="7010400" y="4419600"/>
            <a:ext cx="1003300" cy="1741488"/>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Banner Messages</a:t>
            </a:r>
          </a:p>
        </p:txBody>
      </p:sp>
      <p:sp>
        <p:nvSpPr>
          <p:cNvPr id="15363" name="Rectangle 4"/>
          <p:cNvSpPr>
            <a:spLocks noGrp="1" noChangeArrowheads="1"/>
          </p:cNvSpPr>
          <p:nvPr>
            <p:ph type="body" idx="1"/>
          </p:nvPr>
        </p:nvSpPr>
        <p:spPr/>
        <p:txBody>
          <a:bodyPr/>
          <a:lstStyle/>
          <a:p>
            <a:r>
              <a:rPr lang="en-US" sz="2400" smtClean="0"/>
              <a:t>Banners are disabled by default and must be explicitly enabled. </a:t>
            </a:r>
          </a:p>
          <a:p>
            <a:endParaRPr lang="en-US" sz="2400" smtClean="0"/>
          </a:p>
          <a:p>
            <a:r>
              <a:rPr lang="en-US" sz="2400" smtClean="0"/>
              <a:t>There are four valid tokens for use within the message section of the banner command:</a:t>
            </a:r>
            <a:endParaRPr lang="en-US" sz="2400" b="1" smtClean="0"/>
          </a:p>
          <a:p>
            <a:pPr marL="860425" lvl="1" indent="-287338"/>
            <a:r>
              <a:rPr lang="en-US" sz="2000" b="1" smtClean="0"/>
              <a:t>$(hostname)</a:t>
            </a:r>
            <a:r>
              <a:rPr lang="en-US" sz="2000" smtClean="0"/>
              <a:t>—Displays the hostname for the router</a:t>
            </a:r>
            <a:endParaRPr lang="en-US" sz="2000" b="1" smtClean="0"/>
          </a:p>
          <a:p>
            <a:pPr marL="860425" lvl="1" indent="-287338"/>
            <a:r>
              <a:rPr lang="en-US" sz="2000" b="1" smtClean="0"/>
              <a:t>$(domain)</a:t>
            </a:r>
            <a:r>
              <a:rPr lang="en-US" sz="2000" smtClean="0"/>
              <a:t>—Displays the domain name for the router</a:t>
            </a:r>
            <a:endParaRPr lang="en-US" sz="2000" b="1" smtClean="0"/>
          </a:p>
          <a:p>
            <a:pPr marL="860425" lvl="1" indent="-287338"/>
            <a:r>
              <a:rPr lang="en-US" sz="2000" b="1" smtClean="0"/>
              <a:t>$(line)</a:t>
            </a:r>
            <a:r>
              <a:rPr lang="en-US" sz="2000" smtClean="0"/>
              <a:t>—Displays the vty or tty (asynchronous) line number</a:t>
            </a:r>
            <a:endParaRPr lang="en-US" sz="2000" b="1" smtClean="0"/>
          </a:p>
          <a:p>
            <a:pPr marL="860425" lvl="1" indent="-287338"/>
            <a:r>
              <a:rPr lang="en-US" sz="2000" b="1" smtClean="0"/>
              <a:t>$(line-desc)</a:t>
            </a:r>
            <a:r>
              <a:rPr lang="en-US" sz="2000" smtClean="0"/>
              <a:t>—Displays the description that is attached to the line</a:t>
            </a:r>
          </a:p>
        </p:txBody>
      </p:sp>
      <p:sp>
        <p:nvSpPr>
          <p:cNvPr id="15364" name="TextBox 2"/>
          <p:cNvSpPr txBox="1">
            <a:spLocks noChangeArrowheads="1"/>
          </p:cNvSpPr>
          <p:nvPr/>
        </p:nvSpPr>
        <p:spPr bwMode="auto">
          <a:xfrm>
            <a:off x="609600" y="1371600"/>
            <a:ext cx="80010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7663" indent="-347663">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a:buFontTx/>
              <a:buChar char="•"/>
            </a:pPr>
            <a:endParaRPr lang="sk-SK" sz="2400" b="0"/>
          </a:p>
        </p:txBody>
      </p:sp>
      <p:sp>
        <p:nvSpPr>
          <p:cNvPr id="15365" name="Text Box 5"/>
          <p:cNvSpPr txBox="1">
            <a:spLocks noChangeArrowheads="1"/>
          </p:cNvSpPr>
          <p:nvPr/>
        </p:nvSpPr>
        <p:spPr bwMode="auto">
          <a:xfrm>
            <a:off x="762000" y="2590800"/>
            <a:ext cx="8001000" cy="365125"/>
          </a:xfrm>
          <a:prstGeom prst="rect">
            <a:avLst/>
          </a:prstGeom>
          <a:solidFill>
            <a:srgbClr val="DDDDDD"/>
          </a:solidFill>
          <a:ln w="28575" algn="ctr">
            <a:solidFill>
              <a:schemeClr val="tx1"/>
            </a:solidFill>
            <a:miter lim="800000"/>
            <a:headEnd type="none" w="sm" len="sm"/>
            <a:tailEnd type="none" w="sm" len="sm"/>
          </a:ln>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pPr>
            <a:r>
              <a:rPr lang="en-US" sz="1600" b="0">
                <a:latin typeface="Courier New" pitchFamily="49" charset="0"/>
              </a:rPr>
              <a:t>R1(config)#</a:t>
            </a:r>
            <a:r>
              <a:rPr lang="en-US" sz="1600">
                <a:latin typeface="Courier New" pitchFamily="49" charset="0"/>
              </a:rPr>
              <a:t> </a:t>
            </a:r>
            <a:r>
              <a:rPr lang="en-US" sz="1600"/>
              <a:t>banner {</a:t>
            </a:r>
            <a:r>
              <a:rPr lang="en-US" sz="1600">
                <a:solidFill>
                  <a:srgbClr val="CC0000"/>
                </a:solidFill>
              </a:rPr>
              <a:t>exec</a:t>
            </a:r>
            <a:r>
              <a:rPr lang="en-US" sz="1600"/>
              <a:t> | </a:t>
            </a:r>
            <a:r>
              <a:rPr lang="en-US" sz="1600">
                <a:solidFill>
                  <a:srgbClr val="CC0000"/>
                </a:solidFill>
              </a:rPr>
              <a:t>incoming</a:t>
            </a:r>
            <a:r>
              <a:rPr lang="en-US" sz="1600"/>
              <a:t> | </a:t>
            </a:r>
            <a:r>
              <a:rPr lang="en-US" sz="1600">
                <a:solidFill>
                  <a:srgbClr val="CC0000"/>
                </a:solidFill>
              </a:rPr>
              <a:t>login</a:t>
            </a:r>
            <a:r>
              <a:rPr lang="en-US" sz="1600"/>
              <a:t> | </a:t>
            </a:r>
            <a:r>
              <a:rPr lang="en-US" sz="1600">
                <a:solidFill>
                  <a:srgbClr val="CC0000"/>
                </a:solidFill>
              </a:rPr>
              <a:t>motd</a:t>
            </a:r>
            <a:r>
              <a:rPr lang="en-US" sz="1600"/>
              <a:t> |</a:t>
            </a:r>
            <a:r>
              <a:rPr lang="en-US" sz="1600">
                <a:solidFill>
                  <a:srgbClr val="CC0000"/>
                </a:solidFill>
              </a:rPr>
              <a:t> slip-ppp</a:t>
            </a:r>
            <a:r>
              <a:rPr lang="en-US" sz="1600"/>
              <a:t>} </a:t>
            </a:r>
            <a:r>
              <a:rPr lang="en-US" sz="1600" i="1">
                <a:solidFill>
                  <a:srgbClr val="CC0000"/>
                </a:solidFill>
              </a:rPr>
              <a:t>d</a:t>
            </a:r>
            <a:r>
              <a:rPr lang="en-US" sz="1600" i="1"/>
              <a:t>  </a:t>
            </a:r>
            <a:r>
              <a:rPr lang="en-US" sz="1600" i="1">
                <a:solidFill>
                  <a:srgbClr val="CC0000"/>
                </a:solidFill>
              </a:rPr>
              <a:t>message</a:t>
            </a:r>
            <a:r>
              <a:rPr lang="en-US" sz="1600" i="1"/>
              <a:t>  </a:t>
            </a:r>
            <a:r>
              <a:rPr lang="en-US" sz="1600" i="1">
                <a:solidFill>
                  <a:srgbClr val="CC0000"/>
                </a:solidFill>
              </a:rPr>
              <a:t>d</a:t>
            </a:r>
            <a:endParaRPr lang="en-US" sz="16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Default Design">
  <a:themeElements>
    <a:clrScheme name="">
      <a:dk1>
        <a:srgbClr val="000000"/>
      </a:dk1>
      <a:lt1>
        <a:srgbClr val="FFFFFF"/>
      </a:lt1>
      <a:dk2>
        <a:srgbClr val="FFFFFF"/>
      </a:dk2>
      <a:lt2>
        <a:srgbClr val="000000"/>
      </a:lt2>
      <a:accent1>
        <a:srgbClr val="A9A9FF"/>
      </a:accent1>
      <a:accent2>
        <a:srgbClr val="800000"/>
      </a:accent2>
      <a:accent3>
        <a:srgbClr val="FFFFFF"/>
      </a:accent3>
      <a:accent4>
        <a:srgbClr val="000000"/>
      </a:accent4>
      <a:accent5>
        <a:srgbClr val="D1D1FF"/>
      </a:accent5>
      <a:accent6>
        <a:srgbClr val="730000"/>
      </a:accent6>
      <a:hlink>
        <a:srgbClr val="336699"/>
      </a:hlink>
      <a:folHlink>
        <a:srgbClr val="336699"/>
      </a:folHlink>
    </a:clrScheme>
    <a:fontScheme name="1_Default Design">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chemeClr val="tx1"/>
          </a:solidFill>
          <a:prstDash val="solid"/>
          <a:round/>
          <a:headEnd type="none" w="med" len="med"/>
          <a:tailEnd type="none" w="med" len="med"/>
        </a:ln>
        <a:effectLst/>
      </a:spPr>
      <a:bodyPr vert="horz" wrap="square" lIns="82124" tIns="41061" rIns="82124" bIns="41061" numCol="1" anchor="t" anchorCtr="0" compatLnSpc="1">
        <a:prstTxWarp prst="textNoShape">
          <a:avLst/>
        </a:prstTxWarp>
      </a:bodyPr>
      <a:lstStyle>
        <a:defPPr marL="0" marR="0" indent="0" algn="l" defTabSz="814388" rtl="0" eaLnBrk="0" fontAlgn="base" latinLnBrk="0" hangingPunct="0">
          <a:lnSpc>
            <a:spcPct val="90000"/>
          </a:lnSpc>
          <a:spcBef>
            <a:spcPct val="0"/>
          </a:spcBef>
          <a:spcAft>
            <a:spcPct val="0"/>
          </a:spcAft>
          <a:buClrTx/>
          <a:buSzTx/>
          <a:buFontTx/>
          <a:buNone/>
          <a:tabLst/>
          <a:defRPr kumimoji="0" lang="en-US" sz="30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38100" cap="flat" cmpd="sng" algn="ctr">
          <a:solidFill>
            <a:schemeClr val="tx1"/>
          </a:solidFill>
          <a:prstDash val="solid"/>
          <a:round/>
          <a:headEnd type="none" w="med" len="med"/>
          <a:tailEnd type="none" w="med" len="med"/>
        </a:ln>
        <a:effectLst/>
      </a:spPr>
      <a:bodyPr vert="horz" wrap="square" lIns="82124" tIns="41061" rIns="82124" bIns="41061" numCol="1" anchor="t" anchorCtr="0" compatLnSpc="1">
        <a:prstTxWarp prst="textNoShape">
          <a:avLst/>
        </a:prstTxWarp>
      </a:bodyPr>
      <a:lstStyle>
        <a:defPPr marL="0" marR="0" indent="0" algn="l" defTabSz="814388" rtl="0" eaLnBrk="0" fontAlgn="base" latinLnBrk="0" hangingPunct="0">
          <a:lnSpc>
            <a:spcPct val="90000"/>
          </a:lnSpc>
          <a:spcBef>
            <a:spcPct val="0"/>
          </a:spcBef>
          <a:spcAft>
            <a:spcPct val="0"/>
          </a:spcAft>
          <a:buClrTx/>
          <a:buSzTx/>
          <a:buFontTx/>
          <a:buNone/>
          <a:tabLst/>
          <a:defRPr kumimoji="0" lang="en-US" sz="3000" b="1" i="0" u="none" strike="noStrike" cap="none" normalizeH="0" baseline="0" smtClean="0">
            <a:ln>
              <a:noFill/>
            </a:ln>
            <a:solidFill>
              <a:schemeClr val="tx1"/>
            </a:solidFill>
            <a:effectLst/>
            <a:latin typeface="Arial" charset="0"/>
          </a:defRPr>
        </a:defPPr>
      </a:lstStyle>
    </a:lnDef>
  </a:objectDefaults>
  <a:extraClrSchemeLst>
    <a:extraClrScheme>
      <a:clrScheme name="1_Default Desig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FFFFFF"/>
    </a:dk2>
    <a:lt2>
      <a:srgbClr val="000000"/>
    </a:lt2>
    <a:accent1>
      <a:srgbClr val="005569"/>
    </a:accent1>
    <a:accent2>
      <a:srgbClr val="B92B38"/>
    </a:accent2>
    <a:accent3>
      <a:srgbClr val="FFFFFF"/>
    </a:accent3>
    <a:accent4>
      <a:srgbClr val="000000"/>
    </a:accent4>
    <a:accent5>
      <a:srgbClr val="AAB4B9"/>
    </a:accent5>
    <a:accent6>
      <a:srgbClr val="A72632"/>
    </a:accent6>
    <a:hlink>
      <a:srgbClr val="027FBB"/>
    </a:hlink>
    <a:folHlink>
      <a:srgbClr val="00806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290812CE42A6494DA8D4FF0C5DF9797F" ma:contentTypeVersion="0" ma:contentTypeDescription="Vytvořit nový dokument" ma:contentTypeScope="" ma:versionID="a1340762c263460c78a8d86f6dc923ed">
  <xsd:schema xmlns:xsd="http://www.w3.org/2001/XMLSchema" xmlns:p="http://schemas.microsoft.com/office/2006/metadata/properties" targetNamespace="http://schemas.microsoft.com/office/2006/metadata/properties" ma:root="true" ma:fieldsID="6e09d84638f9847586fe3e45fca2917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obsahu" ma:readOnly="true"/>
        <xsd:element ref="dc:title" minOccurs="0" maxOccurs="1" ma:index="4" ma:displayName="Nadpis"/>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80AE51E9-1C51-43BC-95B2-B0DFC2E7199F}">
  <ds:schemaRefs>
    <ds:schemaRef ds:uri="http://schemas.microsoft.com/sharepoint/v3/contenttype/forms"/>
  </ds:schemaRefs>
</ds:datastoreItem>
</file>

<file path=customXml/itemProps2.xml><?xml version="1.0" encoding="utf-8"?>
<ds:datastoreItem xmlns:ds="http://schemas.openxmlformats.org/officeDocument/2006/customXml" ds:itemID="{6CF43492-4C2E-4BF3-B590-328162E75EF3}">
  <ds:schemaRefs>
    <ds:schemaRef ds:uri="http://purl.org/dc/dcmitype/"/>
    <ds:schemaRef ds:uri="http://purl.org/dc/elements/1.1/"/>
    <ds:schemaRef ds:uri="http://purl.org/dc/terms/"/>
    <ds:schemaRef ds:uri="http://schemas.microsoft.com/office/2006/documentManagement/types"/>
    <ds:schemaRef ds:uri="http://www.w3.org/XML/1998/namespace"/>
    <ds:schemaRef ds:uri="http://schemas.openxmlformats.org/package/2006/metadata/core-propertie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E770ACD-8199-4B1D-B0CE-3E6F069ED4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18060</TotalTime>
  <Words>4321</Words>
  <Application>Microsoft Office PowerPoint</Application>
  <PresentationFormat>On-screen Show (4:3)</PresentationFormat>
  <Paragraphs>571</Paragraphs>
  <Slides>64</Slides>
  <Notes>25</Notes>
  <HiddenSlides>1</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64</vt:i4>
      </vt:variant>
    </vt:vector>
  </HeadingPairs>
  <TitlesOfParts>
    <vt:vector size="67" baseType="lpstr">
      <vt:lpstr>1_Default Design</vt:lpstr>
      <vt:lpstr>Image</vt:lpstr>
      <vt:lpstr>Bitová mapa</vt:lpstr>
      <vt:lpstr>CCNA Security</vt:lpstr>
      <vt:lpstr>Lesson Planning</vt:lpstr>
      <vt:lpstr>Major Concepts</vt:lpstr>
      <vt:lpstr>Lesson Objectives</vt:lpstr>
      <vt:lpstr>Lesson Objectives</vt:lpstr>
      <vt:lpstr>The Edge Router</vt:lpstr>
      <vt:lpstr>Perimeter Implementations</vt:lpstr>
      <vt:lpstr>Areas of Router Security</vt:lpstr>
      <vt:lpstr>Banner Messages</vt:lpstr>
      <vt:lpstr>SSH        version 1, 2</vt:lpstr>
      <vt:lpstr>Preliminary Steps for Configuring SSL</vt:lpstr>
      <vt:lpstr>Configuring the Router for SSH</vt:lpstr>
      <vt:lpstr>Optional SSH Commands</vt:lpstr>
      <vt:lpstr>Connecting to the Router</vt:lpstr>
      <vt:lpstr>Using SDM</vt:lpstr>
      <vt:lpstr>Configuring for Privilege Levels</vt:lpstr>
      <vt:lpstr>Privilege CLI Command</vt:lpstr>
      <vt:lpstr>Privilege Levels for Users</vt:lpstr>
      <vt:lpstr>Privilege Levels</vt:lpstr>
      <vt:lpstr>Privilege Level Limitations</vt:lpstr>
      <vt:lpstr>Role-Based CLI</vt:lpstr>
      <vt:lpstr>Role-Based Views</vt:lpstr>
      <vt:lpstr>Role-Based Views</vt:lpstr>
      <vt:lpstr>Creating and Managing a View</vt:lpstr>
      <vt:lpstr>View Commands</vt:lpstr>
      <vt:lpstr>Creating and Managing a Superview</vt:lpstr>
      <vt:lpstr>Running Config “Views”</vt:lpstr>
      <vt:lpstr>Running Config “SUPERVIEWS”</vt:lpstr>
      <vt:lpstr>Verifying a View</vt:lpstr>
      <vt:lpstr>Resilient Configuration Facts</vt:lpstr>
      <vt:lpstr>CLI Commands</vt:lpstr>
      <vt:lpstr>Restoring Primary bootset</vt:lpstr>
      <vt:lpstr>Password Recovery Procedures</vt:lpstr>
      <vt:lpstr>Password Recovery Procedures, 2</vt:lpstr>
      <vt:lpstr>Preventing Password Recovery</vt:lpstr>
      <vt:lpstr>Implementing Secure Management</vt:lpstr>
      <vt:lpstr>Secure Management and Reporting</vt:lpstr>
      <vt:lpstr>Factors to Consider</vt:lpstr>
      <vt:lpstr>Using Syslog</vt:lpstr>
      <vt:lpstr>Implementing Router Logging</vt:lpstr>
      <vt:lpstr>Implementing Router Logging</vt:lpstr>
      <vt:lpstr>Syslog</vt:lpstr>
      <vt:lpstr>Configuring System Logging</vt:lpstr>
      <vt:lpstr>Enabling Syslog Using SDM/CCP</vt:lpstr>
      <vt:lpstr>Monitor Logging with SDM</vt:lpstr>
      <vt:lpstr>Monitor Logging Remotely</vt:lpstr>
      <vt:lpstr>SNMP</vt:lpstr>
      <vt:lpstr>Community Strings</vt:lpstr>
      <vt:lpstr>SNMPv3</vt:lpstr>
      <vt:lpstr>Security Levels</vt:lpstr>
      <vt:lpstr>Trap Receivers</vt:lpstr>
      <vt:lpstr>Using NTP</vt:lpstr>
      <vt:lpstr>Timekeeping</vt:lpstr>
      <vt:lpstr>Features/Functions</vt:lpstr>
      <vt:lpstr>Enabling NTP </vt:lpstr>
      <vt:lpstr>Security Practices</vt:lpstr>
      <vt:lpstr>SDM Security Audit</vt:lpstr>
      <vt:lpstr>Security Audit Wizard</vt:lpstr>
      <vt:lpstr>Cisco AutoSecure</vt:lpstr>
      <vt:lpstr>Auto Secure Command</vt:lpstr>
      <vt:lpstr>Auto Secure Command</vt:lpstr>
      <vt:lpstr>Cisco One-step Lockdown</vt:lpstr>
      <vt:lpstr>AutoSecure Versus SDM Security Audit One-Step Lockdown</vt:lpstr>
      <vt:lpstr>PowerPoint Presentation</vt:lpstr>
    </vt:vector>
  </TitlesOfParts>
  <Company>CLI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creator>Sands</dc:creator>
  <cp:lastModifiedBy>Julius Barath</cp:lastModifiedBy>
  <cp:revision>213</cp:revision>
  <dcterms:created xsi:type="dcterms:W3CDTF">2003-08-28T14:03:38Z</dcterms:created>
  <dcterms:modified xsi:type="dcterms:W3CDTF">2011-09-20T09:08:42Z</dcterms:modified>
</cp:coreProperties>
</file>