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51"/>
  </p:notesMasterIdLst>
  <p:sldIdLst>
    <p:sldId id="306" r:id="rId2"/>
    <p:sldId id="316" r:id="rId3"/>
    <p:sldId id="312" r:id="rId4"/>
    <p:sldId id="384" r:id="rId5"/>
    <p:sldId id="318" r:id="rId6"/>
    <p:sldId id="321" r:id="rId7"/>
    <p:sldId id="320" r:id="rId8"/>
    <p:sldId id="322" r:id="rId9"/>
    <p:sldId id="325" r:id="rId10"/>
    <p:sldId id="399" r:id="rId11"/>
    <p:sldId id="400" r:id="rId12"/>
    <p:sldId id="401" r:id="rId13"/>
    <p:sldId id="402" r:id="rId14"/>
    <p:sldId id="330" r:id="rId15"/>
    <p:sldId id="329" r:id="rId16"/>
    <p:sldId id="404" r:id="rId17"/>
    <p:sldId id="403" r:id="rId18"/>
    <p:sldId id="405" r:id="rId19"/>
    <p:sldId id="387" r:id="rId20"/>
    <p:sldId id="335" r:id="rId21"/>
    <p:sldId id="427" r:id="rId22"/>
    <p:sldId id="336" r:id="rId23"/>
    <p:sldId id="337" r:id="rId24"/>
    <p:sldId id="408" r:id="rId25"/>
    <p:sldId id="409" r:id="rId26"/>
    <p:sldId id="410" r:id="rId27"/>
    <p:sldId id="411" r:id="rId28"/>
    <p:sldId id="412" r:id="rId29"/>
    <p:sldId id="413" r:id="rId30"/>
    <p:sldId id="425" r:id="rId31"/>
    <p:sldId id="421" r:id="rId32"/>
    <p:sldId id="349" r:id="rId33"/>
    <p:sldId id="415" r:id="rId34"/>
    <p:sldId id="428" r:id="rId35"/>
    <p:sldId id="429" r:id="rId36"/>
    <p:sldId id="433" r:id="rId37"/>
    <p:sldId id="436" r:id="rId38"/>
    <p:sldId id="434" r:id="rId39"/>
    <p:sldId id="431" r:id="rId40"/>
    <p:sldId id="430" r:id="rId41"/>
    <p:sldId id="390" r:id="rId42"/>
    <p:sldId id="356" r:id="rId43"/>
    <p:sldId id="426" r:id="rId44"/>
    <p:sldId id="422" r:id="rId45"/>
    <p:sldId id="423" r:id="rId46"/>
    <p:sldId id="424" r:id="rId47"/>
    <p:sldId id="383" r:id="rId48"/>
    <p:sldId id="303" r:id="rId49"/>
    <p:sldId id="435" r:id="rId5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  <a:srgbClr val="435153"/>
    <a:srgbClr val="6B6B6B"/>
    <a:srgbClr val="264DAE"/>
    <a:srgbClr val="4ADAD7"/>
    <a:srgbClr val="90A3A6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F77FA-6323-448A-8F8A-765021E24688}" v="10" dt="2021-02-22T10:57:46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95" autoAdjust="0"/>
    <p:restoredTop sz="96327" autoAdjust="0"/>
  </p:normalViewPr>
  <p:slideViewPr>
    <p:cSldViewPr snapToGrid="0">
      <p:cViewPr varScale="1">
        <p:scale>
          <a:sx n="120" d="100"/>
          <a:sy n="120" d="100"/>
        </p:scale>
        <p:origin x="1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úlius Baráth" userId="e650c4ab-697e-4750-bd58-c1531aabce95" providerId="ADAL" clId="{4F7F77FA-6323-448A-8F8A-765021E24688}"/>
    <pc:docChg chg="custSel addSld delSld modSld sldOrd">
      <pc:chgData name="Július Baráth" userId="e650c4ab-697e-4750-bd58-c1531aabce95" providerId="ADAL" clId="{4F7F77FA-6323-448A-8F8A-765021E24688}" dt="2021-02-22T10:58:53.839" v="206" actId="47"/>
      <pc:docMkLst>
        <pc:docMk/>
      </pc:docMkLst>
      <pc:sldChg chg="addSp delSp modSp mod">
        <pc:chgData name="Július Baráth" userId="e650c4ab-697e-4750-bd58-c1531aabce95" providerId="ADAL" clId="{4F7F77FA-6323-448A-8F8A-765021E24688}" dt="2021-02-22T10:57:20.959" v="201" actId="113"/>
        <pc:sldMkLst>
          <pc:docMk/>
          <pc:sldMk cId="1467350310" sldId="329"/>
        </pc:sldMkLst>
        <pc:spChg chg="mod">
          <ac:chgData name="Július Baráth" userId="e650c4ab-697e-4750-bd58-c1531aabce95" providerId="ADAL" clId="{4F7F77FA-6323-448A-8F8A-765021E24688}" dt="2021-02-22T10:57:20.959" v="201" actId="113"/>
          <ac:spMkLst>
            <pc:docMk/>
            <pc:sldMk cId="1467350310" sldId="329"/>
            <ac:spMk id="6" creationId="{00000000-0000-0000-0000-000000000000}"/>
          </ac:spMkLst>
        </pc:spChg>
        <pc:picChg chg="add del mod">
          <ac:chgData name="Július Baráth" userId="e650c4ab-697e-4750-bd58-c1531aabce95" providerId="ADAL" clId="{4F7F77FA-6323-448A-8F8A-765021E24688}" dt="2021-02-22T10:54:26.669" v="196" actId="478"/>
          <ac:picMkLst>
            <pc:docMk/>
            <pc:sldMk cId="1467350310" sldId="329"/>
            <ac:picMk id="4" creationId="{D810048E-09B9-49D6-A580-5062B4F0DA25}"/>
          </ac:picMkLst>
        </pc:picChg>
      </pc:sldChg>
      <pc:sldChg chg="modSp add del ord">
        <pc:chgData name="Július Baráth" userId="e650c4ab-697e-4750-bd58-c1531aabce95" providerId="ADAL" clId="{4F7F77FA-6323-448A-8F8A-765021E24688}" dt="2021-02-22T10:58:53.839" v="206" actId="47"/>
        <pc:sldMkLst>
          <pc:docMk/>
          <pc:sldMk cId="2408212861" sldId="437"/>
        </pc:sldMkLst>
        <pc:picChg chg="mod">
          <ac:chgData name="Július Baráth" userId="e650c4ab-697e-4750-bd58-c1531aabce95" providerId="ADAL" clId="{4F7F77FA-6323-448A-8F8A-765021E24688}" dt="2021-02-22T10:57:46.242" v="203" actId="1076"/>
          <ac:picMkLst>
            <pc:docMk/>
            <pc:sldMk cId="2408212861" sldId="437"/>
            <ac:picMk id="8194" creationId="{00000000-0000-0000-0000-000000000000}"/>
          </ac:picMkLst>
        </pc:picChg>
      </pc:sldChg>
    </pc:docChg>
  </pc:docChgLst>
  <pc:docChgLst>
    <pc:chgData name="Július Baráth" userId="e650c4ab-697e-4750-bd58-c1531aabce95" providerId="ADAL" clId="{D621C42C-FC38-254E-B5CB-710FE54E5B17}"/>
    <pc:docChg chg="modSld">
      <pc:chgData name="Július Baráth" userId="e650c4ab-697e-4750-bd58-c1531aabce95" providerId="ADAL" clId="{D621C42C-FC38-254E-B5CB-710FE54E5B17}" dt="2019-05-17T05:24:40.187" v="1" actId="1076"/>
      <pc:docMkLst>
        <pc:docMk/>
      </pc:docMkLst>
      <pc:sldChg chg="modSp">
        <pc:chgData name="Július Baráth" userId="e650c4ab-697e-4750-bd58-c1531aabce95" providerId="ADAL" clId="{D621C42C-FC38-254E-B5CB-710FE54E5B17}" dt="2019-05-17T05:24:40.187" v="1" actId="1076"/>
        <pc:sldMkLst>
          <pc:docMk/>
          <pc:sldMk cId="632191755" sldId="335"/>
        </pc:sldMkLst>
        <pc:picChg chg="mod modCrop">
          <ac:chgData name="Július Baráth" userId="e650c4ab-697e-4750-bd58-c1531aabce95" providerId="ADAL" clId="{D621C42C-FC38-254E-B5CB-710FE54E5B17}" dt="2019-05-17T05:24:40.187" v="1" actId="1076"/>
          <ac:picMkLst>
            <pc:docMk/>
            <pc:sldMk cId="632191755" sldId="335"/>
            <ac:picMk id="3075" creationId="{00000000-0000-0000-0000-000000000000}"/>
          </ac:picMkLst>
        </pc:picChg>
      </pc:sldChg>
    </pc:docChg>
  </pc:docChgLst>
  <pc:docChgLst>
    <pc:chgData name="Július Baráth" userId="e650c4ab-697e-4750-bd58-c1531aabce95" providerId="ADAL" clId="{570C0073-6AF9-754A-9900-4AF8DA877FFB}"/>
    <pc:docChg chg="custSel modSld">
      <pc:chgData name="Július Baráth" userId="e650c4ab-697e-4750-bd58-c1531aabce95" providerId="ADAL" clId="{570C0073-6AF9-754A-9900-4AF8DA877FFB}" dt="2020-02-17T08:30:13.783" v="43" actId="1035"/>
      <pc:docMkLst>
        <pc:docMk/>
      </pc:docMkLst>
      <pc:sldChg chg="addSp modSp">
        <pc:chgData name="Július Baráth" userId="e650c4ab-697e-4750-bd58-c1531aabce95" providerId="ADAL" clId="{570C0073-6AF9-754A-9900-4AF8DA877FFB}" dt="2020-02-17T08:30:13.783" v="43" actId="1035"/>
        <pc:sldMkLst>
          <pc:docMk/>
          <pc:sldMk cId="645326734" sldId="429"/>
        </pc:sldMkLst>
        <pc:spChg chg="add mod">
          <ac:chgData name="Július Baráth" userId="e650c4ab-697e-4750-bd58-c1531aabce95" providerId="ADAL" clId="{570C0073-6AF9-754A-9900-4AF8DA877FFB}" dt="2020-02-17T08:30:13.783" v="43" actId="1035"/>
          <ac:spMkLst>
            <pc:docMk/>
            <pc:sldMk cId="645326734" sldId="429"/>
            <ac:spMk id="3" creationId="{FBBAF03A-8FB1-A143-AA1D-FD8FA13FD9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t>2/22/2021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5.1.1.1 Zero</a:t>
            </a:r>
            <a:r>
              <a:rPr lang="en-US" baseline="0" dirty="0"/>
              <a:t> Day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5.2.1.1 Signature Attributes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5.2.1.2 Signature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5.2.1.3 Signature 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5.2.1.4 Signature Micro</a:t>
            </a:r>
            <a:r>
              <a:rPr lang="en-US" baseline="0" dirty="0"/>
              <a:t>-Engines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5.2.2.1 Signature</a:t>
            </a:r>
            <a:r>
              <a:rPr lang="en-US" baseline="0" dirty="0"/>
              <a:t> Alarm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5.2.2.2 Pattern-Based</a:t>
            </a:r>
            <a:r>
              <a:rPr lang="en-US" baseline="0" dirty="0"/>
              <a:t>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5.2.2.3 Anomaly-Based</a:t>
            </a:r>
            <a:r>
              <a:rPr lang="en-US" baseline="0" dirty="0"/>
              <a:t>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5.2.2.4 Policy-Based and Honey Pot-Based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5.2.2.6 Alarm Triggering Mechanisms</a:t>
            </a:r>
          </a:p>
          <a:p>
            <a:r>
              <a:rPr lang="en-US" dirty="0"/>
              <a:t>5.2.2.7 Activity – IPS Signature Alarms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5.2.3.1</a:t>
            </a:r>
            <a:r>
              <a:rPr lang="en-US" baseline="0" dirty="0"/>
              <a:t> Signature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5.1.1.2 Monitor</a:t>
            </a:r>
            <a:r>
              <a:rPr lang="en-US" baseline="0" dirty="0"/>
              <a:t> for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5.2.3.2</a:t>
            </a:r>
            <a:r>
              <a:rPr lang="en-US" baseline="0" dirty="0"/>
              <a:t> Manage Generated Alerts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5.2.3.3</a:t>
            </a:r>
            <a:r>
              <a:rPr lang="en-US" baseline="0" dirty="0"/>
              <a:t> Log Activities for Later 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5.2.3.4</a:t>
            </a:r>
            <a:r>
              <a:rPr lang="en-US" baseline="0" dirty="0"/>
              <a:t> Deny the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5.2.3.5</a:t>
            </a:r>
            <a:r>
              <a:rPr lang="en-US" baseline="0" dirty="0"/>
              <a:t> Reset, Block, and Allow Traffic</a:t>
            </a:r>
          </a:p>
          <a:p>
            <a:r>
              <a:rPr lang="en-US" baseline="0" dirty="0"/>
              <a:t>5.2.3.6 Activity – Identify the IPS Signature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5.3.1.1 Implement</a:t>
            </a:r>
            <a:r>
              <a:rPr lang="en-US" baseline="0" dirty="0"/>
              <a:t> </a:t>
            </a:r>
            <a:r>
              <a:rPr lang="en-US" dirty="0"/>
              <a:t>IOS 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5.3.1.2 Download</a:t>
            </a:r>
            <a:r>
              <a:rPr lang="en-US" baseline="0" dirty="0"/>
              <a:t> the IOS IPS Files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5.3.1.3 IPS Crypto Key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5.3.1.4 Enable</a:t>
            </a:r>
            <a:r>
              <a:rPr lang="en-US" baseline="0" dirty="0"/>
              <a:t> IOS IPS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5.3.1.5 Load the IPS Signature Package in RAM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5.3.1.3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2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5.3.1.4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20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5.3.1.4 (cont.)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20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http://</a:t>
            </a:r>
            <a:r>
              <a:rPr lang="sk-SK" dirty="0" err="1"/>
              <a:t>www.ciscopress.com</a:t>
            </a:r>
            <a:r>
              <a:rPr lang="sk-SK" dirty="0"/>
              <a:t>/</a:t>
            </a:r>
            <a:r>
              <a:rPr lang="sk-SK" dirty="0" err="1"/>
              <a:t>articles</a:t>
            </a:r>
            <a:r>
              <a:rPr lang="sk-SK" dirty="0"/>
              <a:t>/</a:t>
            </a:r>
            <a:r>
              <a:rPr lang="sk-SK" dirty="0" err="1"/>
              <a:t>article.asp?p</a:t>
            </a:r>
            <a:r>
              <a:rPr lang="sk-SK"/>
              <a:t>=1336425&amp;seqNum=7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6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5.1.1.3 Detect</a:t>
            </a:r>
            <a:r>
              <a:rPr lang="en-US" baseline="0" dirty="0"/>
              <a:t> and Stop Attacks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5.3.1.5 Load the IPS Signature Package in RAM (Cont.)</a:t>
            </a:r>
          </a:p>
          <a:p>
            <a:r>
              <a:rPr lang="en-US" dirty="0"/>
              <a:t>5.3.1.6 Activity – Implementing 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20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5.3.1.5 Load the IPS Signature Package in 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420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5.3.2.1</a:t>
            </a:r>
            <a:r>
              <a:rPr lang="en-US" baseline="0" dirty="0"/>
              <a:t> Retire and </a:t>
            </a:r>
            <a:r>
              <a:rPr lang="en-US" baseline="0" dirty="0" err="1"/>
              <a:t>Unretire</a:t>
            </a:r>
            <a:r>
              <a:rPr lang="en-US" baseline="0" dirty="0"/>
              <a:t> Signatures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5.3.2.2 Change Signature</a:t>
            </a:r>
            <a:r>
              <a:rPr lang="en-US" baseline="0" dirty="0"/>
              <a:t> 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5.3.3.1 Verify IOS 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5.3.3.2</a:t>
            </a:r>
            <a:r>
              <a:rPr lang="en-US" baseline="0" dirty="0"/>
              <a:t> Report IPS Alerts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5.3.3.3</a:t>
            </a:r>
            <a:r>
              <a:rPr lang="en-US" baseline="0" dirty="0"/>
              <a:t> Enable SDEE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</a:t>
            </a:r>
            <a:r>
              <a:rPr lang="en-US" dirty="0" err="1"/>
              <a:t>www.ciscopress.com</a:t>
            </a:r>
            <a:r>
              <a:rPr lang="en-US" dirty="0"/>
              <a:t>/articles/</a:t>
            </a:r>
            <a:r>
              <a:rPr lang="en-US" dirty="0" err="1"/>
              <a:t>article.asp?p</a:t>
            </a:r>
            <a:r>
              <a:rPr lang="en-US" dirty="0"/>
              <a:t>=1336425&amp;seqNum=7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5.4.1.1</a:t>
            </a:r>
            <a:r>
              <a:rPr lang="en-US" baseline="0" dirty="0"/>
              <a:t> Packet Tracer – Configure an IOS IPS Using CLI</a:t>
            </a:r>
          </a:p>
          <a:p>
            <a:r>
              <a:rPr lang="en-US" baseline="0" dirty="0"/>
              <a:t>5.4.1.2 Lab </a:t>
            </a:r>
            <a:r>
              <a:rPr lang="en-US" baseline="0"/>
              <a:t>– Configure an </a:t>
            </a:r>
            <a:r>
              <a:rPr lang="en-US" baseline="0" dirty="0"/>
              <a:t>IOS IPS Using CLI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9181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https://www.netacad.com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5.1.1.4 Similarities</a:t>
            </a:r>
            <a:r>
              <a:rPr lang="en-US" baseline="0" dirty="0"/>
              <a:t> Between IDS and 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5.1.1.5 Advantages and Disadvantages of IDS and 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72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5.1.3.1 Port Mirroring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5.1.3.2 Cisco SPAN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5.1.3.3 Configuring</a:t>
            </a:r>
            <a:r>
              <a:rPr lang="en-US" baseline="0" dirty="0"/>
              <a:t> Cisco SPAN Using Intrusion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Two Column</a:t>
            </a:r>
            <a:br>
              <a:rPr lang="en-US" dirty="0"/>
            </a:br>
            <a:r>
              <a:rPr lang="en-US" dirty="0"/>
              <a:t>Title Left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Body copy uses sentence capital letters only, size 20, left aligned</a:t>
            </a:r>
          </a:p>
          <a:p>
            <a:pPr lvl="1"/>
            <a:r>
              <a:rPr lang="en-US" dirty="0"/>
              <a:t>Sub-bullets are size 18 </a:t>
            </a:r>
            <a:br>
              <a:rPr lang="en-US" dirty="0"/>
            </a:br>
            <a:r>
              <a:rPr lang="en-US" dirty="0"/>
              <a:t>and indented</a:t>
            </a:r>
          </a:p>
          <a:p>
            <a:pPr lvl="1"/>
            <a:r>
              <a:rPr lang="en-US" dirty="0"/>
              <a:t>Hyperlink: www.cisco.com </a:t>
            </a:r>
          </a:p>
          <a:p>
            <a:pPr lvl="0"/>
            <a:r>
              <a:rPr lang="en-US" dirty="0"/>
              <a:t>Use Cisco highlight color, bold, or both when emphasizing words, </a:t>
            </a:r>
            <a:br>
              <a:rPr lang="en-US" dirty="0"/>
            </a:br>
            <a:r>
              <a:rPr lang="en-US" dirty="0"/>
              <a:t>do not italicize; use yellow on the </a:t>
            </a:r>
            <a:br>
              <a:rPr lang="en-US" dirty="0"/>
            </a:br>
            <a:r>
              <a:rPr lang="en-US" dirty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Body copy uses sentence capital letters only, size 20, left aligned</a:t>
            </a:r>
          </a:p>
          <a:p>
            <a:pPr lvl="1"/>
            <a:r>
              <a:rPr lang="en-US" dirty="0"/>
              <a:t>Sub-bullets are size 18 </a:t>
            </a:r>
            <a:br>
              <a:rPr lang="en-US" dirty="0"/>
            </a:br>
            <a:r>
              <a:rPr lang="en-US" dirty="0"/>
              <a:t>and indented</a:t>
            </a:r>
          </a:p>
          <a:p>
            <a:pPr lvl="1"/>
            <a:r>
              <a:rPr lang="en-US" dirty="0"/>
              <a:t>Hyperlink: www.cisco.com </a:t>
            </a:r>
          </a:p>
          <a:p>
            <a:pPr lvl="0"/>
            <a:r>
              <a:rPr lang="en-US" dirty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Presenter Name and Title Go Here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“Format large quotes using this slide layout. Be sure to cite your source below.”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Format large quotes using this slide layout. Be sure to cite your source below.”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Source</a:t>
            </a:r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Telling Shared Experiences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/>
              <a:t>Tell your story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Presenter Name and Title Go Here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Demo Title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Large photo </a:t>
            </a:r>
            <a:br>
              <a:rPr lang="en-US" dirty="0"/>
            </a:br>
            <a:r>
              <a:rPr lang="en-US" dirty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Photo placeholder</a:t>
            </a: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/>
              <a:t>Full bleed image placeholder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video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Presenter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+mj-lt"/>
              </a:rPr>
              <a:t>Thank you.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+mj-lt"/>
              </a:rPr>
              <a:t>Thank you.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Segue Title Here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Segue Title Here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Segue Title Here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/>
              <a:t>Slide Title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Cisco Public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CCNA Security v2.0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722449"/>
            <a:ext cx="8112125" cy="2907239"/>
          </a:xfrm>
        </p:spPr>
        <p:txBody>
          <a:bodyPr/>
          <a:lstStyle/>
          <a:p>
            <a:r>
              <a:rPr lang="en-US" sz="4000" dirty="0"/>
              <a:t>Chapter 5:</a:t>
            </a:r>
            <a:br>
              <a:rPr lang="en-US" sz="4000" dirty="0"/>
            </a:br>
            <a:r>
              <a:rPr lang="en-US" sz="4000" dirty="0"/>
              <a:t>Implementing Intrusion Prevention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5.1.3:</a:t>
            </a:r>
            <a:br>
              <a:rPr lang="en-US" sz="2800" dirty="0"/>
            </a:br>
            <a:r>
              <a:rPr lang="en-US" sz="2800" dirty="0"/>
              <a:t>Cisco Switched Port Analyzer</a:t>
            </a:r>
          </a:p>
        </p:txBody>
      </p:sp>
    </p:spTree>
    <p:extLst>
      <p:ext uri="{BB962C8B-B14F-4D97-AF65-F5344CB8AC3E}">
        <p14:creationId xmlns:p14="http://schemas.microsoft.com/office/powerpoint/2010/main" val="14312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Port Mirroring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91144" y="4368550"/>
            <a:ext cx="2657301" cy="10485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Traffic Sniffing Using a Switch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5943600" y="1889269"/>
            <a:ext cx="2566553" cy="9065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Traffic Sniffing Using a Hub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40" y="1172920"/>
            <a:ext cx="5452823" cy="2339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991" y="3708303"/>
            <a:ext cx="5174671" cy="2369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807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Cisco SPAN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746" y="1252103"/>
            <a:ext cx="6238509" cy="485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19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250029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Configuring Cisco SPAN Using Intrusion Detection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398032" y="1311242"/>
            <a:ext cx="8330331" cy="10890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Cisco SPAN Commands:</a:t>
            </a:r>
          </a:p>
          <a:p>
            <a:r>
              <a:rPr lang="en-US" sz="1800" dirty="0"/>
              <a:t>Monitor session command – used to associate a source port and a destination port with a SPAN session.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46" y="2459185"/>
            <a:ext cx="8324517" cy="948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32" y="3584291"/>
            <a:ext cx="8324518" cy="99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8032" y="4591627"/>
            <a:ext cx="66954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Show monitor command – used to verify the SPAN session.</a:t>
            </a:r>
            <a:endParaRPr lang="sk-SK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monitor session 1 source interface Gi1/0/2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monitor session 1 destination interface Gi1/0/1</a:t>
            </a:r>
          </a:p>
          <a:p>
            <a:r>
              <a:rPr lang="sk-SK" dirty="0" err="1">
                <a:solidFill>
                  <a:schemeClr val="bg2"/>
                </a:solidFill>
              </a:rPr>
              <a:t>Wireshark</a:t>
            </a:r>
            <a:r>
              <a:rPr lang="sk-SK">
                <a:solidFill>
                  <a:schemeClr val="bg2"/>
                </a:solidFill>
              </a:rPr>
              <a:t> filter</a:t>
            </a:r>
            <a:endParaRPr lang="en-US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/>
                </a:solidFill>
              </a:rPr>
              <a:t>ip.dst</a:t>
            </a:r>
            <a:r>
              <a:rPr lang="en-US" dirty="0">
                <a:solidFill>
                  <a:schemeClr val="bg2"/>
                </a:solidFill>
              </a:rPr>
              <a:t> == 172.17.12.142 and </a:t>
            </a:r>
            <a:r>
              <a:rPr lang="en-US" dirty="0" err="1">
                <a:solidFill>
                  <a:schemeClr val="bg2"/>
                </a:solidFill>
              </a:rPr>
              <a:t>ip.src</a:t>
            </a:r>
            <a:r>
              <a:rPr lang="en-US" dirty="0">
                <a:solidFill>
                  <a:schemeClr val="bg2"/>
                </a:solidFill>
              </a:rPr>
              <a:t> == 172.17.12.143 </a:t>
            </a:r>
          </a:p>
        </p:txBody>
      </p:sp>
    </p:spTree>
    <p:extLst>
      <p:ext uri="{BB962C8B-B14F-4D97-AF65-F5344CB8AC3E}">
        <p14:creationId xmlns:p14="http://schemas.microsoft.com/office/powerpoint/2010/main" val="195179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057400"/>
            <a:ext cx="8112125" cy="680748"/>
          </a:xfrm>
        </p:spPr>
        <p:txBody>
          <a:bodyPr/>
          <a:lstStyle/>
          <a:p>
            <a:r>
              <a:rPr lang="en-US" sz="4000" dirty="0"/>
              <a:t>Section 5.2:</a:t>
            </a:r>
            <a:br>
              <a:rPr lang="en-US" sz="4000" dirty="0"/>
            </a:br>
            <a:r>
              <a:rPr lang="en-US" sz="4000" dirty="0"/>
              <a:t>IPS Signatures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2921508"/>
            <a:ext cx="8577072" cy="2618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Upon completion of the section, you should be able to:</a:t>
            </a:r>
          </a:p>
          <a:p>
            <a:r>
              <a:rPr lang="en-US" sz="1800" dirty="0"/>
              <a:t>Understand IPS signature characteristics</a:t>
            </a:r>
          </a:p>
          <a:p>
            <a:r>
              <a:rPr lang="en-US" sz="1800" dirty="0"/>
              <a:t>Explain IPS signature alarms</a:t>
            </a:r>
          </a:p>
          <a:p>
            <a:r>
              <a:rPr lang="en-US" sz="1800" dirty="0"/>
              <a:t>Manage and monitor IPS</a:t>
            </a:r>
          </a:p>
          <a:p>
            <a:r>
              <a:rPr lang="en-US" sz="1800" dirty="0"/>
              <a:t>Understand the global correlation of Cisco IPS devices</a:t>
            </a:r>
          </a:p>
        </p:txBody>
      </p:sp>
    </p:spTree>
    <p:extLst>
      <p:ext uri="{BB962C8B-B14F-4D97-AF65-F5344CB8AC3E}">
        <p14:creationId xmlns:p14="http://schemas.microsoft.com/office/powerpoint/2010/main" val="19984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Signature Attributes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98032" y="1165767"/>
            <a:ext cx="8403067" cy="323130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 signature is a set of rules that an IDS and an IPS use to detect typical intrusion activity.</a:t>
            </a:r>
          </a:p>
          <a:p>
            <a:pPr marL="0" indent="0">
              <a:buNone/>
            </a:pPr>
            <a:r>
              <a:rPr lang="en-US" sz="2000" dirty="0"/>
              <a:t>Signatures have three distinct attributes:</a:t>
            </a:r>
          </a:p>
          <a:p>
            <a:r>
              <a:rPr lang="en-US" sz="1800" b="1" dirty="0"/>
              <a:t>Type</a:t>
            </a:r>
            <a:r>
              <a:rPr lang="en-US" sz="1800" dirty="0"/>
              <a:t> </a:t>
            </a:r>
            <a:r>
              <a:rPr lang="sk-SK" sz="1800" dirty="0"/>
              <a:t>(</a:t>
            </a:r>
            <a:r>
              <a:rPr lang="sk-SK" sz="1800" dirty="0" err="1"/>
              <a:t>atomic</a:t>
            </a:r>
            <a:r>
              <a:rPr lang="sk-SK" sz="1800" dirty="0"/>
              <a:t>, </a:t>
            </a:r>
            <a:r>
              <a:rPr lang="sk-SK" sz="1800" dirty="0" err="1"/>
              <a:t>composite</a:t>
            </a:r>
            <a:r>
              <a:rPr lang="sk-SK" sz="1800" dirty="0"/>
              <a:t>)</a:t>
            </a:r>
            <a:endParaRPr lang="en-US" sz="1800" dirty="0"/>
          </a:p>
          <a:p>
            <a:r>
              <a:rPr lang="en-US" sz="1800" b="1" dirty="0"/>
              <a:t>Trigger</a:t>
            </a:r>
            <a:r>
              <a:rPr lang="en-US" sz="1800" dirty="0"/>
              <a:t> </a:t>
            </a:r>
            <a:r>
              <a:rPr lang="sk-SK" sz="1800" dirty="0"/>
              <a:t>– </a:t>
            </a:r>
            <a:r>
              <a:rPr lang="en-US" sz="1800" dirty="0"/>
              <a:t>alarm</a:t>
            </a:r>
            <a:r>
              <a:rPr lang="sk-SK" sz="1800" dirty="0"/>
              <a:t> (</a:t>
            </a:r>
            <a:r>
              <a:rPr lang="sk-SK" sz="1800" dirty="0" err="1"/>
              <a:t>pattern-based</a:t>
            </a:r>
            <a:r>
              <a:rPr lang="sk-SK" sz="1800" dirty="0"/>
              <a:t>, </a:t>
            </a:r>
            <a:r>
              <a:rPr lang="sk-SK" sz="1800" dirty="0" err="1"/>
              <a:t>anomaly-based</a:t>
            </a:r>
            <a:r>
              <a:rPr lang="sk-SK" sz="1800" dirty="0"/>
              <a:t>, </a:t>
            </a:r>
            <a:r>
              <a:rPr lang="sk-SK" sz="1800" dirty="0" err="1"/>
              <a:t>policy-based</a:t>
            </a:r>
            <a:r>
              <a:rPr lang="sk-SK" sz="1800" dirty="0"/>
              <a:t>, </a:t>
            </a:r>
            <a:r>
              <a:rPr lang="sk-SK" sz="1800" dirty="0" err="1"/>
              <a:t>honey</a:t>
            </a:r>
            <a:r>
              <a:rPr lang="sk-SK" sz="1800" dirty="0"/>
              <a:t> pot-</a:t>
            </a:r>
            <a:r>
              <a:rPr lang="sk-SK" sz="1800" dirty="0" err="1"/>
              <a:t>based</a:t>
            </a:r>
            <a:r>
              <a:rPr lang="en-US" sz="1800" dirty="0"/>
              <a:t>)</a:t>
            </a:r>
          </a:p>
          <a:p>
            <a:r>
              <a:rPr lang="en-US" sz="1800" b="1" dirty="0"/>
              <a:t>Action</a:t>
            </a:r>
            <a:r>
              <a:rPr lang="sk-SK" sz="1800" dirty="0"/>
              <a:t> (</a:t>
            </a:r>
            <a:r>
              <a:rPr lang="sk-SK" sz="1800" dirty="0" err="1"/>
              <a:t>generate</a:t>
            </a:r>
            <a:r>
              <a:rPr lang="sk-SK" sz="1800" dirty="0"/>
              <a:t> </a:t>
            </a:r>
            <a:r>
              <a:rPr lang="sk-SK" sz="1800" dirty="0" err="1"/>
              <a:t>alert</a:t>
            </a:r>
            <a:r>
              <a:rPr lang="sk-SK" sz="1800" dirty="0"/>
              <a:t>, </a:t>
            </a:r>
            <a:r>
              <a:rPr lang="sk-SK" sz="1800" dirty="0" err="1"/>
              <a:t>logging</a:t>
            </a:r>
            <a:r>
              <a:rPr lang="sk-SK" sz="1800" dirty="0"/>
              <a:t>, </a:t>
            </a:r>
            <a:r>
              <a:rPr lang="sk-SK" sz="1800" dirty="0" err="1"/>
              <a:t>resetting</a:t>
            </a:r>
            <a:r>
              <a:rPr lang="sk-SK" sz="1800" dirty="0"/>
              <a:t> TCP </a:t>
            </a:r>
            <a:r>
              <a:rPr lang="sk-SK" sz="1800" dirty="0" err="1"/>
              <a:t>connection</a:t>
            </a:r>
            <a:r>
              <a:rPr lang="sk-SK" sz="1800" dirty="0"/>
              <a:t>, </a:t>
            </a:r>
            <a:r>
              <a:rPr lang="sk-SK" sz="1800" dirty="0" err="1"/>
              <a:t>block</a:t>
            </a:r>
            <a:r>
              <a:rPr lang="sk-SK" sz="1800" dirty="0"/>
              <a:t> </a:t>
            </a:r>
            <a:r>
              <a:rPr lang="sk-SK" sz="1800" dirty="0" err="1"/>
              <a:t>future</a:t>
            </a:r>
            <a:r>
              <a:rPr lang="sk-SK" sz="1800" dirty="0"/>
              <a:t> </a:t>
            </a:r>
            <a:r>
              <a:rPr lang="sk-SK" sz="1800" dirty="0" err="1"/>
              <a:t>activity</a:t>
            </a:r>
            <a:r>
              <a:rPr lang="sk-SK" sz="1800" dirty="0"/>
              <a:t>, </a:t>
            </a:r>
            <a:r>
              <a:rPr lang="sk-SK" sz="1800" dirty="0" err="1"/>
              <a:t>allow</a:t>
            </a:r>
            <a:r>
              <a:rPr lang="sk-SK" sz="1800" dirty="0"/>
              <a:t> </a:t>
            </a:r>
            <a:r>
              <a:rPr lang="sk-SK" sz="1800" dirty="0" err="1"/>
              <a:t>activity</a:t>
            </a:r>
            <a:r>
              <a:rPr lang="sk-SK" sz="1800" dirty="0"/>
              <a:t> 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735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Signature Types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98032" y="1165767"/>
            <a:ext cx="8403067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Signatures are categorized as either:</a:t>
            </a:r>
          </a:p>
          <a:p>
            <a:r>
              <a:rPr lang="en-US" sz="1800" dirty="0"/>
              <a:t>Atomic – this simplest type of signature consists of a single packet, activity, or event that is examined to determine if it matches a configured signature.  If yes, an alarm is triggered and a signature action is performed.</a:t>
            </a:r>
          </a:p>
          <a:p>
            <a:r>
              <a:rPr lang="en-US" sz="1800" dirty="0"/>
              <a:t>Composite – this type of signature identifies a sequence of operations distributed across multiple hosts over an arbitrary period of time.</a:t>
            </a:r>
          </a:p>
        </p:txBody>
      </p:sp>
    </p:spTree>
    <p:extLst>
      <p:ext uri="{BB962C8B-B14F-4D97-AF65-F5344CB8AC3E}">
        <p14:creationId xmlns:p14="http://schemas.microsoft.com/office/powerpoint/2010/main" val="307665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Signature File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98032" y="1165767"/>
            <a:ext cx="8403067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 new threats are identified, new signatures must be created and uploaded to an IPS. </a:t>
            </a:r>
          </a:p>
          <a:p>
            <a:r>
              <a:rPr lang="en-US" sz="2000" dirty="0"/>
              <a:t>A signature file contains a package of network signatures.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37" y="2555118"/>
            <a:ext cx="8188926" cy="366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59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Signature Micro-Engines</a:t>
            </a:r>
          </a:p>
        </p:txBody>
      </p:sp>
      <p:sp>
        <p:nvSpPr>
          <p:cNvPr id="7" name="Text Placeholder 6"/>
          <p:cNvSpPr txBox="1">
            <a:spLocks/>
          </p:cNvSpPr>
          <p:nvPr/>
        </p:nvSpPr>
        <p:spPr>
          <a:xfrm>
            <a:off x="398032" y="1165767"/>
            <a:ext cx="8403067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Cisco IOS defines five micro-engines:</a:t>
            </a:r>
          </a:p>
          <a:p>
            <a:r>
              <a:rPr lang="en-US" sz="1800" dirty="0"/>
              <a:t>Atomic – Signatures that examine simple packets.</a:t>
            </a:r>
          </a:p>
          <a:p>
            <a:r>
              <a:rPr lang="en-US" sz="1800" dirty="0"/>
              <a:t>Service – Signatures that examine the many services that are attacked.</a:t>
            </a:r>
          </a:p>
          <a:p>
            <a:r>
              <a:rPr lang="en-US" sz="1800" dirty="0"/>
              <a:t>String - Signatures that use regular expression-based patterns to detect intrusions.</a:t>
            </a:r>
          </a:p>
          <a:p>
            <a:r>
              <a:rPr lang="en-US" sz="1800" dirty="0"/>
              <a:t>Multi-string – Supports flexible pattern matching and Trend Labs signatures.</a:t>
            </a:r>
          </a:p>
          <a:p>
            <a:r>
              <a:rPr lang="en-US" sz="1800" dirty="0"/>
              <a:t>Other – Internal engine that handles miscellaneous signatures.</a:t>
            </a:r>
          </a:p>
        </p:txBody>
      </p:sp>
    </p:spTree>
    <p:extLst>
      <p:ext uri="{BB962C8B-B14F-4D97-AF65-F5344CB8AC3E}">
        <p14:creationId xmlns:p14="http://schemas.microsoft.com/office/powerpoint/2010/main" val="178449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5.2.2:</a:t>
            </a:r>
            <a:br>
              <a:rPr lang="en-US" sz="2800" dirty="0"/>
            </a:br>
            <a:r>
              <a:rPr lang="en-US" sz="2800" dirty="0"/>
              <a:t>IPS Signature Alarms</a:t>
            </a:r>
          </a:p>
        </p:txBody>
      </p:sp>
    </p:spTree>
    <p:extLst>
      <p:ext uri="{BB962C8B-B14F-4D97-AF65-F5344CB8AC3E}">
        <p14:creationId xmlns:p14="http://schemas.microsoft.com/office/powerpoint/2010/main" val="201056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Chapter Outline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5.0 Introduction</a:t>
            </a:r>
          </a:p>
          <a:p>
            <a:r>
              <a:rPr lang="en-US" dirty="0">
                <a:solidFill>
                  <a:schemeClr val="tx2"/>
                </a:solidFill>
              </a:rPr>
              <a:t>5.1 IPS Technologies</a:t>
            </a:r>
          </a:p>
          <a:p>
            <a:r>
              <a:rPr lang="en-US" dirty="0">
                <a:solidFill>
                  <a:schemeClr val="tx2"/>
                </a:solidFill>
              </a:rPr>
              <a:t>5.2 IPS Signatures</a:t>
            </a:r>
          </a:p>
          <a:p>
            <a:r>
              <a:rPr lang="en-US" dirty="0">
                <a:solidFill>
                  <a:schemeClr val="tx2"/>
                </a:solidFill>
              </a:rPr>
              <a:t>5.3 Implement IPS</a:t>
            </a:r>
          </a:p>
          <a:p>
            <a:r>
              <a:rPr lang="en-US" dirty="0">
                <a:solidFill>
                  <a:schemeClr val="tx2"/>
                </a:solidFill>
              </a:rPr>
              <a:t>5.4 Summary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422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Signature Trigger (Alarm)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57" y="949758"/>
            <a:ext cx="5051233" cy="252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14"/>
          <a:stretch/>
        </p:blipFill>
        <p:spPr bwMode="auto">
          <a:xfrm>
            <a:off x="5402790" y="942755"/>
            <a:ext cx="3040189" cy="2522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2191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Pattern-Based Detection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37" y="2062307"/>
            <a:ext cx="8537526" cy="2733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289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Anomaly-Based Detection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56" y="2311112"/>
            <a:ext cx="8463688" cy="2235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628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Policy-Based and Honey Pot-Based Detection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5" y="2223366"/>
            <a:ext cx="8323915" cy="2452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141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Alarm Triggering Mechanisms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810004"/>
            <a:ext cx="8260456" cy="496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Understanding Alarm Types: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5" y="2306782"/>
            <a:ext cx="8286217" cy="161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Zaoblený obdĺžnik 1">
            <a:extLst>
              <a:ext uri="{FF2B5EF4-FFF2-40B4-BE49-F238E27FC236}">
                <a16:creationId xmlns:a16="http://schemas.microsoft.com/office/drawing/2014/main" id="{05726115-5440-9C4D-A611-1C66610C9761}"/>
              </a:ext>
            </a:extLst>
          </p:cNvPr>
          <p:cNvSpPr/>
          <p:nvPr/>
        </p:nvSpPr>
        <p:spPr>
          <a:xfrm>
            <a:off x="311972" y="3281082"/>
            <a:ext cx="8386649" cy="636291"/>
          </a:xfrm>
          <a:prstGeom prst="roundRect">
            <a:avLst/>
          </a:prstGeom>
          <a:noFill/>
          <a:ln w="57150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5773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Signature Actions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041077"/>
            <a:ext cx="8260456" cy="496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Summary of Action Categories: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55" y="1537855"/>
            <a:ext cx="7500490" cy="4631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960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Manage Generated Alerts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810004"/>
            <a:ext cx="8260456" cy="496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Generating an Alert: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5" y="2306782"/>
            <a:ext cx="834789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071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Log Activities for Later Analysis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810004"/>
            <a:ext cx="8260456" cy="496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Logging the Activity: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5" y="2410113"/>
            <a:ext cx="8430308" cy="2691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33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Deny the Activity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311236"/>
            <a:ext cx="8260456" cy="496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Dropping or Preventing the Activity: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5" y="1808014"/>
            <a:ext cx="8355886" cy="367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069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Reset, Block, and Allow Traffic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38165" y="1810004"/>
            <a:ext cx="8260456" cy="4967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Resetting the Connection and Blocking the Activity: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65" y="2306781"/>
            <a:ext cx="8299940" cy="229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43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174124"/>
            <a:ext cx="8112125" cy="696192"/>
          </a:xfrm>
        </p:spPr>
        <p:txBody>
          <a:bodyPr/>
          <a:lstStyle/>
          <a:p>
            <a:r>
              <a:rPr lang="en-US" sz="4000" dirty="0"/>
              <a:t>Section 5.1:</a:t>
            </a:r>
            <a:br>
              <a:rPr lang="en-US" sz="4000" dirty="0"/>
            </a:br>
            <a:r>
              <a:rPr lang="en-US" sz="4000" dirty="0"/>
              <a:t>IPS Technologies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Upon completion of this section, you should be able to:</a:t>
            </a:r>
          </a:p>
          <a:p>
            <a:r>
              <a:rPr lang="en-US" sz="1800" dirty="0"/>
              <a:t>Explain zero-day attacks.</a:t>
            </a:r>
          </a:p>
          <a:p>
            <a:r>
              <a:rPr lang="en-US" sz="1800" dirty="0"/>
              <a:t>Understand how to monitor, detect and stop attacks.</a:t>
            </a:r>
          </a:p>
          <a:p>
            <a:r>
              <a:rPr lang="en-US" sz="1800" dirty="0"/>
              <a:t>Describe the advantages and disadvantages of IDS and IPS.</a:t>
            </a:r>
          </a:p>
        </p:txBody>
      </p:sp>
    </p:spTree>
    <p:extLst>
      <p:ext uri="{BB962C8B-B14F-4D97-AF65-F5344CB8AC3E}">
        <p14:creationId xmlns:p14="http://schemas.microsoft.com/office/powerpoint/2010/main" val="307607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174124"/>
            <a:ext cx="8112125" cy="696192"/>
          </a:xfrm>
        </p:spPr>
        <p:txBody>
          <a:bodyPr/>
          <a:lstStyle/>
          <a:p>
            <a:r>
              <a:rPr lang="en-US" sz="4000" dirty="0"/>
              <a:t>Section 5.3:</a:t>
            </a:r>
            <a:br>
              <a:rPr lang="en-US" sz="4000" dirty="0"/>
            </a:br>
            <a:r>
              <a:rPr lang="en-US" sz="4000" dirty="0"/>
              <a:t>Implement IPS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119628"/>
            <a:ext cx="8577072" cy="2023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Upon completion of this section, you should be able to:</a:t>
            </a:r>
          </a:p>
          <a:p>
            <a:r>
              <a:rPr lang="en-US" sz="1800" dirty="0"/>
              <a:t>Understand how to configure Cisco IOS IPS with CLI</a:t>
            </a:r>
          </a:p>
          <a:p>
            <a:r>
              <a:rPr lang="en-US" sz="1800" dirty="0"/>
              <a:t>Explain how to verify and monitor IPS</a:t>
            </a:r>
          </a:p>
        </p:txBody>
      </p:sp>
    </p:spTree>
    <p:extLst>
      <p:ext uri="{BB962C8B-B14F-4D97-AF65-F5344CB8AC3E}">
        <p14:creationId xmlns:p14="http://schemas.microsoft.com/office/powerpoint/2010/main" val="63202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5.3.1:</a:t>
            </a:r>
            <a:br>
              <a:rPr lang="en-US" sz="2800" dirty="0"/>
            </a:br>
            <a:r>
              <a:rPr lang="en-US" sz="2800" dirty="0"/>
              <a:t>Configure Cisco IOS IPS with CLI</a:t>
            </a:r>
          </a:p>
        </p:txBody>
      </p:sp>
    </p:spTree>
    <p:extLst>
      <p:ext uri="{BB962C8B-B14F-4D97-AF65-F5344CB8AC3E}">
        <p14:creationId xmlns:p14="http://schemas.microsoft.com/office/powerpoint/2010/main" val="30974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Implement IOS IPS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640080" y="1237488"/>
            <a:ext cx="7917180" cy="49956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Step 1. Download the IOS IPS files.</a:t>
            </a:r>
          </a:p>
          <a:p>
            <a:pPr marL="0" indent="0">
              <a:buNone/>
            </a:pPr>
            <a:r>
              <a:rPr lang="en-US" sz="1800" dirty="0"/>
              <a:t>Step 2. Create an IOS IPS configuration directory in Flash.</a:t>
            </a:r>
          </a:p>
          <a:p>
            <a:pPr marL="0" indent="0">
              <a:buNone/>
            </a:pPr>
            <a:r>
              <a:rPr lang="en-US" sz="1800" dirty="0"/>
              <a:t>Step 3. Configure an IOS IPS crypto key.</a:t>
            </a:r>
          </a:p>
          <a:p>
            <a:pPr marL="0" indent="0">
              <a:buNone/>
            </a:pPr>
            <a:r>
              <a:rPr lang="en-US" sz="1800" dirty="0"/>
              <a:t>Step 4. Enable IOS IPS.</a:t>
            </a:r>
          </a:p>
          <a:p>
            <a:pPr marL="0" indent="0">
              <a:buNone/>
            </a:pPr>
            <a:r>
              <a:rPr lang="en-US" sz="1800" dirty="0"/>
              <a:t>Step 5. Load the IOS IPS signature package to the router.</a:t>
            </a:r>
          </a:p>
        </p:txBody>
      </p:sp>
    </p:spTree>
    <p:extLst>
      <p:ext uri="{BB962C8B-B14F-4D97-AF65-F5344CB8AC3E}">
        <p14:creationId xmlns:p14="http://schemas.microsoft.com/office/powerpoint/2010/main" val="3353999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Download the IOS IPS Files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41" y="1031588"/>
            <a:ext cx="4708353" cy="210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298" y="2808436"/>
            <a:ext cx="3864601" cy="2106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602" y="4675911"/>
            <a:ext cx="4411663" cy="157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965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IPS Crypto Key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1" y="1407679"/>
            <a:ext cx="6013450" cy="254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410" y="3453676"/>
            <a:ext cx="5183521" cy="278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621337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IOS IPS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53" y="1295111"/>
            <a:ext cx="4641273" cy="2952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055" y="2721168"/>
            <a:ext cx="4479205" cy="3611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BlokTextu 2">
            <a:extLst>
              <a:ext uri="{FF2B5EF4-FFF2-40B4-BE49-F238E27FC236}">
                <a16:creationId xmlns:a16="http://schemas.microsoft.com/office/drawing/2014/main" id="{FBBAF03A-8FB1-A143-AA1D-FD8FA13FD90C}"/>
              </a:ext>
            </a:extLst>
          </p:cNvPr>
          <p:cNvSpPr txBox="1"/>
          <p:nvPr/>
        </p:nvSpPr>
        <p:spPr>
          <a:xfrm>
            <a:off x="2577307" y="3785177"/>
            <a:ext cx="810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>
                <a:solidFill>
                  <a:schemeClr val="bg1"/>
                </a:solidFill>
                <a:highlight>
                  <a:srgbClr val="000000"/>
                </a:highlight>
              </a:rPr>
              <a:t>Flash:IPSDIR</a:t>
            </a:r>
            <a:endParaRPr lang="en-US" sz="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45326734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IOS IPS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401474"/>
            <a:ext cx="4567980" cy="2505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411" y="2575994"/>
            <a:ext cx="4738976" cy="372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1301375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85EF5B0C-7A47-374E-A905-5A443217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 err="1"/>
              <a:t>Virtual</a:t>
            </a:r>
            <a:r>
              <a:rPr lang="sk-SK" b="1" dirty="0"/>
              <a:t> Fragment </a:t>
            </a:r>
            <a:r>
              <a:rPr lang="sk-SK" b="1" dirty="0" err="1"/>
              <a:t>Reassembly</a:t>
            </a:r>
            <a:endParaRPr lang="sk-SK" dirty="0"/>
          </a:p>
        </p:txBody>
      </p:sp>
      <p:sp>
        <p:nvSpPr>
          <p:cNvPr id="4" name="Zástupný objekt pre text 3">
            <a:extLst>
              <a:ext uri="{FF2B5EF4-FFF2-40B4-BE49-F238E27FC236}">
                <a16:creationId xmlns:a16="http://schemas.microsoft.com/office/drawing/2014/main" id="{2296A73A-2415-B042-85DE-935EB87CE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sk-SK" dirty="0" err="1"/>
              <a:t>Virtual</a:t>
            </a:r>
            <a:r>
              <a:rPr lang="sk-SK" dirty="0"/>
              <a:t> Fragment Reassembly (VFR) enables the Cisco IOS Firewall to examine out-of-sequence fragments and reorder the packets into the order. It examines the number of fragments from a same single IP address. When VFR is enabled on a Cisco IOS Firewall, it creates the appropriate dynamic ACLs, thereby protecting the network from various fragmentation attacks. To enable VFR on an interface, use the </a:t>
            </a:r>
            <a:r>
              <a:rPr lang="sk-SK" b="1" dirty="0" err="1"/>
              <a:t>ip</a:t>
            </a:r>
            <a:r>
              <a:rPr lang="sk-SK" b="1" dirty="0"/>
              <a:t> </a:t>
            </a:r>
            <a:r>
              <a:rPr lang="sk-SK" b="1" dirty="0" err="1"/>
              <a:t>virtual-reassembly</a:t>
            </a:r>
            <a:r>
              <a:rPr lang="sk-SK" b="1" dirty="0"/>
              <a:t> </a:t>
            </a:r>
            <a:r>
              <a:rPr lang="sk-SK" dirty="0" err="1"/>
              <a:t>command</a:t>
            </a:r>
            <a:r>
              <a:rPr lang="sk-SK" dirty="0"/>
              <a:t> in interface configuration mode, as demonstrated here:</a:t>
            </a:r>
          </a:p>
          <a:p>
            <a:r>
              <a:rPr lang="sk-SK" dirty="0"/>
              <a:t>Router(</a:t>
            </a:r>
            <a:r>
              <a:rPr lang="sk-SK" dirty="0" err="1"/>
              <a:t>config</a:t>
            </a:r>
            <a:r>
              <a:rPr lang="sk-SK" dirty="0"/>
              <a:t>)# </a:t>
            </a:r>
            <a:r>
              <a:rPr lang="sk-SK" b="1" dirty="0"/>
              <a:t>interface Serial0/0/0</a:t>
            </a:r>
          </a:p>
          <a:p>
            <a:r>
              <a:rPr lang="sk-SK" dirty="0"/>
              <a:t>Router(</a:t>
            </a:r>
            <a:r>
              <a:rPr lang="sk-SK" dirty="0" err="1"/>
              <a:t>config-if</a:t>
            </a:r>
            <a:r>
              <a:rPr lang="sk-SK" dirty="0"/>
              <a:t>)# </a:t>
            </a:r>
            <a:r>
              <a:rPr lang="sk-SK" b="1" dirty="0" err="1"/>
              <a:t>ip</a:t>
            </a:r>
            <a:r>
              <a:rPr lang="sk-SK" b="1" dirty="0"/>
              <a:t> </a:t>
            </a:r>
            <a:r>
              <a:rPr lang="sk-SK" b="1" dirty="0" err="1"/>
              <a:t>virtual-reassembly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701217855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the IPS Signature Package in RAM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90" y="1511875"/>
            <a:ext cx="8126221" cy="1148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083" y="2784764"/>
            <a:ext cx="5757835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294642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the IPS Signature Package in RAM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82" y="1507404"/>
            <a:ext cx="7626636" cy="4664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7641411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5.1.1:</a:t>
            </a:r>
            <a:br>
              <a:rPr lang="en-US" sz="2800" dirty="0"/>
            </a:br>
            <a:r>
              <a:rPr lang="en-US" sz="2800" dirty="0"/>
              <a:t>IDS and IPS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56029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Retire and </a:t>
            </a:r>
            <a:r>
              <a:rPr lang="en-US" sz="3200" dirty="0" err="1"/>
              <a:t>Unretire</a:t>
            </a:r>
            <a:r>
              <a:rPr lang="en-US" sz="3200" dirty="0"/>
              <a:t> Signatures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353" y="3896592"/>
            <a:ext cx="5626903" cy="2234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85" y="1394114"/>
            <a:ext cx="5648715" cy="224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7050" y="926068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Retiring an Individual Signature: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86353" y="3527260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Retiring a Signature Category:</a:t>
            </a:r>
          </a:p>
        </p:txBody>
      </p:sp>
    </p:spTree>
    <p:extLst>
      <p:ext uri="{BB962C8B-B14F-4D97-AF65-F5344CB8AC3E}">
        <p14:creationId xmlns:p14="http://schemas.microsoft.com/office/powerpoint/2010/main" val="161417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5.3.2:</a:t>
            </a:r>
            <a:br>
              <a:rPr lang="en-US" sz="2800" dirty="0"/>
            </a:br>
            <a:r>
              <a:rPr lang="en-US" sz="2800" dirty="0"/>
              <a:t>Modifying Cisco IOS IPS Signatures</a:t>
            </a:r>
          </a:p>
        </p:txBody>
      </p:sp>
    </p:spTree>
    <p:extLst>
      <p:ext uri="{BB962C8B-B14F-4D97-AF65-F5344CB8AC3E}">
        <p14:creationId xmlns:p14="http://schemas.microsoft.com/office/powerpoint/2010/main" val="1693725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Change Signature Actions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6" y="1404721"/>
            <a:ext cx="8438248" cy="404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24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/>
              <a:t>Topic 5.3.3:</a:t>
            </a:r>
            <a:br>
              <a:rPr lang="en-US" sz="2800" dirty="0"/>
            </a:br>
            <a:r>
              <a:rPr lang="en-US" sz="2800" dirty="0"/>
              <a:t>Verify and Monitor IPS</a:t>
            </a:r>
          </a:p>
        </p:txBody>
      </p:sp>
    </p:spTree>
    <p:extLst>
      <p:ext uri="{BB962C8B-B14F-4D97-AF65-F5344CB8AC3E}">
        <p14:creationId xmlns:p14="http://schemas.microsoft.com/office/powerpoint/2010/main" val="120738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Verify IOS IPS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398032" y="1165767"/>
            <a:ext cx="8403067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Show</a:t>
            </a:r>
            <a:r>
              <a:rPr lang="en-US" sz="2000" dirty="0"/>
              <a:t> commands to verify the IOS IPS configuration:</a:t>
            </a:r>
          </a:p>
          <a:p>
            <a:r>
              <a:rPr lang="en-US" sz="1800" dirty="0"/>
              <a:t>show </a:t>
            </a:r>
            <a:r>
              <a:rPr lang="en-US" sz="1800" dirty="0" err="1"/>
              <a:t>ip</a:t>
            </a:r>
            <a:r>
              <a:rPr lang="en-US" sz="1800" dirty="0"/>
              <a:t> </a:t>
            </a:r>
            <a:r>
              <a:rPr lang="en-US" sz="1800" dirty="0" err="1"/>
              <a:t>ips</a:t>
            </a:r>
            <a:endParaRPr lang="en-US" sz="1800" dirty="0"/>
          </a:p>
          <a:p>
            <a:r>
              <a:rPr lang="en-US" sz="1800" dirty="0"/>
              <a:t>show </a:t>
            </a:r>
            <a:r>
              <a:rPr lang="en-US" sz="1800" dirty="0" err="1"/>
              <a:t>ip</a:t>
            </a:r>
            <a:r>
              <a:rPr lang="en-US" sz="1800" dirty="0"/>
              <a:t> </a:t>
            </a:r>
            <a:r>
              <a:rPr lang="en-US" sz="1800" dirty="0" err="1"/>
              <a:t>ips</a:t>
            </a:r>
            <a:r>
              <a:rPr lang="en-US" sz="1800" dirty="0"/>
              <a:t> all</a:t>
            </a:r>
          </a:p>
          <a:p>
            <a:r>
              <a:rPr lang="en-US" sz="1800" dirty="0"/>
              <a:t>show </a:t>
            </a:r>
            <a:r>
              <a:rPr lang="en-US" sz="1800" dirty="0" err="1"/>
              <a:t>ip</a:t>
            </a:r>
            <a:r>
              <a:rPr lang="en-US" sz="1800" dirty="0"/>
              <a:t> </a:t>
            </a:r>
            <a:r>
              <a:rPr lang="en-US" sz="1800" dirty="0" err="1"/>
              <a:t>ips</a:t>
            </a:r>
            <a:r>
              <a:rPr lang="en-US" sz="1800" dirty="0"/>
              <a:t> configuration</a:t>
            </a:r>
          </a:p>
          <a:p>
            <a:r>
              <a:rPr lang="en-US" sz="1800" dirty="0"/>
              <a:t>show ip </a:t>
            </a:r>
            <a:r>
              <a:rPr lang="en-US" sz="1800" dirty="0" err="1"/>
              <a:t>ips</a:t>
            </a:r>
            <a:r>
              <a:rPr lang="en-US" sz="1800" dirty="0"/>
              <a:t> interfaces</a:t>
            </a:r>
          </a:p>
          <a:p>
            <a:r>
              <a:rPr lang="en-US" sz="1800" dirty="0"/>
              <a:t>show </a:t>
            </a:r>
            <a:r>
              <a:rPr lang="en-US" sz="1800" dirty="0" err="1"/>
              <a:t>ip</a:t>
            </a:r>
            <a:r>
              <a:rPr lang="en-US" sz="1800" dirty="0"/>
              <a:t> </a:t>
            </a:r>
            <a:r>
              <a:rPr lang="en-US" sz="1800" dirty="0" err="1"/>
              <a:t>ips</a:t>
            </a:r>
            <a:r>
              <a:rPr lang="en-US" sz="1800" dirty="0"/>
              <a:t> signatures</a:t>
            </a:r>
          </a:p>
          <a:p>
            <a:r>
              <a:rPr lang="en-US" sz="1800" dirty="0"/>
              <a:t>show </a:t>
            </a:r>
            <a:r>
              <a:rPr lang="en-US" sz="1800" dirty="0" err="1"/>
              <a:t>ip</a:t>
            </a:r>
            <a:r>
              <a:rPr lang="en-US" sz="1800" dirty="0"/>
              <a:t> </a:t>
            </a:r>
            <a:r>
              <a:rPr lang="en-US" sz="1800" dirty="0" err="1"/>
              <a:t>ips</a:t>
            </a:r>
            <a:r>
              <a:rPr lang="en-US" sz="1800" dirty="0"/>
              <a:t> statistics</a:t>
            </a:r>
          </a:p>
          <a:p>
            <a:pPr marL="0" indent="0">
              <a:buNone/>
            </a:pPr>
            <a:r>
              <a:rPr lang="en-US" sz="2000" b="1" dirty="0"/>
              <a:t>Clear </a:t>
            </a:r>
            <a:r>
              <a:rPr lang="en-US" sz="2000" dirty="0"/>
              <a:t>commands to disable IPS:</a:t>
            </a:r>
          </a:p>
          <a:p>
            <a:r>
              <a:rPr lang="en-US" sz="1800" dirty="0"/>
              <a:t>clear </a:t>
            </a:r>
            <a:r>
              <a:rPr lang="en-US" sz="1800" dirty="0" err="1"/>
              <a:t>ip</a:t>
            </a:r>
            <a:r>
              <a:rPr lang="en-US" sz="1800" dirty="0"/>
              <a:t> </a:t>
            </a:r>
            <a:r>
              <a:rPr lang="en-US" sz="1800" dirty="0" err="1"/>
              <a:t>ips</a:t>
            </a:r>
            <a:r>
              <a:rPr lang="en-US" sz="1800" dirty="0"/>
              <a:t> configuration</a:t>
            </a:r>
          </a:p>
          <a:p>
            <a:r>
              <a:rPr lang="en-US" sz="1800" dirty="0"/>
              <a:t>clear </a:t>
            </a:r>
            <a:r>
              <a:rPr lang="en-US" sz="1800" dirty="0" err="1"/>
              <a:t>ip</a:t>
            </a:r>
            <a:r>
              <a:rPr lang="en-US" sz="1800" dirty="0"/>
              <a:t> </a:t>
            </a:r>
            <a:r>
              <a:rPr lang="en-US" sz="1800" dirty="0" err="1"/>
              <a:t>ips</a:t>
            </a:r>
            <a:r>
              <a:rPr lang="en-US" sz="1800" dirty="0"/>
              <a:t> statistics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5285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Report IPS Alerts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32" y="2783754"/>
            <a:ext cx="8604137" cy="129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620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Enable SDEE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7" y="867786"/>
            <a:ext cx="8391446" cy="4347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bdĺžnik 1">
            <a:extLst>
              <a:ext uri="{FF2B5EF4-FFF2-40B4-BE49-F238E27FC236}">
                <a16:creationId xmlns:a16="http://schemas.microsoft.com/office/drawing/2014/main" id="{5397705E-8447-E14D-B49C-E0315199D0E0}"/>
              </a:ext>
            </a:extLst>
          </p:cNvPr>
          <p:cNvSpPr/>
          <p:nvPr/>
        </p:nvSpPr>
        <p:spPr>
          <a:xfrm>
            <a:off x="376276" y="5215658"/>
            <a:ext cx="82836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dirty="0">
                <a:solidFill>
                  <a:schemeClr val="bg2"/>
                </a:solidFill>
              </a:rPr>
              <a:t>SDEE </a:t>
            </a:r>
            <a:r>
              <a:rPr lang="sk-SK" dirty="0" err="1">
                <a:solidFill>
                  <a:schemeClr val="bg2"/>
                </a:solidFill>
              </a:rPr>
              <a:t>uses</a:t>
            </a:r>
            <a:r>
              <a:rPr lang="sk-SK" dirty="0">
                <a:solidFill>
                  <a:schemeClr val="bg2"/>
                </a:solidFill>
              </a:rPr>
              <a:t> a </a:t>
            </a:r>
            <a:r>
              <a:rPr lang="sk-SK" dirty="0" err="1">
                <a:solidFill>
                  <a:schemeClr val="bg2"/>
                </a:solidFill>
              </a:rPr>
              <a:t>pull</a:t>
            </a:r>
            <a:r>
              <a:rPr lang="sk-SK" dirty="0">
                <a:solidFill>
                  <a:schemeClr val="bg2"/>
                </a:solidFill>
              </a:rPr>
              <a:t> </a:t>
            </a:r>
            <a:r>
              <a:rPr lang="sk-SK" dirty="0" err="1">
                <a:solidFill>
                  <a:schemeClr val="bg2"/>
                </a:solidFill>
              </a:rPr>
              <a:t>mechanism</a:t>
            </a:r>
            <a:r>
              <a:rPr lang="sk-SK" dirty="0">
                <a:solidFill>
                  <a:schemeClr val="bg2"/>
                </a:solidFill>
              </a:rPr>
              <a:t>. </a:t>
            </a:r>
            <a:r>
              <a:rPr lang="sk-SK" dirty="0" err="1">
                <a:solidFill>
                  <a:schemeClr val="bg2"/>
                </a:solidFill>
              </a:rPr>
              <a:t>That</a:t>
            </a:r>
            <a:r>
              <a:rPr lang="sk-SK" dirty="0">
                <a:solidFill>
                  <a:schemeClr val="bg2"/>
                </a:solidFill>
              </a:rPr>
              <a:t> </a:t>
            </a:r>
            <a:r>
              <a:rPr lang="sk-SK" dirty="0" err="1">
                <a:solidFill>
                  <a:schemeClr val="bg2"/>
                </a:solidFill>
              </a:rPr>
              <a:t>is</a:t>
            </a:r>
            <a:r>
              <a:rPr lang="sk-SK" dirty="0">
                <a:solidFill>
                  <a:schemeClr val="bg2"/>
                </a:solidFill>
              </a:rPr>
              <a:t>, </a:t>
            </a:r>
            <a:r>
              <a:rPr lang="sk-SK" dirty="0" err="1">
                <a:solidFill>
                  <a:schemeClr val="bg2"/>
                </a:solidFill>
              </a:rPr>
              <a:t>requests</a:t>
            </a:r>
            <a:r>
              <a:rPr lang="sk-SK" dirty="0">
                <a:solidFill>
                  <a:schemeClr val="bg2"/>
                </a:solidFill>
              </a:rPr>
              <a:t> </a:t>
            </a:r>
            <a:r>
              <a:rPr lang="sk-SK" dirty="0" err="1">
                <a:solidFill>
                  <a:schemeClr val="bg2"/>
                </a:solidFill>
              </a:rPr>
              <a:t>come</a:t>
            </a:r>
            <a:r>
              <a:rPr lang="sk-SK" dirty="0">
                <a:solidFill>
                  <a:schemeClr val="bg2"/>
                </a:solidFill>
              </a:rPr>
              <a:t> </a:t>
            </a:r>
            <a:r>
              <a:rPr lang="sk-SK" dirty="0" err="1">
                <a:solidFill>
                  <a:schemeClr val="bg2"/>
                </a:solidFill>
              </a:rPr>
              <a:t>from</a:t>
            </a:r>
            <a:r>
              <a:rPr lang="sk-SK" dirty="0">
                <a:solidFill>
                  <a:schemeClr val="bg2"/>
                </a:solidFill>
              </a:rPr>
              <a:t> </a:t>
            </a:r>
            <a:r>
              <a:rPr lang="sk-SK" dirty="0" err="1">
                <a:solidFill>
                  <a:schemeClr val="bg2"/>
                </a:solidFill>
              </a:rPr>
              <a:t>the</a:t>
            </a:r>
            <a:r>
              <a:rPr lang="sk-SK" dirty="0">
                <a:solidFill>
                  <a:schemeClr val="bg2"/>
                </a:solidFill>
              </a:rPr>
              <a:t> </a:t>
            </a:r>
            <a:r>
              <a:rPr lang="sk-SK" dirty="0" err="1">
                <a:solidFill>
                  <a:schemeClr val="bg2"/>
                </a:solidFill>
              </a:rPr>
              <a:t>network</a:t>
            </a:r>
            <a:r>
              <a:rPr lang="sk-SK" dirty="0">
                <a:solidFill>
                  <a:schemeClr val="bg2"/>
                </a:solidFill>
              </a:rPr>
              <a:t> management </a:t>
            </a:r>
            <a:r>
              <a:rPr lang="sk-SK" dirty="0" err="1">
                <a:solidFill>
                  <a:schemeClr val="bg2"/>
                </a:solidFill>
              </a:rPr>
              <a:t>application</a:t>
            </a:r>
            <a:r>
              <a:rPr lang="sk-SK" dirty="0">
                <a:solidFill>
                  <a:schemeClr val="bg2"/>
                </a:solidFill>
              </a:rPr>
              <a:t>, and </a:t>
            </a:r>
            <a:r>
              <a:rPr lang="sk-SK" dirty="0" err="1">
                <a:solidFill>
                  <a:schemeClr val="bg2"/>
                </a:solidFill>
              </a:rPr>
              <a:t>the</a:t>
            </a:r>
            <a:r>
              <a:rPr lang="sk-SK" dirty="0">
                <a:solidFill>
                  <a:schemeClr val="bg2"/>
                </a:solidFill>
              </a:rPr>
              <a:t> IDS and IPS router </a:t>
            </a:r>
            <a:r>
              <a:rPr lang="sk-SK" dirty="0" err="1">
                <a:solidFill>
                  <a:schemeClr val="bg2"/>
                </a:solidFill>
              </a:rPr>
              <a:t>responds</a:t>
            </a:r>
            <a:r>
              <a:rPr lang="sk-SK" dirty="0"/>
              <a:t>.</a:t>
            </a:r>
          </a:p>
          <a:p>
            <a:r>
              <a:rPr lang="sk-SK" dirty="0">
                <a:solidFill>
                  <a:srgbClr val="000000"/>
                </a:solidFill>
                <a:latin typeface="Arial" panose="020B0604020202020204" pitchFamily="34" charset="0"/>
              </a:rPr>
              <a:t>To </a:t>
            </a:r>
            <a:r>
              <a:rPr lang="sk-SK" dirty="0" err="1">
                <a:solidFill>
                  <a:srgbClr val="000000"/>
                </a:solidFill>
                <a:latin typeface="Arial" panose="020B0604020202020204" pitchFamily="34" charset="0"/>
              </a:rPr>
              <a:t>view</a:t>
            </a:r>
            <a:r>
              <a:rPr lang="sk-SK" dirty="0">
                <a:solidFill>
                  <a:srgbClr val="000000"/>
                </a:solidFill>
                <a:latin typeface="Arial" panose="020B0604020202020204" pitchFamily="34" charset="0"/>
              </a:rPr>
              <a:t> SDEE alarm </a:t>
            </a:r>
            <a:r>
              <a:rPr lang="sk-SK" dirty="0" err="1">
                <a:solidFill>
                  <a:srgbClr val="000000"/>
                </a:solidFill>
                <a:latin typeface="Arial" panose="020B0604020202020204" pitchFamily="34" charset="0"/>
              </a:rPr>
              <a:t>messages</a:t>
            </a:r>
            <a:r>
              <a:rPr lang="sk-SK" dirty="0">
                <a:solidFill>
                  <a:srgbClr val="000000"/>
                </a:solidFill>
                <a:latin typeface="Arial" panose="020B0604020202020204" pitchFamily="34" charset="0"/>
              </a:rPr>
              <a:t> in Cisco SDM, </a:t>
            </a:r>
            <a:r>
              <a:rPr lang="sk-SK" dirty="0" err="1">
                <a:solidFill>
                  <a:srgbClr val="000000"/>
                </a:solidFill>
                <a:latin typeface="Arial" panose="020B0604020202020204" pitchFamily="34" charset="0"/>
              </a:rPr>
              <a:t>choose</a:t>
            </a:r>
            <a:r>
              <a:rPr lang="sk-SK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r>
              <a:rPr lang="sk-SK" b="1" dirty="0">
                <a:solidFill>
                  <a:srgbClr val="000000"/>
                </a:solidFill>
                <a:latin typeface="Arial" panose="020B0604020202020204" pitchFamily="34" charset="0"/>
              </a:rPr>
              <a:t>Monitor &gt; </a:t>
            </a:r>
            <a:r>
              <a:rPr lang="sk-SK" b="1" dirty="0" err="1">
                <a:solidFill>
                  <a:srgbClr val="000000"/>
                </a:solidFill>
                <a:latin typeface="Arial" panose="020B0604020202020204" pitchFamily="34" charset="0"/>
              </a:rPr>
              <a:t>Logging</a:t>
            </a:r>
            <a:r>
              <a:rPr lang="sk-SK" b="1" dirty="0">
                <a:solidFill>
                  <a:srgbClr val="000000"/>
                </a:solidFill>
                <a:latin typeface="Arial" panose="020B0604020202020204" pitchFamily="34" charset="0"/>
              </a:rPr>
              <a:t> &gt; SDEE </a:t>
            </a:r>
            <a:r>
              <a:rPr lang="sk-SK" b="1" dirty="0" err="1">
                <a:solidFill>
                  <a:srgbClr val="000000"/>
                </a:solidFill>
                <a:latin typeface="Arial" panose="020B0604020202020204" pitchFamily="34" charset="0"/>
              </a:rPr>
              <a:t>Message</a:t>
            </a:r>
            <a:r>
              <a:rPr lang="sk-SK" b="1" dirty="0">
                <a:solidFill>
                  <a:srgbClr val="000000"/>
                </a:solidFill>
                <a:latin typeface="Arial" panose="020B0604020202020204" pitchFamily="34" charset="0"/>
              </a:rPr>
              <a:t> Log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4462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21393" y="2072640"/>
            <a:ext cx="8112125" cy="688368"/>
          </a:xfrm>
        </p:spPr>
        <p:txBody>
          <a:bodyPr/>
          <a:lstStyle/>
          <a:p>
            <a:r>
              <a:rPr lang="en-US" sz="4000" dirty="0"/>
              <a:t>Section 5.4:</a:t>
            </a:r>
            <a:br>
              <a:rPr lang="en-US" sz="4000" dirty="0"/>
            </a:br>
            <a:r>
              <a:rPr lang="en-US" sz="4000" dirty="0"/>
              <a:t>Summary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19100" y="3012948"/>
            <a:ext cx="8577072" cy="2656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Chapter Objectives: </a:t>
            </a:r>
          </a:p>
          <a:p>
            <a:r>
              <a:rPr lang="en-US" sz="1800" dirty="0"/>
              <a:t>Describe IPS technologies and how they are implemented.</a:t>
            </a:r>
          </a:p>
          <a:p>
            <a:r>
              <a:rPr lang="en-US" sz="1800" dirty="0"/>
              <a:t>Explain IPS Signatures.</a:t>
            </a:r>
          </a:p>
          <a:p>
            <a:r>
              <a:rPr lang="en-US" sz="1800" dirty="0"/>
              <a:t>Describe the IPS implementation process.</a:t>
            </a:r>
          </a:p>
        </p:txBody>
      </p:sp>
    </p:spTree>
    <p:extLst>
      <p:ext uri="{BB962C8B-B14F-4D97-AF65-F5344CB8AC3E}">
        <p14:creationId xmlns:p14="http://schemas.microsoft.com/office/powerpoint/2010/main" val="3590238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549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Instructor Resources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28599" y="1318260"/>
            <a:ext cx="3314701" cy="4991099"/>
          </a:xfrm>
        </p:spPr>
        <p:txBody>
          <a:bodyPr/>
          <a:lstStyle/>
          <a:p>
            <a:r>
              <a:rPr lang="en-US" sz="1800" b="1" dirty="0"/>
              <a:t>Remember</a:t>
            </a:r>
            <a:r>
              <a:rPr lang="en-US" sz="1800" dirty="0"/>
              <a:t>, there are helpful tutorials and user guides available via your </a:t>
            </a:r>
            <a:r>
              <a:rPr lang="en-US" sz="1800" dirty="0" err="1"/>
              <a:t>NetSpace</a:t>
            </a:r>
            <a:r>
              <a:rPr lang="en-US" sz="1800" dirty="0"/>
              <a:t> home page. (https://www.netacad.com)</a:t>
            </a:r>
          </a:p>
          <a:p>
            <a:r>
              <a:rPr lang="en-US" sz="1800" dirty="0"/>
              <a:t>These resources cover a variety of topics including navigation, assessments, and assignments.</a:t>
            </a:r>
          </a:p>
          <a:p>
            <a:r>
              <a:rPr lang="en-US" sz="1800" dirty="0"/>
              <a:t>A screenshot has been provided here highlighting the tutorials related to activating exams, managing assessments, and creating quizzes.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961" y="1531620"/>
            <a:ext cx="4997317" cy="23818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883" y="4336386"/>
            <a:ext cx="3419475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 flipV="1">
            <a:off x="4648897" y="5370353"/>
            <a:ext cx="35932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658684" y="4692242"/>
            <a:ext cx="35932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643304" y="5146646"/>
            <a:ext cx="359327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86867" y="2033142"/>
            <a:ext cx="27683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99062" y="2354091"/>
            <a:ext cx="27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8760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Zero-Day Attacks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17" y="1329293"/>
            <a:ext cx="7024967" cy="419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565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Monitor for Attacks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0" y="1154112"/>
            <a:ext cx="4176713" cy="454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>
            <a:spLocks/>
          </p:cNvSpPr>
          <p:nvPr/>
        </p:nvSpPr>
        <p:spPr>
          <a:xfrm>
            <a:off x="398033" y="1165767"/>
            <a:ext cx="3619500" cy="27787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Advantages of an </a:t>
            </a:r>
            <a:r>
              <a:rPr lang="en-US" sz="2000" b="1" dirty="0"/>
              <a:t>IDS</a:t>
            </a:r>
            <a:r>
              <a:rPr lang="en-US" sz="2000" dirty="0"/>
              <a:t>:</a:t>
            </a:r>
          </a:p>
          <a:p>
            <a:r>
              <a:rPr lang="en-US" sz="1800" dirty="0"/>
              <a:t>Works passively</a:t>
            </a:r>
          </a:p>
          <a:p>
            <a:r>
              <a:rPr lang="en-US" sz="1800" dirty="0"/>
              <a:t>Requires traffic to be mirrored in order to reach it</a:t>
            </a:r>
          </a:p>
          <a:p>
            <a:r>
              <a:rPr lang="en-US" sz="1800" dirty="0"/>
              <a:t>Network traffic does not pass through the IDS unless it is mirrored</a:t>
            </a:r>
          </a:p>
        </p:txBody>
      </p:sp>
    </p:spTree>
    <p:extLst>
      <p:ext uri="{BB962C8B-B14F-4D97-AF65-F5344CB8AC3E}">
        <p14:creationId xmlns:p14="http://schemas.microsoft.com/office/powerpoint/2010/main" val="281176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Detect and Stop Attacks</a:t>
            </a:r>
          </a:p>
        </p:txBody>
      </p:sp>
      <p:sp>
        <p:nvSpPr>
          <p:cNvPr id="3" name="Text Placeholder 6"/>
          <p:cNvSpPr txBox="1">
            <a:spLocks/>
          </p:cNvSpPr>
          <p:nvPr/>
        </p:nvSpPr>
        <p:spPr>
          <a:xfrm>
            <a:off x="640080" y="1237488"/>
            <a:ext cx="3619500" cy="36464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IPS</a:t>
            </a:r>
            <a:r>
              <a:rPr lang="en-US" sz="2000" dirty="0"/>
              <a:t>:</a:t>
            </a:r>
          </a:p>
          <a:p>
            <a:r>
              <a:rPr lang="en-US" sz="1800" dirty="0"/>
              <a:t>Implemented in an inline mode</a:t>
            </a:r>
          </a:p>
          <a:p>
            <a:r>
              <a:rPr lang="en-US" sz="1800" dirty="0"/>
              <a:t>Monitors Layer 3 and Layer 4 traffic</a:t>
            </a:r>
          </a:p>
          <a:p>
            <a:r>
              <a:rPr lang="en-US" sz="1800" dirty="0"/>
              <a:t>Can stop single packet attacks from reaching target</a:t>
            </a:r>
          </a:p>
          <a:p>
            <a:r>
              <a:rPr lang="en-US" sz="1800" dirty="0"/>
              <a:t>Responds immediately, not allowing any malicious traffic to pass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254" y="1165770"/>
            <a:ext cx="4100513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9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10455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Similarities Between IDS and IPS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723" y="999124"/>
            <a:ext cx="7138555" cy="5129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73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208465"/>
            <a:ext cx="8588861" cy="83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/>
              <a:t>Advantages and Disadvantages of IDS and IPS</a:t>
            </a:r>
          </a:p>
        </p:txBody>
      </p:sp>
      <p:sp>
        <p:nvSpPr>
          <p:cNvPr id="5" name="Text Placeholder 6"/>
          <p:cNvSpPr txBox="1">
            <a:spLocks/>
          </p:cNvSpPr>
          <p:nvPr/>
        </p:nvSpPr>
        <p:spPr>
          <a:xfrm>
            <a:off x="451821" y="1237488"/>
            <a:ext cx="3931920" cy="22882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Advantages IDS:</a:t>
            </a:r>
          </a:p>
          <a:p>
            <a:r>
              <a:rPr lang="en-US" sz="1800" dirty="0"/>
              <a:t>No impact on network</a:t>
            </a:r>
          </a:p>
          <a:p>
            <a:r>
              <a:rPr lang="en-US" sz="1800" dirty="0"/>
              <a:t>No network impact if there is a sensor failure</a:t>
            </a:r>
          </a:p>
          <a:p>
            <a:r>
              <a:rPr lang="en-US" sz="1800" dirty="0"/>
              <a:t>No network impact if there is a sensor overload</a:t>
            </a:r>
          </a:p>
        </p:txBody>
      </p:sp>
      <p:sp>
        <p:nvSpPr>
          <p:cNvPr id="4" name="Text Placeholder 6"/>
          <p:cNvSpPr txBox="1">
            <a:spLocks/>
          </p:cNvSpPr>
          <p:nvPr/>
        </p:nvSpPr>
        <p:spPr>
          <a:xfrm>
            <a:off x="4683162" y="1237488"/>
            <a:ext cx="3931920" cy="16456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Advantages IPS:</a:t>
            </a:r>
          </a:p>
          <a:p>
            <a:r>
              <a:rPr lang="en-US" sz="1800" dirty="0"/>
              <a:t>Stops trigger packets</a:t>
            </a:r>
          </a:p>
          <a:p>
            <a:r>
              <a:rPr lang="en-US" sz="1800" dirty="0"/>
              <a:t>Can use stream normalization techniques</a:t>
            </a:r>
          </a:p>
        </p:txBody>
      </p:sp>
      <p:sp>
        <p:nvSpPr>
          <p:cNvPr id="6" name="Text Placeholder 6"/>
          <p:cNvSpPr txBox="1">
            <a:spLocks/>
          </p:cNvSpPr>
          <p:nvPr/>
        </p:nvSpPr>
        <p:spPr>
          <a:xfrm>
            <a:off x="451821" y="3632582"/>
            <a:ext cx="3931920" cy="22882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Disadvantages IDS:</a:t>
            </a:r>
          </a:p>
          <a:p>
            <a:r>
              <a:rPr lang="en-US" sz="1800" dirty="0"/>
              <a:t>Response action cannot stop trigger</a:t>
            </a:r>
          </a:p>
          <a:p>
            <a:r>
              <a:rPr lang="en-US" sz="1800" dirty="0"/>
              <a:t>Correct tuning required for response actions</a:t>
            </a:r>
          </a:p>
          <a:p>
            <a:r>
              <a:rPr lang="en-US" sz="1800" dirty="0"/>
              <a:t>More vulnerable to network security evasion techniques</a:t>
            </a: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4683162" y="3622191"/>
            <a:ext cx="3931920" cy="22882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Disadvantages IPS:</a:t>
            </a:r>
          </a:p>
          <a:p>
            <a:r>
              <a:rPr lang="en-US" sz="1800" dirty="0"/>
              <a:t>Sensor issues might affect network traffic</a:t>
            </a:r>
          </a:p>
          <a:p>
            <a:r>
              <a:rPr lang="en-US" sz="1800" dirty="0"/>
              <a:t>Sensor overloading impacts the network</a:t>
            </a:r>
          </a:p>
          <a:p>
            <a:r>
              <a:rPr lang="en-US" sz="1800" dirty="0"/>
              <a:t>Some impact on network</a:t>
            </a:r>
          </a:p>
        </p:txBody>
      </p:sp>
    </p:spTree>
    <p:extLst>
      <p:ext uri="{BB962C8B-B14F-4D97-AF65-F5344CB8AC3E}">
        <p14:creationId xmlns:p14="http://schemas.microsoft.com/office/powerpoint/2010/main" val="200055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3981</TotalTime>
  <Words>1403</Words>
  <Application>Microsoft Office PowerPoint</Application>
  <PresentationFormat>Prezentácia na obrazovke (4:3)</PresentationFormat>
  <Paragraphs>238</Paragraphs>
  <Slides>49</Slides>
  <Notes>38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49</vt:i4>
      </vt:variant>
    </vt:vector>
  </HeadingPairs>
  <TitlesOfParts>
    <vt:vector size="53" baseType="lpstr">
      <vt:lpstr>Arial</vt:lpstr>
      <vt:lpstr>Calibri</vt:lpstr>
      <vt:lpstr>Ciscolight</vt:lpstr>
      <vt:lpstr>NetAcad_White_PPT_Template 05Oct12</vt:lpstr>
      <vt:lpstr>Chapter 5: Implementing Intrusion Prevention</vt:lpstr>
      <vt:lpstr>Chapter Outline</vt:lpstr>
      <vt:lpstr>Section 5.1: IPS Technologies</vt:lpstr>
      <vt:lpstr>Topic 5.1.1: IDS and IPS Characteristics</vt:lpstr>
      <vt:lpstr>Zero-Day Attacks</vt:lpstr>
      <vt:lpstr>Monitor for Attacks</vt:lpstr>
      <vt:lpstr>Detect and Stop Attacks</vt:lpstr>
      <vt:lpstr>Similarities Between IDS and IPS</vt:lpstr>
      <vt:lpstr>Advantages and Disadvantages of IDS and IPS</vt:lpstr>
      <vt:lpstr>Topic 5.1.3: Cisco Switched Port Analyzer</vt:lpstr>
      <vt:lpstr>Port Mirroring</vt:lpstr>
      <vt:lpstr>Cisco SPAN</vt:lpstr>
      <vt:lpstr>Configuring Cisco SPAN Using Intrusion Detection</vt:lpstr>
      <vt:lpstr>Section 5.2: IPS Signatures</vt:lpstr>
      <vt:lpstr>Signature Attributes</vt:lpstr>
      <vt:lpstr>Signature Types</vt:lpstr>
      <vt:lpstr>Signature File</vt:lpstr>
      <vt:lpstr>Signature Micro-Engines</vt:lpstr>
      <vt:lpstr>Topic 5.2.2: IPS Signature Alarms</vt:lpstr>
      <vt:lpstr>Signature Trigger (Alarm)</vt:lpstr>
      <vt:lpstr>Pattern-Based Detection</vt:lpstr>
      <vt:lpstr>Anomaly-Based Detection</vt:lpstr>
      <vt:lpstr>Policy-Based and Honey Pot-Based Detection</vt:lpstr>
      <vt:lpstr>Alarm Triggering Mechanisms</vt:lpstr>
      <vt:lpstr>Signature Actions</vt:lpstr>
      <vt:lpstr>Manage Generated Alerts</vt:lpstr>
      <vt:lpstr>Log Activities for Later Analysis</vt:lpstr>
      <vt:lpstr>Deny the Activity</vt:lpstr>
      <vt:lpstr>Reset, Block, and Allow Traffic</vt:lpstr>
      <vt:lpstr>Section 5.3: Implement IPS</vt:lpstr>
      <vt:lpstr>Topic 5.3.1: Configure Cisco IOS IPS with CLI</vt:lpstr>
      <vt:lpstr>Implement IOS IPS</vt:lpstr>
      <vt:lpstr>Download the IOS IPS Files</vt:lpstr>
      <vt:lpstr>IPS Crypto Key</vt:lpstr>
      <vt:lpstr>Enable IOS IPS</vt:lpstr>
      <vt:lpstr>Enable IOS IPS</vt:lpstr>
      <vt:lpstr>Virtual Fragment Reassembly</vt:lpstr>
      <vt:lpstr>Load the IPS Signature Package in RAM</vt:lpstr>
      <vt:lpstr>Load the IPS Signature Package in RAM</vt:lpstr>
      <vt:lpstr>Retire and Unretire Signatures</vt:lpstr>
      <vt:lpstr>Topic 5.3.2: Modifying Cisco IOS IPS Signatures</vt:lpstr>
      <vt:lpstr>Change Signature Actions</vt:lpstr>
      <vt:lpstr>Topic 5.3.3: Verify and Monitor IPS</vt:lpstr>
      <vt:lpstr>Verify IOS IPS</vt:lpstr>
      <vt:lpstr>Report IPS Alerts</vt:lpstr>
      <vt:lpstr>Enable SDEE</vt:lpstr>
      <vt:lpstr>Section 5.4: Summary</vt:lpstr>
      <vt:lpstr>Prezentácia programu PowerPoint</vt:lpstr>
      <vt:lpstr>Instructor Resources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Julius Barath</cp:lastModifiedBy>
  <cp:revision>159</cp:revision>
  <dcterms:created xsi:type="dcterms:W3CDTF">2012-10-09T16:58:47Z</dcterms:created>
  <dcterms:modified xsi:type="dcterms:W3CDTF">2021-02-22T10:59:17Z</dcterms:modified>
</cp:coreProperties>
</file>