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1EA97-7412-CC63-1977-41AD100B6E87}" v="37" dt="2025-10-27T07:13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áth, Július" userId="S::julius.barath@aos.sk::aebde9b9-dccc-4475-a9ac-c05e78323d7a" providerId="AD" clId="Web-{6211EA97-7412-CC63-1977-41AD100B6E87}"/>
    <pc:docChg chg="modSld">
      <pc:chgData name="Baráth, Július" userId="S::julius.barath@aos.sk::aebde9b9-dccc-4475-a9ac-c05e78323d7a" providerId="AD" clId="Web-{6211EA97-7412-CC63-1977-41AD100B6E87}" dt="2025-10-27T07:13:04.758" v="36" actId="20577"/>
      <pc:docMkLst>
        <pc:docMk/>
      </pc:docMkLst>
      <pc:sldChg chg="modSp">
        <pc:chgData name="Baráth, Július" userId="S::julius.barath@aos.sk::aebde9b9-dccc-4475-a9ac-c05e78323d7a" providerId="AD" clId="Web-{6211EA97-7412-CC63-1977-41AD100B6E87}" dt="2025-10-27T07:13:04.758" v="36" actId="20577"/>
        <pc:sldMkLst>
          <pc:docMk/>
          <pc:sldMk cId="0" sldId="280"/>
        </pc:sldMkLst>
        <pc:spChg chg="mod">
          <ac:chgData name="Baráth, Július" userId="S::julius.barath@aos.sk::aebde9b9-dccc-4475-a9ac-c05e78323d7a" providerId="AD" clId="Web-{6211EA97-7412-CC63-1977-41AD100B6E87}" dt="2025-10-27T07:13:04.758" v="36" actId="20577"/>
          <ac:spMkLst>
            <pc:docMk/>
            <pc:sldMk cId="0" sldId="280"/>
            <ac:spMk id="37" creationId="{00000000-0000-0000-0000-000000000000}"/>
          </ac:spMkLst>
        </pc:spChg>
      </pc:sldChg>
    </pc:docChg>
  </pc:docChgLst>
  <pc:docChgLst>
    <pc:chgData name="Baráth, Július" userId="S::julius.barath@aos.sk::aebde9b9-dccc-4475-a9ac-c05e78323d7a" providerId="AD" clId="Web-{5D5B40B2-FB67-8F11-A8AB-D5FE6D694272}"/>
    <pc:docChg chg="modSld">
      <pc:chgData name="Baráth, Július" userId="S::julius.barath@aos.sk::aebde9b9-dccc-4475-a9ac-c05e78323d7a" providerId="AD" clId="Web-{5D5B40B2-FB67-8F11-A8AB-D5FE6D694272}" dt="2025-10-24T15:43:19.737" v="39" actId="20577"/>
      <pc:docMkLst>
        <pc:docMk/>
      </pc:docMkLst>
      <pc:sldChg chg="modSp">
        <pc:chgData name="Baráth, Július" userId="S::julius.barath@aos.sk::aebde9b9-dccc-4475-a9ac-c05e78323d7a" providerId="AD" clId="Web-{5D5B40B2-FB67-8F11-A8AB-D5FE6D694272}" dt="2025-10-24T15:43:19.737" v="39" actId="20577"/>
        <pc:sldMkLst>
          <pc:docMk/>
          <pc:sldMk cId="0" sldId="280"/>
        </pc:sldMkLst>
        <pc:spChg chg="mod">
          <ac:chgData name="Baráth, Július" userId="S::julius.barath@aos.sk::aebde9b9-dccc-4475-a9ac-c05e78323d7a" providerId="AD" clId="Web-{5D5B40B2-FB67-8F11-A8AB-D5FE6D694272}" dt="2025-10-24T15:43:19.737" v="39" actId="20577"/>
          <ac:spMkLst>
            <pc:docMk/>
            <pc:sldMk cId="0" sldId="280"/>
            <ac:spMk id="37" creationId="{00000000-0000-0000-0000-000000000000}"/>
          </ac:spMkLst>
        </pc:spChg>
        <pc:spChg chg="mod">
          <ac:chgData name="Baráth, Július" userId="S::julius.barath@aos.sk::aebde9b9-dccc-4475-a9ac-c05e78323d7a" providerId="AD" clId="Web-{5D5B40B2-FB67-8F11-A8AB-D5FE6D694272}" dt="2025-10-24T15:43:10.534" v="36" actId="20577"/>
          <ac:spMkLst>
            <pc:docMk/>
            <pc:sldMk cId="0" sldId="280"/>
            <ac:spMk id="3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sk-SK" sz="120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Zástupný symbol dátumu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E1F7C541-9502-49B8-8BF2-9DE13592E65D}" type="datetimeFigureOut">
              <a:rPr lang="sk-SK"/>
              <a:pPr algn="r" hangingPunct="0">
                <a:buNone/>
                <a:defRPr sz="1400"/>
              </a:pPr>
              <a:t>27. 10. 2025</a:t>
            </a:fld>
            <a:endParaRPr lang="sk-SK" sz="120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Zástupný symbol päty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sk-SK" sz="120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Zástupný symbol čísla snímky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E2665E86-FC92-4D8A-9B3F-66C70B231F04}" type="slidenum">
              <a:rPr/>
              <a:pPr algn="r" hangingPunct="0">
                <a:buNone/>
                <a:defRPr sz="1400"/>
              </a:pPr>
              <a:t>‹#›</a:t>
            </a:fld>
            <a:endParaRPr lang="sk-SK" sz="1200"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06389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Zástupný symbol poznámok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sk-SK"/>
          </a:p>
        </p:txBody>
      </p:sp>
      <p:sp>
        <p:nvSpPr>
          <p:cNvPr id="4" name="Zástupný symbol hlavičky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sk-SK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5" name="Zástupný symbol dátumu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sk-SK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7357164-0B51-4B11-8CF0-0ED60DF74312}" type="datetimeFigureOut">
              <a:rPr lang="sk-SK"/>
              <a:pPr lvl="0"/>
              <a:t>27. 10. 2025</a:t>
            </a:fld>
            <a:endParaRPr lang="sk-SK"/>
          </a:p>
        </p:txBody>
      </p:sp>
      <p:sp>
        <p:nvSpPr>
          <p:cNvPr id="6" name="Zástupný symbol päty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sk-SK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sk-SK"/>
          </a:p>
        </p:txBody>
      </p:sp>
      <p:sp>
        <p:nvSpPr>
          <p:cNvPr id="7" name="Zástupný symbol čísla snímky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sk-SK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81B96D2-3E3D-45C3-94A9-BDF5622D994C}" type="slidenum">
              <a:rPr/>
              <a:pPr lvl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423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sk-SK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sk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 min (3)</a:t>
            </a:r>
          </a:p>
          <a:p>
            <a:endParaRPr lang="sk"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buNone/>
            </a:pPr>
            <a:r>
              <a:rPr lang="sk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todo:</a:t>
            </a:r>
          </a:p>
          <a:p>
            <a:pPr lvl="0" rtl="0">
              <a:buNone/>
            </a:pPr>
            <a:r>
              <a:rPr lang="sk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prekreslit obrazok</a:t>
            </a:r>
          </a:p>
        </p:txBody>
      </p:sp>
    </p:spTree>
    <p:extLst>
      <p:ext uri="{BB962C8B-B14F-4D97-AF65-F5344CB8AC3E}">
        <p14:creationId xmlns:p14="http://schemas.microsoft.com/office/powerpoint/2010/main" val="171080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3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0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0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1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7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1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4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2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3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46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8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39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5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9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6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6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67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7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4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3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7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0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81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7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88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3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194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55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6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8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69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5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76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2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83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90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hape 97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pPr lvl="0"/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sk-SK"/>
          </a:p>
        </p:txBody>
      </p:sp>
      <p:sp>
        <p:nvSpPr>
          <p:cNvPr id="3" name="Zástupný symbol textu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 algn="l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sk-SK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defPPr>
            <a:lvl1pPr marL="432000" marR="0" lvl="0" indent="-324000" algn="l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sk-SK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864000" marR="0" lvl="1" indent="-324000" algn="l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sk-SK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295999" marR="0" lvl="2" indent="-288000" algn="l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sk-SK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728000" marR="0" lvl="3" indent="-216000" algn="l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sk-SK" sz="1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160000" marR="0" lvl="4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sk-SK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592000" marR="0" lvl="5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k-SK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024000" marR="0" lvl="6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k-SK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456000" marR="0" lvl="7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k-SK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3887999" marR="0" lvl="8" indent="-216000" algn="l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sk-SK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indent="0" algn="l" rtl="0" hangingPunct="0">
        <a:lnSpc>
          <a:spcPct val="100000"/>
        </a:lnSpc>
        <a:tabLst/>
        <a:defRPr lang="sk-SK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0"/>
        </a:spcBef>
        <a:spcAft>
          <a:spcPts val="1417"/>
        </a:spcAft>
        <a:tabLst/>
        <a:defRPr lang="sk-SK" sz="1400" b="0" i="0" u="none" strike="noStrike" kern="1200" spc="0">
          <a:ln>
            <a:noFill/>
          </a:ln>
          <a:solidFill>
            <a:srgbClr val="000000"/>
          </a:solidFill>
          <a:latin typeface="Arial" pitchFamily="18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Pictures/1000000000000064000000783F2286C4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519940" y="1149681"/>
            <a:ext cx="8414210" cy="2479614"/>
          </a:xfrm>
        </p:spPr>
        <p:txBody>
          <a:bodyPr/>
          <a:lstStyle/>
          <a:p>
            <a:pPr>
              <a:buNone/>
            </a:pPr>
            <a:r>
              <a:rPr lang="sk" sz="4800" err="1">
                <a:latin typeface="Arial"/>
                <a:cs typeface="Arial"/>
                <a:sym typeface="Arial"/>
              </a:rPr>
              <a:t>Introduction</a:t>
            </a:r>
            <a:r>
              <a:rPr lang="sk" sz="4800" dirty="0">
                <a:latin typeface="Arial"/>
                <a:cs typeface="Arial"/>
                <a:sym typeface="Arial"/>
              </a:rPr>
              <a:t> to Shell </a:t>
            </a:r>
            <a:r>
              <a:rPr lang="sk" sz="4800" err="1">
                <a:latin typeface="Arial"/>
                <a:cs typeface="Arial"/>
                <a:sym typeface="Arial"/>
              </a:rPr>
              <a:t>Scripting</a:t>
            </a:r>
            <a:br>
              <a:rPr lang="en-US" dirty="0"/>
            </a:br>
            <a:r>
              <a:rPr lang="sk" sz="2400" err="1">
                <a:latin typeface="Arial"/>
                <a:cs typeface="Arial"/>
              </a:rPr>
              <a:t>sorce</a:t>
            </a:r>
            <a:r>
              <a:rPr lang="sk" sz="2400" dirty="0">
                <a:latin typeface="Arial"/>
                <a:cs typeface="Arial"/>
              </a:rPr>
              <a:t> </a:t>
            </a:r>
            <a:r>
              <a:rPr lang="sk" sz="2400" err="1">
                <a:latin typeface="Arial"/>
                <a:cs typeface="Arial"/>
              </a:rPr>
              <a:t>code</a:t>
            </a:r>
            <a:r>
              <a:rPr lang="sk" sz="2400" dirty="0">
                <a:latin typeface="Arial"/>
                <a:cs typeface="Arial"/>
              </a:rPr>
              <a:t> at </a:t>
            </a:r>
            <a:r>
              <a:rPr lang="sk" sz="2400" err="1">
                <a:latin typeface="Arial"/>
                <a:cs typeface="Arial"/>
              </a:rPr>
              <a:t>github</a:t>
            </a:r>
            <a:br>
              <a:rPr lang="sk" sz="2400" dirty="0">
                <a:latin typeface="Arial"/>
                <a:cs typeface="Arial"/>
              </a:rPr>
            </a:br>
            <a:r>
              <a:rPr lang="sk" sz="2800" dirty="0">
                <a:latin typeface="Arial"/>
                <a:cs typeface="Arial"/>
              </a:rPr>
              <a:t>git clone https://github.com/jb23lm87/priklady.git</a:t>
            </a:r>
            <a:endParaRPr lang="sk" sz="2800"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371600" y="4246768"/>
            <a:ext cx="6400800" cy="1752600"/>
          </a:xfrm>
        </p:spPr>
        <p:txBody>
          <a:bodyPr lIns="0" tIns="0" rIns="0" bIns="0" anchor="t"/>
          <a:lstStyle/>
          <a:p>
            <a:r>
              <a:rPr lang="sk" sz="3200" dirty="0">
                <a:sym typeface="Arial"/>
              </a:rPr>
              <a:t>Július </a:t>
            </a:r>
            <a:r>
              <a:rPr lang="sk" sz="3200" dirty="0" err="1">
                <a:sym typeface="Arial"/>
              </a:rPr>
              <a:t>Baráth</a:t>
            </a:r>
          </a:p>
          <a:p>
            <a:r>
              <a:rPr lang="sk" sz="2000" dirty="0">
                <a:sym typeface="Arial"/>
              </a:rPr>
              <a:t>Prebrané so súhlasom od: Miroslav </a:t>
            </a:r>
            <a:r>
              <a:rPr lang="sk" sz="2000" dirty="0" err="1">
                <a:sym typeface="Arial"/>
              </a:rPr>
              <a:t>Biňas</a:t>
            </a:r>
            <a:endParaRPr lang="sk" sz="2000" dirty="0"/>
          </a:p>
          <a:p>
            <a:pPr lvl="0"/>
            <a:r>
              <a:rPr lang="sk" sz="2000" dirty="0">
                <a:sym typeface="Arial"/>
              </a:rPr>
              <a:t>(c) 2010 - 2012</a:t>
            </a:r>
            <a:endParaRPr lang="sk" sz="2000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oing 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2140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Doing Math</a:t>
            </a:r>
          </a:p>
        </p:txBody>
      </p:sp>
      <p:sp>
        <p:nvSpPr>
          <p:cNvPr id="3" name="Shape 100"/>
          <p:cNvSpPr/>
          <p:nvPr/>
        </p:nvSpPr>
        <p:spPr>
          <a:xfrm>
            <a:off x="1142640" y="1121400"/>
            <a:ext cx="7803759" cy="50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everything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is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string</a:t>
            </a:r>
            <a:endParaRPr lang="sk-SK" sz="28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1+1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1+1 #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result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is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not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2, as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expected</a:t>
            </a:r>
            <a:endParaRPr lang="sk-SK" sz="28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hangingPunct="0">
              <a:buClr>
                <a:srgbClr val="666666"/>
              </a:buClr>
              <a:buSzPct val="166000"/>
              <a:buFont typeface="Arial" pitchFamily="32"/>
              <a:buChar char="•"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to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use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arithmetic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expressions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,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you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can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type 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$((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expression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))</a:t>
            </a:r>
            <a:br>
              <a:rPr lang="sk-SK" sz="2800" b="0" i="0" u="none" strike="noStrike" kern="1200" spc="0">
                <a:ln>
                  <a:noFill/>
                </a:ln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echo $((1+1))</a:t>
            </a:r>
            <a:r>
              <a:rPr lang="sk-SK" sz="2800" b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800">
                <a:solidFill>
                  <a:srgbClr val="666666"/>
                </a:solidFill>
                <a:ea typeface="+mn-lt"/>
                <a:cs typeface="+mn-lt"/>
              </a:rPr>
              <a:t>echo $((20 / 5)) echo $((20 * 5))</a:t>
            </a:r>
            <a:br>
              <a:rPr lang="sk-SK" sz="2800" b="0" i="0" u="none" strike="noStrike" kern="1200" spc="0">
                <a:ln>
                  <a:noFill/>
                </a:ln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2</a:t>
            </a:r>
          </a:p>
          <a:p>
            <a:pPr hangingPunct="0">
              <a:buClr>
                <a:srgbClr val="666666"/>
              </a:buClr>
              <a:buSzPct val="166000"/>
              <a:buFont typeface="Arial" pitchFamily="32"/>
              <a:buChar char="•"/>
            </a:pP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you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can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use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all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the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standard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C-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lang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operators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inside</a:t>
            </a: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- </a:t>
            </a:r>
            <a:r>
              <a:rPr lang="sk-SK" sz="28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only</a:t>
            </a:r>
            <a:r>
              <a:rPr lang="sk-SK" sz="28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integer</a:t>
            </a:r>
            <a:r>
              <a:rPr lang="sk-SK" sz="28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28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values</a:t>
            </a:r>
            <a:endParaRPr lang="sk-SK" sz="2800" b="0" i="0" u="sng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echo ‘</a:t>
            </a:r>
            <a:r>
              <a:rPr lang="sk-SK" sz="2800" b="1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expr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 2 \* 6‘</a:t>
            </a:r>
            <a:endParaRPr lang="en-US" sz="2800" b="1">
              <a:solidFill>
                <a:srgbClr val="666666"/>
              </a:solidFill>
              <a:latin typeface="Courier New" pitchFamily="18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None/>
              <a:tabLst/>
            </a:pPr>
            <a:r>
              <a:rPr lang="sk-SK" sz="2800"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12</a:t>
            </a:r>
            <a:endParaRPr lang="sk-SK" sz="28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</a:t>
            </a:r>
            <a:r>
              <a:rPr lang="en-US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 expr 2 + 8</a:t>
            </a:r>
            <a:endParaRPr lang="sk-SK" sz="2800" b="1">
              <a:solidFill>
                <a:srgbClr val="666666"/>
              </a:solidFill>
              <a:latin typeface="Courier New" pitchFamily="18"/>
              <a:cs typeface="Courier New" pitchFamily="2"/>
            </a:endParaRPr>
          </a:p>
        </p:txBody>
      </p:sp>
      <p:sp>
        <p:nvSpPr>
          <p:cNvPr id="4" name="Shape 101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oing Advanced Ma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6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 err="1">
                <a:solidFill>
                  <a:srgbClr val="444444"/>
                </a:solidFill>
              </a:rPr>
              <a:t>Doing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Advanced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Math</a:t>
            </a:r>
            <a:endParaRPr lang="sk-SK" sz="4000" b="1">
              <a:solidFill>
                <a:srgbClr val="444444"/>
              </a:solidFill>
            </a:endParaRPr>
          </a:p>
        </p:txBody>
      </p:sp>
      <p:sp>
        <p:nvSpPr>
          <p:cNvPr id="3" name="Shape 107"/>
          <p:cNvSpPr/>
          <p:nvPr/>
        </p:nvSpPr>
        <p:spPr>
          <a:xfrm>
            <a:off x="1043609" y="1280159"/>
            <a:ext cx="7710150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to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use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floating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point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arithmetic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,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you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can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use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calculator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utility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bc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28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scale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=5;3/4"|bc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.75000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28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scale</a:t>
            </a:r>
            <a:r>
              <a:rPr lang="sk-SK" sz="28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=5;1.18*1.12"|bc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8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1.3216</a:t>
            </a:r>
          </a:p>
          <a:p>
            <a:pPr hangingPunct="0">
              <a:buNone/>
            </a:pP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echo "</a:t>
            </a:r>
            <a:r>
              <a:rPr lang="sk-SK" sz="2800" b="1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scale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=5;1 / 5" | </a:t>
            </a:r>
            <a:r>
              <a:rPr lang="sk-SK" sz="2800" b="1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bc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 | </a:t>
            </a:r>
            <a:r>
              <a:rPr lang="sk-SK" sz="2800" b="1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awk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 '{</a:t>
            </a:r>
            <a:r>
              <a:rPr lang="sk-SK" sz="2800" b="1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printf</a:t>
            </a:r>
            <a:r>
              <a:rPr lang="sk-SK" sz="2800" b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 "%0.2f", $1}‘</a:t>
            </a:r>
          </a:p>
          <a:p>
            <a:pPr hangingPunct="0">
              <a:buNone/>
            </a:pPr>
            <a:r>
              <a:rPr lang="sk-SK" sz="28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0.20</a:t>
            </a:r>
          </a:p>
        </p:txBody>
      </p:sp>
      <p:sp>
        <p:nvSpPr>
          <p:cNvPr id="4" name="Shape 108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BD5220-E106-0448-8DDB-D7CF897B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sz="4000" b="1" err="1">
                <a:solidFill>
                  <a:srgbClr val="444444"/>
                </a:solidFill>
              </a:rPr>
              <a:t>Doing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Advanced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Math</a:t>
            </a:r>
            <a:endParaRPr lang="sk-SK" sz="4000" b="1">
              <a:solidFill>
                <a:srgbClr val="444444"/>
              </a:solidFill>
            </a:endParaRP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E135C2C6-AC2C-FF4E-87C2-C723067F3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240" cy="4861680"/>
          </a:xfrm>
        </p:spPr>
        <p:txBody>
          <a:bodyPr lIns="0" tIns="0" rIns="0" bIns="0" anchor="t"/>
          <a:lstStyle/>
          <a:p>
            <a:pPr marL="107950" lvl="0" indent="0">
              <a:buNone/>
            </a:pPr>
            <a:r>
              <a:rPr lang="sk-SK" sz="2400"/>
              <a:t>A čo tak pozrieť </a:t>
            </a:r>
            <a:r>
              <a:rPr lang="sk-SK" sz="2400" err="1"/>
              <a:t>help</a:t>
            </a:r>
            <a:r>
              <a:rPr lang="sk-SK" sz="2400"/>
              <a:t> na </a:t>
            </a:r>
            <a:r>
              <a:rPr lang="sk-SK" sz="2400" err="1"/>
              <a:t>bc</a:t>
            </a:r>
            <a:r>
              <a:rPr lang="sk-SK" sz="2400"/>
              <a:t>:</a:t>
            </a:r>
            <a:endParaRPr lang="en-US"/>
          </a:p>
          <a:p>
            <a:pPr marL="431800" lvl="0" indent="-323850"/>
            <a:r>
              <a:rPr lang="sk-SK" sz="2400"/>
              <a:t>echo "</a:t>
            </a:r>
            <a:r>
              <a:rPr lang="sk-SK" sz="2400" err="1"/>
              <a:t>obase</a:t>
            </a:r>
            <a:r>
              <a:rPr lang="sk-SK" sz="2400"/>
              <a:t>=2;128" |</a:t>
            </a:r>
            <a:r>
              <a:rPr lang="sk-SK" sz="2400" err="1"/>
              <a:t>bc</a:t>
            </a:r>
            <a:endParaRPr lang="sk-SK" sz="2400"/>
          </a:p>
          <a:p>
            <a:pPr marL="431800" indent="-323850"/>
            <a:r>
              <a:rPr lang="sk-SK" sz="2400"/>
              <a:t>echo "</a:t>
            </a:r>
            <a:r>
              <a:rPr lang="sk-SK" sz="2400" err="1"/>
              <a:t>obase</a:t>
            </a:r>
            <a:r>
              <a:rPr lang="sk-SK" sz="2400"/>
              <a:t>=16;ibase=2;11110000"|bc</a:t>
            </a:r>
          </a:p>
          <a:p>
            <a:pPr marL="107950" indent="0">
              <a:buNone/>
            </a:pPr>
            <a:r>
              <a:rPr lang="sk-SK" sz="2400"/>
              <a:t>Alebo sin 180°- po prevode na radiány 3.1415</a:t>
            </a:r>
          </a:p>
          <a:p>
            <a:pPr marL="107950" indent="0">
              <a:buNone/>
            </a:pPr>
            <a:r>
              <a:rPr lang="sk-SK" sz="2400"/>
              <a:t>echo "</a:t>
            </a:r>
            <a:r>
              <a:rPr lang="sk-SK" sz="2400" err="1"/>
              <a:t>scale</a:t>
            </a:r>
            <a:r>
              <a:rPr lang="sk-SK" sz="2400"/>
              <a:t>=5;s(3.1415)" |</a:t>
            </a:r>
            <a:r>
              <a:rPr lang="sk-SK" sz="2400" err="1"/>
              <a:t>bc</a:t>
            </a:r>
            <a:r>
              <a:rPr lang="sk-SK" sz="2400"/>
              <a:t> –l</a:t>
            </a:r>
          </a:p>
          <a:p>
            <a:pPr marL="107950" indent="0">
              <a:buNone/>
            </a:pPr>
            <a:r>
              <a:rPr lang="sk-SK" sz="2400"/>
              <a:t>A čo tak </a:t>
            </a:r>
            <a:r>
              <a:rPr lang="sk-SK" sz="2400" err="1"/>
              <a:t>odmocnica</a:t>
            </a:r>
            <a:r>
              <a:rPr lang="sk-SK" sz="2400"/>
              <a:t>?</a:t>
            </a:r>
          </a:p>
          <a:p>
            <a:pPr marL="107950" indent="0">
              <a:buNone/>
            </a:pPr>
            <a:r>
              <a:rPr lang="sk-SK" sz="2400"/>
              <a:t>Interaktívny mód </a:t>
            </a:r>
            <a:r>
              <a:rPr lang="sk-SK" sz="2400" err="1"/>
              <a:t>bc</a:t>
            </a:r>
            <a:r>
              <a:rPr lang="sk-SK" sz="2400"/>
              <a:t> –i</a:t>
            </a:r>
          </a:p>
          <a:p>
            <a:pPr marL="108000" indent="0">
              <a:buNone/>
            </a:pPr>
            <a:r>
              <a:rPr lang="sk-SK"/>
              <a:t>&gt;&gt;&gt;  2.5 * 9</a:t>
            </a:r>
          </a:p>
          <a:p>
            <a:pPr marL="108000" indent="0">
              <a:buNone/>
            </a:pPr>
            <a:r>
              <a:rPr lang="sk-SK"/>
              <a:t>28.8</a:t>
            </a:r>
          </a:p>
          <a:p>
            <a:pPr marL="108000" indent="0">
              <a:buNone/>
            </a:pPr>
            <a:r>
              <a:rPr lang="sk-SK"/>
              <a:t>&gt;&gt;&gt; </a:t>
            </a:r>
            <a:r>
              <a:rPr lang="sk-SK" err="1"/>
              <a:t>obase</a:t>
            </a:r>
            <a:r>
              <a:rPr lang="sk-SK"/>
              <a:t>=2</a:t>
            </a:r>
          </a:p>
          <a:p>
            <a:pPr marL="108000" indent="0">
              <a:buNone/>
            </a:pPr>
            <a:r>
              <a:rPr lang="sk-SK"/>
              <a:t>&gt;&gt;&gt; 5</a:t>
            </a:r>
          </a:p>
          <a:p>
            <a:pPr marL="108000" indent="0">
              <a:buNone/>
            </a:pPr>
            <a:r>
              <a:rPr lang="sk-SK"/>
              <a:t>101</a:t>
            </a:r>
          </a:p>
          <a:p>
            <a:pPr marL="107950" indent="0">
              <a:buNone/>
            </a:pPr>
            <a:endParaRPr lang="sk-SK" sz="2400"/>
          </a:p>
        </p:txBody>
      </p:sp>
    </p:spTree>
    <p:extLst>
      <p:ext uri="{BB962C8B-B14F-4D97-AF65-F5344CB8AC3E}">
        <p14:creationId xmlns:p14="http://schemas.microsoft.com/office/powerpoint/2010/main" val="27693605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s with test 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13"/>
          <p:cNvSpPr txBox="1">
            <a:spLocks noGrp="1"/>
          </p:cNvSpPr>
          <p:nvPr>
            <p:ph type="title" idx="4294967295"/>
          </p:nvPr>
        </p:nvSpPr>
        <p:spPr>
          <a:xfrm>
            <a:off x="251520" y="307800"/>
            <a:ext cx="8523839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 err="1">
                <a:solidFill>
                  <a:srgbClr val="444444"/>
                </a:solidFill>
              </a:rPr>
              <a:t>Comparisons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with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test</a:t>
            </a:r>
            <a:r>
              <a:rPr lang="sk-SK" sz="4000" b="1">
                <a:solidFill>
                  <a:srgbClr val="444444"/>
                </a:solidFill>
              </a:rPr>
              <a:t> I.</a:t>
            </a:r>
            <a:br>
              <a:rPr lang="sk-SK" sz="4000" b="1">
                <a:solidFill>
                  <a:srgbClr val="444444"/>
                </a:solidFill>
              </a:rPr>
            </a:br>
            <a:r>
              <a:rPr lang="sk-SK" sz="4000" b="1" err="1">
                <a:solidFill>
                  <a:srgbClr val="444444"/>
                </a:solidFill>
              </a:rPr>
              <a:t>testy.sh</a:t>
            </a:r>
            <a:endParaRPr lang="sk-SK" sz="4000" b="1">
              <a:solidFill>
                <a:srgbClr val="444444"/>
              </a:solidFill>
            </a:endParaRPr>
          </a:p>
        </p:txBody>
      </p:sp>
      <p:sp>
        <p:nvSpPr>
          <p:cNvPr id="3" name="Shape 114"/>
          <p:cNvSpPr/>
          <p:nvPr/>
        </p:nvSpPr>
        <p:spPr>
          <a:xfrm>
            <a:off x="571320" y="1268760"/>
            <a:ext cx="8286214" cy="503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for file types checking and values comparisons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test EXPR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statement is equivalent with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 expr 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result is stored in variable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statement is true, if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$?=0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statement is false, if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$?!=0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example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 -f /bin/bash ]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$?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0</a:t>
            </a:r>
          </a:p>
        </p:txBody>
      </p:sp>
      <p:sp>
        <p:nvSpPr>
          <p:cNvPr id="4" name="Shape 115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s with test 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Comparisons with 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test</a:t>
            </a:r>
            <a:r>
              <a:rPr lang="sk-SK" sz="4000" b="1">
                <a:solidFill>
                  <a:srgbClr val="444444"/>
                </a:solidFill>
              </a:rPr>
              <a:t> II.</a:t>
            </a:r>
          </a:p>
        </p:txBody>
      </p:sp>
      <p:sp>
        <p:nvSpPr>
          <p:cNvPr id="3" name="Shape 121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There are three types of conditions: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for string testing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for numeric testing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for file testing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For more details: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man test</a:t>
            </a:r>
          </a:p>
        </p:txBody>
      </p:sp>
      <p:sp>
        <p:nvSpPr>
          <p:cNvPr id="4" name="Shape 122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sons with test I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7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Comparisons with 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test</a:t>
            </a:r>
            <a:r>
              <a:rPr lang="sk-SK" sz="4000" b="1">
                <a:solidFill>
                  <a:srgbClr val="444444"/>
                </a:solidFill>
              </a:rPr>
              <a:t> III.</a:t>
            </a:r>
          </a:p>
        </p:txBody>
      </p:sp>
      <p:sp>
        <p:nvSpPr>
          <p:cNvPr id="3" name="Shape 128"/>
          <p:cNvSpPr/>
          <p:nvPr/>
        </p:nvSpPr>
        <p:spPr>
          <a:xfrm>
            <a:off x="1142641" y="1280159"/>
            <a:ext cx="7611118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more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than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one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statement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can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evaluated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at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a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time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with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||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(OR) </a:t>
            </a:r>
            <a:r>
              <a:rPr lang="sk-SK" sz="32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logical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operator</a:t>
            </a:r>
            <a:endParaRPr lang="sk-SK" sz="3200" b="1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 -e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bin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kbash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] || \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 -f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etc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passwd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]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&amp;&amp;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(AND) </a:t>
            </a:r>
            <a:r>
              <a:rPr lang="sk-SK" sz="32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logical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operator</a:t>
            </a:r>
            <a:endParaRPr lang="sk-SK" sz="3200" b="1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test -x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bin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bash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&amp;&amp; \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test -e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etc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fstab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lvl="0" hangingPunct="0">
              <a:buNone/>
            </a:pPr>
            <a:r>
              <a:rPr lang="en-US"/>
              <a:t> </a:t>
            </a:r>
            <a:r>
              <a:rPr lang="en-US" b="1"/>
              <a:t>man test</a:t>
            </a:r>
          </a:p>
          <a:p>
            <a:pPr lvl="0" hangingPunct="0">
              <a:buNone/>
            </a:pPr>
            <a:r>
              <a:rPr lang="en-US"/>
              <a:t>-x FILE</a:t>
            </a:r>
            <a:r>
              <a:rPr lang="sk-SK"/>
              <a:t> </a:t>
            </a:r>
            <a:r>
              <a:rPr lang="en-US"/>
              <a:t>FILE exists and </a:t>
            </a:r>
            <a:r>
              <a:rPr lang="sk-SK"/>
              <a:t>e</a:t>
            </a:r>
            <a:r>
              <a:rPr lang="en-US" err="1"/>
              <a:t>xecute</a:t>
            </a:r>
            <a:r>
              <a:rPr lang="en-US"/>
              <a:t> (or search) permission is granted</a:t>
            </a:r>
            <a:endParaRPr lang="sk-SK"/>
          </a:p>
          <a:p>
            <a:pPr lvl="0" hangingPunct="0">
              <a:buNone/>
            </a:pPr>
            <a:r>
              <a:rPr lang="en-US"/>
              <a:t>-e FILE </a:t>
            </a:r>
            <a:r>
              <a:rPr lang="en-US" err="1"/>
              <a:t>FILE</a:t>
            </a:r>
            <a:r>
              <a:rPr lang="en-US"/>
              <a:t> exists</a:t>
            </a:r>
            <a:endParaRPr lang="sk-SK"/>
          </a:p>
          <a:p>
            <a:pPr lvl="0" hangingPunct="0">
              <a:buNone/>
            </a:pPr>
            <a:r>
              <a:rPr lang="en-US"/>
              <a:t>-f FILE FILE exists and is a regular file</a:t>
            </a:r>
          </a:p>
          <a:p>
            <a:pPr lvl="0" hangingPunct="0">
              <a:buNone/>
            </a:pPr>
            <a:endParaRPr lang="en-US"/>
          </a:p>
          <a:p>
            <a:pPr lvl="0" hangingPunct="0">
              <a:buNone/>
            </a:pPr>
            <a:endParaRPr lang="en-US" sz="1400"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</p:txBody>
      </p:sp>
      <p:sp>
        <p:nvSpPr>
          <p:cNvPr id="4" name="Shape 129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ditional Statements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1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2140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Conditional Statements Example pr11-5.sh</a:t>
            </a:r>
          </a:p>
        </p:txBody>
      </p:sp>
      <p:sp>
        <p:nvSpPr>
          <p:cNvPr id="3" name="Shape 142"/>
          <p:cNvSpPr/>
          <p:nvPr/>
        </p:nvSpPr>
        <p:spPr>
          <a:xfrm>
            <a:off x="179512" y="1700808"/>
            <a:ext cx="792087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lnSpc>
                <a:spcPts val="2925"/>
              </a:lnSpc>
              <a:buNone/>
            </a:pPr>
            <a:r>
              <a:rPr lang="sk-SK" sz="2400" b="1">
                <a:solidFill>
                  <a:srgbClr val="5E2CBC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How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old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are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you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?"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 err="1">
                <a:solidFill>
                  <a:srgbClr val="5E2CBC"/>
                </a:solidFill>
                <a:effectLst/>
                <a:latin typeface="Menlo" panose="020B0609030804020204" pitchFamily="49" charset="0"/>
              </a:rPr>
              <a:t>read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-r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AGE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 err="1">
                <a:solidFill>
                  <a:srgbClr val="B5200D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[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sk-SK" sz="2400" b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$AGE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sk-SK" sz="2400" b="1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96D48"/>
                </a:solidFill>
                <a:effectLst/>
                <a:latin typeface="Menlo" panose="020B0609030804020204" pitchFamily="49" charset="0"/>
              </a:rPr>
              <a:t>18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]; </a:t>
            </a:r>
            <a:r>
              <a:rPr lang="sk-SK" sz="2400" b="1" err="1">
                <a:solidFill>
                  <a:srgbClr val="B5200D"/>
                </a:solidFill>
                <a:effectLst/>
                <a:latin typeface="Menlo" panose="020B0609030804020204" pitchFamily="49" charset="0"/>
              </a:rPr>
              <a:t>then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>
                <a:solidFill>
                  <a:srgbClr val="5E2CBC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Your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OK -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Enter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site"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 err="1">
                <a:solidFill>
                  <a:srgbClr val="B5200D"/>
                </a:solidFill>
                <a:effectLst/>
                <a:latin typeface="Menlo" panose="020B0609030804020204" pitchFamily="49" charset="0"/>
              </a:rPr>
              <a:t>else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>
                <a:solidFill>
                  <a:srgbClr val="5E2CBC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sk-SK" sz="2400" b="1">
                <a:solidFill>
                  <a:srgbClr val="29292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Your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are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too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jung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 - go </a:t>
            </a:r>
            <a:r>
              <a:rPr lang="sk-SK" sz="2400" b="1" err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away</a:t>
            </a:r>
            <a:r>
              <a:rPr lang="sk-SK" sz="2400" b="1">
                <a:solidFill>
                  <a:srgbClr val="0F4A85"/>
                </a:solidFill>
                <a:effectLst/>
                <a:latin typeface="Menlo" panose="020B0609030804020204" pitchFamily="49" charset="0"/>
              </a:rPr>
              <a:t>"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925"/>
              </a:lnSpc>
              <a:buNone/>
            </a:pPr>
            <a:r>
              <a:rPr lang="sk-SK" sz="2400" b="1" err="1">
                <a:solidFill>
                  <a:srgbClr val="B5200D"/>
                </a:solidFill>
                <a:effectLst/>
                <a:latin typeface="Menlo" panose="020B0609030804020204" pitchFamily="49" charset="0"/>
              </a:rPr>
              <a:t>fi</a:t>
            </a:r>
            <a:endParaRPr lang="sk-SK" sz="2400" b="1">
              <a:solidFill>
                <a:srgbClr val="29292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hape 143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ditional Stat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4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Conditional Statements</a:t>
            </a:r>
          </a:p>
        </p:txBody>
      </p:sp>
      <p:sp>
        <p:nvSpPr>
          <p:cNvPr id="3" name="Shape 135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if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CONDITION;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then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  COMMANDS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[elif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CONDITION;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then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 COMMANDS 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[else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 COMMANDS 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1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</p:txBody>
      </p:sp>
      <p:sp>
        <p:nvSpPr>
          <p:cNvPr id="4" name="Shape 136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low Control: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8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Flow Control: 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case</a:t>
            </a:r>
          </a:p>
        </p:txBody>
      </p:sp>
      <p:sp>
        <p:nvSpPr>
          <p:cNvPr id="3" name="Shape 149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case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VARIABLE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PATTERN [ | PATTERN ] ... ) COMMANDS;;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 PATTERN [ | PATTERN ] ... ) COMMANDS;;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*) COMMANDS;;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esac</a:t>
            </a:r>
          </a:p>
        </p:txBody>
      </p:sp>
      <p:sp>
        <p:nvSpPr>
          <p:cNvPr id="4" name="Shape 150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low Control: case 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5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Flow Control: 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case</a:t>
            </a:r>
            <a:r>
              <a:rPr lang="sk-SK" sz="4000" b="1">
                <a:solidFill>
                  <a:srgbClr val="444444"/>
                </a:solidFill>
              </a:rPr>
              <a:t> Example pr11-6</a:t>
            </a:r>
          </a:p>
        </p:txBody>
      </p:sp>
      <p:sp>
        <p:nvSpPr>
          <p:cNvPr id="3" name="Shape 156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#!/bin/bash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"Are you happy?"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read ANSWER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case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"$ANSWER"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in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"yes" | "y" ) echo "you are happy man";;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"no"  | "n" ) echo "what's wrong?";;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*) echo "ehm... sorry?";;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esac</a:t>
            </a:r>
          </a:p>
        </p:txBody>
      </p:sp>
      <p:sp>
        <p:nvSpPr>
          <p:cNvPr id="4" name="Shape 157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hell Scrip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3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0789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Shell </a:t>
            </a:r>
            <a:r>
              <a:rPr lang="sk-SK" sz="4000" b="1" err="1">
                <a:solidFill>
                  <a:srgbClr val="444444"/>
                </a:solidFill>
              </a:rPr>
              <a:t>Scripting</a:t>
            </a:r>
            <a:endParaRPr lang="sk-SK" sz="4000" b="1">
              <a:solidFill>
                <a:srgbClr val="444444"/>
              </a:solidFill>
            </a:endParaRPr>
          </a:p>
        </p:txBody>
      </p:sp>
      <p:sp>
        <p:nvSpPr>
          <p:cNvPr id="3" name="Shape 44"/>
          <p:cNvSpPr/>
          <p:nvPr/>
        </p:nvSpPr>
        <p:spPr>
          <a:xfrm>
            <a:off x="683569" y="1280159"/>
            <a:ext cx="8070190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type of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programming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bash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scripting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language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sequence</a:t>
            </a:r>
            <a:r>
              <a:rPr lang="sk-SK" sz="32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of </a:t>
            </a:r>
            <a:r>
              <a:rPr lang="sk-SK" sz="32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commands</a:t>
            </a:r>
            <a:r>
              <a:rPr lang="sk-SK" sz="32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written</a:t>
            </a:r>
            <a:r>
              <a:rPr lang="sk-SK" sz="32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in </a:t>
            </a:r>
            <a:r>
              <a:rPr lang="sk-SK" sz="32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plain</a:t>
            </a:r>
            <a:r>
              <a:rPr lang="sk-SK" sz="3200" b="0" i="0" u="sng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text </a:t>
            </a:r>
            <a:r>
              <a:rPr lang="sk-SK" sz="3200" b="0" i="0" u="sng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file</a:t>
            </a:r>
            <a:endParaRPr lang="sk-SK" sz="3200" b="0" i="0" u="sng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first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line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must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#!/bin/bash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file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must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readable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and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executable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or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must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be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run by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bash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SCRIPT-NAME</a:t>
            </a:r>
          </a:p>
        </p:txBody>
      </p:sp>
      <p:sp>
        <p:nvSpPr>
          <p:cNvPr id="4" name="Shape 45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 for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The 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for</a:t>
            </a:r>
            <a:r>
              <a:rPr lang="sk-SK" sz="4000" b="1">
                <a:solidFill>
                  <a:srgbClr val="444444"/>
                </a:solidFill>
              </a:rPr>
              <a:t> Loop</a:t>
            </a:r>
          </a:p>
        </p:txBody>
      </p:sp>
      <p:sp>
        <p:nvSpPr>
          <p:cNvPr id="3" name="Shape 163"/>
          <p:cNvSpPr/>
          <p:nvPr/>
        </p:nvSpPr>
        <p:spPr>
          <a:xfrm>
            <a:off x="1737359" y="1280159"/>
            <a:ext cx="7016399" cy="4974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for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'courier new'" pitchFamily="18"/>
                <a:ea typeface="'courier new'" pitchFamily="2"/>
                <a:cs typeface="'courier new'" pitchFamily="2"/>
              </a:rPr>
              <a:t>VARIABLE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'courier new'" pitchFamily="18"/>
                <a:ea typeface="'courier new'" pitchFamily="2"/>
                <a:cs typeface="'courier new'" pitchFamily="2"/>
              </a:rPr>
              <a:t>VALUES</a:t>
            </a:r>
            <a:b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'courier new'" pitchFamily="18"/>
                <a:ea typeface="'courier new'" pitchFamily="2"/>
                <a:cs typeface="'courier new'" pitchFamily="2"/>
              </a:rPr>
              <a:t>    COMMANDS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1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values are of type string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values are separated with the space char 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often used to iterate through list of files in current directory (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*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)</a:t>
            </a:r>
          </a:p>
        </p:txBody>
      </p:sp>
      <p:sp>
        <p:nvSpPr>
          <p:cNvPr id="4" name="Shape 164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 for Loo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9"/>
          <p:cNvSpPr txBox="1">
            <a:spLocks noGrp="1"/>
          </p:cNvSpPr>
          <p:nvPr>
            <p:ph type="title" idx="4294967295"/>
          </p:nvPr>
        </p:nvSpPr>
        <p:spPr>
          <a:xfrm>
            <a:off x="899592" y="307800"/>
            <a:ext cx="7875767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 err="1">
                <a:solidFill>
                  <a:srgbClr val="444444"/>
                </a:solidFill>
              </a:rPr>
              <a:t>The</a:t>
            </a:r>
            <a:r>
              <a:rPr lang="sk-SK" sz="4000" b="1">
                <a:solidFill>
                  <a:srgbClr val="444444"/>
                </a:solidFill>
              </a:rPr>
              <a:t> </a:t>
            </a:r>
            <a:r>
              <a:rPr lang="sk-SK" sz="4000" b="1" err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for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Loop</a:t>
            </a:r>
            <a:r>
              <a:rPr lang="sk-SK" sz="4000" b="1">
                <a:solidFill>
                  <a:srgbClr val="444444"/>
                </a:solidFill>
              </a:rPr>
              <a:t> </a:t>
            </a:r>
            <a:r>
              <a:rPr lang="sk-SK" sz="4000" b="1" err="1">
                <a:solidFill>
                  <a:srgbClr val="444444"/>
                </a:solidFill>
              </a:rPr>
              <a:t>Example</a:t>
            </a:r>
            <a:r>
              <a:rPr lang="sk-SK" sz="4000" b="1">
                <a:solidFill>
                  <a:srgbClr val="444444"/>
                </a:solidFill>
              </a:rPr>
              <a:t> pr11-7</a:t>
            </a:r>
          </a:p>
        </p:txBody>
      </p:sp>
      <p:sp>
        <p:nvSpPr>
          <p:cNvPr id="3" name="Shape 170"/>
          <p:cNvSpPr/>
          <p:nvPr/>
        </p:nvSpPr>
        <p:spPr>
          <a:xfrm>
            <a:off x="1737359" y="1340768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COUNTER=0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0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for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LINE </a:t>
            </a:r>
            <a:r>
              <a:rPr lang="sk-SK" sz="30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in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$(</a:t>
            </a:r>
            <a:r>
              <a:rPr lang="sk-SK" sz="30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cat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/</a:t>
            </a:r>
            <a:r>
              <a:rPr lang="sk-SK" sz="30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etc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</a:t>
            </a:r>
            <a:r>
              <a:rPr lang="sk-SK" sz="30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group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) </a:t>
            </a:r>
            <a:r>
              <a:rPr lang="sk-SK" sz="30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</a:t>
            </a:r>
            <a:b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 RES=$(echo $</a:t>
            </a:r>
            <a:r>
              <a:rPr lang="sk-SK" sz="30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LINE|grep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0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student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)</a:t>
            </a:r>
            <a:b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</a:t>
            </a:r>
            <a:r>
              <a:rPr lang="sk-SK" sz="30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if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[ "$RES" != "" ]; </a:t>
            </a:r>
            <a:r>
              <a:rPr lang="sk-SK" sz="30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then</a:t>
            </a: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     COUNTER=$((COUNTER+1))</a:t>
            </a:r>
            <a:b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</a:t>
            </a:r>
            <a:r>
              <a:rPr lang="sk-SK" sz="30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fi</a:t>
            </a:r>
            <a:endParaRPr lang="sk-SK" sz="3000" b="1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0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000" b="1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0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$COUNTER</a:t>
            </a:r>
          </a:p>
        </p:txBody>
      </p:sp>
      <p:sp>
        <p:nvSpPr>
          <p:cNvPr id="4" name="Shape 171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sk-SK" sz="3200" err="1"/>
              <a:t>The</a:t>
            </a:r>
            <a:r>
              <a:rPr lang="sk-SK" sz="3200"/>
              <a:t> </a:t>
            </a:r>
            <a:r>
              <a:rPr lang="sk-SK" sz="3200" err="1"/>
              <a:t>for</a:t>
            </a:r>
            <a:r>
              <a:rPr lang="sk-SK" sz="3200"/>
              <a:t> </a:t>
            </a:r>
            <a:r>
              <a:rPr lang="sk-SK" sz="3200" err="1"/>
              <a:t>Loop</a:t>
            </a:r>
            <a:r>
              <a:rPr lang="sk-SK" sz="3200"/>
              <a:t> </a:t>
            </a:r>
            <a:r>
              <a:rPr lang="sk-SK" sz="3200" err="1"/>
              <a:t>Example</a:t>
            </a:r>
            <a:r>
              <a:rPr lang="sk-SK" sz="3200"/>
              <a:t> (</a:t>
            </a:r>
            <a:r>
              <a:rPr lang="sk-SK" sz="3200" err="1"/>
              <a:t>cyklus_for.sh</a:t>
            </a:r>
            <a:r>
              <a:rPr lang="sk-SK" sz="3200"/>
              <a:t>)</a:t>
            </a: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/>
        <p:txBody>
          <a:bodyPr lIns="0" tIns="0" rIns="0" bIns="0" anchor="t">
            <a:normAutofit fontScale="85000" lnSpcReduction="20000"/>
          </a:bodyPr>
          <a:lstStyle/>
          <a:p>
            <a:pPr marL="107950" indent="0">
              <a:buNone/>
            </a:pPr>
            <a:r>
              <a:rPr lang="sk-SK" sz="2800" b="1" err="1"/>
              <a:t>for</a:t>
            </a:r>
            <a:r>
              <a:rPr lang="sk-SK" sz="2800" b="1"/>
              <a:t> (( a=1 ; a&lt;10 ; a=a++ )) ;</a:t>
            </a:r>
            <a:endParaRPr lang="en-US"/>
          </a:p>
          <a:p>
            <a:pPr marL="107950" indent="0">
              <a:buNone/>
            </a:pPr>
            <a:r>
              <a:rPr lang="sk-SK" sz="2800" b="1"/>
              <a:t>do</a:t>
            </a:r>
          </a:p>
          <a:p>
            <a:pPr marL="107950" indent="0">
              <a:buNone/>
            </a:pPr>
            <a:r>
              <a:rPr lang="sk-SK" sz="2800" b="1"/>
              <a:t>echo $a x povedane</a:t>
            </a:r>
          </a:p>
          <a:p>
            <a:pPr marL="107950" indent="0">
              <a:buNone/>
            </a:pPr>
            <a:r>
              <a:rPr lang="sk-SK" sz="2800" b="1"/>
              <a:t>Done</a:t>
            </a:r>
          </a:p>
          <a:p>
            <a:pPr marL="431800" indent="-323850"/>
            <a:r>
              <a:rPr lang="sk-SK" sz="2800"/>
              <a:t>Alebo pre súbory</a:t>
            </a:r>
          </a:p>
          <a:p>
            <a:pPr marL="107950" indent="0" fontAlgn="base">
              <a:buNone/>
            </a:pPr>
            <a:r>
              <a:rPr lang="sk-SK" sz="2800" b="1" err="1"/>
              <a:t>for</a:t>
            </a:r>
            <a:r>
              <a:rPr lang="sk-SK" sz="2800" b="1"/>
              <a:t> </a:t>
            </a:r>
            <a:r>
              <a:rPr lang="sk-SK" sz="2800" b="1" err="1"/>
              <a:t>file</a:t>
            </a:r>
            <a:r>
              <a:rPr lang="sk-SK" sz="2800" b="1"/>
              <a:t> in /</a:t>
            </a:r>
            <a:r>
              <a:rPr lang="sk-SK" sz="2800" b="1" err="1"/>
              <a:t>tmp</a:t>
            </a:r>
            <a:r>
              <a:rPr lang="sk-SK" sz="2800" b="1"/>
              <a:t>/* </a:t>
            </a:r>
          </a:p>
          <a:p>
            <a:pPr marL="107950" indent="0" fontAlgn="base">
              <a:buNone/>
            </a:pPr>
            <a:r>
              <a:rPr lang="sk-SK" sz="2800" b="1"/>
              <a:t>do </a:t>
            </a:r>
          </a:p>
          <a:p>
            <a:pPr marL="107950" indent="0" fontAlgn="base">
              <a:buNone/>
            </a:pPr>
            <a:r>
              <a:rPr lang="sk-SK" sz="2800" b="1"/>
              <a:t> echo -e “názov súboru je $</a:t>
            </a:r>
            <a:r>
              <a:rPr lang="sk-SK" sz="2800" b="1" err="1"/>
              <a:t>file</a:t>
            </a:r>
            <a:r>
              <a:rPr lang="sk-SK" sz="2800" b="1"/>
              <a:t>" </a:t>
            </a:r>
          </a:p>
          <a:p>
            <a:pPr marL="107950" indent="0" fontAlgn="base">
              <a:buNone/>
            </a:pPr>
            <a:r>
              <a:rPr lang="sk-SK" sz="2800" b="1"/>
              <a:t>done</a:t>
            </a:r>
          </a:p>
          <a:p>
            <a:pPr marL="431800" indent="-323850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16553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 whil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6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The 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while</a:t>
            </a:r>
            <a:r>
              <a:rPr lang="sk-SK" sz="4000" b="1">
                <a:solidFill>
                  <a:srgbClr val="444444"/>
                </a:solidFill>
              </a:rPr>
              <a:t> Loop</a:t>
            </a:r>
          </a:p>
        </p:txBody>
      </p:sp>
      <p:sp>
        <p:nvSpPr>
          <p:cNvPr id="3" name="Shape 177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while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CONDITION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COMMANDS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1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while 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CONDITION 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is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true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, do 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'courier new'" pitchFamily="18"/>
                <a:ea typeface="'courier new'" pitchFamily="2"/>
                <a:cs typeface="'courier new'" pitchFamily="2"/>
              </a:rPr>
              <a:t>COMMANDS</a:t>
            </a:r>
          </a:p>
        </p:txBody>
      </p:sp>
      <p:sp>
        <p:nvSpPr>
          <p:cNvPr id="4" name="Shape 178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 while Loop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83"/>
          <p:cNvSpPr txBox="1">
            <a:spLocks noGrp="1"/>
          </p:cNvSpPr>
          <p:nvPr>
            <p:ph type="title" idx="4294967295"/>
          </p:nvPr>
        </p:nvSpPr>
        <p:spPr>
          <a:xfrm>
            <a:off x="1535039" y="307800"/>
            <a:ext cx="7240320" cy="7711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The </a:t>
            </a:r>
            <a:r>
              <a:rPr lang="sk-SK" sz="4000" b="1">
                <a:solidFill>
                  <a:srgbClr val="444444"/>
                </a:solidFill>
                <a:latin typeface="Courier New" pitchFamily="18"/>
                <a:cs typeface="Courier New" pitchFamily="2"/>
              </a:rPr>
              <a:t>while</a:t>
            </a:r>
            <a:r>
              <a:rPr lang="sk-SK" sz="4000" b="1">
                <a:solidFill>
                  <a:srgbClr val="444444"/>
                </a:solidFill>
              </a:rPr>
              <a:t> Loop Example pr11-8</a:t>
            </a:r>
          </a:p>
        </p:txBody>
      </p:sp>
      <p:sp>
        <p:nvSpPr>
          <p:cNvPr id="3" name="Shape 184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SECRET="top secret"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"Enter password"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read PASSWORD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while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[ "$PASSWORD" != "$SECRET" ]; </a:t>
            </a: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echo "Sorry, try again"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   read PASSWORD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done</a:t>
            </a:r>
          </a:p>
        </p:txBody>
      </p:sp>
      <p:sp>
        <p:nvSpPr>
          <p:cNvPr id="4" name="Shape 185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0"/>
          <p:cNvSpPr txBox="1">
            <a:spLocks noGrp="1"/>
          </p:cNvSpPr>
          <p:nvPr>
            <p:ph type="title" idx="4294967295"/>
          </p:nvPr>
        </p:nvSpPr>
        <p:spPr>
          <a:xfrm>
            <a:off x="1554479" y="3291839"/>
            <a:ext cx="7240320" cy="771120"/>
          </a:xfrm>
        </p:spPr>
        <p:txBody>
          <a:bodyPr wrap="square" lIns="91440" tIns="91440" rIns="91440" bIns="91440" anchor="b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sk-SK" sz="4000" b="1">
                <a:solidFill>
                  <a:srgbClr val="444444"/>
                </a:solidFill>
              </a:rPr>
              <a:t>Questions?</a:t>
            </a:r>
          </a:p>
        </p:txBody>
      </p:sp>
      <p:sp>
        <p:nvSpPr>
          <p:cNvPr id="3" name="Shape 191"/>
          <p:cNvSpPr/>
          <p:nvPr/>
        </p:nvSpPr>
        <p:spPr>
          <a:xfrm>
            <a:off x="0" y="547703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 Shell Scri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0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0789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Example Shell Script pr11-1</a:t>
            </a:r>
          </a:p>
        </p:txBody>
      </p:sp>
      <p:sp>
        <p:nvSpPr>
          <p:cNvPr id="3" name="Shape 51"/>
          <p:cNvSpPr/>
          <p:nvPr/>
        </p:nvSpPr>
        <p:spPr>
          <a:xfrm>
            <a:off x="1142639" y="1280159"/>
            <a:ext cx="761111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sk-SK" sz="3200"/>
              <a:t>Pošlite si príklady na </a:t>
            </a:r>
            <a:r>
              <a:rPr lang="sk-SK" sz="3200" err="1"/>
              <a:t>unix</a:t>
            </a:r>
            <a:endParaRPr lang="sk-SK" sz="3200"/>
          </a:p>
          <a:p>
            <a:pPr hangingPunct="0">
              <a:buNone/>
            </a:pPr>
            <a:r>
              <a:rPr lang="sk-SK" sz="3200" err="1"/>
              <a:t>scp</a:t>
            </a:r>
            <a:r>
              <a:rPr lang="sk-SK" sz="3200"/>
              <a:t> </a:t>
            </a:r>
            <a:r>
              <a:rPr lang="sk-SK" sz="3200" err="1"/>
              <a:t>priklady.zip</a:t>
            </a:r>
            <a:r>
              <a:rPr lang="sk-SK" sz="3200"/>
              <a:t> </a:t>
            </a:r>
            <a:r>
              <a:rPr lang="sk-SK" sz="3200" err="1"/>
              <a:t>julius@unix</a:t>
            </a:r>
            <a:r>
              <a:rPr lang="sk-SK" sz="3200"/>
              <a:t>:/</a:t>
            </a:r>
            <a:r>
              <a:rPr lang="sk-SK" sz="3200" err="1"/>
              <a:t>home</a:t>
            </a:r>
            <a:r>
              <a:rPr lang="sk-SK" sz="3200"/>
              <a:t>/</a:t>
            </a:r>
            <a:r>
              <a:rPr lang="sk-SK" sz="3200" err="1"/>
              <a:t>julius</a:t>
            </a:r>
            <a:endParaRPr lang="sk-SK" sz="3200"/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#!/bin/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bash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Creating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html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directory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"</a:t>
            </a:r>
            <a:b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mkdir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home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/$1/html/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"&lt;h1&gt;$1's  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Homepage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&lt;/h1&gt;" &gt; 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home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/$1/html/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index.html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---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err="1"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ash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./pr11-1.sh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julius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</p:txBody>
      </p:sp>
      <p:sp>
        <p:nvSpPr>
          <p:cNvPr id="4" name="Shape 52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itional Parameters 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7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0789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Positional Parameters I. pr11-2</a:t>
            </a:r>
          </a:p>
        </p:txBody>
      </p:sp>
      <p:sp>
        <p:nvSpPr>
          <p:cNvPr id="3" name="Shape 58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variables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entered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at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command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line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are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referenced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inside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script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as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$N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,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where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is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order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of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variable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hangingPunct="0">
              <a:buClr>
                <a:srgbClr val="666666"/>
              </a:buClr>
              <a:buSzPct val="166000"/>
              <a:buFont typeface="Arial" pitchFamily="32"/>
              <a:buChar char="•"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example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:</a:t>
            </a: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 </a:t>
            </a:r>
            <a:r>
              <a:rPr lang="sk-SK" sz="31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cat</a:t>
            </a:r>
            <a:r>
              <a:rPr lang="sk-SK" sz="3100" b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 pr11-2</a:t>
            </a:r>
            <a:r>
              <a:rPr lang="sk-SK" sz="31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.sh</a:t>
            </a:r>
          </a:p>
          <a:p>
            <a:pPr hangingPunct="0">
              <a:buClr>
                <a:srgbClr val="666666"/>
              </a:buClr>
              <a:buSzPct val="166000"/>
              <a:buFont typeface="Arial" pitchFamily="32"/>
              <a:buChar char="•"/>
            </a:pPr>
            <a:endParaRPr lang="sk-SK" sz="3100" b="1" i="0" u="none" strike="noStrike" kern="1200" spc="0">
              <a:ln>
                <a:noFill/>
              </a:ln>
              <a:solidFill>
                <a:srgbClr val="666666"/>
              </a:solidFill>
              <a:latin typeface="Courier New"/>
              <a:ea typeface="Courier New" pitchFamily="2"/>
              <a:cs typeface="Courier New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#!/bin/</a:t>
            </a:r>
            <a:r>
              <a:rPr lang="sk-SK" sz="31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bash</a:t>
            </a:r>
            <a:endParaRPr lang="sk-SK" sz="31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#spustiť s argumentom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31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You</a:t>
            </a: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1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have</a:t>
            </a: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1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entered</a:t>
            </a:r>
            <a:r>
              <a:rPr lang="sk-SK" sz="31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: $1"</a:t>
            </a:r>
          </a:p>
        </p:txBody>
      </p:sp>
      <p:sp>
        <p:nvSpPr>
          <p:cNvPr id="4" name="Shape 59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itional Parameters 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4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09692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Positional Parameters II.</a:t>
            </a:r>
          </a:p>
        </p:txBody>
      </p:sp>
      <p:sp>
        <p:nvSpPr>
          <p:cNvPr id="3" name="Shape 65"/>
          <p:cNvSpPr/>
          <p:nvPr/>
        </p:nvSpPr>
        <p:spPr>
          <a:xfrm>
            <a:off x="1737359" y="1280159"/>
            <a:ext cx="7016399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other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special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positional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variables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$0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-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name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of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shell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or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shell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script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$#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-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number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of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parameters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>
                <a:solidFill>
                  <a:srgbClr val="666666"/>
                </a:solidFill>
                <a:latin typeface="Courier New"/>
                <a:ea typeface="Arial" pitchFamily="2"/>
                <a:cs typeface="Courier New"/>
              </a:rPr>
              <a:t>$*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-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expands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to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the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positional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parameters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starting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from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1;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each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parameter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is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accessed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as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$1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,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$2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, ...</a:t>
            </a:r>
          </a:p>
        </p:txBody>
      </p:sp>
      <p:sp>
        <p:nvSpPr>
          <p:cNvPr id="4" name="Shape 66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itional Parameters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2968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Positional Parameters Example pr11-3</a:t>
            </a:r>
          </a:p>
        </p:txBody>
      </p:sp>
      <p:sp>
        <p:nvSpPr>
          <p:cNvPr id="3" name="Shape 72"/>
          <p:cNvSpPr/>
          <p:nvPr/>
        </p:nvSpPr>
        <p:spPr>
          <a:xfrm>
            <a:off x="0" y="1188719"/>
            <a:ext cx="8753759" cy="525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 </a:t>
            </a:r>
            <a:r>
              <a:rPr lang="sk-SK" sz="2400" b="1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cat</a:t>
            </a:r>
            <a:r>
              <a:rPr lang="sk-SK" sz="2400" b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 pr11-3</a:t>
            </a:r>
            <a:r>
              <a:rPr lang="sk-SK" sz="24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#!/bin/bash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echo "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name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of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process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$0"</a:t>
            </a:r>
            <a:br>
              <a:rPr lang="sk-SK" sz="2400" b="0" i="0" u="none" strike="noStrike" kern="1200" spc="0">
                <a:ln>
                  <a:noFill/>
                </a:ln>
                <a:latin typeface="Courier New" pitchFamily="18"/>
                <a:ea typeface="Courier New" pitchFamily="2"/>
                <a:cs typeface="Courier New" pitchFamily="2"/>
              </a:rPr>
            </a:b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echo -e "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You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have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passed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$#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parameters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They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are</a:t>
            </a:r>
            <a:r>
              <a:rPr lang="sk-SK" sz="24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:$*"</a:t>
            </a:r>
            <a:endParaRPr lang="sk-SK" sz="2400" b="0" i="0" u="none" strike="noStrike" kern="1200" spc="0">
              <a:ln>
                <a:noFill/>
              </a:ln>
              <a:solidFill>
                <a:srgbClr val="666666"/>
              </a:solidFill>
              <a:latin typeface="Courier New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First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$1"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24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2400"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$ </a:t>
            </a:r>
            <a:r>
              <a:rPr lang="sk-SK" sz="2400" b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./pr11-3.</a:t>
            </a:r>
            <a:r>
              <a:rPr lang="sk-SK" sz="2400" b="1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sh a b c 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name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of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process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./pr11-3.sh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You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have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passed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4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parameters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They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are:a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b c 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First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24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is</a:t>
            </a:r>
            <a:r>
              <a:rPr lang="sk-SK" sz="24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a</a:t>
            </a:r>
            <a:endParaRPr lang="sk-SK" sz="2400" b="0" i="0" u="none" strike="noStrike" kern="1200" spc="0">
              <a:ln>
                <a:noFill/>
              </a:ln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</p:txBody>
      </p:sp>
      <p:sp>
        <p:nvSpPr>
          <p:cNvPr id="4" name="Shape 73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 &amp; Output 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8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2140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Input &amp; Output I.</a:t>
            </a:r>
          </a:p>
        </p:txBody>
      </p:sp>
      <p:sp>
        <p:nvSpPr>
          <p:cNvPr id="3" name="Shape 79"/>
          <p:cNvSpPr/>
          <p:nvPr/>
        </p:nvSpPr>
        <p:spPr>
          <a:xfrm>
            <a:off x="683569" y="1280159"/>
            <a:ext cx="8070190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- displays text or value of variable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[OPT] [STR]...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-e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- enable escape chars, such as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\a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(alert),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\n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(new line),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\t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(horizontal tab),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\\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 (backslash)</a:t>
            </a:r>
          </a:p>
        </p:txBody>
      </p:sp>
      <p:sp>
        <p:nvSpPr>
          <p:cNvPr id="4" name="Shape 80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 &amp; Output 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5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0916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Input &amp; Output II.</a:t>
            </a:r>
          </a:p>
        </p:txBody>
      </p:sp>
      <p:sp>
        <p:nvSpPr>
          <p:cNvPr id="3" name="Shape 86"/>
          <p:cNvSpPr/>
          <p:nvPr/>
        </p:nvSpPr>
        <p:spPr>
          <a:xfrm>
            <a:off x="395535" y="1280159"/>
            <a:ext cx="8358223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66000"/>
              <a:buFont typeface="Arial" pitchFamily="32"/>
              <a:buChar char="•"/>
              <a:tabLst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read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-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use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to get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input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and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store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them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 to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arial"/>
                <a:ea typeface="arial" pitchFamily="2"/>
                <a:cs typeface="arial"/>
              </a:rPr>
              <a:t>variable</a:t>
            </a:r>
            <a:endParaRPr lang="sk-SK" sz="3200" b="0" i="0" u="none" strike="noStrike" kern="1200" spc="0">
              <a:ln>
                <a:noFill/>
              </a:ln>
              <a:solidFill>
                <a:srgbClr val="666666"/>
              </a:solidFill>
              <a:latin typeface="arial"/>
              <a:ea typeface="arial" pitchFamily="2"/>
              <a:cs typeface="arial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Courier New" pitchFamily="49"/>
              <a:buChar char="o"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" pitchFamily="2"/>
                <a:cs typeface="arial" pitchFamily="2"/>
              </a:rPr>
              <a:t>syntax: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read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VAR</a:t>
            </a:r>
          </a:p>
          <a:p>
            <a:pPr marL="0">
              <a:buClr>
                <a:srgbClr val="666666"/>
              </a:buClr>
              <a:buSzPct val="100000"/>
              <a:buFont typeface="Courier New" pitchFamily="49"/>
              <a:buChar char="o"/>
            </a:pP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-r 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If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this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option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is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given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,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backslash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does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not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act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as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an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escape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 </a:t>
            </a:r>
            <a:r>
              <a:rPr lang="sk-SK" sz="3200" err="1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character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.</a:t>
            </a:r>
            <a:endParaRPr lang="sk-SK">
              <a:ea typeface="Calibri"/>
              <a:cs typeface="Calibri"/>
            </a:endParaRPr>
          </a:p>
        </p:txBody>
      </p:sp>
      <p:sp>
        <p:nvSpPr>
          <p:cNvPr id="4" name="Shape 87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 &amp; Output III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2"/>
          <p:cNvSpPr txBox="1">
            <a:spLocks noGrp="1"/>
          </p:cNvSpPr>
          <p:nvPr>
            <p:ph type="title" idx="4294967295"/>
          </p:nvPr>
        </p:nvSpPr>
        <p:spPr>
          <a:xfrm>
            <a:off x="1535039" y="0"/>
            <a:ext cx="7240320" cy="1121400"/>
          </a:xfrm>
        </p:spPr>
        <p:txBody>
          <a:bodyPr wrap="square" lIns="91440" tIns="91440" rIns="91440" bIns="9144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sk-SK" sz="4000" b="1">
                <a:solidFill>
                  <a:srgbClr val="444444"/>
                </a:solidFill>
              </a:rPr>
              <a:t>Input &amp; Output III. pr11-4</a:t>
            </a:r>
          </a:p>
        </p:txBody>
      </p:sp>
      <p:sp>
        <p:nvSpPr>
          <p:cNvPr id="3" name="Shape 93"/>
          <p:cNvSpPr/>
          <p:nvPr/>
        </p:nvSpPr>
        <p:spPr>
          <a:xfrm>
            <a:off x="323528" y="955080"/>
            <a:ext cx="8820472" cy="4947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91440" rIns="91440" bIns="9144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#!/bin/bash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What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is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your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name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?"</a:t>
            </a:r>
          </a:p>
          <a:p>
            <a:pPr hangingPunct="0">
              <a:buNone/>
            </a:pP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read</a:t>
            </a:r>
            <a:r>
              <a:rPr lang="sk-SK" sz="3200"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 -r 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/>
                <a:ea typeface="Courier New" pitchFamily="2"/>
                <a:cs typeface="Courier New"/>
              </a:rPr>
              <a:t>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echo "</a:t>
            </a:r>
            <a:r>
              <a:rPr lang="sk-SK" sz="3200" b="0" i="0" u="none" strike="noStrike" kern="1200" spc="0" err="1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Hello</a:t>
            </a:r>
            <a:r>
              <a:rPr lang="sk-SK" sz="3200" b="0" i="0" u="none" strike="noStrike" kern="1200" spc="0">
                <a:ln>
                  <a:noFill/>
                </a:ln>
                <a:solidFill>
                  <a:srgbClr val="666666"/>
                </a:solidFill>
                <a:latin typeface="Courier New" pitchFamily="18"/>
                <a:ea typeface="Courier New" pitchFamily="2"/>
                <a:cs typeface="Courier New" pitchFamily="2"/>
              </a:rPr>
              <a:t> $NAME“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3200">
              <a:solidFill>
                <a:srgbClr val="666666"/>
              </a:solidFill>
              <a:latin typeface="Courier New" pitchFamily="18"/>
              <a:ea typeface="Courier New" pitchFamily="2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/>
              <a:t>A čo tak presmerovať </a:t>
            </a:r>
            <a:r>
              <a:rPr lang="sk-SK" sz="2400" err="1"/>
              <a:t>stdin</a:t>
            </a:r>
            <a:r>
              <a:rPr lang="sk-SK" sz="2400"/>
              <a:t> na pripravený súbor s menom?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$echo "Janko </a:t>
            </a:r>
            <a:r>
              <a:rPr lang="sk-SK" sz="3200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Hraško</a:t>
            </a:r>
            <a:r>
              <a:rPr lang="sk-SK" sz="32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" | ./pr11-4.sh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2400"/>
              <a:t>Alebo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$ echo "Janko </a:t>
            </a:r>
            <a:r>
              <a:rPr lang="sk-SK" sz="3200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Hraško</a:t>
            </a:r>
            <a:r>
              <a:rPr lang="sk-SK" sz="32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" &gt; </a:t>
            </a:r>
            <a:r>
              <a:rPr lang="sk-SK" sz="3200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janko.txt</a:t>
            </a:r>
            <a:endParaRPr lang="sk-SK" sz="3200">
              <a:solidFill>
                <a:srgbClr val="666666"/>
              </a:solidFill>
              <a:latin typeface="Courier New" pitchFamily="18"/>
              <a:cs typeface="Courier New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sk-SK" sz="3200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$ ./pr11-4.sh &lt; </a:t>
            </a:r>
            <a:r>
              <a:rPr lang="sk-SK" sz="3200" err="1">
                <a:solidFill>
                  <a:srgbClr val="666666"/>
                </a:solidFill>
                <a:latin typeface="Courier New" pitchFamily="18"/>
                <a:cs typeface="Courier New" pitchFamily="2"/>
              </a:rPr>
              <a:t>janko.txt</a:t>
            </a:r>
            <a:endParaRPr lang="sk-SK" sz="3200">
              <a:solidFill>
                <a:srgbClr val="666666"/>
              </a:solidFill>
              <a:latin typeface="Courier New" pitchFamily="18"/>
              <a:cs typeface="Courier New" pitchFamily="2"/>
            </a:endParaRPr>
          </a:p>
        </p:txBody>
      </p:sp>
      <p:sp>
        <p:nvSpPr>
          <p:cNvPr id="4" name="Shape 94"/>
          <p:cNvSpPr/>
          <p:nvPr/>
        </p:nvSpPr>
        <p:spPr>
          <a:xfrm>
            <a:off x="0" y="5486399"/>
            <a:ext cx="1142640" cy="1371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3" r:link="rId4" cstate="print"/>
            <a:stretch>
              <a:fillRect/>
            </a:stretch>
          </a:blip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sk-SK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ýchodzi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25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Východzie</vt:lpstr>
      <vt:lpstr>Introduction to Shell Scripting sorce code at github git clone https://github.com/jb23lm87/priklady.git</vt:lpstr>
      <vt:lpstr>Shell Scripting</vt:lpstr>
      <vt:lpstr>Example Shell Script pr11-1</vt:lpstr>
      <vt:lpstr>Positional Parameters I. pr11-2</vt:lpstr>
      <vt:lpstr>Positional Parameters II.</vt:lpstr>
      <vt:lpstr>Positional Parameters Example pr11-3</vt:lpstr>
      <vt:lpstr>Input &amp; Output I.</vt:lpstr>
      <vt:lpstr>Input &amp; Output II.</vt:lpstr>
      <vt:lpstr>Input &amp; Output III. pr11-4</vt:lpstr>
      <vt:lpstr>Doing Math</vt:lpstr>
      <vt:lpstr>Doing Advanced Math</vt:lpstr>
      <vt:lpstr>Doing Advanced Math</vt:lpstr>
      <vt:lpstr>Comparisons with test I. testy.sh</vt:lpstr>
      <vt:lpstr>Comparisons with test II.</vt:lpstr>
      <vt:lpstr>Comparisons with test III.</vt:lpstr>
      <vt:lpstr>Conditional Statements Example pr11-5.sh</vt:lpstr>
      <vt:lpstr>Conditional Statements</vt:lpstr>
      <vt:lpstr>Flow Control: case</vt:lpstr>
      <vt:lpstr>Flow Control: case Example pr11-6</vt:lpstr>
      <vt:lpstr>The for Loop</vt:lpstr>
      <vt:lpstr>The for Loop Example pr11-7</vt:lpstr>
      <vt:lpstr>The for Loop Example (cyklus_for.sh)</vt:lpstr>
      <vt:lpstr>The while Loop</vt:lpstr>
      <vt:lpstr>The while Loop Example pr11-8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Shell Scripting</dc:title>
  <dc:creator>Julius Barath</dc:creator>
  <cp:revision>24</cp:revision>
  <dcterms:modified xsi:type="dcterms:W3CDTF">2025-10-27T07:13:08Z</dcterms:modified>
</cp:coreProperties>
</file>