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矩形 42"/>
          <p:cNvSpPr/>
          <p:nvPr/>
        </p:nvSpPr>
        <p:spPr>
          <a:xfrm>
            <a:off x="9352280" y="2600325"/>
            <a:ext cx="314325" cy="25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7060" y="1123950"/>
            <a:ext cx="2256790" cy="3315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7060" y="4439285"/>
            <a:ext cx="1116965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24025" y="4439285"/>
            <a:ext cx="1139825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5810" y="4565650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激活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36750" y="4565650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40460" y="2597150"/>
            <a:ext cx="1189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向导界面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62960" y="1123950"/>
            <a:ext cx="2256790" cy="3918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843655" y="1558925"/>
            <a:ext cx="1295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您的学号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970915" y="663575"/>
            <a:ext cx="152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初始界面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45840" y="663575"/>
            <a:ext cx="197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点击登录（初次）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3155" y="2028825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43655" y="2590800"/>
            <a:ext cx="1295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密码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3653155" y="30607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324350" y="3508375"/>
            <a:ext cx="12954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/>
              <a:t>找回密码</a:t>
            </a:r>
            <a:endParaRPr lang="zh-CN" altLang="en-US" sz="800"/>
          </a:p>
        </p:txBody>
      </p:sp>
      <p:sp>
        <p:nvSpPr>
          <p:cNvPr id="22" name="矩形 21"/>
          <p:cNvSpPr/>
          <p:nvPr/>
        </p:nvSpPr>
        <p:spPr>
          <a:xfrm>
            <a:off x="6176010" y="1124585"/>
            <a:ext cx="2256790" cy="3918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245860" y="663575"/>
            <a:ext cx="2117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密码正确登录成功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62090" y="1651635"/>
            <a:ext cx="1580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您的手机号码</a:t>
            </a:r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6466205" y="2028825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362960" y="3508375"/>
            <a:ext cx="12954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/>
              <a:t>手机号码登录</a:t>
            </a:r>
            <a:endParaRPr lang="zh-CN" altLang="en-US" sz="800"/>
          </a:p>
        </p:txBody>
      </p:sp>
      <p:sp>
        <p:nvSpPr>
          <p:cNvPr id="30" name="文本框 29"/>
          <p:cNvSpPr txBox="1"/>
          <p:nvPr/>
        </p:nvSpPr>
        <p:spPr>
          <a:xfrm>
            <a:off x="6370955" y="1235075"/>
            <a:ext cx="410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返回</a:t>
            </a:r>
            <a:endParaRPr lang="zh-CN" altLang="en-US" sz="800"/>
          </a:p>
        </p:txBody>
      </p:sp>
      <p:sp>
        <p:nvSpPr>
          <p:cNvPr id="31" name="文本框 30"/>
          <p:cNvSpPr txBox="1"/>
          <p:nvPr/>
        </p:nvSpPr>
        <p:spPr>
          <a:xfrm>
            <a:off x="8912860" y="5257800"/>
            <a:ext cx="2256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绑定手机成功跳转主界面</a:t>
            </a:r>
            <a:endParaRPr lang="zh-CN" altLang="en-US" sz="1200"/>
          </a:p>
          <a:p>
            <a:r>
              <a:rPr lang="zh-CN" altLang="en-US" sz="1200"/>
              <a:t>验证失败跳出提示框</a:t>
            </a:r>
            <a:endParaRPr lang="zh-CN" altLang="en-US" sz="1200"/>
          </a:p>
          <a:p>
            <a:r>
              <a:rPr lang="zh-CN" altLang="en-US" sz="1200"/>
              <a:t>点击没有收到，弹出联系电话</a:t>
            </a:r>
            <a:endParaRPr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3296920" y="5257800"/>
            <a:ext cx="2322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验证失败跳出提示框</a:t>
            </a:r>
            <a:endParaRPr lang="zh-CN" altLang="en-US" sz="1200"/>
          </a:p>
          <a:p>
            <a:r>
              <a:rPr lang="zh-CN" altLang="en-US" sz="1200"/>
              <a:t>手机号码登录仅限于已绑定用户。</a:t>
            </a:r>
            <a:endParaRPr lang="zh-CN" altLang="en-US" sz="1200"/>
          </a:p>
          <a:p>
            <a:r>
              <a:rPr lang="zh-CN" altLang="en-US" sz="1200"/>
              <a:t>找回密码，跳转 网站</a:t>
            </a:r>
            <a:endParaRPr lang="zh-CN" altLang="en-US" sz="1200"/>
          </a:p>
        </p:txBody>
      </p:sp>
      <p:sp>
        <p:nvSpPr>
          <p:cNvPr id="33" name="矩形 32"/>
          <p:cNvSpPr/>
          <p:nvPr/>
        </p:nvSpPr>
        <p:spPr>
          <a:xfrm>
            <a:off x="8912860" y="1124585"/>
            <a:ext cx="2256790" cy="3918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270365" y="1677035"/>
            <a:ext cx="1580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输入收到的验证码</a:t>
            </a:r>
            <a:endParaRPr lang="zh-CN" altLang="en-US" sz="1200"/>
          </a:p>
        </p:txBody>
      </p:sp>
      <p:sp>
        <p:nvSpPr>
          <p:cNvPr id="35" name="矩形 34"/>
          <p:cNvSpPr/>
          <p:nvPr/>
        </p:nvSpPr>
        <p:spPr>
          <a:xfrm>
            <a:off x="9174480" y="2054225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808595" y="1235075"/>
            <a:ext cx="495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下一步</a:t>
            </a:r>
            <a:endParaRPr lang="zh-CN" altLang="en-US" sz="800"/>
          </a:p>
        </p:txBody>
      </p:sp>
      <p:sp>
        <p:nvSpPr>
          <p:cNvPr id="40" name="文本框 39"/>
          <p:cNvSpPr txBox="1"/>
          <p:nvPr/>
        </p:nvSpPr>
        <p:spPr>
          <a:xfrm>
            <a:off x="9012555" y="1344930"/>
            <a:ext cx="410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返回</a:t>
            </a:r>
            <a:endParaRPr lang="zh-CN" altLang="en-US" sz="800"/>
          </a:p>
        </p:txBody>
      </p:sp>
      <p:sp>
        <p:nvSpPr>
          <p:cNvPr id="41" name="文本框 40"/>
          <p:cNvSpPr txBox="1"/>
          <p:nvPr/>
        </p:nvSpPr>
        <p:spPr>
          <a:xfrm>
            <a:off x="10450195" y="1344930"/>
            <a:ext cx="495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下一步</a:t>
            </a:r>
            <a:endParaRPr lang="zh-CN" altLang="en-US" sz="800"/>
          </a:p>
        </p:txBody>
      </p:sp>
      <p:sp>
        <p:nvSpPr>
          <p:cNvPr id="42" name="文本框 41"/>
          <p:cNvSpPr txBox="1"/>
          <p:nvPr/>
        </p:nvSpPr>
        <p:spPr>
          <a:xfrm>
            <a:off x="9422765" y="2621915"/>
            <a:ext cx="3149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60</a:t>
            </a:r>
            <a:endParaRPr lang="en-US" altLang="zh-CN" sz="800"/>
          </a:p>
        </p:txBody>
      </p:sp>
      <p:sp>
        <p:nvSpPr>
          <p:cNvPr id="45" name="文本框 44"/>
          <p:cNvSpPr txBox="1"/>
          <p:nvPr/>
        </p:nvSpPr>
        <p:spPr>
          <a:xfrm>
            <a:off x="10012680" y="2621280"/>
            <a:ext cx="724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没有收到</a:t>
            </a:r>
            <a:endParaRPr lang="zh-CN" altLang="en-US"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矩形 42"/>
          <p:cNvSpPr/>
          <p:nvPr/>
        </p:nvSpPr>
        <p:spPr>
          <a:xfrm>
            <a:off x="9352280" y="2600325"/>
            <a:ext cx="314325" cy="25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7060" y="1123950"/>
            <a:ext cx="2256790" cy="3315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7060" y="4439285"/>
            <a:ext cx="1116965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24025" y="4439285"/>
            <a:ext cx="1139825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5810" y="4565650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激活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36750" y="4565650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40460" y="2597150"/>
            <a:ext cx="1189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向导界面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62960" y="1123950"/>
            <a:ext cx="2256790" cy="3918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843655" y="1492250"/>
            <a:ext cx="1295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您的姓名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970915" y="663575"/>
            <a:ext cx="152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初始界面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83355" y="663575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点击激活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3155" y="1828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43655" y="2190750"/>
            <a:ext cx="1295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性别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3653155" y="2517775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76010" y="1124585"/>
            <a:ext cx="2256790" cy="3918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664960" y="663575"/>
            <a:ext cx="2117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匹配成功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62090" y="1651635"/>
            <a:ext cx="1580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您的手机号码</a:t>
            </a:r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6466205" y="2028825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551555" y="1244600"/>
            <a:ext cx="410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返回</a:t>
            </a:r>
            <a:endParaRPr lang="zh-CN" altLang="en-US" sz="800"/>
          </a:p>
        </p:txBody>
      </p:sp>
      <p:sp>
        <p:nvSpPr>
          <p:cNvPr id="31" name="文本框 30"/>
          <p:cNvSpPr txBox="1"/>
          <p:nvPr/>
        </p:nvSpPr>
        <p:spPr>
          <a:xfrm>
            <a:off x="6176010" y="5267325"/>
            <a:ext cx="2256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匹配失败，</a:t>
            </a:r>
            <a:r>
              <a:rPr lang="zh-CN" altLang="en-US" sz="1200">
                <a:sym typeface="+mn-ea"/>
              </a:rPr>
              <a:t>弹出提示框及校友会联系电话</a:t>
            </a:r>
            <a:endParaRPr lang="zh-CN" altLang="en-US" sz="1200"/>
          </a:p>
        </p:txBody>
      </p:sp>
      <p:sp>
        <p:nvSpPr>
          <p:cNvPr id="33" name="矩形 32"/>
          <p:cNvSpPr/>
          <p:nvPr/>
        </p:nvSpPr>
        <p:spPr>
          <a:xfrm>
            <a:off x="8912860" y="1124585"/>
            <a:ext cx="2256790" cy="3918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270365" y="1677035"/>
            <a:ext cx="1580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输入收到的验证码</a:t>
            </a:r>
            <a:endParaRPr lang="zh-CN" altLang="en-US" sz="1200"/>
          </a:p>
        </p:txBody>
      </p:sp>
      <p:sp>
        <p:nvSpPr>
          <p:cNvPr id="35" name="矩形 34"/>
          <p:cNvSpPr/>
          <p:nvPr/>
        </p:nvSpPr>
        <p:spPr>
          <a:xfrm>
            <a:off x="9174480" y="2054225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989195" y="1244600"/>
            <a:ext cx="495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下一步</a:t>
            </a:r>
            <a:endParaRPr lang="zh-CN" altLang="en-US" sz="800"/>
          </a:p>
        </p:txBody>
      </p:sp>
      <p:sp>
        <p:nvSpPr>
          <p:cNvPr id="40" name="文本框 39"/>
          <p:cNvSpPr txBox="1"/>
          <p:nvPr/>
        </p:nvSpPr>
        <p:spPr>
          <a:xfrm>
            <a:off x="9012555" y="1344930"/>
            <a:ext cx="410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返回</a:t>
            </a:r>
            <a:endParaRPr lang="zh-CN" altLang="en-US" sz="800"/>
          </a:p>
        </p:txBody>
      </p:sp>
      <p:sp>
        <p:nvSpPr>
          <p:cNvPr id="41" name="文本框 40"/>
          <p:cNvSpPr txBox="1"/>
          <p:nvPr/>
        </p:nvSpPr>
        <p:spPr>
          <a:xfrm>
            <a:off x="10450195" y="1344930"/>
            <a:ext cx="495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下一步</a:t>
            </a:r>
            <a:endParaRPr lang="zh-CN" altLang="en-US" sz="800"/>
          </a:p>
        </p:txBody>
      </p:sp>
      <p:sp>
        <p:nvSpPr>
          <p:cNvPr id="42" name="文本框 41"/>
          <p:cNvSpPr txBox="1"/>
          <p:nvPr/>
        </p:nvSpPr>
        <p:spPr>
          <a:xfrm>
            <a:off x="9422765" y="2621915"/>
            <a:ext cx="3149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60</a:t>
            </a:r>
            <a:endParaRPr lang="en-US" altLang="zh-CN" sz="800"/>
          </a:p>
        </p:txBody>
      </p:sp>
      <p:sp>
        <p:nvSpPr>
          <p:cNvPr id="45" name="文本框 44"/>
          <p:cNvSpPr txBox="1"/>
          <p:nvPr/>
        </p:nvSpPr>
        <p:spPr>
          <a:xfrm>
            <a:off x="10012680" y="2621280"/>
            <a:ext cx="724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没有收到</a:t>
            </a:r>
            <a:endParaRPr lang="zh-CN" altLang="en-US" sz="800"/>
          </a:p>
        </p:txBody>
      </p:sp>
      <p:sp>
        <p:nvSpPr>
          <p:cNvPr id="2" name="矩形 1"/>
          <p:cNvSpPr/>
          <p:nvPr/>
        </p:nvSpPr>
        <p:spPr>
          <a:xfrm>
            <a:off x="4491355" y="2517775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81120" y="2546985"/>
            <a:ext cx="381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男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719320" y="2532380"/>
            <a:ext cx="381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女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3669030" y="3149600"/>
            <a:ext cx="66294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84370" y="3154680"/>
            <a:ext cx="36322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03345" y="3178810"/>
            <a:ext cx="4762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年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4531995" y="3178810"/>
            <a:ext cx="2584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月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3913505" y="2874010"/>
            <a:ext cx="1295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生日</a:t>
            </a:r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4954270" y="3148330"/>
            <a:ext cx="36322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001895" y="3172460"/>
            <a:ext cx="2584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日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856355" y="3581400"/>
            <a:ext cx="1295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入学年份</a:t>
            </a:r>
            <a:endParaRPr lang="zh-CN" altLang="en-US" sz="1200"/>
          </a:p>
        </p:txBody>
      </p:sp>
      <p:sp>
        <p:nvSpPr>
          <p:cNvPr id="38" name="矩形 37"/>
          <p:cNvSpPr/>
          <p:nvPr/>
        </p:nvSpPr>
        <p:spPr>
          <a:xfrm>
            <a:off x="3665855" y="391795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878580" y="4270375"/>
            <a:ext cx="1295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籍贯</a:t>
            </a:r>
            <a:endParaRPr lang="zh-CN" altLang="en-US" sz="1200"/>
          </a:p>
        </p:txBody>
      </p:sp>
      <p:sp>
        <p:nvSpPr>
          <p:cNvPr id="46" name="矩形 45"/>
          <p:cNvSpPr/>
          <p:nvPr/>
        </p:nvSpPr>
        <p:spPr>
          <a:xfrm>
            <a:off x="3688080" y="4606925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362960" y="5356225"/>
            <a:ext cx="2256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年月日、年份皆为滚轮选择</a:t>
            </a:r>
            <a:endParaRPr lang="zh-CN" altLang="en-US" sz="1200"/>
          </a:p>
          <a:p>
            <a:r>
              <a:rPr lang="zh-CN" altLang="en-US" sz="1200"/>
              <a:t>籍贯 只精确到省份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6367780" y="1338580"/>
            <a:ext cx="410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返回</a:t>
            </a:r>
            <a:endParaRPr lang="zh-CN" altLang="en-US" sz="800"/>
          </a:p>
        </p:txBody>
      </p:sp>
      <p:sp>
        <p:nvSpPr>
          <p:cNvPr id="49" name="文本框 48"/>
          <p:cNvSpPr txBox="1"/>
          <p:nvPr/>
        </p:nvSpPr>
        <p:spPr>
          <a:xfrm>
            <a:off x="7805420" y="1338580"/>
            <a:ext cx="495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下一步</a:t>
            </a:r>
            <a:endParaRPr lang="zh-CN" altLang="en-US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矩形 42"/>
          <p:cNvSpPr/>
          <p:nvPr/>
        </p:nvSpPr>
        <p:spPr>
          <a:xfrm>
            <a:off x="9352280" y="2600325"/>
            <a:ext cx="314325" cy="25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7060" y="1123950"/>
            <a:ext cx="2256790" cy="3918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02385" y="2597150"/>
            <a:ext cx="1189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主界面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70915" y="663575"/>
            <a:ext cx="152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初始界面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77590" y="663575"/>
            <a:ext cx="192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发起话题</a:t>
            </a:r>
            <a:r>
              <a:rPr lang="en-US" altLang="zh-CN"/>
              <a:t>&amp;</a:t>
            </a:r>
            <a:r>
              <a:rPr lang="zh-CN" altLang="en-US"/>
              <a:t>活动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88075" y="1117600"/>
            <a:ext cx="2256790" cy="3918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664960" y="663575"/>
            <a:ext cx="2117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发起活动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76365" y="1261110"/>
            <a:ext cx="1580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发布活动</a:t>
            </a:r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6273800" y="1558925"/>
            <a:ext cx="2085340" cy="657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12860" y="1124585"/>
            <a:ext cx="2256790" cy="3918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079865" y="1677035"/>
            <a:ext cx="1580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地图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9012555" y="1344930"/>
            <a:ext cx="410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返回</a:t>
            </a:r>
            <a:endParaRPr lang="zh-CN" altLang="en-US" sz="800"/>
          </a:p>
        </p:txBody>
      </p:sp>
      <p:sp>
        <p:nvSpPr>
          <p:cNvPr id="41" name="文本框 40"/>
          <p:cNvSpPr txBox="1"/>
          <p:nvPr/>
        </p:nvSpPr>
        <p:spPr>
          <a:xfrm>
            <a:off x="10450195" y="1344930"/>
            <a:ext cx="495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确定</a:t>
            </a:r>
            <a:endParaRPr lang="zh-CN" altLang="en-US" sz="800"/>
          </a:p>
        </p:txBody>
      </p:sp>
      <p:sp>
        <p:nvSpPr>
          <p:cNvPr id="47" name="文本框 46"/>
          <p:cNvSpPr txBox="1"/>
          <p:nvPr/>
        </p:nvSpPr>
        <p:spPr>
          <a:xfrm>
            <a:off x="3362960" y="5356225"/>
            <a:ext cx="2256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点击</a:t>
            </a:r>
            <a:r>
              <a:rPr lang="en-US" altLang="zh-CN" sz="1200"/>
              <a:t>“+”</a:t>
            </a:r>
            <a:r>
              <a:rPr lang="zh-CN" altLang="en-US" sz="1200"/>
              <a:t>可发起话题或活动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6367780" y="1338580"/>
            <a:ext cx="410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返回</a:t>
            </a:r>
            <a:endParaRPr lang="zh-CN" altLang="en-US" sz="800"/>
          </a:p>
        </p:txBody>
      </p:sp>
      <p:sp>
        <p:nvSpPr>
          <p:cNvPr id="49" name="文本框 48"/>
          <p:cNvSpPr txBox="1"/>
          <p:nvPr/>
        </p:nvSpPr>
        <p:spPr>
          <a:xfrm>
            <a:off x="7805420" y="1338580"/>
            <a:ext cx="495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下一步</a:t>
            </a:r>
            <a:endParaRPr lang="zh-CN" altLang="en-US" sz="800"/>
          </a:p>
        </p:txBody>
      </p:sp>
      <p:graphicFrame>
        <p:nvGraphicFramePr>
          <p:cNvPr id="51" name="表格 50"/>
          <p:cNvGraphicFramePr/>
          <p:nvPr/>
        </p:nvGraphicFramePr>
        <p:xfrm>
          <a:off x="719455" y="4561205"/>
          <a:ext cx="207962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25"/>
                <a:gridCol w="415925"/>
                <a:gridCol w="415925"/>
                <a:gridCol w="415925"/>
                <a:gridCol w="415925"/>
              </a:tblGrid>
              <a:tr h="426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chemeClr val="tx1"/>
                          </a:solidFill>
                        </a:rPr>
                        <a:t>聊天</a:t>
                      </a:r>
                      <a:endParaRPr lang="zh-CN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chemeClr val="tx1"/>
                          </a:solidFill>
                        </a:rPr>
                        <a:t>联系人</a:t>
                      </a:r>
                      <a:endParaRPr lang="zh-CN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广场</a:t>
                      </a:r>
                      <a:endParaRPr lang="zh-CN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chemeClr val="tx1"/>
                          </a:solidFill>
                        </a:rPr>
                        <a:t>发现</a:t>
                      </a:r>
                      <a:endParaRPr lang="zh-CN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chemeClr val="tx1"/>
                          </a:solidFill>
                        </a:rPr>
                        <a:t>个人</a:t>
                      </a:r>
                      <a:endParaRPr lang="zh-CN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687705" y="1228725"/>
            <a:ext cx="410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匹配</a:t>
            </a:r>
            <a:endParaRPr lang="zh-CN" altLang="en-US" sz="800"/>
          </a:p>
        </p:txBody>
      </p:sp>
      <p:sp>
        <p:nvSpPr>
          <p:cNvPr id="53" name="文本框 52"/>
          <p:cNvSpPr txBox="1"/>
          <p:nvPr/>
        </p:nvSpPr>
        <p:spPr>
          <a:xfrm>
            <a:off x="2544445" y="1171575"/>
            <a:ext cx="279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+</a:t>
            </a:r>
            <a:endParaRPr lang="en-US" altLang="zh-CN" sz="1400"/>
          </a:p>
        </p:txBody>
      </p:sp>
      <p:graphicFrame>
        <p:nvGraphicFramePr>
          <p:cNvPr id="54" name="表格 53"/>
          <p:cNvGraphicFramePr/>
          <p:nvPr/>
        </p:nvGraphicFramePr>
        <p:xfrm>
          <a:off x="1130300" y="1225550"/>
          <a:ext cx="12293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0"/>
                <a:gridCol w="61468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话题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活动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矩形 54"/>
          <p:cNvSpPr/>
          <p:nvPr/>
        </p:nvSpPr>
        <p:spPr>
          <a:xfrm>
            <a:off x="3277235" y="1117600"/>
            <a:ext cx="2256790" cy="3918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972560" y="2590800"/>
            <a:ext cx="1189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主界面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357880" y="1222375"/>
            <a:ext cx="410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匹配</a:t>
            </a:r>
            <a:endParaRPr lang="zh-CN" altLang="en-US" sz="800"/>
          </a:p>
        </p:txBody>
      </p:sp>
      <p:sp>
        <p:nvSpPr>
          <p:cNvPr id="59" name="文本框 58"/>
          <p:cNvSpPr txBox="1"/>
          <p:nvPr/>
        </p:nvSpPr>
        <p:spPr>
          <a:xfrm>
            <a:off x="5214620" y="1165225"/>
            <a:ext cx="279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+</a:t>
            </a:r>
            <a:endParaRPr lang="en-US" altLang="zh-CN" sz="1400"/>
          </a:p>
        </p:txBody>
      </p:sp>
      <p:graphicFrame>
        <p:nvGraphicFramePr>
          <p:cNvPr id="60" name="表格 59"/>
          <p:cNvGraphicFramePr/>
          <p:nvPr/>
        </p:nvGraphicFramePr>
        <p:xfrm>
          <a:off x="3800475" y="1219200"/>
          <a:ext cx="12293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0"/>
                <a:gridCol w="61468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话题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活动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表格 60"/>
          <p:cNvGraphicFramePr/>
          <p:nvPr/>
        </p:nvGraphicFramePr>
        <p:xfrm>
          <a:off x="3357880" y="4256405"/>
          <a:ext cx="20764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话题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活动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6533515" y="1724025"/>
            <a:ext cx="1581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添加活动图片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6324600" y="2343150"/>
            <a:ext cx="894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活动标题：</a:t>
            </a:r>
            <a:endParaRPr lang="zh-CN" altLang="en-US" sz="1200"/>
          </a:p>
        </p:txBody>
      </p:sp>
      <p:sp>
        <p:nvSpPr>
          <p:cNvPr id="64" name="文本框 63"/>
          <p:cNvSpPr txBox="1"/>
          <p:nvPr/>
        </p:nvSpPr>
        <p:spPr>
          <a:xfrm>
            <a:off x="6324600" y="2689860"/>
            <a:ext cx="894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活动地点：</a:t>
            </a:r>
            <a:endParaRPr lang="zh-CN" altLang="en-US" sz="1200"/>
          </a:p>
        </p:txBody>
      </p:sp>
      <p:sp>
        <p:nvSpPr>
          <p:cNvPr id="65" name="文本框 64"/>
          <p:cNvSpPr txBox="1"/>
          <p:nvPr/>
        </p:nvSpPr>
        <p:spPr>
          <a:xfrm>
            <a:off x="6324600" y="2994025"/>
            <a:ext cx="894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开始时间：</a:t>
            </a:r>
            <a:endParaRPr lang="zh-CN" altLang="en-US" sz="1200"/>
          </a:p>
        </p:txBody>
      </p:sp>
      <p:sp>
        <p:nvSpPr>
          <p:cNvPr id="66" name="文本框 65"/>
          <p:cNvSpPr txBox="1"/>
          <p:nvPr/>
        </p:nvSpPr>
        <p:spPr>
          <a:xfrm>
            <a:off x="6333490" y="3281680"/>
            <a:ext cx="894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结束时间：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6273800" y="3903980"/>
            <a:ext cx="2085340" cy="657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647815" y="4069080"/>
            <a:ext cx="1581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活动详情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954135" y="663575"/>
            <a:ext cx="2117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选择线下活动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081395" y="5435600"/>
            <a:ext cx="23634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点击</a:t>
            </a:r>
            <a:r>
              <a:rPr lang="en-US" altLang="zh-CN" sz="1200"/>
              <a:t> “</a:t>
            </a:r>
            <a:r>
              <a:rPr lang="zh-CN" altLang="en-US" sz="1200"/>
              <a:t>活动地点</a:t>
            </a:r>
            <a:r>
              <a:rPr lang="en-US" altLang="zh-CN" sz="1200"/>
              <a:t>”</a:t>
            </a:r>
            <a:r>
              <a:rPr lang="zh-CN" altLang="en-US" sz="1200"/>
              <a:t>后方输入框弹出 </a:t>
            </a:r>
            <a:r>
              <a:rPr lang="en-US" altLang="zh-CN" sz="1200"/>
              <a:t>“</a:t>
            </a:r>
            <a:r>
              <a:rPr lang="zh-CN" altLang="en-US" sz="1200"/>
              <a:t>线上活动</a:t>
            </a:r>
            <a:r>
              <a:rPr lang="en-US" altLang="zh-CN" sz="1200"/>
              <a:t>”“</a:t>
            </a:r>
            <a:r>
              <a:rPr lang="zh-CN" altLang="en-US" sz="1200"/>
              <a:t>线下活动</a:t>
            </a:r>
            <a:r>
              <a:rPr lang="en-US" altLang="zh-CN" sz="1200"/>
              <a:t>”</a:t>
            </a:r>
            <a:r>
              <a:rPr lang="zh-CN" altLang="en-US" sz="1200"/>
              <a:t>选项，点击</a:t>
            </a:r>
            <a:r>
              <a:rPr lang="en-US" altLang="zh-CN" sz="1200"/>
              <a:t>“</a:t>
            </a:r>
            <a:r>
              <a:rPr lang="zh-CN" altLang="en-US" sz="1200"/>
              <a:t>线上活动</a:t>
            </a:r>
            <a:r>
              <a:rPr lang="en-US" altLang="zh-CN" sz="1200"/>
              <a:t>”</a:t>
            </a:r>
            <a:r>
              <a:rPr lang="zh-CN" altLang="en-US" sz="1200"/>
              <a:t>活动地点显示为线上活动。</a:t>
            </a:r>
            <a:endParaRPr lang="zh-CN" altLang="en-US" sz="1200"/>
          </a:p>
          <a:p>
            <a:r>
              <a:rPr lang="zh-CN" altLang="en-US" sz="1200"/>
              <a:t>活动时间为滚轮选择，精确到分</a:t>
            </a:r>
            <a:endParaRPr lang="zh-CN" altLang="en-US" sz="1200"/>
          </a:p>
          <a:p>
            <a:r>
              <a:rPr lang="zh-CN" altLang="en-US" sz="1200"/>
              <a:t>活动详情为编辑框可输入文字（</a:t>
            </a:r>
            <a:r>
              <a:rPr lang="zh-CN" altLang="en-US" sz="1200">
                <a:solidFill>
                  <a:srgbClr val="FF0000"/>
                </a:solidFill>
              </a:rPr>
              <a:t>及图片</a:t>
            </a:r>
            <a:r>
              <a:rPr lang="zh-CN" altLang="en-US" sz="1200">
                <a:solidFill>
                  <a:schemeClr val="tx1"/>
                </a:solidFill>
              </a:rPr>
              <a:t>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375140" y="1307465"/>
            <a:ext cx="1226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活动地点</a:t>
            </a:r>
            <a:endParaRPr lang="zh-CN" altLang="en-US" sz="1200"/>
          </a:p>
        </p:txBody>
      </p:sp>
      <p:cxnSp>
        <p:nvCxnSpPr>
          <p:cNvPr id="72" name="直接连接符 71"/>
          <p:cNvCxnSpPr/>
          <p:nvPr/>
        </p:nvCxnSpPr>
        <p:spPr>
          <a:xfrm>
            <a:off x="9609455" y="1885950"/>
            <a:ext cx="1171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9614535" y="1677035"/>
            <a:ext cx="1580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在地图上选择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9102090" y="1975485"/>
            <a:ext cx="1580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详细：</a:t>
            </a:r>
            <a:endParaRPr lang="zh-CN" altLang="en-US" sz="1200"/>
          </a:p>
        </p:txBody>
      </p:sp>
      <p:cxnSp>
        <p:nvCxnSpPr>
          <p:cNvPr id="75" name="直接连接符 74"/>
          <p:cNvCxnSpPr/>
          <p:nvPr/>
        </p:nvCxnSpPr>
        <p:spPr>
          <a:xfrm>
            <a:off x="9609455" y="2152650"/>
            <a:ext cx="120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7118350" y="2524125"/>
            <a:ext cx="120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112000" y="2870200"/>
            <a:ext cx="120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7105650" y="3168650"/>
            <a:ext cx="120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099300" y="3476625"/>
            <a:ext cx="120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9627235" y="1946910"/>
            <a:ext cx="1580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活动地点描述，楼、层、房号</a:t>
            </a:r>
            <a:endParaRPr lang="zh-CN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07060" y="1124585"/>
            <a:ext cx="2256790" cy="3918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3405" y="1597660"/>
            <a:ext cx="1189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发起</a:t>
            </a:r>
            <a:r>
              <a:rPr lang="zh-CN" altLang="en-US" sz="900"/>
              <a:t>人头像</a:t>
            </a:r>
            <a:r>
              <a:rPr lang="en-US" altLang="zh-CN" sz="900"/>
              <a:t>&amp;</a:t>
            </a:r>
            <a:r>
              <a:rPr lang="zh-CN" altLang="en-US" sz="900"/>
              <a:t>昵称</a:t>
            </a:r>
            <a:endParaRPr lang="zh-CN" altLang="en-US" sz="900"/>
          </a:p>
        </p:txBody>
      </p:sp>
      <p:sp>
        <p:nvSpPr>
          <p:cNvPr id="15" name="文本框 14"/>
          <p:cNvSpPr txBox="1"/>
          <p:nvPr/>
        </p:nvSpPr>
        <p:spPr>
          <a:xfrm>
            <a:off x="970915" y="663575"/>
            <a:ext cx="152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活动界面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51" name="表格 50"/>
          <p:cNvGraphicFramePr/>
          <p:nvPr/>
        </p:nvGraphicFramePr>
        <p:xfrm>
          <a:off x="719455" y="4561205"/>
          <a:ext cx="207962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25"/>
                <a:gridCol w="415925"/>
                <a:gridCol w="415925"/>
                <a:gridCol w="415925"/>
                <a:gridCol w="415925"/>
              </a:tblGrid>
              <a:tr h="426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chemeClr val="tx1"/>
                          </a:solidFill>
                        </a:rPr>
                        <a:t>聊天</a:t>
                      </a:r>
                      <a:endParaRPr lang="zh-CN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chemeClr val="tx1"/>
                          </a:solidFill>
                        </a:rPr>
                        <a:t>联系人</a:t>
                      </a:r>
                      <a:endParaRPr lang="zh-CN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广场</a:t>
                      </a:r>
                      <a:endParaRPr lang="zh-CN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chemeClr val="tx1"/>
                          </a:solidFill>
                        </a:rPr>
                        <a:t>发现</a:t>
                      </a:r>
                      <a:endParaRPr lang="zh-CN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chemeClr val="tx1"/>
                          </a:solidFill>
                        </a:rPr>
                        <a:t>个人</a:t>
                      </a:r>
                      <a:endParaRPr lang="zh-CN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687705" y="1228725"/>
            <a:ext cx="410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匹配</a:t>
            </a:r>
            <a:endParaRPr lang="zh-CN" altLang="en-US" sz="800"/>
          </a:p>
        </p:txBody>
      </p:sp>
      <p:sp>
        <p:nvSpPr>
          <p:cNvPr id="53" name="文本框 52"/>
          <p:cNvSpPr txBox="1"/>
          <p:nvPr/>
        </p:nvSpPr>
        <p:spPr>
          <a:xfrm>
            <a:off x="2544445" y="1171575"/>
            <a:ext cx="279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+</a:t>
            </a:r>
            <a:endParaRPr lang="en-US" altLang="zh-CN" sz="1400"/>
          </a:p>
        </p:txBody>
      </p:sp>
      <p:graphicFrame>
        <p:nvGraphicFramePr>
          <p:cNvPr id="54" name="表格 53"/>
          <p:cNvGraphicFramePr/>
          <p:nvPr/>
        </p:nvGraphicFramePr>
        <p:xfrm>
          <a:off x="1130300" y="1225550"/>
          <a:ext cx="12293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0"/>
                <a:gridCol w="61468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话题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活动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92785" y="1873250"/>
            <a:ext cx="2085340" cy="657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95375" y="2009775"/>
            <a:ext cx="1581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活动图片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33320" y="1619885"/>
            <a:ext cx="514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800"/>
              <a:t>类别</a:t>
            </a:r>
            <a:endParaRPr lang="zh-CN" sz="800"/>
          </a:p>
        </p:txBody>
      </p:sp>
      <p:sp>
        <p:nvSpPr>
          <p:cNvPr id="6" name="文本框 5"/>
          <p:cNvSpPr txBox="1"/>
          <p:nvPr/>
        </p:nvSpPr>
        <p:spPr>
          <a:xfrm>
            <a:off x="700405" y="2639060"/>
            <a:ext cx="1189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/>
              <a:t>活动地点</a:t>
            </a:r>
            <a:endParaRPr lang="zh-CN" sz="900"/>
          </a:p>
        </p:txBody>
      </p:sp>
      <p:sp>
        <p:nvSpPr>
          <p:cNvPr id="7" name="文本框 6"/>
          <p:cNvSpPr txBox="1"/>
          <p:nvPr/>
        </p:nvSpPr>
        <p:spPr>
          <a:xfrm>
            <a:off x="703580" y="2861310"/>
            <a:ext cx="11899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900"/>
              <a:t>活动起止时间</a:t>
            </a:r>
            <a:endParaRPr lang="zh-CN" sz="900"/>
          </a:p>
        </p:txBody>
      </p:sp>
      <p:sp>
        <p:nvSpPr>
          <p:cNvPr id="8" name="文本框 7"/>
          <p:cNvSpPr txBox="1"/>
          <p:nvPr/>
        </p:nvSpPr>
        <p:spPr>
          <a:xfrm>
            <a:off x="2120900" y="2677160"/>
            <a:ext cx="695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/>
              <a:t>距我距离</a:t>
            </a:r>
            <a:endParaRPr lang="zh-CN" sz="900"/>
          </a:p>
        </p:txBody>
      </p:sp>
      <p:cxnSp>
        <p:nvCxnSpPr>
          <p:cNvPr id="10" name="直接连接符 9"/>
          <p:cNvCxnSpPr/>
          <p:nvPr/>
        </p:nvCxnSpPr>
        <p:spPr>
          <a:xfrm>
            <a:off x="787400" y="3168650"/>
            <a:ext cx="194627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353435" y="1137285"/>
            <a:ext cx="2256790" cy="3918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19780" y="1610360"/>
            <a:ext cx="1189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发起</a:t>
            </a:r>
            <a:r>
              <a:rPr lang="zh-CN" altLang="en-US" sz="900"/>
              <a:t>人头像</a:t>
            </a:r>
            <a:r>
              <a:rPr lang="en-US" altLang="zh-CN" sz="900"/>
              <a:t>&amp;</a:t>
            </a:r>
            <a:r>
              <a:rPr lang="zh-CN" altLang="en-US" sz="900"/>
              <a:t>昵称</a:t>
            </a:r>
            <a:endParaRPr lang="zh-CN" altLang="en-US" sz="900"/>
          </a:p>
        </p:txBody>
      </p:sp>
      <p:sp>
        <p:nvSpPr>
          <p:cNvPr id="13" name="文本框 12"/>
          <p:cNvSpPr txBox="1"/>
          <p:nvPr/>
        </p:nvSpPr>
        <p:spPr>
          <a:xfrm>
            <a:off x="3465830" y="676275"/>
            <a:ext cx="210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点击进入具体活动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3465830" y="4573905"/>
          <a:ext cx="207962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25"/>
                <a:gridCol w="415925"/>
                <a:gridCol w="415925"/>
                <a:gridCol w="415925"/>
                <a:gridCol w="415925"/>
              </a:tblGrid>
              <a:tr h="426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chemeClr val="tx1"/>
                          </a:solidFill>
                        </a:rPr>
                        <a:t>聊天</a:t>
                      </a:r>
                      <a:endParaRPr lang="zh-CN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chemeClr val="tx1"/>
                          </a:solidFill>
                        </a:rPr>
                        <a:t>联系人</a:t>
                      </a:r>
                      <a:endParaRPr lang="zh-CN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广场</a:t>
                      </a:r>
                      <a:endParaRPr lang="zh-CN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chemeClr val="tx1"/>
                          </a:solidFill>
                        </a:rPr>
                        <a:t>发现</a:t>
                      </a:r>
                      <a:endParaRPr lang="zh-CN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chemeClr val="tx1"/>
                          </a:solidFill>
                        </a:rPr>
                        <a:t>个人</a:t>
                      </a:r>
                      <a:endParaRPr lang="zh-CN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434080" y="1241425"/>
            <a:ext cx="410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返回</a:t>
            </a:r>
            <a:endParaRPr lang="zh-CN" altLang="en-US" sz="800"/>
          </a:p>
        </p:txBody>
      </p:sp>
      <p:sp>
        <p:nvSpPr>
          <p:cNvPr id="18" name="文本框 17"/>
          <p:cNvSpPr txBox="1"/>
          <p:nvPr/>
        </p:nvSpPr>
        <p:spPr>
          <a:xfrm>
            <a:off x="5290820" y="1184275"/>
            <a:ext cx="279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...</a:t>
            </a:r>
            <a:endParaRPr lang="en-US" altLang="zh-CN" sz="1400"/>
          </a:p>
        </p:txBody>
      </p:sp>
      <p:graphicFrame>
        <p:nvGraphicFramePr>
          <p:cNvPr id="19" name="表格 18"/>
          <p:cNvGraphicFramePr/>
          <p:nvPr/>
        </p:nvGraphicFramePr>
        <p:xfrm>
          <a:off x="3876675" y="1238250"/>
          <a:ext cx="12293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0"/>
                <a:gridCol w="61468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话题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活动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3439160" y="1885950"/>
            <a:ext cx="2085340" cy="657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41750" y="2022475"/>
            <a:ext cx="1581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活动图片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179695" y="1632585"/>
            <a:ext cx="514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800"/>
              <a:t>类别</a:t>
            </a:r>
            <a:endParaRPr lang="zh-CN" sz="800"/>
          </a:p>
        </p:txBody>
      </p:sp>
      <p:sp>
        <p:nvSpPr>
          <p:cNvPr id="27" name="文本框 26"/>
          <p:cNvSpPr txBox="1"/>
          <p:nvPr/>
        </p:nvSpPr>
        <p:spPr>
          <a:xfrm>
            <a:off x="3446780" y="2794635"/>
            <a:ext cx="1189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/>
              <a:t>活动地点</a:t>
            </a:r>
            <a:endParaRPr lang="zh-CN" sz="900"/>
          </a:p>
        </p:txBody>
      </p:sp>
      <p:sp>
        <p:nvSpPr>
          <p:cNvPr id="28" name="文本框 27"/>
          <p:cNvSpPr txBox="1"/>
          <p:nvPr/>
        </p:nvSpPr>
        <p:spPr>
          <a:xfrm>
            <a:off x="3449955" y="2997835"/>
            <a:ext cx="11899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900"/>
              <a:t>活动起止时间</a:t>
            </a:r>
            <a:endParaRPr lang="zh-CN" sz="900"/>
          </a:p>
        </p:txBody>
      </p:sp>
      <p:sp>
        <p:nvSpPr>
          <p:cNvPr id="31" name="文本框 30"/>
          <p:cNvSpPr txBox="1"/>
          <p:nvPr/>
        </p:nvSpPr>
        <p:spPr>
          <a:xfrm>
            <a:off x="3459480" y="2616835"/>
            <a:ext cx="11899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已参与人员头像</a:t>
            </a:r>
            <a:endParaRPr lang="zh-CN" altLang="en-US" sz="900"/>
          </a:p>
        </p:txBody>
      </p:sp>
      <p:sp>
        <p:nvSpPr>
          <p:cNvPr id="32" name="矩形 31"/>
          <p:cNvSpPr/>
          <p:nvPr/>
        </p:nvSpPr>
        <p:spPr>
          <a:xfrm>
            <a:off x="3449955" y="3227705"/>
            <a:ext cx="2085340" cy="885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825875" y="3463925"/>
            <a:ext cx="1581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活动详情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演示</Application>
  <PresentationFormat>宽屏</PresentationFormat>
  <Paragraphs>249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79330893</cp:lastModifiedBy>
  <cp:revision>3</cp:revision>
  <dcterms:created xsi:type="dcterms:W3CDTF">2018-09-11T03:05:00Z</dcterms:created>
  <dcterms:modified xsi:type="dcterms:W3CDTF">2018-09-12T01:02:34Z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