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83" r:id="rId2"/>
    <p:sldId id="271" r:id="rId3"/>
    <p:sldId id="274" r:id="rId4"/>
    <p:sldId id="284" r:id="rId5"/>
    <p:sldId id="268" r:id="rId6"/>
    <p:sldId id="285" r:id="rId7"/>
    <p:sldId id="288" r:id="rId8"/>
    <p:sldId id="298" r:id="rId9"/>
    <p:sldId id="297" r:id="rId10"/>
    <p:sldId id="320" r:id="rId11"/>
    <p:sldId id="299" r:id="rId12"/>
    <p:sldId id="311" r:id="rId13"/>
    <p:sldId id="305" r:id="rId14"/>
    <p:sldId id="307" r:id="rId15"/>
    <p:sldId id="291" r:id="rId16"/>
    <p:sldId id="308" r:id="rId17"/>
    <p:sldId id="310" r:id="rId18"/>
    <p:sldId id="296" r:id="rId19"/>
    <p:sldId id="316" r:id="rId20"/>
    <p:sldId id="321" r:id="rId21"/>
    <p:sldId id="294" r:id="rId22"/>
    <p:sldId id="318" r:id="rId23"/>
    <p:sldId id="322" r:id="rId24"/>
    <p:sldId id="324" r:id="rId25"/>
    <p:sldId id="323" r:id="rId26"/>
    <p:sldId id="325" r:id="rId27"/>
    <p:sldId id="326" r:id="rId28"/>
    <p:sldId id="336" r:id="rId29"/>
    <p:sldId id="337" r:id="rId30"/>
    <p:sldId id="338" r:id="rId31"/>
    <p:sldId id="329" r:id="rId32"/>
    <p:sldId id="335" r:id="rId33"/>
    <p:sldId id="333" r:id="rId34"/>
    <p:sldId id="351" r:id="rId35"/>
    <p:sldId id="339" r:id="rId36"/>
    <p:sldId id="355" r:id="rId37"/>
    <p:sldId id="340" r:id="rId38"/>
    <p:sldId id="347" r:id="rId39"/>
    <p:sldId id="354" r:id="rId40"/>
    <p:sldId id="346" r:id="rId41"/>
    <p:sldId id="342" r:id="rId42"/>
    <p:sldId id="341" r:id="rId43"/>
    <p:sldId id="343" r:id="rId44"/>
    <p:sldId id="344" r:id="rId45"/>
    <p:sldId id="356" r:id="rId46"/>
    <p:sldId id="345" r:id="rId47"/>
    <p:sldId id="350" r:id="rId48"/>
    <p:sldId id="352" r:id="rId49"/>
    <p:sldId id="353"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54F9"/>
    <a:srgbClr val="743314"/>
    <a:srgbClr val="587A20"/>
    <a:srgbClr val="FA6F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9" autoAdjust="0"/>
  </p:normalViewPr>
  <p:slideViewPr>
    <p:cSldViewPr snapToGrid="0" snapToObjects="1">
      <p:cViewPr>
        <p:scale>
          <a:sx n="110" d="100"/>
          <a:sy n="110" d="100"/>
        </p:scale>
        <p:origin x="-840"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DA685-6C09-F043-A54C-EB335AB23BBF}" type="datetimeFigureOut">
              <a:rPr lang="en-US" smtClean="0"/>
              <a:t>3/31/20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33FA1B-70B0-BD40-9BCC-06F8E4561394}" type="slidenum">
              <a:rPr lang="en-US" smtClean="0"/>
              <a:t>‹#›</a:t>
            </a:fld>
            <a:endParaRPr lang="en-US"/>
          </a:p>
        </p:txBody>
      </p:sp>
    </p:spTree>
    <p:extLst>
      <p:ext uri="{BB962C8B-B14F-4D97-AF65-F5344CB8AC3E}">
        <p14:creationId xmlns:p14="http://schemas.microsoft.com/office/powerpoint/2010/main" val="3118658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Sierra HR data</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a:t>
            </a:fld>
            <a:endParaRPr lang="en-US"/>
          </a:p>
        </p:txBody>
      </p:sp>
    </p:spTree>
    <p:extLst>
      <p:ext uri="{BB962C8B-B14F-4D97-AF65-F5344CB8AC3E}">
        <p14:creationId xmlns:p14="http://schemas.microsoft.com/office/powerpoint/2010/main" val="3871498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726x320</a:t>
            </a:r>
          </a:p>
          <a:p>
            <a:r>
              <a:rPr lang="en-US" dirty="0" smtClean="0"/>
              <a:t>Extreme point is the </a:t>
            </a:r>
            <a:r>
              <a:rPr lang="en-US" dirty="0" err="1" smtClean="0"/>
              <a:t>vertisol</a:t>
            </a:r>
            <a:r>
              <a:rPr lang="en-US" dirty="0" smtClean="0"/>
              <a:t> (HEG10)</a:t>
            </a:r>
          </a:p>
          <a:p>
            <a:r>
              <a:rPr lang="en-US" dirty="0" smtClean="0"/>
              <a:t>Perhaps the grassland sites that respired pre-bomb CO2 @</a:t>
            </a:r>
            <a:r>
              <a:rPr lang="en-US" baseline="0" dirty="0" smtClean="0"/>
              <a:t> t1 did so in response to disturbance? vis. CO2 </a:t>
            </a:r>
            <a:r>
              <a:rPr lang="en-US" baseline="0" dirty="0" err="1" smtClean="0"/>
              <a:t>resp</a:t>
            </a:r>
            <a:r>
              <a:rPr lang="en-US" baseline="0" dirty="0" smtClean="0"/>
              <a:t> rates</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10</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600x300</a:t>
            </a:r>
          </a:p>
          <a:p>
            <a:r>
              <a:rPr lang="en-US" dirty="0" smtClean="0"/>
              <a:t>NB: made w/ age-</a:t>
            </a:r>
            <a:r>
              <a:rPr lang="en-US" dirty="0" err="1" smtClean="0"/>
              <a:t>corr</a:t>
            </a:r>
            <a:r>
              <a:rPr lang="en-US" dirty="0" smtClean="0"/>
              <a:t> d14C values on 16-May-2019</a:t>
            </a:r>
          </a:p>
        </p:txBody>
      </p:sp>
      <p:sp>
        <p:nvSpPr>
          <p:cNvPr id="4" name="Slide Number Placeholder 3"/>
          <p:cNvSpPr>
            <a:spLocks noGrp="1"/>
          </p:cNvSpPr>
          <p:nvPr>
            <p:ph type="sldNum" sz="quarter" idx="10"/>
          </p:nvPr>
        </p:nvSpPr>
        <p:spPr/>
        <p:txBody>
          <a:bodyPr/>
          <a:lstStyle/>
          <a:p>
            <a:fld id="{4333FA1B-70B0-BD40-9BCC-06F8E4561394}" type="slidenum">
              <a:rPr lang="en-US" smtClean="0"/>
              <a:t>11</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12</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600x450</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13</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726x450</a:t>
            </a:r>
          </a:p>
          <a:p>
            <a:endParaRPr lang="en-US" dirty="0" smtClean="0"/>
          </a:p>
          <a:p>
            <a:pPr marL="171450" indent="-171450">
              <a:buFontTx/>
              <a:buChar char="-"/>
            </a:pPr>
            <a:r>
              <a:rPr lang="en-US" baseline="0" dirty="0" smtClean="0"/>
              <a:t>most recent C is more enriched in TN samples, most recent C is less enriched in other sample [slight old bias, i.e. loss of most recent C]</a:t>
            </a:r>
          </a:p>
          <a:p>
            <a:pPr marL="171450" indent="-171450">
              <a:buFontTx/>
              <a:buChar char="-"/>
            </a:pPr>
            <a:r>
              <a:rPr lang="en-US" baseline="0" dirty="0" smtClean="0"/>
              <a:t>remove lines (14C too non-linear w/ bomb + enrichment effects)</a:t>
            </a:r>
          </a:p>
          <a:p>
            <a:pPr marL="171450" indent="-171450">
              <a:buFontTx/>
              <a:buChar char="-"/>
            </a:pPr>
            <a:r>
              <a:rPr lang="en-US" baseline="0" dirty="0" smtClean="0"/>
              <a:t>consider putting error bands around 1:1 line</a:t>
            </a:r>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14</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consider the absolute difference (t2-t1) against time archive</a:t>
            </a:r>
          </a:p>
          <a:p>
            <a:pPr marL="171450" indent="-171450">
              <a:buFontTx/>
              <a:buChar char="-"/>
            </a:pPr>
            <a:r>
              <a:rPr lang="en-US" baseline="0" dirty="0" smtClean="0"/>
              <a:t>consider adding conceptual trend (i.e. more noise as time goes on?)</a:t>
            </a:r>
          </a:p>
          <a:p>
            <a:pPr marL="171450" indent="-171450">
              <a:buFontTx/>
              <a:buChar char="-"/>
            </a:pPr>
            <a:r>
              <a:rPr lang="en-US" baseline="0" dirty="0" smtClean="0"/>
              <a:t>group points (whatever grouping makes the </a:t>
            </a:r>
            <a:r>
              <a:rPr lang="en-US" baseline="0" smtClean="0"/>
              <a:t>most sense)</a:t>
            </a:r>
            <a:endParaRPr lang="en-US" baseline="0"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15</a:t>
            </a:fld>
            <a:endParaRPr lang="en-US"/>
          </a:p>
        </p:txBody>
      </p:sp>
    </p:spTree>
    <p:extLst>
      <p:ext uri="{BB962C8B-B14F-4D97-AF65-F5344CB8AC3E}">
        <p14:creationId xmlns:p14="http://schemas.microsoft.com/office/powerpoint/2010/main" val="279830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726x450</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16</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726x450</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17</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600x300</a:t>
            </a:r>
          </a:p>
          <a:p>
            <a:r>
              <a:rPr lang="en-US" dirty="0" smtClean="0"/>
              <a:t>I prefer</a:t>
            </a:r>
            <a:r>
              <a:rPr lang="en-US" baseline="0" dirty="0" smtClean="0"/>
              <a:t> showing the relationship of d14_dif against HR rate </a:t>
            </a:r>
            <a:r>
              <a:rPr lang="en-US" baseline="0" dirty="0" err="1" smtClean="0"/>
              <a:t>dif</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18</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600x300</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19</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Sierra HR data</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a:t>
            </a:fld>
            <a:endParaRPr lang="en-US"/>
          </a:p>
        </p:txBody>
      </p:sp>
    </p:spTree>
    <p:extLst>
      <p:ext uri="{BB962C8B-B14F-4D97-AF65-F5344CB8AC3E}">
        <p14:creationId xmlns:p14="http://schemas.microsoft.com/office/powerpoint/2010/main" val="3871498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land</a:t>
            </a:r>
            <a:r>
              <a:rPr lang="en-US" baseline="0" dirty="0" smtClean="0"/>
              <a:t> cover not a significant effect on this relationship</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20</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resp.p2</a:t>
            </a:r>
            <a:r>
              <a:rPr lang="en-US" baseline="0" dirty="0" smtClean="0"/>
              <a:t> (</a:t>
            </a:r>
            <a:r>
              <a:rPr lang="en-US" baseline="0" dirty="0" err="1" smtClean="0"/>
              <a:t>ln</a:t>
            </a:r>
            <a:r>
              <a:rPr lang="en-US" baseline="0" dirty="0" smtClean="0"/>
              <a:t> 933 </a:t>
            </a:r>
            <a:r>
              <a:rPr lang="en-US" baseline="0" dirty="0" err="1" smtClean="0"/>
              <a:t>arc.inc.R</a:t>
            </a:r>
            <a:r>
              <a:rPr lang="en-US" baseline="0" dirty="0" smtClean="0"/>
              <a:t>) 29-01-2019</a:t>
            </a:r>
          </a:p>
          <a:p>
            <a:r>
              <a:rPr lang="en-US" baseline="0" dirty="0" smtClean="0"/>
              <a:t>size = 370x370</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21</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23</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excluded</a:t>
            </a:r>
          </a:p>
          <a:p>
            <a:r>
              <a:rPr lang="en-US" dirty="0" smtClean="0"/>
              <a:t>ns (p = 0.3221)</a:t>
            </a:r>
          </a:p>
          <a:p>
            <a:r>
              <a:rPr lang="en-US" dirty="0" smtClean="0"/>
              <a:t>mean</a:t>
            </a:r>
            <a:r>
              <a:rPr lang="en-US" baseline="0" dirty="0" smtClean="0"/>
              <a:t> </a:t>
            </a:r>
            <a:r>
              <a:rPr lang="en-US" baseline="0" dirty="0" err="1" smtClean="0"/>
              <a:t>dif</a:t>
            </a:r>
            <a:r>
              <a:rPr lang="en-US" baseline="0" dirty="0" smtClean="0"/>
              <a:t> = -3.7</a:t>
            </a:r>
          </a:p>
          <a:p>
            <a:r>
              <a:rPr lang="en-US" baseline="0" dirty="0" smtClean="0"/>
              <a:t>95% CI: -11.7, 4.3</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24</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ns (p = 0.1635)</a:t>
            </a:r>
          </a:p>
          <a:p>
            <a:r>
              <a:rPr lang="en-US" dirty="0" smtClean="0"/>
              <a:t>mean</a:t>
            </a:r>
            <a:r>
              <a:rPr lang="en-US" baseline="0" dirty="0" smtClean="0"/>
              <a:t> </a:t>
            </a:r>
            <a:r>
              <a:rPr lang="en-US" baseline="0" dirty="0" err="1" smtClean="0"/>
              <a:t>dif</a:t>
            </a:r>
            <a:r>
              <a:rPr lang="en-US" baseline="0" dirty="0" smtClean="0"/>
              <a:t> = -9.0</a:t>
            </a:r>
          </a:p>
          <a:p>
            <a:r>
              <a:rPr lang="en-US" baseline="0" dirty="0" smtClean="0"/>
              <a:t>95% CI: -22.4, 4.3</a:t>
            </a:r>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25</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600x400</a:t>
            </a:r>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26</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600x400</a:t>
            </a:r>
          </a:p>
          <a:p>
            <a:r>
              <a:rPr lang="en-US" dirty="0" smtClean="0"/>
              <a:t>n = 12</a:t>
            </a:r>
            <a:r>
              <a:rPr lang="en-US" baseline="0" dirty="0" smtClean="0"/>
              <a:t> for both experiments</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27</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600x400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28</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29</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30</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Sierra HR data</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3</a:t>
            </a:fld>
            <a:endParaRPr lang="en-US"/>
          </a:p>
        </p:txBody>
      </p:sp>
    </p:spTree>
    <p:extLst>
      <p:ext uri="{BB962C8B-B14F-4D97-AF65-F5344CB8AC3E}">
        <p14:creationId xmlns:p14="http://schemas.microsoft.com/office/powerpoint/2010/main" val="3871498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600x400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31</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600x400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32</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600x400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33</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600x400</a:t>
            </a:r>
          </a:p>
          <a:p>
            <a:r>
              <a:rPr lang="en-US" dirty="0" smtClean="0"/>
              <a:t>inset:</a:t>
            </a:r>
            <a:r>
              <a:rPr lang="en-US" baseline="0" dirty="0" smtClean="0"/>
              <a:t> 250x200</a:t>
            </a:r>
          </a:p>
          <a:p>
            <a:r>
              <a:rPr lang="en-US" baseline="0" dirty="0" smtClean="0"/>
              <a:t>show pre-cross trends</a:t>
            </a:r>
          </a:p>
          <a:p>
            <a:r>
              <a:rPr lang="en-US" baseline="0" dirty="0" smtClean="0"/>
              <a:t>use </a:t>
            </a:r>
            <a:r>
              <a:rPr lang="en-US" baseline="0" dirty="0" err="1" smtClean="0"/>
              <a:t>ctl</a:t>
            </a:r>
            <a:r>
              <a:rPr lang="en-US" baseline="0" dirty="0" smtClean="0"/>
              <a:t> </a:t>
            </a:r>
            <a:r>
              <a:rPr lang="en-US" baseline="0" dirty="0" err="1" smtClean="0"/>
              <a:t>pch</a:t>
            </a:r>
            <a:r>
              <a:rPr lang="en-US" baseline="0" dirty="0" smtClean="0"/>
              <a:t> 16; open for treatment</a:t>
            </a:r>
          </a:p>
          <a:p>
            <a:r>
              <a:rPr lang="en-US" baseline="0" dirty="0" smtClean="0"/>
              <a:t>add 2</a:t>
            </a:r>
            <a:r>
              <a:rPr lang="en-US" baseline="30000" dirty="0" smtClean="0"/>
              <a:t>nd</a:t>
            </a:r>
            <a:r>
              <a:rPr lang="en-US" baseline="0" dirty="0" smtClean="0"/>
              <a:t> conceptual figure for archive </a:t>
            </a:r>
            <a:r>
              <a:rPr lang="en-US" baseline="0" dirty="0" err="1" smtClean="0"/>
              <a:t>inc</a:t>
            </a:r>
            <a:r>
              <a:rPr lang="en-US" baseline="0" dirty="0" smtClean="0"/>
              <a:t> rationale (fig 1)</a:t>
            </a:r>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34</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600x400</a:t>
            </a:r>
          </a:p>
          <a:p>
            <a:r>
              <a:rPr lang="en-US" dirty="0" smtClean="0"/>
              <a:t>inset:</a:t>
            </a:r>
            <a:r>
              <a:rPr lang="en-US" baseline="0" dirty="0" smtClean="0"/>
              <a:t> 250x200</a:t>
            </a:r>
          </a:p>
          <a:p>
            <a:r>
              <a:rPr lang="en-US" baseline="0" dirty="0" smtClean="0"/>
              <a:t>add additional conceptual figure for archive </a:t>
            </a:r>
            <a:r>
              <a:rPr lang="en-US" baseline="0" dirty="0" err="1" smtClean="0"/>
              <a:t>inc</a:t>
            </a:r>
            <a:r>
              <a:rPr lang="en-US" baseline="0" dirty="0" smtClean="0"/>
              <a:t> rationale (fig 1), i.e. two time points</a:t>
            </a:r>
          </a:p>
          <a:p>
            <a:r>
              <a:rPr lang="en-US" baseline="0" dirty="0" smtClean="0"/>
              <a:t>make HR curve solid and purple</a:t>
            </a:r>
          </a:p>
          <a:p>
            <a:r>
              <a:rPr lang="en-US" baseline="0" dirty="0" smtClean="0"/>
              <a:t>E50000, B700D2, 0030BF</a:t>
            </a:r>
          </a:p>
        </p:txBody>
      </p:sp>
      <p:sp>
        <p:nvSpPr>
          <p:cNvPr id="4" name="Slide Number Placeholder 3"/>
          <p:cNvSpPr>
            <a:spLocks noGrp="1"/>
          </p:cNvSpPr>
          <p:nvPr>
            <p:ph type="sldNum" sz="quarter" idx="10"/>
          </p:nvPr>
        </p:nvSpPr>
        <p:spPr/>
        <p:txBody>
          <a:bodyPr/>
          <a:lstStyle/>
          <a:p>
            <a:fld id="{4333FA1B-70B0-BD40-9BCC-06F8E4561394}" type="slidenum">
              <a:rPr lang="en-US" smtClean="0"/>
              <a:t>35</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narrative themes:</a:t>
            </a:r>
          </a:p>
          <a:p>
            <a:r>
              <a:rPr lang="en-US" dirty="0" smtClean="0"/>
              <a:t>drying/rewetting;</a:t>
            </a:r>
            <a:r>
              <a:rPr lang="en-US" baseline="0" dirty="0" smtClean="0"/>
              <a:t> + storage; pre-</a:t>
            </a:r>
            <a:r>
              <a:rPr lang="en-US" baseline="0" dirty="0" err="1" smtClean="0"/>
              <a:t>inc</a:t>
            </a:r>
            <a:r>
              <a:rPr lang="en-US" baseline="0" dirty="0" smtClean="0"/>
              <a:t>; C-respired; interactions...</a:t>
            </a:r>
          </a:p>
          <a:p>
            <a:r>
              <a:rPr lang="en-US" baseline="0" dirty="0" smtClean="0"/>
              <a:t>context: F/G, archive incubations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36</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unite this w/ concept plot 2</a:t>
            </a:r>
          </a:p>
        </p:txBody>
      </p:sp>
      <p:sp>
        <p:nvSpPr>
          <p:cNvPr id="4" name="Slide Number Placeholder 3"/>
          <p:cNvSpPr>
            <a:spLocks noGrp="1"/>
          </p:cNvSpPr>
          <p:nvPr>
            <p:ph type="sldNum" sz="quarter" idx="10"/>
          </p:nvPr>
        </p:nvSpPr>
        <p:spPr/>
        <p:txBody>
          <a:bodyPr/>
          <a:lstStyle/>
          <a:p>
            <a:fld id="{4333FA1B-70B0-BD40-9BCC-06F8E4561394}" type="slidenum">
              <a:rPr lang="en-US" smtClean="0"/>
              <a:t>37</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narrative themes:</a:t>
            </a:r>
          </a:p>
          <a:p>
            <a:r>
              <a:rPr lang="en-US" dirty="0" smtClean="0"/>
              <a:t>drying/rewetting;</a:t>
            </a:r>
            <a:r>
              <a:rPr lang="en-US" baseline="0" dirty="0" smtClean="0"/>
              <a:t> + storage; pre-</a:t>
            </a:r>
            <a:r>
              <a:rPr lang="en-US" baseline="0" dirty="0" err="1" smtClean="0"/>
              <a:t>inc</a:t>
            </a:r>
            <a:r>
              <a:rPr lang="en-US" baseline="0" dirty="0" smtClean="0"/>
              <a:t>; C-respired; interactions...</a:t>
            </a:r>
          </a:p>
          <a:p>
            <a:r>
              <a:rPr lang="en-US" baseline="0" dirty="0" smtClean="0"/>
              <a:t>context: F/G, archive incubations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38</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narrative themes:</a:t>
            </a:r>
          </a:p>
          <a:p>
            <a:r>
              <a:rPr lang="en-US" dirty="0" smtClean="0"/>
              <a:t>drying/rewetting;</a:t>
            </a:r>
            <a:r>
              <a:rPr lang="en-US" baseline="0" dirty="0" smtClean="0"/>
              <a:t> + storage; pre-</a:t>
            </a:r>
            <a:r>
              <a:rPr lang="en-US" baseline="0" dirty="0" err="1" smtClean="0"/>
              <a:t>inc</a:t>
            </a:r>
            <a:r>
              <a:rPr lang="en-US" baseline="0" dirty="0" smtClean="0"/>
              <a:t>; C-respired; interactions...</a:t>
            </a:r>
          </a:p>
          <a:p>
            <a:r>
              <a:rPr lang="en-US" baseline="0" dirty="0" smtClean="0"/>
              <a:t>context: F/G, archive incubations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39</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700x400</a:t>
            </a:r>
          </a:p>
          <a:p>
            <a:r>
              <a:rPr lang="en-US" dirty="0" smtClean="0"/>
              <a:t>inset:</a:t>
            </a:r>
            <a:r>
              <a:rPr lang="en-US" baseline="0" dirty="0" smtClean="0"/>
              <a:t> 300x300</a:t>
            </a:r>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40</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Sierra HR data</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4</a:t>
            </a:fld>
            <a:endParaRPr lang="en-US"/>
          </a:p>
        </p:txBody>
      </p:sp>
    </p:spTree>
    <p:extLst>
      <p:ext uri="{BB962C8B-B14F-4D97-AF65-F5344CB8AC3E}">
        <p14:creationId xmlns:p14="http://schemas.microsoft.com/office/powerpoint/2010/main" val="3871498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41</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a:p>
            <a:r>
              <a:rPr lang="en-US" dirty="0" smtClean="0"/>
              <a:t>NB: circles = equilibrium</a:t>
            </a:r>
            <a:r>
              <a:rPr lang="en-US" baseline="0" dirty="0" smtClean="0"/>
              <a:t> </a:t>
            </a:r>
            <a:r>
              <a:rPr lang="en-US" baseline="0" dirty="0" err="1" smtClean="0"/>
              <a:t>resp</a:t>
            </a:r>
            <a:r>
              <a:rPr lang="en-US" baseline="0" dirty="0" smtClean="0"/>
              <a:t>; triangles = pre-incubation; open = treatment, filled = control; squares = theoretical treatment response (open and w/ ‘x’)</a:t>
            </a:r>
          </a:p>
        </p:txBody>
      </p:sp>
      <p:sp>
        <p:nvSpPr>
          <p:cNvPr id="4" name="Slide Number Placeholder 3"/>
          <p:cNvSpPr>
            <a:spLocks noGrp="1"/>
          </p:cNvSpPr>
          <p:nvPr>
            <p:ph type="sldNum" sz="quarter" idx="10"/>
          </p:nvPr>
        </p:nvSpPr>
        <p:spPr/>
        <p:txBody>
          <a:bodyPr/>
          <a:lstStyle/>
          <a:p>
            <a:fld id="{4333FA1B-70B0-BD40-9BCC-06F8E4561394}" type="slidenum">
              <a:rPr lang="en-US" smtClean="0"/>
              <a:t>42</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43</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44</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p:txBody>
      </p:sp>
      <p:sp>
        <p:nvSpPr>
          <p:cNvPr id="4" name="Slide Number Placeholder 3"/>
          <p:cNvSpPr>
            <a:spLocks noGrp="1"/>
          </p:cNvSpPr>
          <p:nvPr>
            <p:ph type="sldNum" sz="quarter" idx="10"/>
          </p:nvPr>
        </p:nvSpPr>
        <p:spPr/>
        <p:txBody>
          <a:bodyPr/>
          <a:lstStyle/>
          <a:p>
            <a:fld id="{4333FA1B-70B0-BD40-9BCC-06F8E4561394}" type="slidenum">
              <a:rPr lang="en-US" smtClean="0"/>
              <a:t>45</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800x400</a:t>
            </a:r>
          </a:p>
          <a:p>
            <a:r>
              <a:rPr lang="en-US" dirty="0" smtClean="0"/>
              <a:t>- NB:</a:t>
            </a:r>
            <a:r>
              <a:rPr lang="en-US" baseline="0" dirty="0" smtClean="0"/>
              <a:t> divergent grassland sample is HEG10 (i.e. odd sample)</a:t>
            </a:r>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46</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800x500</a:t>
            </a:r>
            <a:endParaRPr lang="en-US" baseline="0" dirty="0" smtClean="0"/>
          </a:p>
          <a:p>
            <a:r>
              <a:rPr lang="en-US" baseline="0" dirty="0" smtClean="0"/>
              <a:t>consider pairing with pre vs. main </a:t>
            </a:r>
            <a:r>
              <a:rPr lang="en-US" baseline="0" dirty="0" err="1" smtClean="0"/>
              <a:t>inc</a:t>
            </a:r>
            <a:r>
              <a:rPr lang="en-US" baseline="0" dirty="0" smtClean="0"/>
              <a:t> </a:t>
            </a:r>
            <a:r>
              <a:rPr lang="en-US" baseline="0" dirty="0" err="1" smtClean="0"/>
              <a:t>iso</a:t>
            </a:r>
            <a:r>
              <a:rPr lang="en-US" baseline="0" dirty="0" smtClean="0"/>
              <a:t> plots</a:t>
            </a:r>
          </a:p>
          <a:p>
            <a:r>
              <a:rPr lang="en-US" dirty="0" smtClean="0"/>
              <a:t>maybe split</a:t>
            </a:r>
            <a:r>
              <a:rPr lang="en-US" baseline="0" dirty="0" smtClean="0"/>
              <a:t> by exploratory, e.g. just </a:t>
            </a:r>
            <a:r>
              <a:rPr lang="en-US" baseline="0" dirty="0" err="1" smtClean="0"/>
              <a:t>hainich</a:t>
            </a:r>
            <a:r>
              <a:rPr lang="en-US" baseline="0" dirty="0" smtClean="0"/>
              <a:t> here and facet by exploratory in SI plots</a:t>
            </a:r>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47</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800x500</a:t>
            </a:r>
            <a:endParaRPr lang="en-US" baseline="0" dirty="0" smtClean="0"/>
          </a:p>
          <a:p>
            <a:r>
              <a:rPr lang="en-US" baseline="0" dirty="0" smtClean="0"/>
              <a:t>Just </a:t>
            </a:r>
            <a:r>
              <a:rPr lang="en-US" baseline="0" dirty="0" err="1" smtClean="0"/>
              <a:t>hainich</a:t>
            </a:r>
            <a:r>
              <a:rPr lang="en-US" baseline="0" dirty="0" smtClean="0"/>
              <a:t> (not really any different)</a:t>
            </a:r>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48</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800x500</a:t>
            </a:r>
            <a:endParaRPr lang="en-US" baseline="0" dirty="0" smtClean="0"/>
          </a:p>
          <a:p>
            <a:r>
              <a:rPr lang="en-US" baseline="0" dirty="0" smtClean="0"/>
              <a:t>Just </a:t>
            </a:r>
            <a:r>
              <a:rPr lang="en-US" baseline="0" dirty="0" err="1" smtClean="0"/>
              <a:t>hainich</a:t>
            </a:r>
            <a:r>
              <a:rPr lang="en-US" baseline="0" dirty="0" smtClean="0"/>
              <a:t> (not really any different)</a:t>
            </a:r>
            <a:endParaRPr lang="en-US"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49</a:t>
            </a:fld>
            <a:endParaRPr lang="en-US"/>
          </a:p>
        </p:txBody>
      </p:sp>
    </p:spTree>
    <p:extLst>
      <p:ext uri="{BB962C8B-B14F-4D97-AF65-F5344CB8AC3E}">
        <p14:creationId xmlns:p14="http://schemas.microsoft.com/office/powerpoint/2010/main" val="335513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Sierra HR data</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5</a:t>
            </a:fld>
            <a:endParaRPr lang="en-US"/>
          </a:p>
        </p:txBody>
      </p:sp>
    </p:spTree>
    <p:extLst>
      <p:ext uri="{BB962C8B-B14F-4D97-AF65-F5344CB8AC3E}">
        <p14:creationId xmlns:p14="http://schemas.microsoft.com/office/powerpoint/2010/main" val="3871498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co2.p1</a:t>
            </a:r>
            <a:r>
              <a:rPr lang="en-US" baseline="0" dirty="0" smtClean="0"/>
              <a:t> (</a:t>
            </a:r>
            <a:r>
              <a:rPr lang="en-US" baseline="0" dirty="0" err="1" smtClean="0"/>
              <a:t>ln</a:t>
            </a:r>
            <a:r>
              <a:rPr lang="en-US" baseline="0" dirty="0" smtClean="0"/>
              <a:t> 971, </a:t>
            </a:r>
            <a:r>
              <a:rPr lang="en-US" baseline="0" dirty="0" err="1" smtClean="0"/>
              <a:t>arc.inc.R</a:t>
            </a:r>
            <a:r>
              <a:rPr lang="en-US" baseline="0" dirty="0" smtClean="0"/>
              <a:t>) 29-01-2019; 700x350</a:t>
            </a:r>
          </a:p>
          <a:p>
            <a:r>
              <a:rPr lang="en-US" baseline="0" dirty="0" smtClean="0"/>
              <a:t>Notes: </a:t>
            </a:r>
          </a:p>
          <a:p>
            <a:pPr marL="228600" indent="-228600">
              <a:buAutoNum type="arabicParenR"/>
            </a:pPr>
            <a:r>
              <a:rPr lang="en-US" baseline="0" dirty="0" smtClean="0"/>
              <a:t>Forest samples slightly less CO2; grassland samples slightly more [appears to be function of relative </a:t>
            </a:r>
            <a:r>
              <a:rPr lang="en-US" baseline="0" dirty="0" err="1" smtClean="0"/>
              <a:t>resp</a:t>
            </a:r>
            <a:r>
              <a:rPr lang="en-US" baseline="0" dirty="0" smtClean="0"/>
              <a:t> rates---without daily measurements grassland samples overshot]</a:t>
            </a:r>
          </a:p>
          <a:p>
            <a:pPr marL="228600" indent="-228600">
              <a:buAutoNum type="arabicParenR"/>
            </a:pPr>
            <a:r>
              <a:rPr lang="en-US" baseline="0" dirty="0" smtClean="0"/>
              <a:t>More soil used during t1 incubations (cf. 50g vs. 20g)</a:t>
            </a:r>
          </a:p>
          <a:p>
            <a:pPr marL="228600" indent="-228600">
              <a:buAutoNum type="arabicParenR"/>
            </a:pPr>
            <a:endParaRPr lang="en-US" baseline="0" dirty="0" smtClean="0"/>
          </a:p>
          <a:p>
            <a:pPr marL="0" indent="0">
              <a:buFont typeface="Arial"/>
              <a:buNone/>
            </a:pPr>
            <a:r>
              <a:rPr lang="en-US" sz="1400" dirty="0" smtClean="0"/>
              <a:t>From t1 incubations: </a:t>
            </a:r>
          </a:p>
          <a:p>
            <a:pPr marL="285750" indent="-285750">
              <a:buFontTx/>
              <a:buChar char="-"/>
            </a:pPr>
            <a:r>
              <a:rPr lang="en-US" sz="1400" dirty="0" smtClean="0"/>
              <a:t>Land use and exploratory affect respiration rates</a:t>
            </a:r>
          </a:p>
          <a:p>
            <a:pPr marL="285750" indent="-285750">
              <a:buFontTx/>
              <a:buChar char="-"/>
            </a:pPr>
            <a:r>
              <a:rPr lang="en-US" sz="1400" dirty="0" err="1" smtClean="0"/>
              <a:t>Hainich</a:t>
            </a:r>
            <a:r>
              <a:rPr lang="en-US" sz="1400" dirty="0" smtClean="0"/>
              <a:t> grasslands respired much more C during both pre-incubation and main incubation period compared to </a:t>
            </a:r>
            <a:r>
              <a:rPr lang="en-US" sz="1400" dirty="0" err="1" smtClean="0"/>
              <a:t>Schorfheide</a:t>
            </a:r>
            <a:r>
              <a:rPr lang="en-US" sz="1400" dirty="0" smtClean="0"/>
              <a:t> grasslands, but this “Exploratory” effect is not apparent for forest samples. </a:t>
            </a:r>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6</a:t>
            </a:fld>
            <a:endParaRPr lang="en-US"/>
          </a:p>
        </p:txBody>
      </p:sp>
    </p:spTree>
    <p:extLst>
      <p:ext uri="{BB962C8B-B14F-4D97-AF65-F5344CB8AC3E}">
        <p14:creationId xmlns:p14="http://schemas.microsoft.com/office/powerpoint/2010/main" val="279830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resp.p2</a:t>
            </a:r>
            <a:r>
              <a:rPr lang="en-US" baseline="0" dirty="0" smtClean="0"/>
              <a:t> (</a:t>
            </a:r>
            <a:r>
              <a:rPr lang="en-US" baseline="0" dirty="0" err="1" smtClean="0"/>
              <a:t>ln</a:t>
            </a:r>
            <a:r>
              <a:rPr lang="en-US" baseline="0" dirty="0" smtClean="0"/>
              <a:t> 933 </a:t>
            </a:r>
            <a:r>
              <a:rPr lang="en-US" baseline="0" dirty="0" err="1" smtClean="0"/>
              <a:t>arc.inc.R</a:t>
            </a:r>
            <a:r>
              <a:rPr lang="en-US" baseline="0" dirty="0" smtClean="0"/>
              <a:t>) 29-01-2019</a:t>
            </a:r>
            <a:endParaRPr lang="en-US" baseline="0" dirty="0"/>
          </a:p>
          <a:p>
            <a:r>
              <a:rPr lang="en-US" baseline="0" dirty="0" smtClean="0"/>
              <a:t>- Calculated as first derivative of cumulative CO2 release over time, i.e. dCO2/</a:t>
            </a:r>
            <a:r>
              <a:rPr lang="en-US" baseline="0" dirty="0" err="1" smtClean="0"/>
              <a:t>dt</a:t>
            </a:r>
            <a:endParaRPr lang="en-US" baseline="0" dirty="0" smtClean="0"/>
          </a:p>
        </p:txBody>
      </p:sp>
      <p:sp>
        <p:nvSpPr>
          <p:cNvPr id="4" name="Slide Number Placeholder 3"/>
          <p:cNvSpPr>
            <a:spLocks noGrp="1"/>
          </p:cNvSpPr>
          <p:nvPr>
            <p:ph type="sldNum" sz="quarter" idx="10"/>
          </p:nvPr>
        </p:nvSpPr>
        <p:spPr/>
        <p:txBody>
          <a:bodyPr/>
          <a:lstStyle/>
          <a:p>
            <a:fld id="{4333FA1B-70B0-BD40-9BCC-06F8E4561394}" type="slidenum">
              <a:rPr lang="en-US" smtClean="0"/>
              <a:t>7</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a:t>
            </a:r>
            <a:r>
              <a:rPr lang="en-US" dirty="0" err="1" smtClean="0"/>
              <a:t>std</a:t>
            </a:r>
            <a:r>
              <a:rPr lang="en-US" dirty="0" smtClean="0"/>
              <a:t> error bar around 1:1 line</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8</a:t>
            </a:fld>
            <a:endParaRPr lang="en-US"/>
          </a:p>
        </p:txBody>
      </p:sp>
    </p:spTree>
    <p:extLst>
      <p:ext uri="{BB962C8B-B14F-4D97-AF65-F5344CB8AC3E}">
        <p14:creationId xmlns:p14="http://schemas.microsoft.com/office/powerpoint/2010/main" val="91080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726x320</a:t>
            </a:r>
          </a:p>
          <a:p>
            <a:r>
              <a:rPr lang="en-US" dirty="0" smtClean="0"/>
              <a:t>Extreme point is the </a:t>
            </a:r>
            <a:r>
              <a:rPr lang="en-US" dirty="0" err="1" smtClean="0"/>
              <a:t>vertisol</a:t>
            </a:r>
            <a:r>
              <a:rPr lang="en-US" dirty="0" smtClean="0"/>
              <a:t> (HEG10)</a:t>
            </a:r>
          </a:p>
          <a:p>
            <a:r>
              <a:rPr lang="en-US" dirty="0" smtClean="0"/>
              <a:t>Perhaps the grassland sites that respired pre-bomb CO2 @</a:t>
            </a:r>
            <a:r>
              <a:rPr lang="en-US" baseline="0" dirty="0" smtClean="0"/>
              <a:t> t1 did so in response to disturbance? vis. CO2 </a:t>
            </a:r>
            <a:r>
              <a:rPr lang="en-US" baseline="0" dirty="0" err="1" smtClean="0"/>
              <a:t>resp</a:t>
            </a:r>
            <a:r>
              <a:rPr lang="en-US" baseline="0" dirty="0" smtClean="0"/>
              <a:t> rates</a:t>
            </a:r>
            <a:endParaRPr lang="en-US" dirty="0"/>
          </a:p>
        </p:txBody>
      </p:sp>
      <p:sp>
        <p:nvSpPr>
          <p:cNvPr id="4" name="Slide Number Placeholder 3"/>
          <p:cNvSpPr>
            <a:spLocks noGrp="1"/>
          </p:cNvSpPr>
          <p:nvPr>
            <p:ph type="sldNum" sz="quarter" idx="10"/>
          </p:nvPr>
        </p:nvSpPr>
        <p:spPr/>
        <p:txBody>
          <a:bodyPr/>
          <a:lstStyle/>
          <a:p>
            <a:fld id="{4333FA1B-70B0-BD40-9BCC-06F8E4561394}" type="slidenum">
              <a:rPr lang="en-US" smtClean="0"/>
              <a:t>9</a:t>
            </a:fld>
            <a:endParaRPr lang="en-US"/>
          </a:p>
        </p:txBody>
      </p:sp>
    </p:spTree>
    <p:extLst>
      <p:ext uri="{BB962C8B-B14F-4D97-AF65-F5344CB8AC3E}">
        <p14:creationId xmlns:p14="http://schemas.microsoft.com/office/powerpoint/2010/main" val="91080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D7189-A2CC-4645-9BA4-8A1A111CFCA0}"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412333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D7189-A2CC-4645-9BA4-8A1A111CFCA0}"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280193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D7189-A2CC-4645-9BA4-8A1A111CFCA0}"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238350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D7189-A2CC-4645-9BA4-8A1A111CFCA0}"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124709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D7189-A2CC-4645-9BA4-8A1A111CFCA0}"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113358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D7189-A2CC-4645-9BA4-8A1A111CFCA0}"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114986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D7189-A2CC-4645-9BA4-8A1A111CFCA0}" type="datetimeFigureOut">
              <a:rPr lang="en-US" smtClean="0"/>
              <a:t>3/31/20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267492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D7189-A2CC-4645-9BA4-8A1A111CFCA0}" type="datetimeFigureOut">
              <a:rPr lang="en-US" smtClean="0"/>
              <a:t>3/31/20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3993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D7189-A2CC-4645-9BA4-8A1A111CFCA0}" type="datetimeFigureOut">
              <a:rPr lang="en-US" smtClean="0"/>
              <a:t>3/31/20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318533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D7189-A2CC-4645-9BA4-8A1A111CFCA0}"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112970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D7189-A2CC-4645-9BA4-8A1A111CFCA0}"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69F71-6832-1544-9BC9-B7B437CFB209}" type="slidenum">
              <a:rPr lang="en-US" smtClean="0"/>
              <a:t>‹#›</a:t>
            </a:fld>
            <a:endParaRPr lang="en-US"/>
          </a:p>
        </p:txBody>
      </p:sp>
    </p:spTree>
    <p:extLst>
      <p:ext uri="{BB962C8B-B14F-4D97-AF65-F5344CB8AC3E}">
        <p14:creationId xmlns:p14="http://schemas.microsoft.com/office/powerpoint/2010/main" val="4108480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D7189-A2CC-4645-9BA4-8A1A111CFCA0}" type="datetimeFigureOut">
              <a:rPr lang="en-US" smtClean="0"/>
              <a:t>3/31/20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69F71-6832-1544-9BC9-B7B437CFB209}" type="slidenum">
              <a:rPr lang="en-US" smtClean="0"/>
              <a:t>‹#›</a:t>
            </a:fld>
            <a:endParaRPr lang="en-US"/>
          </a:p>
        </p:txBody>
      </p:sp>
    </p:spTree>
    <p:extLst>
      <p:ext uri="{BB962C8B-B14F-4D97-AF65-F5344CB8AC3E}">
        <p14:creationId xmlns:p14="http://schemas.microsoft.com/office/powerpoint/2010/main" val="27892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0.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505" y="372704"/>
            <a:ext cx="5063435" cy="369332"/>
          </a:xfrm>
          <a:prstGeom prst="rect">
            <a:avLst/>
          </a:prstGeom>
          <a:solidFill>
            <a:schemeClr val="bg1"/>
          </a:solidFill>
        </p:spPr>
        <p:txBody>
          <a:bodyPr wrap="square" rtlCol="0">
            <a:spAutoFit/>
          </a:bodyPr>
          <a:lstStyle/>
          <a:p>
            <a:r>
              <a:rPr lang="en-US" b="1" dirty="0" smtClean="0"/>
              <a:t>Archive Incubations: Experimental Design</a:t>
            </a:r>
          </a:p>
        </p:txBody>
      </p:sp>
      <p:sp>
        <p:nvSpPr>
          <p:cNvPr id="9" name="TextBox 8"/>
          <p:cNvSpPr txBox="1"/>
          <p:nvPr/>
        </p:nvSpPr>
        <p:spPr>
          <a:xfrm>
            <a:off x="388598" y="1159250"/>
            <a:ext cx="5415302" cy="5262980"/>
          </a:xfrm>
          <a:prstGeom prst="rect">
            <a:avLst/>
          </a:prstGeom>
          <a:solidFill>
            <a:schemeClr val="bg1"/>
          </a:solidFill>
        </p:spPr>
        <p:txBody>
          <a:bodyPr wrap="square" rtlCol="0">
            <a:spAutoFit/>
          </a:bodyPr>
          <a:lstStyle/>
          <a:p>
            <a:pPr marL="285750" indent="-285750">
              <a:buFont typeface="Arial"/>
              <a:buChar char="•"/>
            </a:pPr>
            <a:r>
              <a:rPr lang="en-US" sz="1600" dirty="0" smtClean="0"/>
              <a:t>Samples selected from sites with different land uses, depths, and length of time archived: </a:t>
            </a:r>
          </a:p>
          <a:p>
            <a:pPr marL="742950" lvl="1" indent="-285750">
              <a:buFont typeface="Arial"/>
              <a:buChar char="•"/>
            </a:pPr>
            <a:r>
              <a:rPr lang="en-US" sz="1600" dirty="0" smtClean="0"/>
              <a:t>California (forest, top and subsoil, 9 y)</a:t>
            </a:r>
          </a:p>
          <a:p>
            <a:pPr marL="742950" lvl="1" indent="-285750">
              <a:buFont typeface="Arial"/>
              <a:buChar char="•"/>
            </a:pPr>
            <a:r>
              <a:rPr lang="en-US" sz="1600" dirty="0" smtClean="0"/>
              <a:t>Tennessee (forest, topsoil, 14 y)</a:t>
            </a:r>
          </a:p>
          <a:p>
            <a:pPr marL="742950" lvl="1" indent="-285750">
              <a:buFont typeface="Arial"/>
              <a:buChar char="•"/>
            </a:pPr>
            <a:r>
              <a:rPr lang="en-US" sz="1600" dirty="0" smtClean="0"/>
              <a:t>North Carolina (forest, topsoil and subsoil, 10 y)</a:t>
            </a:r>
          </a:p>
          <a:p>
            <a:pPr marL="742950" lvl="1" indent="-285750">
              <a:buFont typeface="Arial"/>
              <a:buChar char="•"/>
            </a:pPr>
            <a:r>
              <a:rPr lang="en-US" sz="1600" dirty="0" smtClean="0"/>
              <a:t>Germany (grassland and forest, topsoil, 7 y)</a:t>
            </a:r>
          </a:p>
          <a:p>
            <a:pPr marL="1200150" lvl="2" indent="-285750">
              <a:buFont typeface="Arial"/>
              <a:buChar char="•"/>
            </a:pPr>
            <a:r>
              <a:rPr lang="en-US" sz="1600" i="1" dirty="0" smtClean="0"/>
              <a:t>Selection criteria: median </a:t>
            </a:r>
            <a:r>
              <a:rPr lang="en-US" sz="1600" i="1" baseline="30000" dirty="0" smtClean="0"/>
              <a:t>14</a:t>
            </a:r>
            <a:r>
              <a:rPr lang="en-US" sz="1600" i="1" dirty="0" smtClean="0"/>
              <a:t>C values from HR, carbonate containing samples excluded, only </a:t>
            </a:r>
            <a:r>
              <a:rPr lang="en-US" sz="1600" i="1" dirty="0" err="1" smtClean="0"/>
              <a:t>Hainich</a:t>
            </a:r>
            <a:r>
              <a:rPr lang="en-US" sz="1600" i="1" dirty="0" smtClean="0"/>
              <a:t> Exploratory</a:t>
            </a:r>
          </a:p>
          <a:p>
            <a:pPr marL="742950" lvl="1" indent="-285750">
              <a:buFont typeface="Arial"/>
              <a:buChar char="•"/>
            </a:pPr>
            <a:r>
              <a:rPr lang="en-US" sz="1600" dirty="0" smtClean="0"/>
              <a:t>Massachusetts/Harvard Forest (topsoil, 19 y)</a:t>
            </a:r>
          </a:p>
          <a:p>
            <a:pPr marL="285750" indent="-285750">
              <a:buFont typeface="Arial"/>
              <a:buChar char="•"/>
            </a:pPr>
            <a:r>
              <a:rPr lang="en-US" sz="1600" dirty="0" smtClean="0"/>
              <a:t>Lab replication was performed according to quantity of soil available (1 to 3 reps per sample)</a:t>
            </a:r>
          </a:p>
          <a:p>
            <a:pPr marL="285750" indent="-285750">
              <a:buFont typeface="Arial"/>
              <a:buChar char="•"/>
            </a:pPr>
            <a:r>
              <a:rPr lang="en-US" sz="1600" dirty="0" smtClean="0"/>
              <a:t>Pre-incubation was not done for initial sample set, as exact duration and CO2 release unknown for most samples</a:t>
            </a:r>
          </a:p>
          <a:p>
            <a:pPr marL="285750" indent="-285750">
              <a:buFont typeface="Arial"/>
              <a:buChar char="•"/>
            </a:pPr>
            <a:r>
              <a:rPr lang="en-US" sz="1600" dirty="0" smtClean="0"/>
              <a:t>A second experiment was performed with samples from two sites in Germany (</a:t>
            </a:r>
            <a:r>
              <a:rPr lang="en-US" sz="1600" dirty="0" err="1" smtClean="0"/>
              <a:t>Hainich</a:t>
            </a:r>
            <a:r>
              <a:rPr lang="en-US" sz="1600" dirty="0" smtClean="0"/>
              <a:t> and </a:t>
            </a:r>
            <a:r>
              <a:rPr lang="en-US" sz="1600" dirty="0" err="1" smtClean="0"/>
              <a:t>Schorfheide</a:t>
            </a:r>
            <a:r>
              <a:rPr lang="en-US" sz="1600" dirty="0" smtClean="0"/>
              <a:t>) where pre-incubation was done</a:t>
            </a:r>
          </a:p>
          <a:p>
            <a:pPr marL="285750" indent="-285750">
              <a:buFont typeface="Arial"/>
              <a:buChar char="•"/>
            </a:pPr>
            <a:r>
              <a:rPr lang="en-US" sz="1600" dirty="0" smtClean="0"/>
              <a:t>CO</a:t>
            </a:r>
            <a:r>
              <a:rPr lang="en-US" sz="1600" baseline="-25000" dirty="0" smtClean="0"/>
              <a:t>2</a:t>
            </a:r>
            <a:r>
              <a:rPr lang="en-US" sz="1600" dirty="0" smtClean="0"/>
              <a:t> concentrations in the headspace were measured every 3 days during main incubation period until approximately the same amount of C was respired as during the </a:t>
            </a:r>
            <a:r>
              <a:rPr lang="en-US" sz="1600" dirty="0"/>
              <a:t> </a:t>
            </a:r>
            <a:r>
              <a:rPr lang="en-US" sz="1600" i="1" dirty="0" smtClean="0"/>
              <a:t>t</a:t>
            </a:r>
            <a:r>
              <a:rPr lang="en-US" sz="1600" i="1" baseline="-25000" dirty="0" smtClean="0"/>
              <a:t>1</a:t>
            </a:r>
            <a:r>
              <a:rPr lang="en-US" sz="1600" dirty="0" smtClean="0"/>
              <a:t> incubations (g CO</a:t>
            </a:r>
            <a:r>
              <a:rPr lang="en-US" sz="1600" baseline="-25000" dirty="0" smtClean="0"/>
              <a:t>2</a:t>
            </a:r>
            <a:r>
              <a:rPr lang="en-US" sz="1600" dirty="0" smtClean="0"/>
              <a:t>-C g soil </a:t>
            </a:r>
            <a:r>
              <a:rPr lang="en-US" sz="1600" baseline="30000" dirty="0" smtClean="0"/>
              <a:t>-1</a:t>
            </a:r>
            <a:r>
              <a:rPr lang="en-US" sz="1600" dirty="0" smtClean="0"/>
              <a:t>)</a:t>
            </a:r>
            <a:endParaRPr lang="en-US" sz="1600" baseline="30000" dirty="0" smtClean="0"/>
          </a:p>
        </p:txBody>
      </p:sp>
    </p:spTree>
    <p:extLst>
      <p:ext uri="{BB962C8B-B14F-4D97-AF65-F5344CB8AC3E}">
        <p14:creationId xmlns:p14="http://schemas.microsoft.com/office/powerpoint/2010/main" val="145099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II</a:t>
            </a:r>
            <a:r>
              <a:rPr lang="en-US" b="1" u="sng" dirty="0" smtClean="0"/>
              <a:t> </a:t>
            </a:r>
            <a:r>
              <a:rPr lang="en-US" b="1" u="sng" dirty="0"/>
              <a:t>of </a:t>
            </a:r>
            <a:r>
              <a:rPr lang="en-US" b="1" u="sng" dirty="0" err="1"/>
              <a:t>Exploratories</a:t>
            </a:r>
            <a:r>
              <a:rPr lang="en-US" b="1" u="sng" dirty="0"/>
              <a:t> Samples </a:t>
            </a:r>
            <a:endParaRPr lang="en-US" i="1" u="sng" dirty="0"/>
          </a:p>
        </p:txBody>
      </p:sp>
      <p:sp>
        <p:nvSpPr>
          <p:cNvPr id="5" name="TextBox 4"/>
          <p:cNvSpPr txBox="1"/>
          <p:nvPr/>
        </p:nvSpPr>
        <p:spPr>
          <a:xfrm>
            <a:off x="285505" y="712268"/>
            <a:ext cx="7639294" cy="1384995"/>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a:t>
            </a:r>
            <a:endParaRPr lang="en-US" sz="1400" dirty="0"/>
          </a:p>
          <a:p>
            <a:pPr marL="742950" lvl="2" indent="-285750">
              <a:buFont typeface="Arial"/>
              <a:buChar char="•"/>
            </a:pPr>
            <a:r>
              <a:rPr lang="en-US" sz="1400" dirty="0" smtClean="0"/>
              <a:t>Effect of land use apparent</a:t>
            </a:r>
          </a:p>
          <a:p>
            <a:pPr marL="742950" lvl="2" indent="-285750">
              <a:buFont typeface="Arial"/>
              <a:buChar char="•"/>
            </a:pPr>
            <a:r>
              <a:rPr lang="en-US" sz="1400" dirty="0" smtClean="0"/>
              <a:t>Forests look great, grasslands diverge</a:t>
            </a:r>
          </a:p>
          <a:p>
            <a:pPr marL="742950" lvl="2" indent="-285750">
              <a:buFont typeface="Arial"/>
              <a:buChar char="•"/>
            </a:pPr>
            <a:r>
              <a:rPr lang="en-US" sz="1400" dirty="0" smtClean="0"/>
              <a:t>slopes not significantly different from 1 (if HEG10 excluded---different soil, extreme point)</a:t>
            </a:r>
          </a:p>
          <a:p>
            <a:pPr marL="1200150" lvl="3" indent="-285750">
              <a:buFont typeface="Arial"/>
              <a:buChar char="•"/>
            </a:pPr>
            <a:r>
              <a:rPr lang="en-US" sz="1400" dirty="0" smtClean="0"/>
              <a:t>if kept in, G slope = 0.49, R</a:t>
            </a:r>
            <a:r>
              <a:rPr lang="en-US" sz="1400" baseline="30000" dirty="0" smtClean="0"/>
              <a:t>2</a:t>
            </a:r>
            <a:r>
              <a:rPr lang="en-US" sz="1400" dirty="0" smtClean="0"/>
              <a:t>=0.44</a:t>
            </a:r>
          </a:p>
          <a:p>
            <a:pPr marL="742950" lvl="2" indent="-285750">
              <a:buFont typeface="Arial"/>
              <a:buChar char="•"/>
            </a:pPr>
            <a:r>
              <a:rPr lang="en-US" sz="1400" dirty="0" smtClean="0"/>
              <a:t>dotted lines = atmosphere </a:t>
            </a:r>
            <a:r>
              <a:rPr lang="en-US" sz="1400" dirty="0"/>
              <a:t>in mid </a:t>
            </a:r>
            <a:r>
              <a:rPr lang="en-US" sz="1400" dirty="0" smtClean="0"/>
              <a:t>2009 (45.8)</a:t>
            </a:r>
          </a:p>
        </p:txBody>
      </p:sp>
      <p:pic>
        <p:nvPicPr>
          <p:cNvPr id="3" name="Picture 2"/>
          <p:cNvPicPr>
            <a:picLocks noChangeAspect="1"/>
          </p:cNvPicPr>
          <p:nvPr/>
        </p:nvPicPr>
        <p:blipFill>
          <a:blip r:embed="rId3"/>
          <a:stretch>
            <a:fillRect/>
          </a:stretch>
        </p:blipFill>
        <p:spPr>
          <a:xfrm>
            <a:off x="0" y="2461446"/>
            <a:ext cx="9144000" cy="4030413"/>
          </a:xfrm>
          <a:prstGeom prst="rect">
            <a:avLst/>
          </a:prstGeom>
        </p:spPr>
      </p:pic>
    </p:spTree>
    <p:extLst>
      <p:ext uri="{BB962C8B-B14F-4D97-AF65-F5344CB8AC3E}">
        <p14:creationId xmlns:p14="http://schemas.microsoft.com/office/powerpoint/2010/main" val="40174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II of </a:t>
            </a:r>
            <a:r>
              <a:rPr lang="en-US" b="1" u="sng" dirty="0" err="1"/>
              <a:t>Exploratories</a:t>
            </a:r>
            <a:r>
              <a:rPr lang="en-US" b="1" u="sng" dirty="0"/>
              <a:t> Samples </a:t>
            </a:r>
            <a:endParaRPr lang="en-US" i="1" u="sng" dirty="0"/>
          </a:p>
        </p:txBody>
      </p:sp>
      <p:sp>
        <p:nvSpPr>
          <p:cNvPr id="5" name="TextBox 4"/>
          <p:cNvSpPr txBox="1"/>
          <p:nvPr/>
        </p:nvSpPr>
        <p:spPr>
          <a:xfrm>
            <a:off x="285505" y="712268"/>
            <a:ext cx="7639294" cy="523220"/>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 </a:t>
            </a:r>
            <a:r>
              <a:rPr lang="en-US" sz="1400" b="1" i="1" dirty="0" err="1" smtClean="0"/>
              <a:t>Xpl</a:t>
            </a:r>
            <a:r>
              <a:rPr lang="en-US" sz="1400" b="1" i="1" dirty="0" smtClean="0"/>
              <a:t> R2 samples only</a:t>
            </a:r>
            <a:endParaRPr lang="en-US" sz="1400" b="1" dirty="0"/>
          </a:p>
          <a:p>
            <a:pPr marL="742950" lvl="2" indent="-285750">
              <a:buFont typeface="Arial"/>
              <a:buChar char="•"/>
            </a:pPr>
            <a:r>
              <a:rPr lang="en-US" sz="1400" dirty="0" smtClean="0"/>
              <a:t>Significant effect of land use: grasslands 14C @t2 &gt; t1, forest 14C @t2 &lt; t1</a:t>
            </a:r>
          </a:p>
        </p:txBody>
      </p:sp>
      <p:sp>
        <p:nvSpPr>
          <p:cNvPr id="3" name="TextBox 2"/>
          <p:cNvSpPr txBox="1"/>
          <p:nvPr/>
        </p:nvSpPr>
        <p:spPr>
          <a:xfrm>
            <a:off x="979699" y="1886753"/>
            <a:ext cx="2106003" cy="954107"/>
          </a:xfrm>
          <a:prstGeom prst="rect">
            <a:avLst/>
          </a:prstGeom>
          <a:noFill/>
        </p:spPr>
        <p:txBody>
          <a:bodyPr wrap="none" rtlCol="0">
            <a:spAutoFit/>
          </a:bodyPr>
          <a:lstStyle/>
          <a:p>
            <a:pPr algn="ctr"/>
            <a:r>
              <a:rPr lang="en-US" sz="1400" u="sng" dirty="0" smtClean="0"/>
              <a:t>Forests</a:t>
            </a:r>
          </a:p>
          <a:p>
            <a:pPr algn="ctr"/>
            <a:r>
              <a:rPr lang="en-US" sz="1400" dirty="0" smtClean="0"/>
              <a:t>t </a:t>
            </a:r>
            <a:r>
              <a:rPr lang="en-US" sz="1400" dirty="0"/>
              <a:t>= </a:t>
            </a:r>
            <a:r>
              <a:rPr lang="hr-HR" sz="1400" dirty="0" smtClean="0"/>
              <a:t>1.11</a:t>
            </a:r>
            <a:r>
              <a:rPr lang="en-US" sz="1400" dirty="0" smtClean="0"/>
              <a:t>, </a:t>
            </a:r>
            <a:r>
              <a:rPr lang="en-US" sz="1400" dirty="0" err="1"/>
              <a:t>df</a:t>
            </a:r>
            <a:r>
              <a:rPr lang="en-US" sz="1400" dirty="0"/>
              <a:t> = </a:t>
            </a:r>
            <a:r>
              <a:rPr lang="en-US" sz="1400" dirty="0" smtClean="0"/>
              <a:t>11, p</a:t>
            </a:r>
            <a:r>
              <a:rPr lang="en-US" sz="1400" dirty="0"/>
              <a:t> </a:t>
            </a:r>
            <a:r>
              <a:rPr lang="en-US" sz="1400" dirty="0" smtClean="0"/>
              <a:t>= </a:t>
            </a:r>
            <a:r>
              <a:rPr lang="nb-NO" sz="1400" dirty="0" smtClean="0"/>
              <a:t>0.292</a:t>
            </a:r>
            <a:endParaRPr lang="en-US" sz="1400" dirty="0"/>
          </a:p>
          <a:p>
            <a:pPr algn="ctr"/>
            <a:r>
              <a:rPr lang="en-US" sz="1400" dirty="0" smtClean="0"/>
              <a:t>95% CI: (-</a:t>
            </a:r>
            <a:r>
              <a:rPr lang="hr-HR" sz="1400" dirty="0" smtClean="0"/>
              <a:t>2.47</a:t>
            </a:r>
            <a:r>
              <a:rPr lang="en-US" sz="1400" dirty="0" smtClean="0"/>
              <a:t>, </a:t>
            </a:r>
            <a:r>
              <a:rPr lang="hr-HR" sz="1400" dirty="0" smtClean="0"/>
              <a:t>7.46</a:t>
            </a:r>
            <a:r>
              <a:rPr lang="en-US" sz="1400" dirty="0" smtClean="0"/>
              <a:t>)</a:t>
            </a:r>
            <a:endParaRPr lang="en-US" sz="1400" dirty="0"/>
          </a:p>
          <a:p>
            <a:pPr algn="ctr"/>
            <a:r>
              <a:rPr lang="en-US" sz="1400" dirty="0" smtClean="0"/>
              <a:t>mean </a:t>
            </a:r>
            <a:r>
              <a:rPr lang="en-US" sz="1400" dirty="0" err="1" smtClean="0"/>
              <a:t>dif</a:t>
            </a:r>
            <a:r>
              <a:rPr lang="en-US" sz="1400" dirty="0" smtClean="0"/>
              <a:t>: </a:t>
            </a:r>
            <a:r>
              <a:rPr lang="cs-CZ" sz="1400" dirty="0" smtClean="0"/>
              <a:t>2.50</a:t>
            </a:r>
            <a:endParaRPr lang="en-US" sz="1400" dirty="0"/>
          </a:p>
        </p:txBody>
      </p:sp>
      <p:sp>
        <p:nvSpPr>
          <p:cNvPr id="6" name="TextBox 5"/>
          <p:cNvSpPr txBox="1"/>
          <p:nvPr/>
        </p:nvSpPr>
        <p:spPr>
          <a:xfrm>
            <a:off x="3271187" y="1888360"/>
            <a:ext cx="2637248" cy="954107"/>
          </a:xfrm>
          <a:prstGeom prst="rect">
            <a:avLst/>
          </a:prstGeom>
          <a:noFill/>
        </p:spPr>
        <p:txBody>
          <a:bodyPr wrap="none" rtlCol="0">
            <a:spAutoFit/>
          </a:bodyPr>
          <a:lstStyle/>
          <a:p>
            <a:pPr algn="ctr"/>
            <a:r>
              <a:rPr lang="en-US" sz="1400" u="sng" dirty="0" smtClean="0"/>
              <a:t>Grasslands</a:t>
            </a:r>
          </a:p>
          <a:p>
            <a:pPr algn="ctr"/>
            <a:r>
              <a:rPr lang="en-US" sz="1400" dirty="0" smtClean="0"/>
              <a:t>t = --</a:t>
            </a:r>
            <a:r>
              <a:rPr lang="hr-HR" sz="1400" dirty="0" smtClean="0"/>
              <a:t>9.58</a:t>
            </a:r>
            <a:r>
              <a:rPr lang="en-US" sz="1400" dirty="0" smtClean="0"/>
              <a:t>, </a:t>
            </a:r>
            <a:r>
              <a:rPr lang="en-US" sz="1400" dirty="0" err="1" smtClean="0"/>
              <a:t>df</a:t>
            </a:r>
            <a:r>
              <a:rPr lang="en-US" sz="1400" dirty="0" smtClean="0"/>
              <a:t> = 11, p-value &lt; 0.001</a:t>
            </a:r>
          </a:p>
          <a:p>
            <a:pPr algn="ctr"/>
            <a:r>
              <a:rPr lang="en-US" sz="1400" dirty="0" smtClean="0"/>
              <a:t>95% CI: (-</a:t>
            </a:r>
            <a:r>
              <a:rPr lang="is-IS" sz="1400" dirty="0" smtClean="0"/>
              <a:t>39.72</a:t>
            </a:r>
            <a:r>
              <a:rPr lang="en-US" sz="1400" dirty="0" smtClean="0"/>
              <a:t>,  -</a:t>
            </a:r>
            <a:r>
              <a:rPr lang="fi-FI" sz="1400" dirty="0" smtClean="0"/>
              <a:t>24.87</a:t>
            </a:r>
            <a:r>
              <a:rPr lang="en-US" sz="1400" dirty="0" smtClean="0"/>
              <a:t>)</a:t>
            </a:r>
          </a:p>
          <a:p>
            <a:pPr algn="ctr"/>
            <a:r>
              <a:rPr lang="en-US" sz="1400" dirty="0" smtClean="0"/>
              <a:t>mean </a:t>
            </a:r>
            <a:r>
              <a:rPr lang="en-US" sz="1400" dirty="0" err="1" smtClean="0"/>
              <a:t>dif</a:t>
            </a:r>
            <a:r>
              <a:rPr lang="en-US" sz="1400" dirty="0" smtClean="0"/>
              <a:t>: -32.30</a:t>
            </a:r>
            <a:endParaRPr lang="en-US" sz="1400" dirty="0"/>
          </a:p>
        </p:txBody>
      </p:sp>
      <p:pic>
        <p:nvPicPr>
          <p:cNvPr id="9" name="Picture 8"/>
          <p:cNvPicPr>
            <a:picLocks noChangeAspect="1"/>
          </p:cNvPicPr>
          <p:nvPr/>
        </p:nvPicPr>
        <p:blipFill>
          <a:blip r:embed="rId3"/>
          <a:stretch>
            <a:fillRect/>
          </a:stretch>
        </p:blipFill>
        <p:spPr>
          <a:xfrm>
            <a:off x="0" y="3048000"/>
            <a:ext cx="7620000" cy="3810000"/>
          </a:xfrm>
          <a:prstGeom prst="rect">
            <a:avLst/>
          </a:prstGeom>
        </p:spPr>
      </p:pic>
    </p:spTree>
    <p:extLst>
      <p:ext uri="{BB962C8B-B14F-4D97-AF65-F5344CB8AC3E}">
        <p14:creationId xmlns:p14="http://schemas.microsoft.com/office/powerpoint/2010/main" val="41777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a:t>
            </a:r>
            <a:endParaRPr lang="en-US" i="1" u="sng" dirty="0"/>
          </a:p>
        </p:txBody>
      </p:sp>
      <p:sp>
        <p:nvSpPr>
          <p:cNvPr id="5" name="TextBox 4"/>
          <p:cNvSpPr txBox="1"/>
          <p:nvPr/>
        </p:nvSpPr>
        <p:spPr>
          <a:xfrm>
            <a:off x="285505" y="712268"/>
            <a:ext cx="6127996" cy="954107"/>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a:t>
            </a:r>
            <a:endParaRPr lang="en-US" sz="1400" dirty="0"/>
          </a:p>
          <a:p>
            <a:pPr marL="742950" lvl="2" indent="-285750">
              <a:buFont typeface="Arial"/>
              <a:buChar char="•"/>
            </a:pPr>
            <a:r>
              <a:rPr lang="en-US" sz="1400" dirty="0" smtClean="0"/>
              <a:t>Histograms of </a:t>
            </a:r>
            <a:r>
              <a:rPr lang="en-US" sz="1400" b="1" dirty="0" smtClean="0"/>
              <a:t>raw difference </a:t>
            </a:r>
            <a:r>
              <a:rPr lang="en-US" sz="1400" dirty="0" smtClean="0"/>
              <a:t>(t1-t2) for </a:t>
            </a:r>
            <a:r>
              <a:rPr lang="en-US" sz="1400" b="1" dirty="0" smtClean="0">
                <a:solidFill>
                  <a:srgbClr val="FF0000"/>
                </a:solidFill>
              </a:rPr>
              <a:t>all</a:t>
            </a:r>
            <a:r>
              <a:rPr lang="en-US" sz="1400" dirty="0" smtClean="0">
                <a:solidFill>
                  <a:srgbClr val="FF0000"/>
                </a:solidFill>
              </a:rPr>
              <a:t> </a:t>
            </a:r>
            <a:r>
              <a:rPr lang="en-US" sz="1400" dirty="0" smtClean="0"/>
              <a:t>data</a:t>
            </a:r>
          </a:p>
          <a:p>
            <a:pPr marL="742950" lvl="2" indent="-285750">
              <a:buFont typeface="Arial"/>
              <a:buChar char="•"/>
            </a:pPr>
            <a:r>
              <a:rPr lang="en-US" sz="1400" dirty="0"/>
              <a:t>Shows trend in </a:t>
            </a:r>
            <a:r>
              <a:rPr lang="en-US" sz="1400" dirty="0" smtClean="0"/>
              <a:t>forest data </a:t>
            </a:r>
            <a:r>
              <a:rPr lang="en-US" sz="1400" dirty="0"/>
              <a:t>is for </a:t>
            </a:r>
            <a:r>
              <a:rPr lang="en-US" sz="1400" dirty="0" smtClean="0"/>
              <a:t>t2 &lt; t1, </a:t>
            </a:r>
            <a:r>
              <a:rPr lang="en-US" sz="1400" dirty="0"/>
              <a:t>while </a:t>
            </a:r>
            <a:r>
              <a:rPr lang="en-US" sz="1400" dirty="0" smtClean="0"/>
              <a:t>grasslands show </a:t>
            </a:r>
            <a:r>
              <a:rPr lang="en-US" sz="1400" dirty="0"/>
              <a:t>t2 </a:t>
            </a:r>
            <a:r>
              <a:rPr lang="en-US" sz="1400" dirty="0" smtClean="0"/>
              <a:t>&gt; t1 (but strongly bimodal)</a:t>
            </a:r>
            <a:endParaRPr lang="en-US" sz="1400" dirty="0"/>
          </a:p>
        </p:txBody>
      </p:sp>
      <p:pic>
        <p:nvPicPr>
          <p:cNvPr id="7" name="Picture 6"/>
          <p:cNvPicPr>
            <a:picLocks noChangeAspect="1"/>
          </p:cNvPicPr>
          <p:nvPr/>
        </p:nvPicPr>
        <p:blipFill rotWithShape="1">
          <a:blip r:embed="rId3"/>
          <a:srcRect t="16000" b="3201"/>
          <a:stretch/>
        </p:blipFill>
        <p:spPr>
          <a:xfrm>
            <a:off x="0" y="2240280"/>
            <a:ext cx="7620000" cy="4617720"/>
          </a:xfrm>
          <a:prstGeom prst="rect">
            <a:avLst/>
          </a:prstGeom>
        </p:spPr>
      </p:pic>
      <p:grpSp>
        <p:nvGrpSpPr>
          <p:cNvPr id="3" name="Group 2"/>
          <p:cNvGrpSpPr/>
          <p:nvPr/>
        </p:nvGrpSpPr>
        <p:grpSpPr>
          <a:xfrm>
            <a:off x="5411751" y="1172382"/>
            <a:ext cx="3810000" cy="2187627"/>
            <a:chOff x="6208749" y="1774773"/>
            <a:chExt cx="3810000" cy="2187627"/>
          </a:xfrm>
        </p:grpSpPr>
        <p:pic>
          <p:nvPicPr>
            <p:cNvPr id="2" name="Picture 1"/>
            <p:cNvPicPr>
              <a:picLocks noChangeAspect="1"/>
            </p:cNvPicPr>
            <p:nvPr/>
          </p:nvPicPr>
          <p:blipFill>
            <a:blip r:embed="rId4"/>
            <a:stretch>
              <a:fillRect/>
            </a:stretch>
          </p:blipFill>
          <p:spPr>
            <a:xfrm>
              <a:off x="6208749" y="2057400"/>
              <a:ext cx="3810000" cy="1905000"/>
            </a:xfrm>
            <a:prstGeom prst="rect">
              <a:avLst/>
            </a:prstGeom>
          </p:spPr>
        </p:pic>
        <p:sp>
          <p:nvSpPr>
            <p:cNvPr id="6" name="TextBox 5"/>
            <p:cNvSpPr txBox="1"/>
            <p:nvPr/>
          </p:nvSpPr>
          <p:spPr>
            <a:xfrm>
              <a:off x="6851396" y="1774773"/>
              <a:ext cx="1587500" cy="307777"/>
            </a:xfrm>
            <a:prstGeom prst="rect">
              <a:avLst/>
            </a:prstGeom>
            <a:noFill/>
          </p:spPr>
          <p:txBody>
            <a:bodyPr wrap="square" rtlCol="0">
              <a:spAutoFit/>
            </a:bodyPr>
            <a:lstStyle/>
            <a:p>
              <a:pPr algn="ctr"/>
              <a:r>
                <a:rPr lang="en-US" sz="1400" u="sng" dirty="0" smtClean="0"/>
                <a:t>95% CI plot</a:t>
              </a:r>
            </a:p>
          </p:txBody>
        </p:sp>
      </p:grpSp>
    </p:spTree>
    <p:extLst>
      <p:ext uri="{BB962C8B-B14F-4D97-AF65-F5344CB8AC3E}">
        <p14:creationId xmlns:p14="http://schemas.microsoft.com/office/powerpoint/2010/main" val="200657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5092" y="1648361"/>
            <a:ext cx="7620000" cy="5715000"/>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a:t>
            </a:r>
            <a:endParaRPr lang="en-US" i="1" u="sng" dirty="0"/>
          </a:p>
        </p:txBody>
      </p:sp>
      <p:sp>
        <p:nvSpPr>
          <p:cNvPr id="5" name="TextBox 4"/>
          <p:cNvSpPr txBox="1"/>
          <p:nvPr/>
        </p:nvSpPr>
        <p:spPr>
          <a:xfrm>
            <a:off x="285505" y="712268"/>
            <a:ext cx="6127996" cy="1384995"/>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a:t>
            </a:r>
            <a:endParaRPr lang="en-US" sz="1400" dirty="0"/>
          </a:p>
          <a:p>
            <a:pPr marL="742950" lvl="2" indent="-285750">
              <a:buFont typeface="Arial"/>
              <a:buChar char="•"/>
            </a:pPr>
            <a:r>
              <a:rPr lang="en-US" sz="1400" dirty="0" smtClean="0"/>
              <a:t>Histograms of </a:t>
            </a:r>
            <a:r>
              <a:rPr lang="en-US" sz="1400" b="1" dirty="0" smtClean="0"/>
              <a:t>normalized difference</a:t>
            </a:r>
            <a:r>
              <a:rPr lang="en-US" sz="1400" dirty="0" smtClean="0"/>
              <a:t> [((t1-t2)-mean(t1-t2))</a:t>
            </a:r>
            <a:r>
              <a:rPr lang="en-US" sz="1400" dirty="0"/>
              <a:t>/</a:t>
            </a:r>
            <a:r>
              <a:rPr lang="en-US" sz="1400" dirty="0" err="1"/>
              <a:t>sd</a:t>
            </a:r>
            <a:r>
              <a:rPr lang="en-US" sz="1400" dirty="0"/>
              <a:t>(t1-t2)] </a:t>
            </a:r>
            <a:r>
              <a:rPr lang="en-US" sz="1400" dirty="0" smtClean="0"/>
              <a:t>for </a:t>
            </a:r>
            <a:r>
              <a:rPr lang="en-US" sz="1400" b="1" dirty="0" smtClean="0">
                <a:solidFill>
                  <a:srgbClr val="FF0000"/>
                </a:solidFill>
              </a:rPr>
              <a:t>all</a:t>
            </a:r>
            <a:r>
              <a:rPr lang="en-US" sz="1400" dirty="0" smtClean="0">
                <a:solidFill>
                  <a:srgbClr val="FF0000"/>
                </a:solidFill>
              </a:rPr>
              <a:t> </a:t>
            </a:r>
            <a:r>
              <a:rPr lang="en-US" sz="1400" dirty="0" smtClean="0"/>
              <a:t>data (does this make sense at all? I guess for showing the F/G difference?)</a:t>
            </a:r>
          </a:p>
          <a:p>
            <a:pPr marL="742950" lvl="2" indent="-285750">
              <a:buFont typeface="Arial"/>
              <a:buChar char="•"/>
            </a:pPr>
            <a:r>
              <a:rPr lang="en-US" sz="1400" dirty="0"/>
              <a:t>Shows trend in </a:t>
            </a:r>
            <a:r>
              <a:rPr lang="en-US" sz="1400" dirty="0" smtClean="0"/>
              <a:t>forest data </a:t>
            </a:r>
            <a:r>
              <a:rPr lang="en-US" sz="1400" dirty="0"/>
              <a:t>is for </a:t>
            </a:r>
            <a:r>
              <a:rPr lang="en-US" sz="1400" dirty="0" smtClean="0"/>
              <a:t>t2 &lt; t1, </a:t>
            </a:r>
            <a:r>
              <a:rPr lang="en-US" sz="1400" dirty="0"/>
              <a:t>while </a:t>
            </a:r>
            <a:r>
              <a:rPr lang="en-US" sz="1400" dirty="0" smtClean="0"/>
              <a:t>grasslands show </a:t>
            </a:r>
            <a:r>
              <a:rPr lang="en-US" sz="1400" dirty="0"/>
              <a:t>t2 </a:t>
            </a:r>
            <a:r>
              <a:rPr lang="en-US" sz="1400" dirty="0" smtClean="0"/>
              <a:t>&gt; t1 (but bimodal)</a:t>
            </a:r>
            <a:endParaRPr lang="en-US" sz="1400" dirty="0"/>
          </a:p>
        </p:txBody>
      </p:sp>
      <p:sp>
        <p:nvSpPr>
          <p:cNvPr id="10" name="TextBox 9"/>
          <p:cNvSpPr txBox="1"/>
          <p:nvPr/>
        </p:nvSpPr>
        <p:spPr>
          <a:xfrm>
            <a:off x="4407809" y="5229886"/>
            <a:ext cx="2639240" cy="830997"/>
          </a:xfrm>
          <a:prstGeom prst="rect">
            <a:avLst/>
          </a:prstGeom>
          <a:noFill/>
        </p:spPr>
        <p:txBody>
          <a:bodyPr wrap="square" rtlCol="0">
            <a:spAutoFit/>
          </a:bodyPr>
          <a:lstStyle/>
          <a:p>
            <a:pPr algn="ctr"/>
            <a:r>
              <a:rPr lang="en-US" sz="1200" u="sng" dirty="0" smtClean="0"/>
              <a:t>Grasslands</a:t>
            </a:r>
          </a:p>
          <a:p>
            <a:pPr algn="ctr"/>
            <a:r>
              <a:rPr lang="en-US" sz="1200" dirty="0"/>
              <a:t>t = </a:t>
            </a:r>
            <a:r>
              <a:rPr lang="en-US" sz="1200" dirty="0" smtClean="0"/>
              <a:t>-2.51, </a:t>
            </a:r>
            <a:r>
              <a:rPr lang="en-US" sz="1200" dirty="0" err="1"/>
              <a:t>df</a:t>
            </a:r>
            <a:r>
              <a:rPr lang="en-US" sz="1200" dirty="0"/>
              <a:t> = 20, p-value = </a:t>
            </a:r>
            <a:r>
              <a:rPr lang="en-US" sz="1200" dirty="0" smtClean="0"/>
              <a:t>0.021</a:t>
            </a:r>
            <a:endParaRPr lang="en-US" sz="1200" dirty="0"/>
          </a:p>
          <a:p>
            <a:pPr algn="ctr"/>
            <a:r>
              <a:rPr lang="en-US" sz="1200" dirty="0" smtClean="0"/>
              <a:t>95% CI: (-0.68, -0.06)</a:t>
            </a:r>
            <a:endParaRPr lang="en-US" sz="1200" dirty="0"/>
          </a:p>
          <a:p>
            <a:pPr algn="ctr"/>
            <a:r>
              <a:rPr lang="en-US" sz="1200" dirty="0" smtClean="0"/>
              <a:t>mean </a:t>
            </a:r>
            <a:r>
              <a:rPr lang="en-US" sz="1200" dirty="0" err="1" smtClean="0"/>
              <a:t>dif</a:t>
            </a:r>
            <a:r>
              <a:rPr lang="en-US" sz="1200" dirty="0" smtClean="0"/>
              <a:t>: -0.37</a:t>
            </a:r>
            <a:endParaRPr lang="en-US" sz="1200" dirty="0"/>
          </a:p>
        </p:txBody>
      </p:sp>
      <p:sp>
        <p:nvSpPr>
          <p:cNvPr id="11" name="TextBox 10"/>
          <p:cNvSpPr txBox="1"/>
          <p:nvPr/>
        </p:nvSpPr>
        <p:spPr>
          <a:xfrm>
            <a:off x="817779" y="5230336"/>
            <a:ext cx="2728140" cy="830997"/>
          </a:xfrm>
          <a:prstGeom prst="rect">
            <a:avLst/>
          </a:prstGeom>
          <a:noFill/>
        </p:spPr>
        <p:txBody>
          <a:bodyPr wrap="square" rtlCol="0">
            <a:spAutoFit/>
          </a:bodyPr>
          <a:lstStyle/>
          <a:p>
            <a:pPr algn="ctr"/>
            <a:r>
              <a:rPr lang="en-US" sz="1200" u="sng" dirty="0" smtClean="0"/>
              <a:t>Forests</a:t>
            </a:r>
          </a:p>
          <a:p>
            <a:pPr algn="ctr"/>
            <a:r>
              <a:rPr lang="en-US" sz="1200" dirty="0"/>
              <a:t>t = </a:t>
            </a:r>
            <a:r>
              <a:rPr lang="en-US" sz="1200" dirty="0" smtClean="0"/>
              <a:t>2.93, </a:t>
            </a:r>
            <a:r>
              <a:rPr lang="en-US" sz="1200" dirty="0" err="1"/>
              <a:t>df</a:t>
            </a:r>
            <a:r>
              <a:rPr lang="en-US" sz="1200" dirty="0"/>
              <a:t> = 38, p-value = </a:t>
            </a:r>
            <a:r>
              <a:rPr lang="en-US" sz="1200" dirty="0" smtClean="0"/>
              <a:t>0.006</a:t>
            </a:r>
            <a:endParaRPr lang="en-US" sz="1200" dirty="0"/>
          </a:p>
          <a:p>
            <a:pPr algn="ctr"/>
            <a:r>
              <a:rPr lang="en-US" sz="1200" dirty="0" smtClean="0"/>
              <a:t>95% CI: (0.07, 0.39)</a:t>
            </a:r>
            <a:endParaRPr lang="en-US" sz="1200" dirty="0"/>
          </a:p>
          <a:p>
            <a:pPr algn="ctr"/>
            <a:r>
              <a:rPr lang="en-US" sz="1200" dirty="0" smtClean="0"/>
              <a:t>mean </a:t>
            </a:r>
            <a:r>
              <a:rPr lang="en-US" sz="1200" dirty="0" err="1" smtClean="0"/>
              <a:t>dif</a:t>
            </a:r>
            <a:r>
              <a:rPr lang="en-US" sz="1200" dirty="0" smtClean="0"/>
              <a:t>: 0.23</a:t>
            </a:r>
            <a:endParaRPr lang="en-US" sz="1200" dirty="0"/>
          </a:p>
        </p:txBody>
      </p:sp>
      <p:sp>
        <p:nvSpPr>
          <p:cNvPr id="12" name="TextBox 11"/>
          <p:cNvSpPr txBox="1"/>
          <p:nvPr/>
        </p:nvSpPr>
        <p:spPr>
          <a:xfrm>
            <a:off x="7475070" y="2850514"/>
            <a:ext cx="1587500" cy="492443"/>
          </a:xfrm>
          <a:prstGeom prst="rect">
            <a:avLst/>
          </a:prstGeom>
          <a:noFill/>
        </p:spPr>
        <p:txBody>
          <a:bodyPr wrap="square" rtlCol="0">
            <a:spAutoFit/>
          </a:bodyPr>
          <a:lstStyle/>
          <a:p>
            <a:pPr algn="ctr"/>
            <a:r>
              <a:rPr lang="en-US" sz="1400" u="sng" dirty="0" smtClean="0"/>
              <a:t>95% CI plot</a:t>
            </a:r>
          </a:p>
          <a:p>
            <a:pPr algn="ctr"/>
            <a:r>
              <a:rPr lang="en-US" sz="1200" i="1" dirty="0" smtClean="0"/>
              <a:t>(note different scale)</a:t>
            </a:r>
            <a:endParaRPr lang="en-US" sz="1200" i="1" dirty="0"/>
          </a:p>
        </p:txBody>
      </p:sp>
      <p:pic>
        <p:nvPicPr>
          <p:cNvPr id="2" name="Picture 1"/>
          <p:cNvPicPr>
            <a:picLocks noChangeAspect="1"/>
          </p:cNvPicPr>
          <p:nvPr/>
        </p:nvPicPr>
        <p:blipFill>
          <a:blip r:embed="rId4"/>
          <a:stretch>
            <a:fillRect/>
          </a:stretch>
        </p:blipFill>
        <p:spPr>
          <a:xfrm>
            <a:off x="6826751" y="3325336"/>
            <a:ext cx="3810000" cy="1905000"/>
          </a:xfrm>
          <a:prstGeom prst="rect">
            <a:avLst/>
          </a:prstGeom>
        </p:spPr>
      </p:pic>
    </p:spTree>
    <p:extLst>
      <p:ext uri="{BB962C8B-B14F-4D97-AF65-F5344CB8AC3E}">
        <p14:creationId xmlns:p14="http://schemas.microsoft.com/office/powerpoint/2010/main" val="320428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0" y="1190231"/>
            <a:ext cx="9144000" cy="5667769"/>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a:t>
            </a:r>
            <a:endParaRPr lang="en-US" i="1" u="sng" dirty="0"/>
          </a:p>
        </p:txBody>
      </p:sp>
      <p:sp>
        <p:nvSpPr>
          <p:cNvPr id="5" name="TextBox 4"/>
          <p:cNvSpPr txBox="1"/>
          <p:nvPr/>
        </p:nvSpPr>
        <p:spPr>
          <a:xfrm>
            <a:off x="285504" y="712268"/>
            <a:ext cx="7766295" cy="523220"/>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 all samples</a:t>
            </a:r>
          </a:p>
          <a:p>
            <a:pPr marL="285750" lvl="1" indent="-285750">
              <a:buFont typeface="Arial"/>
              <a:buChar char="•"/>
            </a:pPr>
            <a:r>
              <a:rPr lang="en-US" sz="1400" i="1" dirty="0" smtClean="0"/>
              <a:t>Reps only possible for Germany and CA samples, owing to limited sample</a:t>
            </a:r>
            <a:endParaRPr lang="en-US" sz="1400" dirty="0"/>
          </a:p>
        </p:txBody>
      </p:sp>
      <p:sp>
        <p:nvSpPr>
          <p:cNvPr id="9" name="TextBox 8"/>
          <p:cNvSpPr txBox="1"/>
          <p:nvPr/>
        </p:nvSpPr>
        <p:spPr>
          <a:xfrm>
            <a:off x="2354872" y="1663700"/>
            <a:ext cx="1789973" cy="584776"/>
          </a:xfrm>
          <a:prstGeom prst="rect">
            <a:avLst/>
          </a:prstGeom>
          <a:noFill/>
        </p:spPr>
        <p:txBody>
          <a:bodyPr wrap="none" rtlCol="0">
            <a:spAutoFit/>
          </a:bodyPr>
          <a:lstStyle/>
          <a:p>
            <a:pPr algn="ctr"/>
            <a:r>
              <a:rPr lang="en-US" sz="1600" dirty="0" smtClean="0"/>
              <a:t>y = 7.88 + 0.85x</a:t>
            </a:r>
          </a:p>
          <a:p>
            <a:pPr algn="ctr"/>
            <a:r>
              <a:rPr lang="en-US" sz="1600" dirty="0" smtClean="0"/>
              <a:t>R</a:t>
            </a:r>
            <a:r>
              <a:rPr lang="en-US" sz="1600" baseline="30000" dirty="0" smtClean="0"/>
              <a:t>2</a:t>
            </a:r>
            <a:r>
              <a:rPr lang="en-US" sz="1600" dirty="0" smtClean="0"/>
              <a:t> = 0.93, </a:t>
            </a:r>
            <a:r>
              <a:rPr lang="en-US" sz="1600" i="1" dirty="0"/>
              <a:t>p </a:t>
            </a:r>
            <a:r>
              <a:rPr lang="en-US" sz="1600" dirty="0"/>
              <a:t>&lt; 0.001</a:t>
            </a:r>
          </a:p>
        </p:txBody>
      </p:sp>
    </p:spTree>
    <p:extLst>
      <p:ext uri="{BB962C8B-B14F-4D97-AF65-F5344CB8AC3E}">
        <p14:creationId xmlns:p14="http://schemas.microsoft.com/office/powerpoint/2010/main" val="3847845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197835"/>
            <a:ext cx="9144000" cy="4660165"/>
          </a:xfrm>
          <a:prstGeom prst="rect">
            <a:avLst/>
          </a:prstGeom>
        </p:spPr>
      </p:pic>
      <p:sp>
        <p:nvSpPr>
          <p:cNvPr id="10" name="TextBox 9"/>
          <p:cNvSpPr txBox="1"/>
          <p:nvPr/>
        </p:nvSpPr>
        <p:spPr>
          <a:xfrm>
            <a:off x="1104901" y="2413001"/>
            <a:ext cx="2997200" cy="369332"/>
          </a:xfrm>
          <a:prstGeom prst="rect">
            <a:avLst/>
          </a:prstGeom>
          <a:solidFill>
            <a:schemeClr val="bg1"/>
          </a:solidFill>
          <a:ln>
            <a:solidFill>
              <a:srgbClr val="FD683F"/>
            </a:solidFill>
          </a:ln>
        </p:spPr>
        <p:txBody>
          <a:bodyPr wrap="square" rtlCol="0">
            <a:spAutoFit/>
          </a:bodyPr>
          <a:lstStyle/>
          <a:p>
            <a:pPr algn="ctr"/>
            <a:r>
              <a:rPr lang="en-US" dirty="0" smtClean="0">
                <a:latin typeface="Cambria"/>
                <a:cs typeface="Cambria"/>
              </a:rPr>
              <a:t>p = 0.71, R</a:t>
            </a:r>
            <a:r>
              <a:rPr lang="en-US" baseline="30000" dirty="0" smtClean="0">
                <a:latin typeface="Cambria"/>
                <a:cs typeface="Cambria"/>
              </a:rPr>
              <a:t>2 </a:t>
            </a:r>
            <a:r>
              <a:rPr lang="en-US" dirty="0">
                <a:latin typeface="Cambria"/>
                <a:cs typeface="Cambria"/>
              </a:rPr>
              <a:t>= </a:t>
            </a:r>
            <a:r>
              <a:rPr lang="en-US" dirty="0" smtClean="0">
                <a:latin typeface="Cambria"/>
                <a:cs typeface="Cambria"/>
              </a:rPr>
              <a:t>0 </a:t>
            </a:r>
            <a:r>
              <a:rPr lang="en-US" dirty="0">
                <a:latin typeface="Cambria"/>
                <a:cs typeface="Cambria"/>
              </a:rPr>
              <a:t>(</a:t>
            </a:r>
            <a:r>
              <a:rPr lang="en-US" i="1" dirty="0" smtClean="0">
                <a:latin typeface="Cambria"/>
                <a:cs typeface="Cambria"/>
              </a:rPr>
              <a:t>n</a:t>
            </a:r>
            <a:r>
              <a:rPr lang="en-US" dirty="0" smtClean="0">
                <a:latin typeface="Cambria"/>
                <a:cs typeface="Cambria"/>
              </a:rPr>
              <a:t>=40)</a:t>
            </a:r>
          </a:p>
        </p:txBody>
      </p:sp>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smtClean="0"/>
              <a:t>Archive Incubation Experiment</a:t>
            </a:r>
            <a:endParaRPr lang="en-US" i="1" dirty="0" smtClean="0"/>
          </a:p>
        </p:txBody>
      </p:sp>
      <p:sp>
        <p:nvSpPr>
          <p:cNvPr id="5" name="TextBox 4"/>
          <p:cNvSpPr txBox="1"/>
          <p:nvPr/>
        </p:nvSpPr>
        <p:spPr>
          <a:xfrm>
            <a:off x="285506" y="777962"/>
            <a:ext cx="7739100" cy="830997"/>
          </a:xfrm>
          <a:prstGeom prst="rect">
            <a:avLst/>
          </a:prstGeom>
          <a:solidFill>
            <a:schemeClr val="bg1"/>
          </a:solidFill>
        </p:spPr>
        <p:txBody>
          <a:bodyPr wrap="square" rtlCol="0">
            <a:spAutoFit/>
          </a:bodyPr>
          <a:lstStyle/>
          <a:p>
            <a:r>
              <a:rPr lang="en-US" sz="1600" i="1" dirty="0" smtClean="0"/>
              <a:t>Residuals of (t2</a:t>
            </a:r>
            <a:r>
              <a:rPr lang="en-US" sz="1600" dirty="0" smtClean="0"/>
              <a:t> </a:t>
            </a:r>
            <a:r>
              <a:rPr lang="mr-IN" sz="1600" dirty="0" smtClean="0"/>
              <a:t>–</a:t>
            </a:r>
            <a:r>
              <a:rPr lang="en-US" sz="1600" dirty="0" smtClean="0"/>
              <a:t> </a:t>
            </a:r>
            <a:r>
              <a:rPr lang="en-US" sz="1600" i="1" dirty="0" smtClean="0"/>
              <a:t>t1</a:t>
            </a:r>
            <a:r>
              <a:rPr lang="en-US" sz="1600" dirty="0" smtClean="0"/>
              <a:t> d14C-CO</a:t>
            </a:r>
            <a:r>
              <a:rPr lang="en-US" sz="1600" baseline="-25000" dirty="0" smtClean="0"/>
              <a:t>2</a:t>
            </a:r>
            <a:r>
              <a:rPr lang="en-US" sz="1600" dirty="0" smtClean="0"/>
              <a:t>) vs. years archived (all samples, reps averaged)</a:t>
            </a:r>
          </a:p>
          <a:p>
            <a:pPr marL="285750" indent="-285750">
              <a:buFont typeface="Arial"/>
              <a:buChar char="•"/>
            </a:pPr>
            <a:r>
              <a:rPr lang="en-US" sz="1600" dirty="0" smtClean="0"/>
              <a:t>No significant effect overall, nor for </a:t>
            </a:r>
            <a:r>
              <a:rPr lang="en-US" sz="1600" dirty="0" err="1" smtClean="0"/>
              <a:t>landuse</a:t>
            </a:r>
            <a:r>
              <a:rPr lang="en-US" sz="1600" dirty="0" smtClean="0"/>
              <a:t> (grassland vs. forest) or site</a:t>
            </a:r>
          </a:p>
          <a:p>
            <a:pPr marL="285750" indent="-285750">
              <a:buFont typeface="Arial"/>
              <a:buChar char="•"/>
            </a:pPr>
            <a:r>
              <a:rPr lang="en-US" sz="1600" dirty="0" smtClean="0"/>
              <a:t>7 to 19 years</a:t>
            </a:r>
            <a:endParaRPr lang="en-US" sz="1600" dirty="0"/>
          </a:p>
        </p:txBody>
      </p:sp>
    </p:spTree>
    <p:extLst>
      <p:ext uri="{BB962C8B-B14F-4D97-AF65-F5344CB8AC3E}">
        <p14:creationId xmlns:p14="http://schemas.microsoft.com/office/powerpoint/2010/main" val="5868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1190231"/>
            <a:ext cx="9144000" cy="5667769"/>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a:t>
            </a:r>
            <a:endParaRPr lang="en-US" i="1" u="sng" dirty="0"/>
          </a:p>
        </p:txBody>
      </p:sp>
      <p:sp>
        <p:nvSpPr>
          <p:cNvPr id="5" name="TextBox 4"/>
          <p:cNvSpPr txBox="1"/>
          <p:nvPr/>
        </p:nvSpPr>
        <p:spPr>
          <a:xfrm>
            <a:off x="285504" y="712268"/>
            <a:ext cx="7766295" cy="523220"/>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a:t>
            </a:r>
            <a:endParaRPr lang="en-US" sz="1400" dirty="0"/>
          </a:p>
          <a:p>
            <a:pPr marL="285750" lvl="1" indent="-285750">
              <a:buFont typeface="Arial"/>
              <a:buChar char="•"/>
            </a:pPr>
            <a:r>
              <a:rPr lang="en-US" sz="1400" dirty="0" smtClean="0"/>
              <a:t>TN samples excluded</a:t>
            </a:r>
            <a:endParaRPr lang="en-US" sz="1400" dirty="0"/>
          </a:p>
        </p:txBody>
      </p:sp>
      <p:sp>
        <p:nvSpPr>
          <p:cNvPr id="7" name="TextBox 6"/>
          <p:cNvSpPr txBox="1"/>
          <p:nvPr/>
        </p:nvSpPr>
        <p:spPr>
          <a:xfrm>
            <a:off x="2354873" y="1663700"/>
            <a:ext cx="1789973" cy="584776"/>
          </a:xfrm>
          <a:prstGeom prst="rect">
            <a:avLst/>
          </a:prstGeom>
          <a:noFill/>
        </p:spPr>
        <p:txBody>
          <a:bodyPr wrap="none" rtlCol="0">
            <a:spAutoFit/>
          </a:bodyPr>
          <a:lstStyle/>
          <a:p>
            <a:pPr algn="ctr"/>
            <a:r>
              <a:rPr lang="en-US" sz="1600" dirty="0" smtClean="0"/>
              <a:t>y = 26.12 + 0.65x</a:t>
            </a:r>
          </a:p>
          <a:p>
            <a:pPr algn="ctr"/>
            <a:r>
              <a:rPr lang="en-US" sz="1600" dirty="0" smtClean="0"/>
              <a:t>R</a:t>
            </a:r>
            <a:r>
              <a:rPr lang="en-US" sz="1600" baseline="30000" dirty="0" smtClean="0"/>
              <a:t>2</a:t>
            </a:r>
            <a:r>
              <a:rPr lang="en-US" sz="1600" dirty="0" smtClean="0"/>
              <a:t> = 0.31, </a:t>
            </a:r>
            <a:r>
              <a:rPr lang="en-US" sz="1600" i="1" dirty="0" smtClean="0"/>
              <a:t>p </a:t>
            </a:r>
            <a:r>
              <a:rPr lang="en-US" sz="1600" dirty="0" smtClean="0"/>
              <a:t>= 0.003</a:t>
            </a:r>
            <a:endParaRPr lang="en-US" sz="1600" dirty="0"/>
          </a:p>
        </p:txBody>
      </p:sp>
    </p:spTree>
    <p:extLst>
      <p:ext uri="{BB962C8B-B14F-4D97-AF65-F5344CB8AC3E}">
        <p14:creationId xmlns:p14="http://schemas.microsoft.com/office/powerpoint/2010/main" val="23400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1190231"/>
            <a:ext cx="9144000" cy="5667769"/>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a:t>
            </a:r>
            <a:r>
              <a:rPr lang="en-US" b="1" u="sng" dirty="0" smtClean="0"/>
              <a:t>Results</a:t>
            </a:r>
            <a:endParaRPr lang="en-US" i="1" u="sng" dirty="0" smtClean="0"/>
          </a:p>
        </p:txBody>
      </p:sp>
      <p:sp>
        <p:nvSpPr>
          <p:cNvPr id="5" name="TextBox 4"/>
          <p:cNvSpPr txBox="1"/>
          <p:nvPr/>
        </p:nvSpPr>
        <p:spPr>
          <a:xfrm>
            <a:off x="285504" y="712268"/>
            <a:ext cx="7766295" cy="523220"/>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a:t>
            </a:r>
            <a:endParaRPr lang="en-US" sz="1400" dirty="0"/>
          </a:p>
          <a:p>
            <a:pPr marL="285750" lvl="1" indent="-285750">
              <a:buFont typeface="Arial"/>
              <a:buChar char="•"/>
            </a:pPr>
            <a:r>
              <a:rPr lang="en-US" sz="1400" dirty="0" smtClean="0"/>
              <a:t>TN and Germany Round 1 samples excluded</a:t>
            </a:r>
            <a:endParaRPr lang="en-US" sz="1400" dirty="0"/>
          </a:p>
        </p:txBody>
      </p:sp>
      <p:sp>
        <p:nvSpPr>
          <p:cNvPr id="7" name="TextBox 6"/>
          <p:cNvSpPr txBox="1"/>
          <p:nvPr/>
        </p:nvSpPr>
        <p:spPr>
          <a:xfrm>
            <a:off x="2354873" y="1663700"/>
            <a:ext cx="1789973" cy="584776"/>
          </a:xfrm>
          <a:prstGeom prst="rect">
            <a:avLst/>
          </a:prstGeom>
          <a:noFill/>
        </p:spPr>
        <p:txBody>
          <a:bodyPr wrap="none" rtlCol="0">
            <a:spAutoFit/>
          </a:bodyPr>
          <a:lstStyle/>
          <a:p>
            <a:pPr algn="ctr"/>
            <a:r>
              <a:rPr lang="en-US" sz="1600" dirty="0" smtClean="0"/>
              <a:t>y = 39.36 + 0.60x</a:t>
            </a:r>
          </a:p>
          <a:p>
            <a:pPr algn="ctr"/>
            <a:r>
              <a:rPr lang="en-US" sz="1600" dirty="0" smtClean="0"/>
              <a:t>R</a:t>
            </a:r>
            <a:r>
              <a:rPr lang="en-US" sz="1600" baseline="30000" dirty="0" smtClean="0"/>
              <a:t>2</a:t>
            </a:r>
            <a:r>
              <a:rPr lang="en-US" sz="1600" dirty="0" smtClean="0"/>
              <a:t> = 0.41, </a:t>
            </a:r>
            <a:r>
              <a:rPr lang="en-US" sz="1600" i="1" dirty="0" smtClean="0"/>
              <a:t>p </a:t>
            </a:r>
            <a:r>
              <a:rPr lang="en-US" sz="1600" dirty="0" smtClean="0"/>
              <a:t>= 0.002</a:t>
            </a:r>
            <a:endParaRPr lang="en-US" sz="1600" dirty="0"/>
          </a:p>
        </p:txBody>
      </p:sp>
    </p:spTree>
    <p:extLst>
      <p:ext uri="{BB962C8B-B14F-4D97-AF65-F5344CB8AC3E}">
        <p14:creationId xmlns:p14="http://schemas.microsoft.com/office/powerpoint/2010/main" val="408474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2 of </a:t>
            </a:r>
            <a:r>
              <a:rPr lang="en-US" b="1" u="sng" dirty="0" err="1"/>
              <a:t>Exploratories</a:t>
            </a:r>
            <a:r>
              <a:rPr lang="en-US" b="1" u="sng" dirty="0"/>
              <a:t> Samples </a:t>
            </a:r>
            <a:endParaRPr lang="en-US" i="1" u="sng" dirty="0"/>
          </a:p>
        </p:txBody>
      </p:sp>
      <p:sp>
        <p:nvSpPr>
          <p:cNvPr id="5" name="TextBox 4"/>
          <p:cNvSpPr txBox="1"/>
          <p:nvPr/>
        </p:nvSpPr>
        <p:spPr>
          <a:xfrm>
            <a:off x="285505" y="856336"/>
            <a:ext cx="4934195" cy="738664"/>
          </a:xfrm>
          <a:prstGeom prst="rect">
            <a:avLst/>
          </a:prstGeom>
          <a:solidFill>
            <a:schemeClr val="bg1"/>
          </a:solidFill>
        </p:spPr>
        <p:txBody>
          <a:bodyPr wrap="square" rtlCol="0">
            <a:spAutoFit/>
          </a:bodyPr>
          <a:lstStyle/>
          <a:p>
            <a:pPr marL="285750" indent="-285750">
              <a:buFont typeface="Arial"/>
              <a:buChar char="•"/>
            </a:pPr>
            <a:r>
              <a:rPr lang="en-US" sz="1400" dirty="0" smtClean="0"/>
              <a:t>Difference of t2 </a:t>
            </a:r>
            <a:r>
              <a:rPr lang="en-US" sz="1400" baseline="30000" dirty="0" smtClean="0"/>
              <a:t>14</a:t>
            </a:r>
            <a:r>
              <a:rPr lang="en-US" sz="1400" dirty="0" smtClean="0"/>
              <a:t>CO</a:t>
            </a:r>
            <a:r>
              <a:rPr lang="en-US" sz="1400" baseline="-25000" dirty="0" smtClean="0"/>
              <a:t>2</a:t>
            </a:r>
            <a:r>
              <a:rPr lang="en-US" sz="1400" dirty="0"/>
              <a:t> -</a:t>
            </a:r>
            <a:r>
              <a:rPr lang="en-US" sz="1400" dirty="0" smtClean="0"/>
              <a:t> t1 </a:t>
            </a:r>
            <a:r>
              <a:rPr lang="en-US" sz="1400" baseline="30000" dirty="0" smtClean="0"/>
              <a:t>14</a:t>
            </a:r>
            <a:r>
              <a:rPr lang="en-US" sz="1400" dirty="0" smtClean="0"/>
              <a:t>CO</a:t>
            </a:r>
            <a:r>
              <a:rPr lang="en-US" sz="1400" baseline="-25000" dirty="0" smtClean="0"/>
              <a:t>2</a:t>
            </a:r>
            <a:r>
              <a:rPr lang="en-US" sz="1400" dirty="0" smtClean="0"/>
              <a:t> plotted against difference in C respired per gram of soil C during main incubation period</a:t>
            </a:r>
          </a:p>
          <a:p>
            <a:pPr marL="742950" lvl="1" indent="-285750">
              <a:buFont typeface="Arial"/>
              <a:buChar char="•"/>
            </a:pPr>
            <a:r>
              <a:rPr lang="en-US" sz="1400" dirty="0" smtClean="0"/>
              <a:t>This is despite trying to control for this...</a:t>
            </a:r>
          </a:p>
        </p:txBody>
      </p:sp>
      <p:pic>
        <p:nvPicPr>
          <p:cNvPr id="9" name="Picture 8"/>
          <p:cNvPicPr>
            <a:picLocks noChangeAspect="1"/>
          </p:cNvPicPr>
          <p:nvPr/>
        </p:nvPicPr>
        <p:blipFill>
          <a:blip r:embed="rId3"/>
          <a:stretch>
            <a:fillRect/>
          </a:stretch>
        </p:blipFill>
        <p:spPr>
          <a:xfrm>
            <a:off x="0" y="2413000"/>
            <a:ext cx="7620000" cy="4445000"/>
          </a:xfrm>
          <a:prstGeom prst="rect">
            <a:avLst/>
          </a:prstGeom>
        </p:spPr>
      </p:pic>
      <p:sp>
        <p:nvSpPr>
          <p:cNvPr id="10" name="TextBox 9"/>
          <p:cNvSpPr txBox="1"/>
          <p:nvPr/>
        </p:nvSpPr>
        <p:spPr>
          <a:xfrm>
            <a:off x="6706529" y="2803098"/>
            <a:ext cx="1826942" cy="830997"/>
          </a:xfrm>
          <a:prstGeom prst="rect">
            <a:avLst/>
          </a:prstGeom>
          <a:noFill/>
        </p:spPr>
        <p:txBody>
          <a:bodyPr wrap="none" rtlCol="0">
            <a:spAutoFit/>
          </a:bodyPr>
          <a:lstStyle/>
          <a:p>
            <a:pPr algn="ctr"/>
            <a:r>
              <a:rPr lang="en-US" sz="1600" u="sng" dirty="0" smtClean="0"/>
              <a:t>Grassland</a:t>
            </a:r>
          </a:p>
          <a:p>
            <a:pPr algn="ctr"/>
            <a:r>
              <a:rPr lang="en-US" sz="1600" dirty="0" smtClean="0"/>
              <a:t>y = 34.35 + 3.57x</a:t>
            </a:r>
          </a:p>
          <a:p>
            <a:pPr algn="ctr"/>
            <a:r>
              <a:rPr lang="en-US" sz="1600" dirty="0" smtClean="0"/>
              <a:t>R</a:t>
            </a:r>
            <a:r>
              <a:rPr lang="en-US" sz="1600" baseline="30000" dirty="0" smtClean="0"/>
              <a:t>2</a:t>
            </a:r>
            <a:r>
              <a:rPr lang="en-US" sz="1600" dirty="0" smtClean="0"/>
              <a:t> = 0.57, </a:t>
            </a:r>
            <a:r>
              <a:rPr lang="en-US" sz="1600" i="1" dirty="0" smtClean="0"/>
              <a:t>p </a:t>
            </a:r>
            <a:r>
              <a:rPr lang="en-US" sz="1600" dirty="0" smtClean="0"/>
              <a:t>&lt; 0.001</a:t>
            </a:r>
            <a:endParaRPr lang="en-US" dirty="0"/>
          </a:p>
        </p:txBody>
      </p:sp>
      <p:sp>
        <p:nvSpPr>
          <p:cNvPr id="11" name="TextBox 10"/>
          <p:cNvSpPr txBox="1"/>
          <p:nvPr/>
        </p:nvSpPr>
        <p:spPr>
          <a:xfrm>
            <a:off x="6777011" y="5047396"/>
            <a:ext cx="1685978" cy="830997"/>
          </a:xfrm>
          <a:prstGeom prst="rect">
            <a:avLst/>
          </a:prstGeom>
          <a:noFill/>
        </p:spPr>
        <p:txBody>
          <a:bodyPr wrap="none" rtlCol="0">
            <a:spAutoFit/>
          </a:bodyPr>
          <a:lstStyle/>
          <a:p>
            <a:pPr algn="ctr"/>
            <a:r>
              <a:rPr lang="en-US" sz="1600" u="sng" dirty="0" smtClean="0"/>
              <a:t>Forest</a:t>
            </a:r>
          </a:p>
          <a:p>
            <a:pPr algn="ctr"/>
            <a:r>
              <a:rPr lang="en-US" sz="1600" dirty="0" smtClean="0"/>
              <a:t>y = 22.35 + 0.66x</a:t>
            </a:r>
          </a:p>
          <a:p>
            <a:pPr algn="ctr"/>
            <a:r>
              <a:rPr lang="en-US" sz="1600" dirty="0" smtClean="0"/>
              <a:t>R</a:t>
            </a:r>
            <a:r>
              <a:rPr lang="en-US" sz="1600" baseline="30000" dirty="0" smtClean="0"/>
              <a:t>2</a:t>
            </a:r>
            <a:r>
              <a:rPr lang="en-US" sz="1600" dirty="0" smtClean="0"/>
              <a:t> = 0.32, </a:t>
            </a:r>
            <a:r>
              <a:rPr lang="en-US" sz="1600" i="1" dirty="0" smtClean="0"/>
              <a:t>p </a:t>
            </a:r>
            <a:r>
              <a:rPr lang="en-US" sz="1600" dirty="0"/>
              <a:t>=</a:t>
            </a:r>
            <a:r>
              <a:rPr lang="en-US" sz="1600" dirty="0" smtClean="0"/>
              <a:t> 0.01</a:t>
            </a:r>
            <a:endParaRPr lang="en-US" dirty="0"/>
          </a:p>
        </p:txBody>
      </p:sp>
    </p:spTree>
    <p:extLst>
      <p:ext uri="{BB962C8B-B14F-4D97-AF65-F5344CB8AC3E}">
        <p14:creationId xmlns:p14="http://schemas.microsoft.com/office/powerpoint/2010/main" val="245969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2 of </a:t>
            </a:r>
            <a:r>
              <a:rPr lang="en-US" b="1" u="sng" dirty="0" err="1"/>
              <a:t>Exploratories</a:t>
            </a:r>
            <a:r>
              <a:rPr lang="en-US" b="1" u="sng" dirty="0"/>
              <a:t> Samples </a:t>
            </a:r>
            <a:endParaRPr lang="en-US" i="1" u="sng" dirty="0"/>
          </a:p>
        </p:txBody>
      </p:sp>
      <p:sp>
        <p:nvSpPr>
          <p:cNvPr id="5" name="TextBox 4"/>
          <p:cNvSpPr txBox="1"/>
          <p:nvPr/>
        </p:nvSpPr>
        <p:spPr>
          <a:xfrm>
            <a:off x="285505" y="856336"/>
            <a:ext cx="4934195" cy="523220"/>
          </a:xfrm>
          <a:prstGeom prst="rect">
            <a:avLst/>
          </a:prstGeom>
          <a:solidFill>
            <a:schemeClr val="bg1"/>
          </a:solidFill>
        </p:spPr>
        <p:txBody>
          <a:bodyPr wrap="square" rtlCol="0">
            <a:spAutoFit/>
          </a:bodyPr>
          <a:lstStyle/>
          <a:p>
            <a:pPr marL="285750" indent="-285750">
              <a:buFont typeface="Arial"/>
              <a:buChar char="•"/>
            </a:pPr>
            <a:r>
              <a:rPr lang="en-US" sz="1400" dirty="0" smtClean="0"/>
              <a:t>Difference </a:t>
            </a:r>
            <a:r>
              <a:rPr lang="en-US" sz="1400" dirty="0"/>
              <a:t>in </a:t>
            </a:r>
            <a:r>
              <a:rPr lang="en-US" sz="1400" dirty="0" smtClean="0"/>
              <a:t>∆14C of HR vs. </a:t>
            </a:r>
            <a:r>
              <a:rPr lang="en-US" sz="1400" dirty="0"/>
              <a:t>C</a:t>
            </a:r>
            <a:r>
              <a:rPr lang="en-US" sz="1400" dirty="0" smtClean="0"/>
              <a:t> content </a:t>
            </a:r>
            <a:endParaRPr lang="en-US" sz="1400" dirty="0"/>
          </a:p>
          <a:p>
            <a:pPr marL="742950" lvl="1" indent="-285750">
              <a:buFont typeface="Arial"/>
              <a:buChar char="•"/>
            </a:pPr>
            <a:r>
              <a:rPr lang="en-US" sz="1400" dirty="0" smtClean="0"/>
              <a:t>No relationship</a:t>
            </a:r>
          </a:p>
        </p:txBody>
      </p:sp>
      <p:pic>
        <p:nvPicPr>
          <p:cNvPr id="2" name="Picture 1"/>
          <p:cNvPicPr>
            <a:picLocks noChangeAspect="1"/>
          </p:cNvPicPr>
          <p:nvPr/>
        </p:nvPicPr>
        <p:blipFill>
          <a:blip r:embed="rId3"/>
          <a:stretch>
            <a:fillRect/>
          </a:stretch>
        </p:blipFill>
        <p:spPr>
          <a:xfrm>
            <a:off x="0" y="3048000"/>
            <a:ext cx="7620000" cy="3810000"/>
          </a:xfrm>
          <a:prstGeom prst="rect">
            <a:avLst/>
          </a:prstGeom>
        </p:spPr>
      </p:pic>
    </p:spTree>
    <p:extLst>
      <p:ext uri="{BB962C8B-B14F-4D97-AF65-F5344CB8AC3E}">
        <p14:creationId xmlns:p14="http://schemas.microsoft.com/office/powerpoint/2010/main" val="66583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506" y="372704"/>
            <a:ext cx="6648694" cy="338554"/>
          </a:xfrm>
          <a:prstGeom prst="rect">
            <a:avLst/>
          </a:prstGeom>
          <a:solidFill>
            <a:schemeClr val="bg1"/>
          </a:solidFill>
        </p:spPr>
        <p:txBody>
          <a:bodyPr wrap="square" rtlCol="0">
            <a:spAutoFit/>
          </a:bodyPr>
          <a:lstStyle/>
          <a:p>
            <a:r>
              <a:rPr lang="en-US" sz="1600" b="1" u="sng" dirty="0"/>
              <a:t>Archive </a:t>
            </a:r>
            <a:r>
              <a:rPr lang="en-US" sz="1600" b="1" u="sng" dirty="0" smtClean="0"/>
              <a:t>Incubation Experiment: </a:t>
            </a:r>
            <a:r>
              <a:rPr lang="en-US" sz="1600" b="1" u="sng" dirty="0"/>
              <a:t>Questions </a:t>
            </a:r>
            <a:r>
              <a:rPr lang="en-US" sz="1600" b="1" u="sng" dirty="0" smtClean="0"/>
              <a:t>and Hypotheses</a:t>
            </a:r>
          </a:p>
        </p:txBody>
      </p:sp>
      <p:sp>
        <p:nvSpPr>
          <p:cNvPr id="9" name="TextBox 8"/>
          <p:cNvSpPr txBox="1"/>
          <p:nvPr/>
        </p:nvSpPr>
        <p:spPr>
          <a:xfrm>
            <a:off x="463306" y="1032250"/>
            <a:ext cx="7232894" cy="4801314"/>
          </a:xfrm>
          <a:prstGeom prst="rect">
            <a:avLst/>
          </a:prstGeom>
          <a:solidFill>
            <a:schemeClr val="bg1"/>
          </a:solidFill>
        </p:spPr>
        <p:txBody>
          <a:bodyPr wrap="square" rtlCol="0">
            <a:spAutoFit/>
          </a:bodyPr>
          <a:lstStyle/>
          <a:p>
            <a:pPr marL="342900" lvl="0" indent="-342900">
              <a:buFont typeface="+mj-lt"/>
              <a:buAutoNum type="arabicPeriod"/>
            </a:pPr>
            <a:r>
              <a:rPr lang="en-GB" sz="1400" b="1" dirty="0" smtClean="0"/>
              <a:t>Does length of time archived affect 14C signature of respiration?</a:t>
            </a:r>
          </a:p>
          <a:p>
            <a:pPr marL="749300" indent="-292100"/>
            <a:r>
              <a:rPr lang="en-GB" sz="1400" u="sng" dirty="0" smtClean="0"/>
              <a:t>H1</a:t>
            </a:r>
            <a:r>
              <a:rPr lang="en-GB" sz="1400" dirty="0" smtClean="0"/>
              <a:t>:</a:t>
            </a:r>
            <a:r>
              <a:rPr lang="en-GB" sz="1400" u="sng" dirty="0" smtClean="0"/>
              <a:t> </a:t>
            </a:r>
          </a:p>
          <a:p>
            <a:pPr marL="1206500" lvl="1" indent="-292100">
              <a:buFont typeface="Arial"/>
              <a:buChar char="•"/>
            </a:pPr>
            <a:r>
              <a:rPr lang="en-GB" sz="1400" i="1" dirty="0" smtClean="0"/>
              <a:t>Archiving </a:t>
            </a:r>
            <a:r>
              <a:rPr lang="en-GB" sz="1400" i="1" dirty="0"/>
              <a:t>will not alter the accessibility of SOM to microbes, thus the 14C signature of HR will not change between </a:t>
            </a:r>
            <a:r>
              <a:rPr lang="en-GB" sz="1400" dirty="0"/>
              <a:t>t</a:t>
            </a:r>
            <a:r>
              <a:rPr lang="en-GB" sz="1400" baseline="-25000" dirty="0"/>
              <a:t>1</a:t>
            </a:r>
            <a:r>
              <a:rPr lang="en-GB" sz="1400" i="1" dirty="0"/>
              <a:t> and </a:t>
            </a:r>
            <a:r>
              <a:rPr lang="en-GB" sz="1400" dirty="0"/>
              <a:t>t</a:t>
            </a:r>
            <a:r>
              <a:rPr lang="en-GB" sz="1400" baseline="-25000" dirty="0"/>
              <a:t>2</a:t>
            </a:r>
            <a:r>
              <a:rPr lang="en-GB" sz="1400" i="1" dirty="0"/>
              <a:t>.</a:t>
            </a:r>
            <a:r>
              <a:rPr lang="en-US" sz="1400" i="1" dirty="0"/>
              <a:t> </a:t>
            </a:r>
          </a:p>
          <a:p>
            <a:pPr marL="342900" indent="-342900"/>
            <a:endParaRPr lang="en-US" sz="1400" i="1" dirty="0" smtClean="0"/>
          </a:p>
          <a:p>
            <a:pPr marL="342900" lvl="0" indent="-342900">
              <a:buAutoNum type="arabicPeriod" startAt="2"/>
            </a:pPr>
            <a:r>
              <a:rPr lang="en-GB" sz="1400" b="1" dirty="0" smtClean="0"/>
              <a:t>Does </a:t>
            </a:r>
            <a:r>
              <a:rPr lang="en-GB" sz="1400" b="1" dirty="0"/>
              <a:t>the rewetting pulse of CO2 release older carbon than the following basal respiration</a:t>
            </a:r>
            <a:r>
              <a:rPr lang="en-GB" sz="1400" b="1" dirty="0" smtClean="0"/>
              <a:t>?</a:t>
            </a:r>
            <a:endParaRPr lang="en-GB" sz="1400" b="1" dirty="0"/>
          </a:p>
          <a:p>
            <a:pPr marL="800100" lvl="1" indent="-342900">
              <a:buFont typeface="Arial"/>
              <a:buChar char="•"/>
            </a:pPr>
            <a:r>
              <a:rPr lang="en-GB" sz="1200" dirty="0"/>
              <a:t>Rewetting dry soil has been shown to release a burst of CO2, even in the absence of microbes</a:t>
            </a:r>
            <a:r>
              <a:rPr lang="en-US" sz="1200" dirty="0"/>
              <a:t> </a:t>
            </a:r>
            <a:endParaRPr lang="en-GB" sz="1400" dirty="0" smtClean="0"/>
          </a:p>
          <a:p>
            <a:pPr marL="749300" indent="-292100"/>
            <a:r>
              <a:rPr lang="en-GB" sz="1400" u="sng" dirty="0" smtClean="0"/>
              <a:t>H2</a:t>
            </a:r>
            <a:r>
              <a:rPr lang="en-GB" sz="1400" dirty="0" smtClean="0"/>
              <a:t>: </a:t>
            </a:r>
          </a:p>
          <a:p>
            <a:pPr marL="1206500" lvl="1" indent="-292100">
              <a:buFont typeface="Arial"/>
              <a:buChar char="•"/>
            </a:pPr>
            <a:r>
              <a:rPr lang="en-GB" sz="1400" i="1" dirty="0" smtClean="0"/>
              <a:t>CO</a:t>
            </a:r>
            <a:r>
              <a:rPr lang="en-GB" sz="1400" i="1" baseline="-25000" dirty="0" smtClean="0"/>
              <a:t>2</a:t>
            </a:r>
            <a:r>
              <a:rPr lang="en-GB" sz="1400" i="1" dirty="0"/>
              <a:t>-C released in response to rewetting will be older than CO</a:t>
            </a:r>
            <a:r>
              <a:rPr lang="en-GB" sz="1400" i="1" baseline="-25000" dirty="0"/>
              <a:t>2</a:t>
            </a:r>
            <a:r>
              <a:rPr lang="en-GB" sz="1400" i="1" dirty="0"/>
              <a:t>-C respired by microbes following the pre-incubation period, as the rewetting process will mobilize C otherwise inaccessible to microbes</a:t>
            </a:r>
            <a:r>
              <a:rPr lang="en-GB" sz="1400" i="1" dirty="0" smtClean="0"/>
              <a:t>.</a:t>
            </a:r>
          </a:p>
          <a:p>
            <a:pPr marL="457200"/>
            <a:r>
              <a:rPr lang="en-GB" sz="1400" i="1" u="sng" dirty="0" smtClean="0"/>
              <a:t>H2A:</a:t>
            </a:r>
          </a:p>
          <a:p>
            <a:pPr marL="1200150" lvl="1" indent="-285750">
              <a:buFont typeface="Arial"/>
              <a:buChar char="•"/>
            </a:pPr>
            <a:r>
              <a:rPr lang="en-GB" sz="1400" i="1" dirty="0"/>
              <a:t>CO</a:t>
            </a:r>
            <a:r>
              <a:rPr lang="en-GB" sz="1400" i="1" baseline="-25000" dirty="0"/>
              <a:t>2</a:t>
            </a:r>
            <a:r>
              <a:rPr lang="en-GB" sz="1400" i="1" dirty="0"/>
              <a:t>-C released in response to rewetting will be </a:t>
            </a:r>
            <a:r>
              <a:rPr lang="en-GB" sz="1400" i="1" dirty="0" smtClean="0"/>
              <a:t>younger than </a:t>
            </a:r>
            <a:r>
              <a:rPr lang="en-GB" sz="1400" i="1" dirty="0"/>
              <a:t>CO</a:t>
            </a:r>
            <a:r>
              <a:rPr lang="en-GB" sz="1400" i="1" baseline="-25000" dirty="0"/>
              <a:t>2</a:t>
            </a:r>
            <a:r>
              <a:rPr lang="en-GB" sz="1400" i="1" dirty="0"/>
              <a:t>-C respired by microbes following the pre-incubation period, as the rewetting process </a:t>
            </a:r>
            <a:r>
              <a:rPr lang="en-GB" sz="1400" i="1" dirty="0" smtClean="0"/>
              <a:t>will rapidly mobilize large amounts of C, inducing a priming effect.</a:t>
            </a:r>
          </a:p>
          <a:p>
            <a:pPr marL="914400" lvl="1"/>
            <a:endParaRPr lang="en-US" sz="1400" i="1" dirty="0"/>
          </a:p>
          <a:p>
            <a:pPr marL="342900" lvl="0" indent="-342900">
              <a:buFont typeface="+mj-lt"/>
              <a:buAutoNum type="arabicPeriod" startAt="3"/>
            </a:pPr>
            <a:r>
              <a:rPr lang="en-GB" sz="1400" b="1" dirty="0" smtClean="0"/>
              <a:t>Does </a:t>
            </a:r>
            <a:r>
              <a:rPr lang="en-GB" sz="1400" b="1" dirty="0"/>
              <a:t>rewetting dried, archived soils lead to a difference in total CO</a:t>
            </a:r>
            <a:r>
              <a:rPr lang="en-GB" sz="1400" b="1" baseline="-25000" dirty="0"/>
              <a:t>2</a:t>
            </a:r>
            <a:r>
              <a:rPr lang="en-GB" sz="1400" b="1" dirty="0"/>
              <a:t>-C evolved during the pre-incubation period at </a:t>
            </a:r>
            <a:r>
              <a:rPr lang="en-GB" sz="1400" b="1" i="1" dirty="0"/>
              <a:t>t</a:t>
            </a:r>
            <a:r>
              <a:rPr lang="en-GB" sz="1400" b="1" i="1" baseline="-25000" dirty="0"/>
              <a:t>1</a:t>
            </a:r>
            <a:r>
              <a:rPr lang="en-GB" sz="1400" b="1" dirty="0"/>
              <a:t> versus </a:t>
            </a:r>
            <a:r>
              <a:rPr lang="en-GB" sz="1400" b="1" i="1" dirty="0"/>
              <a:t>t</a:t>
            </a:r>
            <a:r>
              <a:rPr lang="en-GB" sz="1400" b="1" i="1" baseline="-25000" dirty="0"/>
              <a:t>2</a:t>
            </a:r>
            <a:r>
              <a:rPr lang="en-GB" sz="1400" b="1" dirty="0" smtClean="0"/>
              <a:t>? </a:t>
            </a:r>
            <a:endParaRPr lang="en-GB" sz="1400" b="1" dirty="0"/>
          </a:p>
          <a:p>
            <a:pPr lvl="0"/>
            <a:r>
              <a:rPr lang="en-GB" sz="1400" b="1" dirty="0"/>
              <a:t>	</a:t>
            </a:r>
            <a:r>
              <a:rPr lang="en-GB" sz="1400" u="sng" dirty="0"/>
              <a:t>H3</a:t>
            </a:r>
            <a:r>
              <a:rPr lang="en-GB" sz="1400" dirty="0"/>
              <a:t>:</a:t>
            </a:r>
          </a:p>
          <a:p>
            <a:pPr marL="1200150" lvl="2" indent="-285750">
              <a:buFont typeface="Arial"/>
              <a:buChar char="•"/>
            </a:pPr>
            <a:r>
              <a:rPr lang="en-GB" sz="1400" i="1" dirty="0"/>
              <a:t>More CO</a:t>
            </a:r>
            <a:r>
              <a:rPr lang="en-GB" sz="1400" i="1" baseline="-25000" dirty="0"/>
              <a:t>2</a:t>
            </a:r>
            <a:r>
              <a:rPr lang="en-GB" sz="1400" i="1" dirty="0"/>
              <a:t> will be released at </a:t>
            </a:r>
            <a:r>
              <a:rPr lang="en-GB" sz="1400" dirty="0"/>
              <a:t>t</a:t>
            </a:r>
            <a:r>
              <a:rPr lang="en-GB" sz="1400" baseline="-25000" dirty="0"/>
              <a:t>2</a:t>
            </a:r>
            <a:r>
              <a:rPr lang="en-GB" sz="1400" i="1" dirty="0"/>
              <a:t> as the rewetting effect will be stronger on completely dry soil versus field moist samples. This will in term lead to faster CO</a:t>
            </a:r>
            <a:r>
              <a:rPr lang="en-GB" sz="1400" i="1" baseline="-25000" dirty="0"/>
              <a:t>2</a:t>
            </a:r>
            <a:r>
              <a:rPr lang="en-GB" sz="1400" i="1" dirty="0"/>
              <a:t> respiration rates during the main incubation period for </a:t>
            </a:r>
            <a:r>
              <a:rPr lang="en-GB" sz="1400" dirty="0"/>
              <a:t>t</a:t>
            </a:r>
            <a:r>
              <a:rPr lang="en-GB" sz="1400" baseline="-25000" dirty="0"/>
              <a:t>2</a:t>
            </a:r>
            <a:r>
              <a:rPr lang="en-GB" sz="1400" i="1" baseline="-25000" dirty="0"/>
              <a:t> </a:t>
            </a:r>
            <a:r>
              <a:rPr lang="en-GB" sz="1400" i="1" dirty="0"/>
              <a:t>as a result of priming</a:t>
            </a:r>
            <a:r>
              <a:rPr lang="en-GB" sz="1400" i="1" dirty="0" smtClean="0"/>
              <a:t>.</a:t>
            </a:r>
            <a:endParaRPr lang="en-GB" sz="1400" i="1" dirty="0"/>
          </a:p>
        </p:txBody>
      </p:sp>
    </p:spTree>
    <p:extLst>
      <p:ext uri="{BB962C8B-B14F-4D97-AF65-F5344CB8AC3E}">
        <p14:creationId xmlns:p14="http://schemas.microsoft.com/office/powerpoint/2010/main" val="208991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2 of </a:t>
            </a:r>
            <a:r>
              <a:rPr lang="en-US" b="1" u="sng" dirty="0" err="1"/>
              <a:t>Exploratories</a:t>
            </a:r>
            <a:r>
              <a:rPr lang="en-US" b="1" u="sng" dirty="0"/>
              <a:t> Samples </a:t>
            </a:r>
            <a:endParaRPr lang="en-US" i="1" u="sng" dirty="0"/>
          </a:p>
        </p:txBody>
      </p:sp>
      <p:sp>
        <p:nvSpPr>
          <p:cNvPr id="5" name="TextBox 4"/>
          <p:cNvSpPr txBox="1"/>
          <p:nvPr/>
        </p:nvSpPr>
        <p:spPr>
          <a:xfrm>
            <a:off x="285505" y="856336"/>
            <a:ext cx="4934195" cy="523220"/>
          </a:xfrm>
          <a:prstGeom prst="rect">
            <a:avLst/>
          </a:prstGeom>
          <a:solidFill>
            <a:schemeClr val="bg1"/>
          </a:solidFill>
        </p:spPr>
        <p:txBody>
          <a:bodyPr wrap="square" rtlCol="0">
            <a:spAutoFit/>
          </a:bodyPr>
          <a:lstStyle/>
          <a:p>
            <a:pPr marL="285750" indent="-285750">
              <a:buFont typeface="Arial"/>
              <a:buChar char="•"/>
            </a:pPr>
            <a:r>
              <a:rPr lang="en-US" sz="1400" dirty="0" smtClean="0"/>
              <a:t>Difference of t1 </a:t>
            </a:r>
            <a:r>
              <a:rPr lang="en-US" sz="1400" baseline="30000" dirty="0" smtClean="0"/>
              <a:t>14</a:t>
            </a:r>
            <a:r>
              <a:rPr lang="en-US" sz="1400" dirty="0" smtClean="0"/>
              <a:t>CO</a:t>
            </a:r>
            <a:r>
              <a:rPr lang="en-US" sz="1400" baseline="-25000" dirty="0" smtClean="0"/>
              <a:t>2</a:t>
            </a:r>
            <a:r>
              <a:rPr lang="en-US" sz="1400" dirty="0"/>
              <a:t> </a:t>
            </a:r>
            <a:r>
              <a:rPr lang="mr-IN" sz="1400" dirty="0" smtClean="0"/>
              <a:t>–</a:t>
            </a:r>
            <a:r>
              <a:rPr lang="en-US" sz="1400" dirty="0" smtClean="0"/>
              <a:t> t2 </a:t>
            </a:r>
            <a:r>
              <a:rPr lang="en-US" sz="1400" baseline="30000" dirty="0" smtClean="0"/>
              <a:t>14</a:t>
            </a:r>
            <a:r>
              <a:rPr lang="en-US" sz="1400" dirty="0" smtClean="0"/>
              <a:t>CO</a:t>
            </a:r>
            <a:r>
              <a:rPr lang="en-US" sz="1400" baseline="-25000" dirty="0" smtClean="0"/>
              <a:t>2</a:t>
            </a:r>
            <a:r>
              <a:rPr lang="en-US" sz="1400" dirty="0" smtClean="0"/>
              <a:t> plotted against difference in HR respiration rate during main incubation period</a:t>
            </a:r>
          </a:p>
        </p:txBody>
      </p:sp>
      <p:pic>
        <p:nvPicPr>
          <p:cNvPr id="9" name="Picture 8"/>
          <p:cNvPicPr>
            <a:picLocks noChangeAspect="1"/>
          </p:cNvPicPr>
          <p:nvPr/>
        </p:nvPicPr>
        <p:blipFill>
          <a:blip r:embed="rId3"/>
          <a:stretch>
            <a:fillRect/>
          </a:stretch>
        </p:blipFill>
        <p:spPr>
          <a:xfrm>
            <a:off x="0" y="3048000"/>
            <a:ext cx="7620000" cy="3810000"/>
          </a:xfrm>
          <a:prstGeom prst="rect">
            <a:avLst/>
          </a:prstGeom>
        </p:spPr>
      </p:pic>
      <p:sp>
        <p:nvSpPr>
          <p:cNvPr id="10" name="TextBox 9"/>
          <p:cNvSpPr txBox="1"/>
          <p:nvPr/>
        </p:nvSpPr>
        <p:spPr>
          <a:xfrm>
            <a:off x="7292568" y="3244307"/>
            <a:ext cx="1428596" cy="923330"/>
          </a:xfrm>
          <a:prstGeom prst="rect">
            <a:avLst/>
          </a:prstGeom>
          <a:noFill/>
        </p:spPr>
        <p:txBody>
          <a:bodyPr wrap="none" rtlCol="0">
            <a:spAutoFit/>
          </a:bodyPr>
          <a:lstStyle/>
          <a:p>
            <a:r>
              <a:rPr lang="en-US" dirty="0" smtClean="0"/>
              <a:t>y = 26.6+5.2x</a:t>
            </a:r>
          </a:p>
          <a:p>
            <a:r>
              <a:rPr lang="en-US" dirty="0" smtClean="0"/>
              <a:t>R</a:t>
            </a:r>
            <a:r>
              <a:rPr lang="en-US" baseline="30000" dirty="0" smtClean="0"/>
              <a:t>2</a:t>
            </a:r>
            <a:r>
              <a:rPr lang="en-US" dirty="0" smtClean="0"/>
              <a:t> = 0.43</a:t>
            </a:r>
          </a:p>
          <a:p>
            <a:r>
              <a:rPr lang="en-US" dirty="0" smtClean="0"/>
              <a:t>p = 0.001</a:t>
            </a:r>
            <a:endParaRPr lang="en-US" dirty="0"/>
          </a:p>
        </p:txBody>
      </p:sp>
    </p:spTree>
    <p:extLst>
      <p:ext uri="{BB962C8B-B14F-4D97-AF65-F5344CB8AC3E}">
        <p14:creationId xmlns:p14="http://schemas.microsoft.com/office/powerpoint/2010/main" val="351926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21200" y="2159000"/>
            <a:ext cx="4699000" cy="4699000"/>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2 of </a:t>
            </a:r>
            <a:r>
              <a:rPr lang="en-US" b="1" u="sng" dirty="0" err="1"/>
              <a:t>Exploratories</a:t>
            </a:r>
            <a:r>
              <a:rPr lang="en-US" b="1" u="sng" dirty="0"/>
              <a:t> Samples </a:t>
            </a:r>
            <a:endParaRPr lang="en-US" i="1" u="sng" dirty="0"/>
          </a:p>
        </p:txBody>
      </p:sp>
      <p:sp>
        <p:nvSpPr>
          <p:cNvPr id="5" name="TextBox 4"/>
          <p:cNvSpPr txBox="1"/>
          <p:nvPr/>
        </p:nvSpPr>
        <p:spPr>
          <a:xfrm>
            <a:off x="285505" y="777962"/>
            <a:ext cx="4159495" cy="738664"/>
          </a:xfrm>
          <a:prstGeom prst="rect">
            <a:avLst/>
          </a:prstGeom>
          <a:solidFill>
            <a:schemeClr val="bg1"/>
          </a:solidFill>
        </p:spPr>
        <p:txBody>
          <a:bodyPr wrap="square" rtlCol="0">
            <a:spAutoFit/>
          </a:bodyPr>
          <a:lstStyle/>
          <a:p>
            <a:pPr marL="285750" indent="-285750">
              <a:buFont typeface="Arial"/>
              <a:buChar char="•"/>
            </a:pPr>
            <a:r>
              <a:rPr lang="en-US" sz="1400" i="1" dirty="0" smtClean="0"/>
              <a:t>13C of CO2:</a:t>
            </a:r>
          </a:p>
          <a:p>
            <a:pPr marL="742950" lvl="1" indent="-285750">
              <a:buFont typeface="Arial"/>
              <a:buChar char="•"/>
            </a:pPr>
            <a:r>
              <a:rPr lang="en-US" sz="1400" dirty="0" smtClean="0"/>
              <a:t>T2 13C consistently more enriched than t1 13C, for both pre and main incubation (</a:t>
            </a:r>
            <a:r>
              <a:rPr lang="en-US" sz="1400" b="1" dirty="0" smtClean="0"/>
              <a:t>left</a:t>
            </a:r>
            <a:r>
              <a:rPr lang="en-US" sz="1400" dirty="0" smtClean="0"/>
              <a:t>)</a:t>
            </a:r>
          </a:p>
        </p:txBody>
      </p:sp>
      <p:sp>
        <p:nvSpPr>
          <p:cNvPr id="7" name="TextBox 6"/>
          <p:cNvSpPr txBox="1"/>
          <p:nvPr/>
        </p:nvSpPr>
        <p:spPr>
          <a:xfrm>
            <a:off x="4445000" y="989449"/>
            <a:ext cx="4185770" cy="1600438"/>
          </a:xfrm>
          <a:prstGeom prst="rect">
            <a:avLst/>
          </a:prstGeom>
          <a:solidFill>
            <a:schemeClr val="bg1"/>
          </a:solidFill>
        </p:spPr>
        <p:txBody>
          <a:bodyPr wrap="square" rtlCol="0">
            <a:spAutoFit/>
          </a:bodyPr>
          <a:lstStyle/>
          <a:p>
            <a:pPr marL="342900" lvl="1" indent="-342900" defTabSz="342900">
              <a:buFont typeface="Arial"/>
              <a:buChar char="•"/>
            </a:pPr>
            <a:r>
              <a:rPr lang="en-US" sz="1400" dirty="0" smtClean="0"/>
              <a:t>No </a:t>
            </a:r>
            <a:r>
              <a:rPr lang="en-US" sz="1400" dirty="0"/>
              <a:t>real trend in grassland pre vs. main incubation 13C </a:t>
            </a:r>
            <a:r>
              <a:rPr lang="en-US" sz="1400" dirty="0" smtClean="0"/>
              <a:t>for t2 incubations (</a:t>
            </a:r>
            <a:r>
              <a:rPr lang="en-US" sz="1400" b="1" dirty="0" smtClean="0"/>
              <a:t>right</a:t>
            </a:r>
            <a:r>
              <a:rPr lang="en-US" sz="1400" dirty="0" smtClean="0"/>
              <a:t>)</a:t>
            </a:r>
          </a:p>
          <a:p>
            <a:pPr marL="1200150" lvl="2" indent="-285750">
              <a:buFont typeface="Arial"/>
              <a:buChar char="•"/>
            </a:pPr>
            <a:r>
              <a:rPr lang="en-US" sz="1400" dirty="0" smtClean="0"/>
              <a:t>Appears to be a soil texture pattern here, e.g. sandy </a:t>
            </a:r>
            <a:r>
              <a:rPr lang="en-US" sz="1400" dirty="0" err="1" smtClean="0"/>
              <a:t>Schorfheide</a:t>
            </a:r>
            <a:r>
              <a:rPr lang="en-US" sz="1400" dirty="0" smtClean="0"/>
              <a:t> site less enriched in main incubation compared to clayey </a:t>
            </a:r>
            <a:r>
              <a:rPr lang="en-US" sz="1400" dirty="0" err="1" smtClean="0"/>
              <a:t>Hainich</a:t>
            </a:r>
            <a:r>
              <a:rPr lang="en-US" sz="1400" dirty="0"/>
              <a:t> </a:t>
            </a:r>
            <a:r>
              <a:rPr lang="en-US" sz="1400" dirty="0" smtClean="0"/>
              <a:t>sites where no difference is seen</a:t>
            </a:r>
            <a:endParaRPr lang="en-US" sz="1400" dirty="0"/>
          </a:p>
        </p:txBody>
      </p:sp>
      <p:pic>
        <p:nvPicPr>
          <p:cNvPr id="10" name="Picture 9"/>
          <p:cNvPicPr>
            <a:picLocks noChangeAspect="1"/>
          </p:cNvPicPr>
          <p:nvPr/>
        </p:nvPicPr>
        <p:blipFill rotWithShape="1">
          <a:blip r:embed="rId4"/>
          <a:srcRect t="17488" r="3870" b="17516"/>
          <a:stretch/>
        </p:blipFill>
        <p:spPr>
          <a:xfrm>
            <a:off x="0" y="2980944"/>
            <a:ext cx="4517136" cy="3054096"/>
          </a:xfrm>
          <a:prstGeom prst="rect">
            <a:avLst/>
          </a:prstGeom>
        </p:spPr>
      </p:pic>
    </p:spTree>
    <p:extLst>
      <p:ext uri="{BB962C8B-B14F-4D97-AF65-F5344CB8AC3E}">
        <p14:creationId xmlns:p14="http://schemas.microsoft.com/office/powerpoint/2010/main" val="261241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300" y="889000"/>
            <a:ext cx="8902700" cy="5067300"/>
          </a:xfrm>
          <a:prstGeom prst="rect">
            <a:avLst/>
          </a:prstGeom>
        </p:spPr>
      </p:pic>
    </p:spTree>
    <p:extLst>
      <p:ext uri="{BB962C8B-B14F-4D97-AF65-F5344CB8AC3E}">
        <p14:creationId xmlns:p14="http://schemas.microsoft.com/office/powerpoint/2010/main" val="1908883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2710999" cy="369332"/>
          </a:xfrm>
          <a:prstGeom prst="rect">
            <a:avLst/>
          </a:prstGeom>
          <a:noFill/>
        </p:spPr>
        <p:txBody>
          <a:bodyPr wrap="none" rtlCol="0">
            <a:spAutoFit/>
          </a:bodyPr>
          <a:lstStyle/>
          <a:p>
            <a:r>
              <a:rPr lang="en-US" dirty="0" smtClean="0">
                <a:latin typeface="Cambria"/>
                <a:cs typeface="Cambria"/>
              </a:rPr>
              <a:t>Drying/Rewetting results</a:t>
            </a:r>
            <a:endParaRPr lang="en-US" dirty="0">
              <a:latin typeface="Cambria"/>
              <a:cs typeface="Cambria"/>
            </a:endParaRPr>
          </a:p>
        </p:txBody>
      </p:sp>
      <p:pic>
        <p:nvPicPr>
          <p:cNvPr id="6" name="Picture 5"/>
          <p:cNvPicPr>
            <a:picLocks noChangeAspect="1"/>
          </p:cNvPicPr>
          <p:nvPr/>
        </p:nvPicPr>
        <p:blipFill>
          <a:blip r:embed="rId3"/>
          <a:stretch>
            <a:fillRect/>
          </a:stretch>
        </p:blipFill>
        <p:spPr>
          <a:xfrm>
            <a:off x="1573028" y="1391993"/>
            <a:ext cx="6350000" cy="5080000"/>
          </a:xfrm>
          <a:prstGeom prst="rect">
            <a:avLst/>
          </a:prstGeom>
        </p:spPr>
      </p:pic>
    </p:spTree>
    <p:extLst>
      <p:ext uri="{BB962C8B-B14F-4D97-AF65-F5344CB8AC3E}">
        <p14:creationId xmlns:p14="http://schemas.microsoft.com/office/powerpoint/2010/main" val="1553110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2710999" cy="369332"/>
          </a:xfrm>
          <a:prstGeom prst="rect">
            <a:avLst/>
          </a:prstGeom>
          <a:noFill/>
        </p:spPr>
        <p:txBody>
          <a:bodyPr wrap="none" rtlCol="0">
            <a:spAutoFit/>
          </a:bodyPr>
          <a:lstStyle/>
          <a:p>
            <a:r>
              <a:rPr lang="en-US" dirty="0" smtClean="0">
                <a:latin typeface="Cambria"/>
                <a:cs typeface="Cambria"/>
              </a:rPr>
              <a:t>Drying/Rewetting results</a:t>
            </a:r>
            <a:endParaRPr lang="en-US" dirty="0">
              <a:latin typeface="Cambria"/>
              <a:cs typeface="Cambria"/>
            </a:endParaRPr>
          </a:p>
        </p:txBody>
      </p:sp>
      <p:pic>
        <p:nvPicPr>
          <p:cNvPr id="6" name="Picture 5"/>
          <p:cNvPicPr>
            <a:picLocks noChangeAspect="1"/>
          </p:cNvPicPr>
          <p:nvPr/>
        </p:nvPicPr>
        <p:blipFill>
          <a:blip r:embed="rId3"/>
          <a:stretch>
            <a:fillRect/>
          </a:stretch>
        </p:blipFill>
        <p:spPr>
          <a:xfrm>
            <a:off x="1397000" y="1778000"/>
            <a:ext cx="6350000" cy="5080000"/>
          </a:xfrm>
          <a:prstGeom prst="rect">
            <a:avLst/>
          </a:prstGeom>
        </p:spPr>
      </p:pic>
    </p:spTree>
    <p:extLst>
      <p:ext uri="{BB962C8B-B14F-4D97-AF65-F5344CB8AC3E}">
        <p14:creationId xmlns:p14="http://schemas.microsoft.com/office/powerpoint/2010/main" val="167249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2710999" cy="369332"/>
          </a:xfrm>
          <a:prstGeom prst="rect">
            <a:avLst/>
          </a:prstGeom>
          <a:noFill/>
        </p:spPr>
        <p:txBody>
          <a:bodyPr wrap="none" rtlCol="0">
            <a:spAutoFit/>
          </a:bodyPr>
          <a:lstStyle/>
          <a:p>
            <a:r>
              <a:rPr lang="en-US" dirty="0" smtClean="0">
                <a:latin typeface="Cambria"/>
                <a:cs typeface="Cambria"/>
              </a:rPr>
              <a:t>Drying/Rewetting results</a:t>
            </a:r>
            <a:endParaRPr lang="en-US" dirty="0">
              <a:latin typeface="Cambria"/>
              <a:cs typeface="Cambria"/>
            </a:endParaRPr>
          </a:p>
        </p:txBody>
      </p:sp>
      <p:pic>
        <p:nvPicPr>
          <p:cNvPr id="5" name="Picture 4"/>
          <p:cNvPicPr>
            <a:picLocks noChangeAspect="1"/>
          </p:cNvPicPr>
          <p:nvPr/>
        </p:nvPicPr>
        <p:blipFill>
          <a:blip r:embed="rId3"/>
          <a:stretch>
            <a:fillRect/>
          </a:stretch>
        </p:blipFill>
        <p:spPr>
          <a:xfrm>
            <a:off x="1397000" y="1778000"/>
            <a:ext cx="6350000" cy="5080000"/>
          </a:xfrm>
          <a:prstGeom prst="rect">
            <a:avLst/>
          </a:prstGeom>
        </p:spPr>
      </p:pic>
    </p:spTree>
    <p:extLst>
      <p:ext uri="{BB962C8B-B14F-4D97-AF65-F5344CB8AC3E}">
        <p14:creationId xmlns:p14="http://schemas.microsoft.com/office/powerpoint/2010/main" val="340060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2108269" cy="369332"/>
          </a:xfrm>
          <a:prstGeom prst="rect">
            <a:avLst/>
          </a:prstGeom>
          <a:noFill/>
        </p:spPr>
        <p:txBody>
          <a:bodyPr wrap="none" rtlCol="0">
            <a:spAutoFit/>
          </a:bodyPr>
          <a:lstStyle/>
          <a:p>
            <a:r>
              <a:rPr lang="en-US" dirty="0" smtClean="0">
                <a:latin typeface="Cambria"/>
                <a:cs typeface="Cambria"/>
              </a:rPr>
              <a:t>Summary of results</a:t>
            </a:r>
            <a:endParaRPr lang="en-US" dirty="0">
              <a:latin typeface="Cambria"/>
              <a:cs typeface="Cambria"/>
            </a:endParaRPr>
          </a:p>
        </p:txBody>
      </p:sp>
      <p:pic>
        <p:nvPicPr>
          <p:cNvPr id="4" name="Picture 3"/>
          <p:cNvPicPr>
            <a:picLocks noChangeAspect="1"/>
          </p:cNvPicPr>
          <p:nvPr/>
        </p:nvPicPr>
        <p:blipFill>
          <a:blip r:embed="rId3"/>
          <a:stretch>
            <a:fillRect/>
          </a:stretch>
        </p:blipFill>
        <p:spPr>
          <a:xfrm>
            <a:off x="762000" y="1254239"/>
            <a:ext cx="7620000" cy="5080000"/>
          </a:xfrm>
          <a:prstGeom prst="rect">
            <a:avLst/>
          </a:prstGeom>
        </p:spPr>
      </p:pic>
      <p:sp>
        <p:nvSpPr>
          <p:cNvPr id="6" name="TextBox 5"/>
          <p:cNvSpPr txBox="1"/>
          <p:nvPr/>
        </p:nvSpPr>
        <p:spPr>
          <a:xfrm>
            <a:off x="6489024" y="565867"/>
            <a:ext cx="2521291" cy="1569660"/>
          </a:xfrm>
          <a:prstGeom prst="rect">
            <a:avLst/>
          </a:prstGeom>
          <a:noFill/>
        </p:spPr>
        <p:txBody>
          <a:bodyPr wrap="square" rtlCol="0">
            <a:spAutoFit/>
          </a:bodyPr>
          <a:lstStyle/>
          <a:p>
            <a:pPr marL="285750" indent="-285750">
              <a:buFont typeface="Arial"/>
              <a:buChar char="•"/>
            </a:pPr>
            <a:r>
              <a:rPr lang="en-US" sz="1600" dirty="0" smtClean="0">
                <a:latin typeface="Cambria"/>
                <a:cs typeface="Cambria"/>
              </a:rPr>
              <a:t>All differences significant (p &lt; 0.05)</a:t>
            </a:r>
          </a:p>
          <a:p>
            <a:pPr marL="285750" indent="-285750">
              <a:buFont typeface="Arial"/>
              <a:buChar char="•"/>
            </a:pPr>
            <a:r>
              <a:rPr lang="en-US" sz="1600" dirty="0" smtClean="0">
                <a:latin typeface="Cambria"/>
                <a:cs typeface="Cambria"/>
              </a:rPr>
              <a:t>land use significant for both treatments: difference &gt; for grassland samples</a:t>
            </a:r>
            <a:endParaRPr lang="en-US" sz="1600" dirty="0">
              <a:latin typeface="Cambria"/>
              <a:cs typeface="Cambria"/>
            </a:endParaRPr>
          </a:p>
        </p:txBody>
      </p:sp>
    </p:spTree>
    <p:extLst>
      <p:ext uri="{BB962C8B-B14F-4D97-AF65-F5344CB8AC3E}">
        <p14:creationId xmlns:p14="http://schemas.microsoft.com/office/powerpoint/2010/main" val="4098287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3146828" cy="369332"/>
          </a:xfrm>
          <a:prstGeom prst="rect">
            <a:avLst/>
          </a:prstGeom>
          <a:noFill/>
        </p:spPr>
        <p:txBody>
          <a:bodyPr wrap="none" rtlCol="0">
            <a:spAutoFit/>
          </a:bodyPr>
          <a:lstStyle/>
          <a:p>
            <a:r>
              <a:rPr lang="en-US" dirty="0" smtClean="0">
                <a:latin typeface="Cambria"/>
                <a:cs typeface="Cambria"/>
              </a:rPr>
              <a:t>Summary of results (95% CIs)</a:t>
            </a:r>
            <a:endParaRPr lang="en-US" dirty="0">
              <a:latin typeface="Cambria"/>
              <a:cs typeface="Cambria"/>
            </a:endParaRPr>
          </a:p>
        </p:txBody>
      </p:sp>
      <p:pic>
        <p:nvPicPr>
          <p:cNvPr id="3" name="Picture 2"/>
          <p:cNvPicPr>
            <a:picLocks noChangeAspect="1"/>
          </p:cNvPicPr>
          <p:nvPr/>
        </p:nvPicPr>
        <p:blipFill>
          <a:blip r:embed="rId3"/>
          <a:stretch>
            <a:fillRect/>
          </a:stretch>
        </p:blipFill>
        <p:spPr>
          <a:xfrm>
            <a:off x="762000" y="1386573"/>
            <a:ext cx="7620000" cy="5080000"/>
          </a:xfrm>
          <a:prstGeom prst="rect">
            <a:avLst/>
          </a:prstGeom>
        </p:spPr>
      </p:pic>
    </p:spTree>
    <p:extLst>
      <p:ext uri="{BB962C8B-B14F-4D97-AF65-F5344CB8AC3E}">
        <p14:creationId xmlns:p14="http://schemas.microsoft.com/office/powerpoint/2010/main" val="2883431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565803" y="1778000"/>
            <a:ext cx="7620000" cy="5080000"/>
            <a:chOff x="565803" y="1778000"/>
            <a:chExt cx="7620000" cy="5080000"/>
          </a:xfrm>
        </p:grpSpPr>
        <p:pic>
          <p:nvPicPr>
            <p:cNvPr id="28" name="Picture 27"/>
            <p:cNvPicPr>
              <a:picLocks noChangeAspect="1"/>
            </p:cNvPicPr>
            <p:nvPr/>
          </p:nvPicPr>
          <p:blipFill>
            <a:blip r:embed="rId3"/>
            <a:stretch>
              <a:fillRect/>
            </a:stretch>
          </p:blipFill>
          <p:spPr>
            <a:xfrm>
              <a:off x="565803" y="1778000"/>
              <a:ext cx="7620000" cy="5080000"/>
            </a:xfrm>
            <a:prstGeom prst="rect">
              <a:avLst/>
            </a:prstGeom>
          </p:spPr>
        </p:pic>
        <p:grpSp>
          <p:nvGrpSpPr>
            <p:cNvPr id="30" name="Group 29"/>
            <p:cNvGrpSpPr/>
            <p:nvPr/>
          </p:nvGrpSpPr>
          <p:grpSpPr>
            <a:xfrm>
              <a:off x="3035808" y="1906016"/>
              <a:ext cx="3580892" cy="2578100"/>
              <a:chOff x="3035808" y="1906016"/>
              <a:chExt cx="3580892" cy="2578100"/>
            </a:xfrm>
          </p:grpSpPr>
          <p:pic>
            <p:nvPicPr>
              <p:cNvPr id="29" name="Picture 28"/>
              <p:cNvPicPr>
                <a:picLocks noChangeAspect="1"/>
              </p:cNvPicPr>
              <p:nvPr/>
            </p:nvPicPr>
            <p:blipFill>
              <a:blip r:embed="rId4"/>
              <a:stretch>
                <a:fillRect/>
              </a:stretch>
            </p:blipFill>
            <p:spPr>
              <a:xfrm>
                <a:off x="3441700" y="1906016"/>
                <a:ext cx="3175000" cy="2540000"/>
              </a:xfrm>
              <a:prstGeom prst="rect">
                <a:avLst/>
              </a:prstGeom>
            </p:spPr>
          </p:pic>
          <p:pic>
            <p:nvPicPr>
              <p:cNvPr id="23" name="Picture 22"/>
              <p:cNvPicPr>
                <a:picLocks noChangeAspect="1"/>
              </p:cNvPicPr>
              <p:nvPr/>
            </p:nvPicPr>
            <p:blipFill rotWithShape="1">
              <a:blip r:embed="rId5"/>
              <a:srcRect l="32416" t="45029" r="54023" b="46690"/>
              <a:stretch/>
            </p:blipFill>
            <p:spPr>
              <a:xfrm>
                <a:off x="3035808" y="4063492"/>
                <a:ext cx="1033272" cy="420624"/>
              </a:xfrm>
              <a:prstGeom prst="rect">
                <a:avLst/>
              </a:prstGeom>
            </p:spPr>
          </p:pic>
        </p:grpSp>
      </p:grpSp>
      <p:sp>
        <p:nvSpPr>
          <p:cNvPr id="2" name="TextBox 1"/>
          <p:cNvSpPr txBox="1"/>
          <p:nvPr/>
        </p:nvSpPr>
        <p:spPr>
          <a:xfrm>
            <a:off x="565803" y="565868"/>
            <a:ext cx="7620000" cy="1184940"/>
          </a:xfrm>
          <a:prstGeom prst="rect">
            <a:avLst/>
          </a:prstGeom>
          <a:noFill/>
        </p:spPr>
        <p:txBody>
          <a:bodyPr wrap="square" rtlCol="0">
            <a:spAutoFit/>
          </a:bodyPr>
          <a:lstStyle/>
          <a:p>
            <a:pPr>
              <a:spcAft>
                <a:spcPts val="600"/>
              </a:spcAft>
            </a:pPr>
            <a:r>
              <a:rPr lang="en-US" b="1" dirty="0" smtClean="0">
                <a:latin typeface="Cambria"/>
                <a:cs typeface="Cambria"/>
              </a:rPr>
              <a:t>Conceptual plot</a:t>
            </a:r>
          </a:p>
          <a:p>
            <a:pPr marL="285750" indent="-285750">
              <a:buFont typeface="Arial"/>
              <a:buChar char="•"/>
            </a:pPr>
            <a:r>
              <a:rPr lang="en-US" sz="1600" i="1" dirty="0" smtClean="0">
                <a:latin typeface="Cambria"/>
                <a:cs typeface="Cambria"/>
              </a:rPr>
              <a:t>Inset shows potential shifts in </a:t>
            </a:r>
            <a:r>
              <a:rPr lang="en-US" sz="1600" i="1" baseline="30000" dirty="0">
                <a:latin typeface="Cambria"/>
                <a:cs typeface="Cambria"/>
              </a:rPr>
              <a:t>14</a:t>
            </a:r>
            <a:r>
              <a:rPr lang="en-US" sz="1600" i="1" dirty="0">
                <a:latin typeface="Cambria"/>
                <a:cs typeface="Cambria"/>
              </a:rPr>
              <a:t>C-CO</a:t>
            </a:r>
            <a:r>
              <a:rPr lang="en-US" sz="1600" i="1" baseline="-25000" dirty="0">
                <a:latin typeface="Cambria"/>
                <a:cs typeface="Cambria"/>
              </a:rPr>
              <a:t>2</a:t>
            </a:r>
            <a:r>
              <a:rPr lang="en-US" sz="1600" i="1" dirty="0">
                <a:latin typeface="Cambria"/>
                <a:cs typeface="Cambria"/>
              </a:rPr>
              <a:t> </a:t>
            </a:r>
            <a:r>
              <a:rPr lang="en-US" sz="1600" i="1" dirty="0" smtClean="0">
                <a:latin typeface="Cambria"/>
                <a:cs typeface="Cambria"/>
              </a:rPr>
              <a:t>in response to treatment (relative </a:t>
            </a:r>
            <a:r>
              <a:rPr lang="en-US" sz="1600" i="1" dirty="0">
                <a:latin typeface="Cambria"/>
                <a:cs typeface="Cambria"/>
              </a:rPr>
              <a:t>to </a:t>
            </a:r>
            <a:r>
              <a:rPr lang="en-US" sz="1600" i="1" dirty="0" smtClean="0">
                <a:latin typeface="Cambria"/>
                <a:cs typeface="Cambria"/>
              </a:rPr>
              <a:t>control)</a:t>
            </a:r>
          </a:p>
          <a:p>
            <a:pPr marL="285750" indent="-285750">
              <a:buFont typeface="Arial"/>
              <a:buChar char="•"/>
            </a:pPr>
            <a:r>
              <a:rPr lang="en-US" sz="1600" i="1" dirty="0">
                <a:latin typeface="Cambria"/>
                <a:cs typeface="Cambria"/>
              </a:rPr>
              <a:t>D</a:t>
            </a:r>
            <a:r>
              <a:rPr lang="en-US" sz="1600" i="1" dirty="0" smtClean="0">
                <a:latin typeface="Cambria"/>
                <a:cs typeface="Cambria"/>
              </a:rPr>
              <a:t>irection of shift implies changes in the relative </a:t>
            </a:r>
            <a:r>
              <a:rPr lang="en-US" sz="1600" i="1" dirty="0">
                <a:latin typeface="Cambria"/>
                <a:cs typeface="Cambria"/>
              </a:rPr>
              <a:t>contribution of </a:t>
            </a:r>
            <a:r>
              <a:rPr lang="en-US" sz="1600" i="1" dirty="0" smtClean="0">
                <a:latin typeface="Cambria"/>
                <a:cs typeface="Cambria"/>
              </a:rPr>
              <a:t>soil </a:t>
            </a:r>
            <a:r>
              <a:rPr lang="en-US" sz="1600" i="1" dirty="0">
                <a:latin typeface="Cambria"/>
                <a:cs typeface="Cambria"/>
              </a:rPr>
              <a:t>C </a:t>
            </a:r>
            <a:r>
              <a:rPr lang="en-US" sz="1600" i="1" dirty="0" smtClean="0">
                <a:latin typeface="Cambria"/>
                <a:cs typeface="Cambria"/>
              </a:rPr>
              <a:t>pools with different intrinsic cycling rates (“fast” or “slow”) to respiration</a:t>
            </a:r>
            <a:endParaRPr lang="en-US" sz="1600" i="1" dirty="0">
              <a:latin typeface="Cambria"/>
              <a:cs typeface="Cambria"/>
            </a:endParaRPr>
          </a:p>
        </p:txBody>
      </p:sp>
      <p:sp>
        <p:nvSpPr>
          <p:cNvPr id="13" name="TextBox 12"/>
          <p:cNvSpPr txBox="1"/>
          <p:nvPr/>
        </p:nvSpPr>
        <p:spPr>
          <a:xfrm>
            <a:off x="6734747" y="3290825"/>
            <a:ext cx="1553330" cy="338554"/>
          </a:xfrm>
          <a:prstGeom prst="rect">
            <a:avLst/>
          </a:prstGeom>
          <a:solidFill>
            <a:schemeClr val="bg1"/>
          </a:solidFill>
        </p:spPr>
        <p:txBody>
          <a:bodyPr wrap="none" rtlCol="0">
            <a:spAutoFit/>
          </a:bodyPr>
          <a:lstStyle/>
          <a:p>
            <a:r>
              <a:rPr lang="en-US" sz="1600" dirty="0" smtClean="0">
                <a:latin typeface="Arial"/>
                <a:cs typeface="Arial"/>
              </a:rPr>
              <a:t>pool (modeled)</a:t>
            </a:r>
            <a:endParaRPr lang="en-US" sz="1600" dirty="0">
              <a:latin typeface="Arial"/>
              <a:cs typeface="Arial"/>
            </a:endParaRPr>
          </a:p>
        </p:txBody>
      </p:sp>
      <p:grpSp>
        <p:nvGrpSpPr>
          <p:cNvPr id="22" name="Group 21"/>
          <p:cNvGrpSpPr/>
          <p:nvPr/>
        </p:nvGrpSpPr>
        <p:grpSpPr>
          <a:xfrm>
            <a:off x="6734747" y="1885336"/>
            <a:ext cx="2381170" cy="1405489"/>
            <a:chOff x="6734747" y="1946109"/>
            <a:chExt cx="2381170" cy="1405489"/>
          </a:xfrm>
        </p:grpSpPr>
        <p:grpSp>
          <p:nvGrpSpPr>
            <p:cNvPr id="5" name="Group 4"/>
            <p:cNvGrpSpPr/>
            <p:nvPr/>
          </p:nvGrpSpPr>
          <p:grpSpPr>
            <a:xfrm>
              <a:off x="6905544" y="2173110"/>
              <a:ext cx="348773" cy="1178488"/>
              <a:chOff x="6891433" y="1834444"/>
              <a:chExt cx="348773" cy="1178488"/>
            </a:xfrm>
          </p:grpSpPr>
          <p:sp>
            <p:nvSpPr>
              <p:cNvPr id="9" name="TextBox 8"/>
              <p:cNvSpPr txBox="1"/>
              <p:nvPr/>
            </p:nvSpPr>
            <p:spPr>
              <a:xfrm>
                <a:off x="6891433" y="2192212"/>
                <a:ext cx="348773" cy="584776"/>
              </a:xfrm>
              <a:prstGeom prst="rect">
                <a:avLst/>
              </a:prstGeom>
              <a:noFill/>
            </p:spPr>
            <p:txBody>
              <a:bodyPr wrap="none" rtlCol="0">
                <a:spAutoFit/>
              </a:bodyPr>
              <a:lstStyle/>
              <a:p>
                <a:pPr algn="ctr"/>
                <a:r>
                  <a:rPr lang="en-US" sz="3200" dirty="0" smtClean="0">
                    <a:solidFill>
                      <a:srgbClr val="FA6FFD"/>
                    </a:solidFill>
                    <a:latin typeface="Arial"/>
                    <a:cs typeface="Arial"/>
                  </a:rPr>
                  <a:t>°</a:t>
                </a:r>
                <a:endParaRPr lang="en-US" sz="3200" dirty="0">
                  <a:solidFill>
                    <a:srgbClr val="FA6FFD"/>
                  </a:solidFill>
                  <a:latin typeface="Arial"/>
                  <a:cs typeface="Arial"/>
                </a:endParaRPr>
              </a:p>
            </p:txBody>
          </p:sp>
          <p:sp>
            <p:nvSpPr>
              <p:cNvPr id="10" name="TextBox 9"/>
              <p:cNvSpPr txBox="1"/>
              <p:nvPr/>
            </p:nvSpPr>
            <p:spPr>
              <a:xfrm>
                <a:off x="6891433" y="2428156"/>
                <a:ext cx="348773" cy="584776"/>
              </a:xfrm>
              <a:prstGeom prst="rect">
                <a:avLst/>
              </a:prstGeom>
              <a:noFill/>
            </p:spPr>
            <p:txBody>
              <a:bodyPr wrap="none" rtlCol="0">
                <a:spAutoFit/>
              </a:bodyPr>
              <a:lstStyle/>
              <a:p>
                <a:pPr algn="ctr"/>
                <a:r>
                  <a:rPr lang="en-US" sz="3200" dirty="0" smtClean="0">
                    <a:solidFill>
                      <a:srgbClr val="FA6FFD"/>
                    </a:solidFill>
                    <a:latin typeface="Arial"/>
                    <a:cs typeface="Arial"/>
                  </a:rPr>
                  <a:t>*</a:t>
                </a:r>
                <a:endParaRPr lang="en-US" sz="3200" dirty="0">
                  <a:solidFill>
                    <a:srgbClr val="FA6FFD"/>
                  </a:solidFill>
                  <a:latin typeface="Arial"/>
                  <a:cs typeface="Arial"/>
                </a:endParaRPr>
              </a:p>
            </p:txBody>
          </p:sp>
          <p:sp>
            <p:nvSpPr>
              <p:cNvPr id="12" name="TextBox 11"/>
              <p:cNvSpPr txBox="1"/>
              <p:nvPr/>
            </p:nvSpPr>
            <p:spPr>
              <a:xfrm>
                <a:off x="6897760" y="1834444"/>
                <a:ext cx="328335" cy="584776"/>
              </a:xfrm>
              <a:prstGeom prst="rect">
                <a:avLst/>
              </a:prstGeom>
              <a:noFill/>
            </p:spPr>
            <p:txBody>
              <a:bodyPr wrap="none" rtlCol="0">
                <a:spAutoFit/>
              </a:bodyPr>
              <a:lstStyle/>
              <a:p>
                <a:pPr algn="ctr"/>
                <a:r>
                  <a:rPr lang="en-US" sz="3200" dirty="0" smtClean="0">
                    <a:solidFill>
                      <a:srgbClr val="FA6FFD"/>
                    </a:solidFill>
                    <a:latin typeface="Arial"/>
                    <a:cs typeface="Arial"/>
                  </a:rPr>
                  <a:t>•</a:t>
                </a:r>
                <a:endParaRPr lang="en-US" sz="3200" dirty="0">
                  <a:solidFill>
                    <a:srgbClr val="FA6FFD"/>
                  </a:solidFill>
                  <a:latin typeface="Arial"/>
                  <a:cs typeface="Arial"/>
                </a:endParaRPr>
              </a:p>
            </p:txBody>
          </p:sp>
        </p:grpSp>
        <p:sp>
          <p:nvSpPr>
            <p:cNvPr id="14" name="TextBox 13"/>
            <p:cNvSpPr txBox="1"/>
            <p:nvPr/>
          </p:nvSpPr>
          <p:spPr>
            <a:xfrm>
              <a:off x="6734747" y="1946109"/>
              <a:ext cx="2248733" cy="338554"/>
            </a:xfrm>
            <a:prstGeom prst="rect">
              <a:avLst/>
            </a:prstGeom>
            <a:noFill/>
          </p:spPr>
          <p:txBody>
            <a:bodyPr wrap="none" rtlCol="0">
              <a:spAutoFit/>
            </a:bodyPr>
            <a:lstStyle/>
            <a:p>
              <a:r>
                <a:rPr lang="en-US" sz="1600" dirty="0" smtClean="0">
                  <a:latin typeface="Arial"/>
                  <a:cs typeface="Arial"/>
                </a:rPr>
                <a:t>respiration (measured)</a:t>
              </a:r>
              <a:endParaRPr lang="en-US" sz="1600" dirty="0">
                <a:latin typeface="Arial"/>
                <a:cs typeface="Arial"/>
              </a:endParaRPr>
            </a:p>
          </p:txBody>
        </p:sp>
        <p:sp>
          <p:nvSpPr>
            <p:cNvPr id="15" name="TextBox 14"/>
            <p:cNvSpPr txBox="1"/>
            <p:nvPr/>
          </p:nvSpPr>
          <p:spPr>
            <a:xfrm>
              <a:off x="7169651" y="2331838"/>
              <a:ext cx="646556" cy="276999"/>
            </a:xfrm>
            <a:prstGeom prst="rect">
              <a:avLst/>
            </a:prstGeom>
            <a:noFill/>
          </p:spPr>
          <p:txBody>
            <a:bodyPr wrap="none" rtlCol="0">
              <a:spAutoFit/>
            </a:bodyPr>
            <a:lstStyle/>
            <a:p>
              <a:r>
                <a:rPr lang="en-US" sz="1200" dirty="0" smtClean="0">
                  <a:latin typeface="Arial"/>
                  <a:cs typeface="Arial"/>
                </a:rPr>
                <a:t>control</a:t>
              </a:r>
              <a:endParaRPr lang="en-US" sz="1200" dirty="0">
                <a:latin typeface="Arial"/>
                <a:cs typeface="Arial"/>
              </a:endParaRPr>
            </a:p>
          </p:txBody>
        </p:sp>
        <p:sp>
          <p:nvSpPr>
            <p:cNvPr id="16" name="TextBox 15"/>
            <p:cNvSpPr txBox="1"/>
            <p:nvPr/>
          </p:nvSpPr>
          <p:spPr>
            <a:xfrm>
              <a:off x="7169651" y="2594726"/>
              <a:ext cx="1946266" cy="276999"/>
            </a:xfrm>
            <a:prstGeom prst="rect">
              <a:avLst/>
            </a:prstGeom>
            <a:noFill/>
          </p:spPr>
          <p:txBody>
            <a:bodyPr wrap="none" rtlCol="0">
              <a:spAutoFit/>
            </a:bodyPr>
            <a:lstStyle/>
            <a:p>
              <a:r>
                <a:rPr lang="en-US" sz="1200" dirty="0" smtClean="0">
                  <a:latin typeface="Arial"/>
                  <a:cs typeface="Arial"/>
                </a:rPr>
                <a:t>enrichment (more slow C)</a:t>
              </a:r>
              <a:endParaRPr lang="en-US" sz="1200" dirty="0">
                <a:latin typeface="Arial"/>
                <a:cs typeface="Arial"/>
              </a:endParaRPr>
            </a:p>
          </p:txBody>
        </p:sp>
        <p:sp>
          <p:nvSpPr>
            <p:cNvPr id="17" name="TextBox 16"/>
            <p:cNvSpPr txBox="1"/>
            <p:nvPr/>
          </p:nvSpPr>
          <p:spPr>
            <a:xfrm>
              <a:off x="7169651" y="2857614"/>
              <a:ext cx="1749848" cy="276999"/>
            </a:xfrm>
            <a:prstGeom prst="rect">
              <a:avLst/>
            </a:prstGeom>
            <a:noFill/>
          </p:spPr>
          <p:txBody>
            <a:bodyPr wrap="none" rtlCol="0">
              <a:spAutoFit/>
            </a:bodyPr>
            <a:lstStyle/>
            <a:p>
              <a:r>
                <a:rPr lang="en-US" sz="1200" dirty="0" smtClean="0">
                  <a:latin typeface="Arial"/>
                  <a:cs typeface="Arial"/>
                </a:rPr>
                <a:t>depletion (more fast C)</a:t>
              </a:r>
              <a:endParaRPr lang="en-US" sz="1200" dirty="0">
                <a:latin typeface="Arial"/>
                <a:cs typeface="Arial"/>
              </a:endParaRPr>
            </a:p>
          </p:txBody>
        </p:sp>
      </p:grpSp>
      <p:sp>
        <p:nvSpPr>
          <p:cNvPr id="32" name="TextBox 31"/>
          <p:cNvSpPr txBox="1"/>
          <p:nvPr/>
        </p:nvSpPr>
        <p:spPr>
          <a:xfrm>
            <a:off x="5775244" y="3214337"/>
            <a:ext cx="348773" cy="584776"/>
          </a:xfrm>
          <a:prstGeom prst="rect">
            <a:avLst/>
          </a:prstGeom>
          <a:noFill/>
        </p:spPr>
        <p:txBody>
          <a:bodyPr wrap="none" rtlCol="0">
            <a:spAutoFit/>
          </a:bodyPr>
          <a:lstStyle/>
          <a:p>
            <a:pPr algn="ctr"/>
            <a:r>
              <a:rPr lang="en-US" sz="3200" dirty="0" smtClean="0">
                <a:solidFill>
                  <a:srgbClr val="FA6FFD"/>
                </a:solidFill>
                <a:latin typeface="Arial"/>
                <a:cs typeface="Arial"/>
              </a:rPr>
              <a:t>*</a:t>
            </a:r>
            <a:endParaRPr lang="en-US" sz="3200" dirty="0">
              <a:solidFill>
                <a:srgbClr val="FA6FFD"/>
              </a:solidFill>
              <a:latin typeface="Arial"/>
              <a:cs typeface="Arial"/>
            </a:endParaRPr>
          </a:p>
        </p:txBody>
      </p:sp>
      <p:sp>
        <p:nvSpPr>
          <p:cNvPr id="33" name="TextBox 32"/>
          <p:cNvSpPr txBox="1"/>
          <p:nvPr/>
        </p:nvSpPr>
        <p:spPr>
          <a:xfrm>
            <a:off x="5775244" y="2573904"/>
            <a:ext cx="348773" cy="584776"/>
          </a:xfrm>
          <a:prstGeom prst="rect">
            <a:avLst/>
          </a:prstGeom>
          <a:noFill/>
        </p:spPr>
        <p:txBody>
          <a:bodyPr wrap="none" rtlCol="0">
            <a:spAutoFit/>
          </a:bodyPr>
          <a:lstStyle/>
          <a:p>
            <a:pPr algn="ctr"/>
            <a:r>
              <a:rPr lang="en-US" sz="3200" dirty="0" smtClean="0">
                <a:solidFill>
                  <a:srgbClr val="FA6FFD"/>
                </a:solidFill>
                <a:latin typeface="Arial"/>
                <a:cs typeface="Arial"/>
              </a:rPr>
              <a:t>°</a:t>
            </a:r>
            <a:endParaRPr lang="en-US" sz="3200" dirty="0">
              <a:solidFill>
                <a:srgbClr val="FA6FFD"/>
              </a:solidFill>
              <a:latin typeface="Arial"/>
              <a:cs typeface="Arial"/>
            </a:endParaRPr>
          </a:p>
        </p:txBody>
      </p:sp>
    </p:spTree>
    <p:extLst>
      <p:ext uri="{BB962C8B-B14F-4D97-AF65-F5344CB8AC3E}">
        <p14:creationId xmlns:p14="http://schemas.microsoft.com/office/powerpoint/2010/main" val="396027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6823240" cy="877163"/>
          </a:xfrm>
          <a:prstGeom prst="rect">
            <a:avLst/>
          </a:prstGeom>
          <a:noFill/>
        </p:spPr>
        <p:txBody>
          <a:bodyPr wrap="none" rtlCol="0">
            <a:spAutoFit/>
          </a:bodyPr>
          <a:lstStyle/>
          <a:p>
            <a:pPr>
              <a:spcAft>
                <a:spcPts val="600"/>
              </a:spcAft>
            </a:pPr>
            <a:r>
              <a:rPr lang="en-US" b="1" dirty="0" smtClean="0">
                <a:latin typeface="Cambria"/>
                <a:cs typeface="Cambria"/>
              </a:rPr>
              <a:t>∆</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by fraction (‰) of soil C pool respired </a:t>
            </a:r>
            <a:r>
              <a:rPr lang="en-US" dirty="0" smtClean="0">
                <a:solidFill>
                  <a:srgbClr val="FF0000"/>
                </a:solidFill>
                <a:latin typeface="Cambria"/>
                <a:cs typeface="Cambria"/>
              </a:rPr>
              <a:t>(2011 samples)</a:t>
            </a:r>
            <a:endParaRPr lang="en-US" b="1" dirty="0" smtClean="0">
              <a:latin typeface="Cambria"/>
              <a:cs typeface="Cambria"/>
            </a:endParaRPr>
          </a:p>
          <a:p>
            <a:pPr marL="285750" indent="-285750">
              <a:buFont typeface="Arial"/>
              <a:buChar char="•"/>
            </a:pPr>
            <a:r>
              <a:rPr lang="en-US" sz="1400" dirty="0" smtClean="0">
                <a:latin typeface="Cambria"/>
                <a:cs typeface="Cambria"/>
              </a:rPr>
              <a:t>Shown as </a:t>
            </a:r>
            <a:r>
              <a:rPr lang="en-US" sz="1400" dirty="0">
                <a:latin typeface="Cambria"/>
                <a:cs typeface="Cambria"/>
              </a:rPr>
              <a:t>a</a:t>
            </a:r>
            <a:r>
              <a:rPr lang="en-US" sz="1400" dirty="0" smtClean="0">
                <a:latin typeface="Cambria"/>
                <a:cs typeface="Cambria"/>
              </a:rPr>
              <a:t>bsolute measurements, rather than differences</a:t>
            </a:r>
            <a:endParaRPr lang="en-US" sz="1400" dirty="0">
              <a:latin typeface="Cambria"/>
              <a:cs typeface="Cambria"/>
            </a:endParaRPr>
          </a:p>
          <a:p>
            <a:pPr marL="285750" indent="-285750">
              <a:buFont typeface="Arial"/>
              <a:buChar char="•"/>
            </a:pPr>
            <a:r>
              <a:rPr lang="en-US" sz="1400" dirty="0">
                <a:latin typeface="Cambria"/>
                <a:cs typeface="Cambria"/>
              </a:rPr>
              <a:t>L</a:t>
            </a:r>
            <a:r>
              <a:rPr lang="en-US" sz="1400" dirty="0" smtClean="0">
                <a:latin typeface="Cambria"/>
                <a:cs typeface="Cambria"/>
              </a:rPr>
              <a:t>ines show theoretical trend</a:t>
            </a:r>
          </a:p>
        </p:txBody>
      </p:sp>
      <p:pic>
        <p:nvPicPr>
          <p:cNvPr id="9" name="Picture 8"/>
          <p:cNvPicPr>
            <a:picLocks noChangeAspect="1"/>
          </p:cNvPicPr>
          <p:nvPr/>
        </p:nvPicPr>
        <p:blipFill>
          <a:blip r:embed="rId3"/>
          <a:stretch>
            <a:fillRect/>
          </a:stretch>
        </p:blipFill>
        <p:spPr>
          <a:xfrm>
            <a:off x="0" y="2286000"/>
            <a:ext cx="9144000" cy="4572000"/>
          </a:xfrm>
          <a:prstGeom prst="rect">
            <a:avLst/>
          </a:prstGeom>
        </p:spPr>
      </p:pic>
    </p:spTree>
    <p:extLst>
      <p:ext uri="{BB962C8B-B14F-4D97-AF65-F5344CB8AC3E}">
        <p14:creationId xmlns:p14="http://schemas.microsoft.com/office/powerpoint/2010/main" val="94170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506" y="372704"/>
            <a:ext cx="6648694" cy="338554"/>
          </a:xfrm>
          <a:prstGeom prst="rect">
            <a:avLst/>
          </a:prstGeom>
          <a:solidFill>
            <a:schemeClr val="bg1"/>
          </a:solidFill>
        </p:spPr>
        <p:txBody>
          <a:bodyPr wrap="square" rtlCol="0">
            <a:spAutoFit/>
          </a:bodyPr>
          <a:lstStyle/>
          <a:p>
            <a:r>
              <a:rPr lang="en-US" sz="1600" b="1" u="sng" dirty="0"/>
              <a:t>Archive Incubation Round II: Questions and Hypotheses</a:t>
            </a:r>
          </a:p>
        </p:txBody>
      </p:sp>
      <p:sp>
        <p:nvSpPr>
          <p:cNvPr id="9" name="TextBox 8"/>
          <p:cNvSpPr txBox="1"/>
          <p:nvPr/>
        </p:nvSpPr>
        <p:spPr>
          <a:xfrm>
            <a:off x="463306" y="1032250"/>
            <a:ext cx="7207494" cy="5693867"/>
          </a:xfrm>
          <a:prstGeom prst="rect">
            <a:avLst/>
          </a:prstGeom>
          <a:solidFill>
            <a:schemeClr val="bg1"/>
          </a:solidFill>
        </p:spPr>
        <p:txBody>
          <a:bodyPr wrap="square" rtlCol="0">
            <a:spAutoFit/>
          </a:bodyPr>
          <a:lstStyle/>
          <a:p>
            <a:pPr marL="342900" lvl="0" indent="-342900">
              <a:buFont typeface="+mj-lt"/>
              <a:buAutoNum type="arabicPeriod" startAt="4"/>
            </a:pPr>
            <a:r>
              <a:rPr lang="en-GB" sz="1600" b="1" dirty="0" smtClean="0"/>
              <a:t>Does the amount of CO</a:t>
            </a:r>
            <a:r>
              <a:rPr lang="en-GB" sz="1600" b="1" baseline="-25000" dirty="0" smtClean="0"/>
              <a:t>2</a:t>
            </a:r>
            <a:r>
              <a:rPr lang="en-GB" sz="1600" b="1" dirty="0" smtClean="0"/>
              <a:t> released during pre-incubation relative to the main incubation period affect the 14C signature during the main incubation period?</a:t>
            </a:r>
          </a:p>
          <a:p>
            <a:pPr marL="800100" lvl="1" indent="-342900">
              <a:buFont typeface="Arial"/>
              <a:buChar char="•"/>
            </a:pPr>
            <a:r>
              <a:rPr lang="en-GB" sz="1400" i="1" dirty="0"/>
              <a:t>If more C is released during rewetting than was released during the initial incubation, this could change the energy balance of the system. If more energy is available, microbes could potentially be able to invest in the synthesis of enzymes to breakdown certain compounds that they would not have otherwise been able to afford</a:t>
            </a:r>
            <a:r>
              <a:rPr lang="en-GB" sz="1400" i="1" dirty="0" smtClean="0"/>
              <a:t>.</a:t>
            </a:r>
            <a:endParaRPr lang="en-GB" sz="1400" b="1" dirty="0" smtClean="0"/>
          </a:p>
          <a:p>
            <a:pPr lvl="1"/>
            <a:r>
              <a:rPr lang="en-GB" sz="1600" i="1" dirty="0" smtClean="0"/>
              <a:t>H4: </a:t>
            </a:r>
          </a:p>
          <a:p>
            <a:pPr marL="1200150" lvl="2" indent="-285750">
              <a:buFont typeface="Arial"/>
              <a:buChar char="•"/>
            </a:pPr>
            <a:r>
              <a:rPr lang="en-GB" sz="1600" i="1" dirty="0" smtClean="0"/>
              <a:t>Increased C mobilization (more CO</a:t>
            </a:r>
            <a:r>
              <a:rPr lang="en-GB" sz="1600" i="1" baseline="-25000" dirty="0" smtClean="0"/>
              <a:t>2 </a:t>
            </a:r>
            <a:r>
              <a:rPr lang="en-GB" sz="1600" i="1" dirty="0" smtClean="0"/>
              <a:t>produced) during </a:t>
            </a:r>
            <a:r>
              <a:rPr lang="en-GB" sz="1600" i="1" dirty="0"/>
              <a:t>rewetting </a:t>
            </a:r>
            <a:r>
              <a:rPr lang="en-GB" sz="1600" i="1" dirty="0" smtClean="0"/>
              <a:t>at </a:t>
            </a:r>
            <a:r>
              <a:rPr lang="en-GB" sz="1600" dirty="0" smtClean="0"/>
              <a:t>t</a:t>
            </a:r>
            <a:r>
              <a:rPr lang="en-GB" sz="1600" baseline="-25000" dirty="0" smtClean="0"/>
              <a:t>2</a:t>
            </a:r>
            <a:r>
              <a:rPr lang="en-GB" sz="1600" i="1" dirty="0" smtClean="0"/>
              <a:t> will lead to an older 14C signature at </a:t>
            </a:r>
            <a:r>
              <a:rPr lang="en-GB" sz="1600" dirty="0" smtClean="0"/>
              <a:t>t</a:t>
            </a:r>
            <a:r>
              <a:rPr lang="en-GB" sz="1600" baseline="-25000" dirty="0" smtClean="0"/>
              <a:t>2</a:t>
            </a:r>
            <a:r>
              <a:rPr lang="en-GB" sz="1600" i="1" dirty="0" smtClean="0"/>
              <a:t>.</a:t>
            </a:r>
          </a:p>
          <a:p>
            <a:pPr lvl="2"/>
            <a:endParaRPr lang="en-GB" sz="1600" b="1" dirty="0" smtClean="0"/>
          </a:p>
          <a:p>
            <a:pPr marL="342900" lvl="0" indent="-342900">
              <a:buFont typeface="+mj-lt"/>
              <a:buAutoNum type="arabicPeriod" startAt="4"/>
            </a:pPr>
            <a:r>
              <a:rPr lang="en-GB" sz="1600" b="1" dirty="0" smtClean="0"/>
              <a:t>Is </a:t>
            </a:r>
            <a:r>
              <a:rPr lang="en-GB" sz="1600" b="1" dirty="0"/>
              <a:t>there an interaction between land use </a:t>
            </a:r>
            <a:r>
              <a:rPr lang="en-GB" sz="1600" b="1" dirty="0" smtClean="0"/>
              <a:t>and </a:t>
            </a:r>
            <a:r>
              <a:rPr lang="en-GB" sz="1600" b="1" baseline="30000" dirty="0" smtClean="0"/>
              <a:t>14</a:t>
            </a:r>
            <a:r>
              <a:rPr lang="en-GB" sz="1600" b="1" dirty="0" smtClean="0"/>
              <a:t>C </a:t>
            </a:r>
            <a:r>
              <a:rPr lang="en-GB" sz="1600" b="1" dirty="0"/>
              <a:t>signature </a:t>
            </a:r>
            <a:r>
              <a:rPr lang="en-GB" sz="1600" b="1" dirty="0" smtClean="0"/>
              <a:t>at </a:t>
            </a:r>
            <a:r>
              <a:rPr lang="en-GB" sz="1600" b="1" i="1" dirty="0"/>
              <a:t>t</a:t>
            </a:r>
            <a:r>
              <a:rPr lang="en-GB" sz="1600" b="1" i="1" baseline="-25000" dirty="0"/>
              <a:t>1</a:t>
            </a:r>
            <a:r>
              <a:rPr lang="en-GB" sz="1600" b="1" dirty="0"/>
              <a:t> versus </a:t>
            </a:r>
            <a:r>
              <a:rPr lang="en-GB" sz="1600" b="1" i="1" dirty="0"/>
              <a:t>t</a:t>
            </a:r>
            <a:r>
              <a:rPr lang="en-GB" sz="1600" b="1" i="1" baseline="-25000" dirty="0"/>
              <a:t>2</a:t>
            </a:r>
            <a:r>
              <a:rPr lang="en-GB" sz="1600" b="1" dirty="0"/>
              <a:t>?</a:t>
            </a:r>
            <a:endParaRPr lang="en-US" sz="1600" dirty="0"/>
          </a:p>
          <a:p>
            <a:pPr lvl="1"/>
            <a:r>
              <a:rPr lang="en-GB" sz="1600" u="sng" dirty="0" smtClean="0"/>
              <a:t>H5 </a:t>
            </a:r>
            <a:r>
              <a:rPr lang="en-GB" sz="1600" i="1" u="sng" dirty="0" smtClean="0"/>
              <a:t>(null)</a:t>
            </a:r>
            <a:r>
              <a:rPr lang="en-GB" sz="1600" dirty="0" smtClean="0"/>
              <a:t>: 	</a:t>
            </a:r>
          </a:p>
          <a:p>
            <a:pPr marL="1200150" lvl="2" indent="-285750">
              <a:buFont typeface="Arial"/>
              <a:buChar char="•"/>
            </a:pPr>
            <a:r>
              <a:rPr lang="en-GB" sz="1600" i="1" dirty="0" smtClean="0"/>
              <a:t>There </a:t>
            </a:r>
            <a:r>
              <a:rPr lang="en-GB" sz="1600" i="1" dirty="0"/>
              <a:t>will be no interaction between land use and </a:t>
            </a:r>
            <a:r>
              <a:rPr lang="en-GB" sz="1600" i="1" dirty="0" smtClean="0"/>
              <a:t>archiving/rewetting </a:t>
            </a:r>
            <a:r>
              <a:rPr lang="en-GB" sz="1600" i="1" dirty="0"/>
              <a:t>on the observed </a:t>
            </a:r>
            <a:r>
              <a:rPr lang="en-GB" sz="1600" i="1" baseline="30000" dirty="0"/>
              <a:t>14</a:t>
            </a:r>
            <a:r>
              <a:rPr lang="en-GB" sz="1600" i="1" dirty="0"/>
              <a:t>C signature of HR following pre-incubation, as the mechanisms of soil organic matter stabilization are the same, even if certain mechanisms are more important under specific land </a:t>
            </a:r>
            <a:r>
              <a:rPr lang="en-GB" sz="1600" i="1" dirty="0" smtClean="0"/>
              <a:t>uses.</a:t>
            </a:r>
          </a:p>
          <a:p>
            <a:pPr lvl="1"/>
            <a:r>
              <a:rPr lang="en-GB" sz="1600" u="sng" dirty="0" smtClean="0"/>
              <a:t>H5</a:t>
            </a:r>
            <a:r>
              <a:rPr lang="en-GB" sz="1600" i="1" u="sng" dirty="0" smtClean="0"/>
              <a:t> (alternative)</a:t>
            </a:r>
            <a:r>
              <a:rPr lang="en-GB" sz="1600" dirty="0" smtClean="0"/>
              <a:t>: </a:t>
            </a:r>
            <a:endParaRPr lang="en-GB" sz="1600" dirty="0"/>
          </a:p>
          <a:p>
            <a:pPr marL="1257300" lvl="2" indent="-342900">
              <a:buFont typeface="Arial"/>
              <a:buChar char="•"/>
            </a:pPr>
            <a:r>
              <a:rPr lang="en-GB" sz="1600" i="1" dirty="0"/>
              <a:t>Older </a:t>
            </a:r>
            <a:r>
              <a:rPr lang="en-GB" sz="1600" i="1" baseline="30000" dirty="0"/>
              <a:t>14</a:t>
            </a:r>
            <a:r>
              <a:rPr lang="en-GB" sz="1600" i="1" dirty="0"/>
              <a:t>C signatures will be observed in grasslands as compared to forests during the rewetting period as aggregates are a more important mechanism for soil carbon stabilization under this land use, and aggregates are susceptible to disruption from </a:t>
            </a:r>
            <a:r>
              <a:rPr lang="en-GB" sz="1600" i="1" dirty="0" smtClean="0"/>
              <a:t>rewetting (</a:t>
            </a:r>
            <a:r>
              <a:rPr lang="en-US" sz="1600" i="1" dirty="0" err="1"/>
              <a:t>Degens</a:t>
            </a:r>
            <a:r>
              <a:rPr lang="en-US" sz="1600" i="1" dirty="0"/>
              <a:t> and Sparling, </a:t>
            </a:r>
            <a:r>
              <a:rPr lang="en-US" sz="1600" i="1" dirty="0" smtClean="0"/>
              <a:t>1995)</a:t>
            </a:r>
            <a:r>
              <a:rPr lang="en-GB" sz="1600" i="1" dirty="0" smtClean="0"/>
              <a:t>.</a:t>
            </a:r>
          </a:p>
          <a:p>
            <a:pPr lvl="2"/>
            <a:endParaRPr lang="en-GB" sz="1600" i="1" dirty="0" smtClean="0"/>
          </a:p>
        </p:txBody>
      </p:sp>
    </p:spTree>
    <p:extLst>
      <p:ext uri="{BB962C8B-B14F-4D97-AF65-F5344CB8AC3E}">
        <p14:creationId xmlns:p14="http://schemas.microsoft.com/office/powerpoint/2010/main" val="316856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6772407" cy="877163"/>
          </a:xfrm>
          <a:prstGeom prst="rect">
            <a:avLst/>
          </a:prstGeom>
          <a:noFill/>
        </p:spPr>
        <p:txBody>
          <a:bodyPr wrap="none" rtlCol="0">
            <a:spAutoFit/>
          </a:bodyPr>
          <a:lstStyle/>
          <a:p>
            <a:pPr>
              <a:spcAft>
                <a:spcPts val="600"/>
              </a:spcAft>
            </a:pPr>
            <a:r>
              <a:rPr lang="en-US" b="1" dirty="0" smtClean="0">
                <a:latin typeface="Cambria"/>
                <a:cs typeface="Cambria"/>
              </a:rPr>
              <a:t>∆</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by fraction (‰) of soil C pool respired </a:t>
            </a:r>
            <a:r>
              <a:rPr lang="en-US" dirty="0" smtClean="0">
                <a:solidFill>
                  <a:srgbClr val="FF0000"/>
                </a:solidFill>
                <a:latin typeface="Cambria"/>
                <a:cs typeface="Cambria"/>
              </a:rPr>
              <a:t>(2019samples)</a:t>
            </a:r>
            <a:endParaRPr lang="en-US" b="1" dirty="0" smtClean="0">
              <a:latin typeface="Cambria"/>
              <a:cs typeface="Cambria"/>
            </a:endParaRPr>
          </a:p>
          <a:p>
            <a:pPr marL="285750" indent="-285750">
              <a:buFont typeface="Arial"/>
              <a:buChar char="•"/>
            </a:pPr>
            <a:r>
              <a:rPr lang="en-US" sz="1400" dirty="0" smtClean="0">
                <a:latin typeface="Cambria"/>
                <a:cs typeface="Cambria"/>
              </a:rPr>
              <a:t>Shown as </a:t>
            </a:r>
            <a:r>
              <a:rPr lang="en-US" sz="1400" dirty="0">
                <a:latin typeface="Cambria"/>
                <a:cs typeface="Cambria"/>
              </a:rPr>
              <a:t>a</a:t>
            </a:r>
            <a:r>
              <a:rPr lang="en-US" sz="1400" dirty="0" smtClean="0">
                <a:latin typeface="Cambria"/>
                <a:cs typeface="Cambria"/>
              </a:rPr>
              <a:t>bsolute measurements, rather than differences</a:t>
            </a:r>
            <a:endParaRPr lang="en-US" sz="1400" dirty="0">
              <a:latin typeface="Cambria"/>
              <a:cs typeface="Cambria"/>
            </a:endParaRPr>
          </a:p>
          <a:p>
            <a:pPr marL="285750" indent="-285750">
              <a:buFont typeface="Arial"/>
              <a:buChar char="•"/>
            </a:pPr>
            <a:r>
              <a:rPr lang="en-US" sz="1400" dirty="0">
                <a:latin typeface="Cambria"/>
                <a:cs typeface="Cambria"/>
              </a:rPr>
              <a:t>L</a:t>
            </a:r>
            <a:r>
              <a:rPr lang="en-US" sz="1400" dirty="0" smtClean="0">
                <a:latin typeface="Cambria"/>
                <a:cs typeface="Cambria"/>
              </a:rPr>
              <a:t>ines show theoretical trend</a:t>
            </a:r>
          </a:p>
        </p:txBody>
      </p:sp>
      <p:pic>
        <p:nvPicPr>
          <p:cNvPr id="3" name="Picture 2"/>
          <p:cNvPicPr>
            <a:picLocks noChangeAspect="1"/>
          </p:cNvPicPr>
          <p:nvPr/>
        </p:nvPicPr>
        <p:blipFill>
          <a:blip r:embed="rId3"/>
          <a:stretch>
            <a:fillRect/>
          </a:stretch>
        </p:blipFill>
        <p:spPr>
          <a:xfrm>
            <a:off x="0" y="2286000"/>
            <a:ext cx="9144000" cy="4572000"/>
          </a:xfrm>
          <a:prstGeom prst="rect">
            <a:avLst/>
          </a:prstGeom>
        </p:spPr>
      </p:pic>
    </p:spTree>
    <p:extLst>
      <p:ext uri="{BB962C8B-B14F-4D97-AF65-F5344CB8AC3E}">
        <p14:creationId xmlns:p14="http://schemas.microsoft.com/office/powerpoint/2010/main" val="57804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5803" y="565868"/>
            <a:ext cx="7160935" cy="1292662"/>
          </a:xfrm>
          <a:prstGeom prst="rect">
            <a:avLst/>
          </a:prstGeom>
          <a:noFill/>
        </p:spPr>
        <p:txBody>
          <a:bodyPr wrap="none" rtlCol="0">
            <a:spAutoFit/>
          </a:bodyPr>
          <a:lstStyle/>
          <a:p>
            <a:pPr>
              <a:spcAft>
                <a:spcPts val="600"/>
              </a:spcAft>
            </a:pPr>
            <a:r>
              <a:rPr lang="en-US" b="1" dirty="0" smtClean="0">
                <a:latin typeface="Cambria"/>
                <a:cs typeface="Cambria"/>
              </a:rPr>
              <a:t>Fraction of total C respired against 14C </a:t>
            </a:r>
            <a:r>
              <a:rPr lang="en-US" b="1" dirty="0" err="1" smtClean="0">
                <a:latin typeface="Cambria"/>
                <a:cs typeface="Cambria"/>
              </a:rPr>
              <a:t>dif</a:t>
            </a:r>
            <a:endParaRPr lang="en-US" b="1" dirty="0" smtClean="0">
              <a:latin typeface="Cambria"/>
              <a:cs typeface="Cambria"/>
            </a:endParaRPr>
          </a:p>
          <a:p>
            <a:pPr>
              <a:spcAft>
                <a:spcPts val="600"/>
              </a:spcAft>
            </a:pPr>
            <a:r>
              <a:rPr lang="en-US" dirty="0" smtClean="0">
                <a:solidFill>
                  <a:srgbClr val="000000"/>
                </a:solidFill>
                <a:latin typeface="Cambria"/>
                <a:cs typeface="Cambria"/>
              </a:rPr>
              <a:t>Treatment: </a:t>
            </a:r>
            <a:r>
              <a:rPr lang="en-US" dirty="0">
                <a:solidFill>
                  <a:srgbClr val="FF0000"/>
                </a:solidFill>
                <a:latin typeface="Cambria"/>
                <a:cs typeface="Cambria"/>
              </a:rPr>
              <a:t>“air-</a:t>
            </a:r>
            <a:r>
              <a:rPr lang="en-US" dirty="0" smtClean="0">
                <a:solidFill>
                  <a:srgbClr val="FF0000"/>
                </a:solidFill>
                <a:latin typeface="Cambria"/>
                <a:cs typeface="Cambria"/>
              </a:rPr>
              <a:t>dry”</a:t>
            </a:r>
          </a:p>
          <a:p>
            <a:pPr marL="285750" indent="-285750">
              <a:buFont typeface="Arial"/>
              <a:buChar char="•"/>
            </a:pPr>
            <a:r>
              <a:rPr lang="en-US" sz="1600" i="1" baseline="30000" dirty="0" smtClean="0">
                <a:latin typeface="Cambria"/>
                <a:cs typeface="Cambria"/>
              </a:rPr>
              <a:t>14</a:t>
            </a:r>
            <a:r>
              <a:rPr lang="en-US" sz="1600" i="1" dirty="0" smtClean="0">
                <a:latin typeface="Cambria"/>
                <a:cs typeface="Cambria"/>
              </a:rPr>
              <a:t>C difference (y-axis): equilibrium respiration only</a:t>
            </a:r>
          </a:p>
          <a:p>
            <a:pPr marL="285750" indent="-285750">
              <a:buFont typeface="Arial"/>
              <a:buChar char="•"/>
            </a:pPr>
            <a:r>
              <a:rPr lang="en-US" sz="1600" i="1" dirty="0" smtClean="0">
                <a:latin typeface="Cambria"/>
                <a:cs typeface="Cambria"/>
              </a:rPr>
              <a:t>difference in ‰ soil C respired (x-axis): entire incubation, i.e. pre + equilibrium</a:t>
            </a:r>
            <a:endParaRPr lang="en-US" sz="1600" i="1" dirty="0">
              <a:latin typeface="Cambria"/>
              <a:cs typeface="Cambria"/>
            </a:endParaRPr>
          </a:p>
        </p:txBody>
      </p:sp>
      <p:pic>
        <p:nvPicPr>
          <p:cNvPr id="8" name="Picture 7"/>
          <p:cNvPicPr>
            <a:picLocks noChangeAspect="1"/>
          </p:cNvPicPr>
          <p:nvPr/>
        </p:nvPicPr>
        <p:blipFill>
          <a:blip r:embed="rId3"/>
          <a:stretch>
            <a:fillRect/>
          </a:stretch>
        </p:blipFill>
        <p:spPr>
          <a:xfrm>
            <a:off x="762000" y="1778000"/>
            <a:ext cx="7620000" cy="5080000"/>
          </a:xfrm>
          <a:prstGeom prst="rect">
            <a:avLst/>
          </a:prstGeom>
        </p:spPr>
      </p:pic>
    </p:spTree>
    <p:extLst>
      <p:ext uri="{BB962C8B-B14F-4D97-AF65-F5344CB8AC3E}">
        <p14:creationId xmlns:p14="http://schemas.microsoft.com/office/powerpoint/2010/main" val="35741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5803" y="565868"/>
            <a:ext cx="5724644" cy="1046440"/>
          </a:xfrm>
          <a:prstGeom prst="rect">
            <a:avLst/>
          </a:prstGeom>
          <a:noFill/>
        </p:spPr>
        <p:txBody>
          <a:bodyPr wrap="none" rtlCol="0">
            <a:spAutoFit/>
          </a:bodyPr>
          <a:lstStyle/>
          <a:p>
            <a:pPr>
              <a:spcAft>
                <a:spcPts val="600"/>
              </a:spcAft>
            </a:pPr>
            <a:r>
              <a:rPr lang="en-US" b="1" dirty="0" smtClean="0">
                <a:latin typeface="Cambria"/>
                <a:cs typeface="Cambria"/>
              </a:rPr>
              <a:t>Fraction of total C respired against 14C </a:t>
            </a:r>
            <a:r>
              <a:rPr lang="en-US" b="1" dirty="0" err="1" smtClean="0">
                <a:latin typeface="Cambria"/>
                <a:cs typeface="Cambria"/>
              </a:rPr>
              <a:t>dif</a:t>
            </a:r>
            <a:endParaRPr lang="en-US" b="1" dirty="0" smtClean="0">
              <a:latin typeface="Cambria"/>
              <a:cs typeface="Cambria"/>
            </a:endParaRPr>
          </a:p>
          <a:p>
            <a:pPr>
              <a:spcAft>
                <a:spcPts val="600"/>
              </a:spcAft>
            </a:pPr>
            <a:r>
              <a:rPr lang="en-US" dirty="0" smtClean="0">
                <a:solidFill>
                  <a:srgbClr val="000000"/>
                </a:solidFill>
                <a:latin typeface="Cambria"/>
                <a:cs typeface="Cambria"/>
              </a:rPr>
              <a:t>Treatment: </a:t>
            </a:r>
            <a:r>
              <a:rPr lang="en-US" dirty="0">
                <a:solidFill>
                  <a:srgbClr val="FF0000"/>
                </a:solidFill>
                <a:latin typeface="Cambria"/>
                <a:cs typeface="Cambria"/>
              </a:rPr>
              <a:t>“air-</a:t>
            </a:r>
            <a:r>
              <a:rPr lang="en-US" dirty="0" smtClean="0">
                <a:solidFill>
                  <a:srgbClr val="FF0000"/>
                </a:solidFill>
                <a:latin typeface="Cambria"/>
                <a:cs typeface="Cambria"/>
              </a:rPr>
              <a:t>dry”</a:t>
            </a:r>
          </a:p>
          <a:p>
            <a:pPr marL="285750" indent="-285750">
              <a:spcAft>
                <a:spcPts val="600"/>
              </a:spcAft>
              <a:buFont typeface="Arial"/>
              <a:buChar char="•"/>
            </a:pPr>
            <a:r>
              <a:rPr lang="en-US" sz="1600" i="1" dirty="0" smtClean="0">
                <a:latin typeface="Cambria"/>
                <a:cs typeface="Cambria"/>
              </a:rPr>
              <a:t>both pre-incubation and equilibrium respiration data shown</a:t>
            </a:r>
          </a:p>
        </p:txBody>
      </p:sp>
      <p:pic>
        <p:nvPicPr>
          <p:cNvPr id="3" name="Picture 2"/>
          <p:cNvPicPr>
            <a:picLocks noChangeAspect="1"/>
          </p:cNvPicPr>
          <p:nvPr/>
        </p:nvPicPr>
        <p:blipFill>
          <a:blip r:embed="rId3"/>
          <a:stretch>
            <a:fillRect/>
          </a:stretch>
        </p:blipFill>
        <p:spPr>
          <a:xfrm>
            <a:off x="762000" y="1778000"/>
            <a:ext cx="7620000" cy="5080000"/>
          </a:xfrm>
          <a:prstGeom prst="rect">
            <a:avLst/>
          </a:prstGeom>
        </p:spPr>
      </p:pic>
    </p:spTree>
    <p:extLst>
      <p:ext uri="{BB962C8B-B14F-4D97-AF65-F5344CB8AC3E}">
        <p14:creationId xmlns:p14="http://schemas.microsoft.com/office/powerpoint/2010/main" val="243668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65803" y="565868"/>
            <a:ext cx="7160935" cy="1292662"/>
          </a:xfrm>
          <a:prstGeom prst="rect">
            <a:avLst/>
          </a:prstGeom>
          <a:noFill/>
        </p:spPr>
        <p:txBody>
          <a:bodyPr wrap="none" rtlCol="0">
            <a:spAutoFit/>
          </a:bodyPr>
          <a:lstStyle/>
          <a:p>
            <a:pPr>
              <a:spcAft>
                <a:spcPts val="600"/>
              </a:spcAft>
            </a:pPr>
            <a:r>
              <a:rPr lang="en-US" b="1" dirty="0" smtClean="0">
                <a:latin typeface="Cambria"/>
                <a:cs typeface="Cambria"/>
              </a:rPr>
              <a:t>Fraction of total C respired against 14C </a:t>
            </a:r>
            <a:r>
              <a:rPr lang="en-US" b="1" dirty="0" err="1" smtClean="0">
                <a:latin typeface="Cambria"/>
                <a:cs typeface="Cambria"/>
              </a:rPr>
              <a:t>dif</a:t>
            </a:r>
            <a:endParaRPr lang="en-US" b="1" dirty="0" smtClean="0">
              <a:latin typeface="Cambria"/>
              <a:cs typeface="Cambria"/>
            </a:endParaRPr>
          </a:p>
          <a:p>
            <a:pPr>
              <a:spcAft>
                <a:spcPts val="600"/>
              </a:spcAft>
            </a:pPr>
            <a:r>
              <a:rPr lang="en-US" dirty="0" smtClean="0">
                <a:latin typeface="Cambria"/>
                <a:cs typeface="Cambria"/>
              </a:rPr>
              <a:t>Treatment: </a:t>
            </a:r>
            <a:r>
              <a:rPr lang="en-US" dirty="0">
                <a:solidFill>
                  <a:srgbClr val="FF0000"/>
                </a:solidFill>
                <a:latin typeface="Cambria"/>
                <a:cs typeface="Cambria"/>
              </a:rPr>
              <a:t>“air-dry + storage</a:t>
            </a:r>
            <a:r>
              <a:rPr lang="en-US" dirty="0" smtClean="0">
                <a:solidFill>
                  <a:srgbClr val="FF0000"/>
                </a:solidFill>
                <a:latin typeface="Cambria"/>
                <a:cs typeface="Cambria"/>
              </a:rPr>
              <a:t>”</a:t>
            </a:r>
          </a:p>
          <a:p>
            <a:pPr marL="285750" indent="-285750">
              <a:buFont typeface="Arial"/>
              <a:buChar char="•"/>
            </a:pPr>
            <a:r>
              <a:rPr lang="en-US" sz="1600" i="1" baseline="30000" dirty="0" smtClean="0">
                <a:latin typeface="Cambria"/>
                <a:cs typeface="Cambria"/>
              </a:rPr>
              <a:t>14</a:t>
            </a:r>
            <a:r>
              <a:rPr lang="en-US" sz="1600" i="1" dirty="0" smtClean="0">
                <a:latin typeface="Cambria"/>
                <a:cs typeface="Cambria"/>
              </a:rPr>
              <a:t>C difference (y-axis): equilibrium respiration only</a:t>
            </a:r>
          </a:p>
          <a:p>
            <a:pPr marL="285750" indent="-285750">
              <a:buFont typeface="Arial"/>
              <a:buChar char="•"/>
            </a:pPr>
            <a:r>
              <a:rPr lang="en-US" sz="1600" i="1" dirty="0" smtClean="0">
                <a:latin typeface="Cambria"/>
                <a:cs typeface="Cambria"/>
              </a:rPr>
              <a:t>difference in ‰ soil C respired (x-axis): entire incubation, i.e. pre + equilibrium</a:t>
            </a:r>
            <a:endParaRPr lang="en-US" sz="1600" i="1" dirty="0">
              <a:latin typeface="Cambria"/>
              <a:cs typeface="Cambria"/>
            </a:endParaRPr>
          </a:p>
        </p:txBody>
      </p:sp>
      <p:pic>
        <p:nvPicPr>
          <p:cNvPr id="8" name="Picture 7"/>
          <p:cNvPicPr>
            <a:picLocks noChangeAspect="1"/>
          </p:cNvPicPr>
          <p:nvPr/>
        </p:nvPicPr>
        <p:blipFill>
          <a:blip r:embed="rId3"/>
          <a:stretch>
            <a:fillRect/>
          </a:stretch>
        </p:blipFill>
        <p:spPr>
          <a:xfrm>
            <a:off x="762000" y="1778000"/>
            <a:ext cx="7620000" cy="5080000"/>
          </a:xfrm>
          <a:prstGeom prst="rect">
            <a:avLst/>
          </a:prstGeom>
        </p:spPr>
      </p:pic>
    </p:spTree>
    <p:extLst>
      <p:ext uri="{BB962C8B-B14F-4D97-AF65-F5344CB8AC3E}">
        <p14:creationId xmlns:p14="http://schemas.microsoft.com/office/powerpoint/2010/main" val="137603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7620000" cy="1431161"/>
          </a:xfrm>
          <a:prstGeom prst="rect">
            <a:avLst/>
          </a:prstGeom>
          <a:noFill/>
        </p:spPr>
        <p:txBody>
          <a:bodyPr wrap="square" rtlCol="0">
            <a:spAutoFit/>
          </a:bodyPr>
          <a:lstStyle/>
          <a:p>
            <a:pPr>
              <a:spcAft>
                <a:spcPts val="600"/>
              </a:spcAft>
            </a:pPr>
            <a:r>
              <a:rPr lang="en-US" b="1" dirty="0" smtClean="0">
                <a:latin typeface="Cambria"/>
                <a:cs typeface="Cambria"/>
              </a:rPr>
              <a:t>Conceptual plot (1)</a:t>
            </a:r>
          </a:p>
          <a:p>
            <a:pPr marL="285750" indent="-285750">
              <a:buFont typeface="Arial"/>
              <a:buChar char="•"/>
            </a:pPr>
            <a:r>
              <a:rPr lang="en-US" sz="1600" i="1" dirty="0" smtClean="0">
                <a:latin typeface="Cambria"/>
                <a:cs typeface="Cambria"/>
              </a:rPr>
              <a:t>Illustration of the importance in having multiple time points to improve model constraints</a:t>
            </a:r>
          </a:p>
          <a:p>
            <a:pPr marL="285750" indent="-285750">
              <a:buFont typeface="Arial"/>
              <a:buChar char="•"/>
            </a:pPr>
            <a:r>
              <a:rPr lang="en-US" sz="1600" i="1" dirty="0" smtClean="0">
                <a:latin typeface="Cambria"/>
                <a:cs typeface="Cambria"/>
              </a:rPr>
              <a:t>Fit a model with one time point and show multiple solutions; compare to the solution found with two time points</a:t>
            </a:r>
          </a:p>
        </p:txBody>
      </p:sp>
    </p:spTree>
    <p:extLst>
      <p:ext uri="{BB962C8B-B14F-4D97-AF65-F5344CB8AC3E}">
        <p14:creationId xmlns:p14="http://schemas.microsoft.com/office/powerpoint/2010/main" val="2074056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0" y="1778000"/>
            <a:ext cx="7620000" cy="5080000"/>
          </a:xfrm>
          <a:prstGeom prst="rect">
            <a:avLst/>
          </a:prstGeom>
        </p:spPr>
      </p:pic>
      <p:sp>
        <p:nvSpPr>
          <p:cNvPr id="2" name="TextBox 1"/>
          <p:cNvSpPr txBox="1"/>
          <p:nvPr/>
        </p:nvSpPr>
        <p:spPr>
          <a:xfrm>
            <a:off x="565803" y="565868"/>
            <a:ext cx="7620000" cy="1184940"/>
          </a:xfrm>
          <a:prstGeom prst="rect">
            <a:avLst/>
          </a:prstGeom>
          <a:noFill/>
        </p:spPr>
        <p:txBody>
          <a:bodyPr wrap="square" rtlCol="0">
            <a:spAutoFit/>
          </a:bodyPr>
          <a:lstStyle/>
          <a:p>
            <a:pPr>
              <a:spcAft>
                <a:spcPts val="600"/>
              </a:spcAft>
            </a:pPr>
            <a:r>
              <a:rPr lang="en-US" b="1" dirty="0" smtClean="0">
                <a:latin typeface="Cambria"/>
                <a:cs typeface="Cambria"/>
              </a:rPr>
              <a:t>Conceptual plot (2)</a:t>
            </a:r>
          </a:p>
          <a:p>
            <a:pPr marL="285750" indent="-285750">
              <a:buFont typeface="Arial"/>
              <a:buChar char="•"/>
            </a:pPr>
            <a:r>
              <a:rPr lang="en-US" sz="1600" i="1" dirty="0" smtClean="0">
                <a:latin typeface="Cambria"/>
                <a:cs typeface="Cambria"/>
              </a:rPr>
              <a:t>Inset shows potential shifts in </a:t>
            </a:r>
            <a:r>
              <a:rPr lang="en-US" sz="1600" i="1" baseline="30000" dirty="0">
                <a:latin typeface="Cambria"/>
                <a:cs typeface="Cambria"/>
              </a:rPr>
              <a:t>14</a:t>
            </a:r>
            <a:r>
              <a:rPr lang="en-US" sz="1600" i="1" dirty="0">
                <a:latin typeface="Cambria"/>
                <a:cs typeface="Cambria"/>
              </a:rPr>
              <a:t>C-CO</a:t>
            </a:r>
            <a:r>
              <a:rPr lang="en-US" sz="1600" i="1" baseline="-25000" dirty="0">
                <a:latin typeface="Cambria"/>
                <a:cs typeface="Cambria"/>
              </a:rPr>
              <a:t>2</a:t>
            </a:r>
            <a:r>
              <a:rPr lang="en-US" sz="1600" i="1" dirty="0">
                <a:latin typeface="Cambria"/>
                <a:cs typeface="Cambria"/>
              </a:rPr>
              <a:t> </a:t>
            </a:r>
            <a:r>
              <a:rPr lang="en-US" sz="1600" i="1" dirty="0" smtClean="0">
                <a:latin typeface="Cambria"/>
                <a:cs typeface="Cambria"/>
              </a:rPr>
              <a:t>in response to treatment (relative </a:t>
            </a:r>
            <a:r>
              <a:rPr lang="en-US" sz="1600" i="1" dirty="0">
                <a:latin typeface="Cambria"/>
                <a:cs typeface="Cambria"/>
              </a:rPr>
              <a:t>to </a:t>
            </a:r>
            <a:r>
              <a:rPr lang="en-US" sz="1600" i="1" dirty="0" smtClean="0">
                <a:latin typeface="Cambria"/>
                <a:cs typeface="Cambria"/>
              </a:rPr>
              <a:t>control)</a:t>
            </a:r>
          </a:p>
          <a:p>
            <a:pPr marL="285750" indent="-285750">
              <a:buFont typeface="Arial"/>
              <a:buChar char="•"/>
            </a:pPr>
            <a:r>
              <a:rPr lang="en-US" sz="1600" i="1" dirty="0">
                <a:latin typeface="Cambria"/>
                <a:cs typeface="Cambria"/>
              </a:rPr>
              <a:t>D</a:t>
            </a:r>
            <a:r>
              <a:rPr lang="en-US" sz="1600" i="1" dirty="0" smtClean="0">
                <a:latin typeface="Cambria"/>
                <a:cs typeface="Cambria"/>
              </a:rPr>
              <a:t>irection of shift implies changes in the relative </a:t>
            </a:r>
            <a:r>
              <a:rPr lang="en-US" sz="1600" i="1" dirty="0">
                <a:latin typeface="Cambria"/>
                <a:cs typeface="Cambria"/>
              </a:rPr>
              <a:t>contribution of </a:t>
            </a:r>
            <a:r>
              <a:rPr lang="en-US" sz="1600" i="1" dirty="0" smtClean="0">
                <a:latin typeface="Cambria"/>
                <a:cs typeface="Cambria"/>
              </a:rPr>
              <a:t>soil </a:t>
            </a:r>
            <a:r>
              <a:rPr lang="en-US" sz="1600" i="1" dirty="0">
                <a:latin typeface="Cambria"/>
                <a:cs typeface="Cambria"/>
              </a:rPr>
              <a:t>C </a:t>
            </a:r>
            <a:r>
              <a:rPr lang="en-US" sz="1600" i="1" dirty="0" smtClean="0">
                <a:latin typeface="Cambria"/>
                <a:cs typeface="Cambria"/>
              </a:rPr>
              <a:t>pools with different intrinsic cycling rates (e.g. “fast” or “slow”) to respiration</a:t>
            </a:r>
            <a:endParaRPr lang="en-US" sz="1600" i="1" dirty="0">
              <a:latin typeface="Cambria"/>
              <a:cs typeface="Cambria"/>
            </a:endParaRPr>
          </a:p>
        </p:txBody>
      </p:sp>
      <p:sp>
        <p:nvSpPr>
          <p:cNvPr id="13" name="TextBox 12"/>
          <p:cNvSpPr txBox="1"/>
          <p:nvPr/>
        </p:nvSpPr>
        <p:spPr>
          <a:xfrm>
            <a:off x="6254970" y="3307872"/>
            <a:ext cx="1553330" cy="338554"/>
          </a:xfrm>
          <a:prstGeom prst="rect">
            <a:avLst/>
          </a:prstGeom>
          <a:solidFill>
            <a:schemeClr val="bg1"/>
          </a:solidFill>
        </p:spPr>
        <p:txBody>
          <a:bodyPr wrap="none" rtlCol="0">
            <a:spAutoFit/>
          </a:bodyPr>
          <a:lstStyle/>
          <a:p>
            <a:r>
              <a:rPr lang="en-US" sz="1600" dirty="0" smtClean="0">
                <a:latin typeface="Arial"/>
                <a:cs typeface="Arial"/>
              </a:rPr>
              <a:t>pool (modeled)</a:t>
            </a:r>
            <a:endParaRPr lang="en-US" sz="1600" dirty="0">
              <a:latin typeface="Arial"/>
              <a:cs typeface="Arial"/>
            </a:endParaRPr>
          </a:p>
        </p:txBody>
      </p:sp>
      <p:grpSp>
        <p:nvGrpSpPr>
          <p:cNvPr id="8" name="Group 7"/>
          <p:cNvGrpSpPr/>
          <p:nvPr/>
        </p:nvGrpSpPr>
        <p:grpSpPr>
          <a:xfrm>
            <a:off x="6254970" y="1899447"/>
            <a:ext cx="2449999" cy="1174393"/>
            <a:chOff x="6325525" y="1899447"/>
            <a:chExt cx="2449999" cy="1174393"/>
          </a:xfrm>
        </p:grpSpPr>
        <p:grpSp>
          <p:nvGrpSpPr>
            <p:cNvPr id="22" name="Group 21"/>
            <p:cNvGrpSpPr/>
            <p:nvPr/>
          </p:nvGrpSpPr>
          <p:grpSpPr>
            <a:xfrm>
              <a:off x="6325525" y="1899447"/>
              <a:ext cx="2449999" cy="1174393"/>
              <a:chOff x="6734747" y="1946109"/>
              <a:chExt cx="2449999" cy="1174393"/>
            </a:xfrm>
          </p:grpSpPr>
          <p:sp>
            <p:nvSpPr>
              <p:cNvPr id="10" name="TextBox 9"/>
              <p:cNvSpPr txBox="1"/>
              <p:nvPr/>
            </p:nvSpPr>
            <p:spPr>
              <a:xfrm>
                <a:off x="6901617" y="2148413"/>
                <a:ext cx="346294" cy="646331"/>
              </a:xfrm>
              <a:prstGeom prst="rect">
                <a:avLst/>
              </a:prstGeom>
              <a:noFill/>
            </p:spPr>
            <p:txBody>
              <a:bodyPr wrap="none" rtlCol="0">
                <a:spAutoFit/>
              </a:bodyPr>
              <a:lstStyle/>
              <a:p>
                <a:pPr algn="ctr"/>
                <a:r>
                  <a:rPr lang="en-US" sz="3600" dirty="0" smtClean="0">
                    <a:solidFill>
                      <a:srgbClr val="FA6FFD"/>
                    </a:solidFill>
                    <a:latin typeface="Arial"/>
                    <a:cs typeface="Arial"/>
                  </a:rPr>
                  <a:t>•</a:t>
                </a:r>
                <a:endParaRPr lang="en-US" sz="3600" dirty="0">
                  <a:solidFill>
                    <a:srgbClr val="FA6FFD"/>
                  </a:solidFill>
                  <a:latin typeface="Arial"/>
                  <a:cs typeface="Arial"/>
                </a:endParaRPr>
              </a:p>
            </p:txBody>
          </p:sp>
          <p:sp>
            <p:nvSpPr>
              <p:cNvPr id="14" name="TextBox 13"/>
              <p:cNvSpPr txBox="1"/>
              <p:nvPr/>
            </p:nvSpPr>
            <p:spPr>
              <a:xfrm>
                <a:off x="6734747" y="1946109"/>
                <a:ext cx="2248733" cy="338554"/>
              </a:xfrm>
              <a:prstGeom prst="rect">
                <a:avLst/>
              </a:prstGeom>
              <a:noFill/>
            </p:spPr>
            <p:txBody>
              <a:bodyPr wrap="none" rtlCol="0">
                <a:spAutoFit/>
              </a:bodyPr>
              <a:lstStyle/>
              <a:p>
                <a:r>
                  <a:rPr lang="en-US" sz="1600" dirty="0" smtClean="0">
                    <a:latin typeface="Arial"/>
                    <a:cs typeface="Arial"/>
                  </a:rPr>
                  <a:t>respiration (measured)</a:t>
                </a:r>
                <a:endParaRPr lang="en-US" sz="1600" dirty="0">
                  <a:latin typeface="Arial"/>
                  <a:cs typeface="Arial"/>
                </a:endParaRPr>
              </a:p>
            </p:txBody>
          </p:sp>
          <p:sp>
            <p:nvSpPr>
              <p:cNvPr id="15" name="TextBox 14"/>
              <p:cNvSpPr txBox="1"/>
              <p:nvPr/>
            </p:nvSpPr>
            <p:spPr>
              <a:xfrm>
                <a:off x="7169651" y="2331838"/>
                <a:ext cx="646556" cy="276999"/>
              </a:xfrm>
              <a:prstGeom prst="rect">
                <a:avLst/>
              </a:prstGeom>
              <a:noFill/>
            </p:spPr>
            <p:txBody>
              <a:bodyPr wrap="none" rtlCol="0">
                <a:spAutoFit/>
              </a:bodyPr>
              <a:lstStyle/>
              <a:p>
                <a:r>
                  <a:rPr lang="en-US" sz="1200" dirty="0" smtClean="0">
                    <a:latin typeface="Arial"/>
                    <a:cs typeface="Arial"/>
                  </a:rPr>
                  <a:t>control</a:t>
                </a:r>
                <a:endParaRPr lang="en-US" sz="1200" dirty="0">
                  <a:latin typeface="Arial"/>
                  <a:cs typeface="Arial"/>
                </a:endParaRPr>
              </a:p>
            </p:txBody>
          </p:sp>
          <p:sp>
            <p:nvSpPr>
              <p:cNvPr id="16" name="TextBox 15"/>
              <p:cNvSpPr txBox="1"/>
              <p:nvPr/>
            </p:nvSpPr>
            <p:spPr>
              <a:xfrm>
                <a:off x="7169651" y="2580615"/>
                <a:ext cx="2015095" cy="276999"/>
              </a:xfrm>
              <a:prstGeom prst="rect">
                <a:avLst/>
              </a:prstGeom>
              <a:noFill/>
            </p:spPr>
            <p:txBody>
              <a:bodyPr wrap="none" rtlCol="0">
                <a:spAutoFit/>
              </a:bodyPr>
              <a:lstStyle/>
              <a:p>
                <a:r>
                  <a:rPr lang="en-US" sz="1200" dirty="0" smtClean="0">
                    <a:latin typeface="Arial"/>
                    <a:cs typeface="Arial"/>
                  </a:rPr>
                  <a:t>greater slow C contribution</a:t>
                </a:r>
                <a:endParaRPr lang="en-US" sz="1200" dirty="0">
                  <a:latin typeface="Arial"/>
                  <a:cs typeface="Arial"/>
                </a:endParaRPr>
              </a:p>
            </p:txBody>
          </p:sp>
          <p:sp>
            <p:nvSpPr>
              <p:cNvPr id="17" name="TextBox 16"/>
              <p:cNvSpPr txBox="1"/>
              <p:nvPr/>
            </p:nvSpPr>
            <p:spPr>
              <a:xfrm>
                <a:off x="7169651" y="2843503"/>
                <a:ext cx="1955283" cy="276999"/>
              </a:xfrm>
              <a:prstGeom prst="rect">
                <a:avLst/>
              </a:prstGeom>
              <a:noFill/>
            </p:spPr>
            <p:txBody>
              <a:bodyPr wrap="none" rtlCol="0">
                <a:spAutoFit/>
              </a:bodyPr>
              <a:lstStyle/>
              <a:p>
                <a:r>
                  <a:rPr lang="en-US" sz="1200" dirty="0" smtClean="0">
                    <a:latin typeface="Arial"/>
                    <a:cs typeface="Arial"/>
                  </a:rPr>
                  <a:t>greater fast C contribution</a:t>
                </a:r>
                <a:endParaRPr lang="en-US" sz="1200" dirty="0">
                  <a:latin typeface="Arial"/>
                  <a:cs typeface="Arial"/>
                </a:endParaRPr>
              </a:p>
            </p:txBody>
          </p:sp>
        </p:grpSp>
        <p:sp>
          <p:nvSpPr>
            <p:cNvPr id="43" name="Rectangle 42"/>
            <p:cNvSpPr/>
            <p:nvPr/>
          </p:nvSpPr>
          <p:spPr>
            <a:xfrm>
              <a:off x="6599148" y="2616225"/>
              <a:ext cx="137160" cy="137160"/>
            </a:xfrm>
            <a:prstGeom prst="rect">
              <a:avLst/>
            </a:prstGeom>
            <a:noFill/>
            <a:ln w="31750">
              <a:solidFill>
                <a:srgbClr val="F454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6599148" y="2862175"/>
              <a:ext cx="137160" cy="137160"/>
            </a:xfrm>
            <a:prstGeom prst="triangle">
              <a:avLst/>
            </a:prstGeom>
            <a:noFill/>
            <a:ln w="31750">
              <a:solidFill>
                <a:srgbClr val="F454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4" name="Picture 43"/>
          <p:cNvPicPr>
            <a:picLocks noChangeAspect="1"/>
          </p:cNvPicPr>
          <p:nvPr/>
        </p:nvPicPr>
        <p:blipFill>
          <a:blip r:embed="rId4"/>
          <a:stretch>
            <a:fillRect/>
          </a:stretch>
        </p:blipFill>
        <p:spPr>
          <a:xfrm>
            <a:off x="2870200" y="1903699"/>
            <a:ext cx="3175000" cy="2540000"/>
          </a:xfrm>
          <a:prstGeom prst="rect">
            <a:avLst/>
          </a:prstGeom>
        </p:spPr>
      </p:pic>
      <p:sp>
        <p:nvSpPr>
          <p:cNvPr id="28" name="Isosceles Triangle 27"/>
          <p:cNvSpPr/>
          <p:nvPr/>
        </p:nvSpPr>
        <p:spPr>
          <a:xfrm>
            <a:off x="5553199" y="3635252"/>
            <a:ext cx="109728" cy="109728"/>
          </a:xfrm>
          <a:prstGeom prst="triangle">
            <a:avLst/>
          </a:prstGeom>
          <a:noFill/>
          <a:ln w="31750">
            <a:solidFill>
              <a:srgbClr val="F454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p:cNvSpPr/>
          <p:nvPr/>
        </p:nvSpPr>
        <p:spPr>
          <a:xfrm>
            <a:off x="3744170" y="2431318"/>
            <a:ext cx="109728" cy="109728"/>
          </a:xfrm>
          <a:prstGeom prst="triangle">
            <a:avLst/>
          </a:prstGeom>
          <a:noFill/>
          <a:ln w="31750">
            <a:solidFill>
              <a:srgbClr val="F454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rotWithShape="1">
          <a:blip r:embed="rId3"/>
          <a:srcRect l="33596" t="37718" r="55243" b="45003"/>
          <a:stretch/>
        </p:blipFill>
        <p:spPr>
          <a:xfrm>
            <a:off x="2560320" y="3694176"/>
            <a:ext cx="850392" cy="877824"/>
          </a:xfrm>
          <a:prstGeom prst="rect">
            <a:avLst/>
          </a:prstGeom>
        </p:spPr>
      </p:pic>
      <p:sp>
        <p:nvSpPr>
          <p:cNvPr id="49" name="TextBox 48"/>
          <p:cNvSpPr txBox="1"/>
          <p:nvPr/>
        </p:nvSpPr>
        <p:spPr>
          <a:xfrm>
            <a:off x="3633376" y="2706294"/>
            <a:ext cx="307797" cy="338554"/>
          </a:xfrm>
          <a:prstGeom prst="rect">
            <a:avLst/>
          </a:prstGeom>
          <a:noFill/>
          <a:scene3d>
            <a:camera prst="orthographicFront">
              <a:rot lat="0" lon="0" rev="2700000"/>
            </a:camera>
            <a:lightRig rig="threePt" dir="t"/>
          </a:scene3d>
        </p:spPr>
        <p:txBody>
          <a:bodyPr wrap="none" rtlCol="0">
            <a:spAutoFit/>
          </a:bodyPr>
          <a:lstStyle/>
          <a:p>
            <a:r>
              <a:rPr lang="en-US" sz="1600" dirty="0">
                <a:solidFill>
                  <a:srgbClr val="FA6FFD"/>
                </a:solidFill>
                <a:latin typeface="Courier"/>
                <a:cs typeface="Courier"/>
              </a:rPr>
              <a:t>+</a:t>
            </a:r>
          </a:p>
        </p:txBody>
      </p:sp>
      <p:sp>
        <p:nvSpPr>
          <p:cNvPr id="50" name="TextBox 49"/>
          <p:cNvSpPr txBox="1"/>
          <p:nvPr/>
        </p:nvSpPr>
        <p:spPr>
          <a:xfrm>
            <a:off x="6417766" y="2481612"/>
            <a:ext cx="323188" cy="369332"/>
          </a:xfrm>
          <a:prstGeom prst="rect">
            <a:avLst/>
          </a:prstGeom>
          <a:noFill/>
          <a:scene3d>
            <a:camera prst="orthographicFront">
              <a:rot lat="0" lon="0" rev="2700000"/>
            </a:camera>
            <a:lightRig rig="threePt" dir="t"/>
          </a:scene3d>
        </p:spPr>
        <p:txBody>
          <a:bodyPr wrap="none" rtlCol="0">
            <a:spAutoFit/>
          </a:bodyPr>
          <a:lstStyle/>
          <a:p>
            <a:r>
              <a:rPr lang="en-US" dirty="0">
                <a:solidFill>
                  <a:srgbClr val="FA6FFD"/>
                </a:solidFill>
                <a:latin typeface="Courier"/>
                <a:cs typeface="Courier"/>
              </a:rPr>
              <a:t>+</a:t>
            </a:r>
          </a:p>
        </p:txBody>
      </p:sp>
      <p:sp>
        <p:nvSpPr>
          <p:cNvPr id="51" name="TextBox 50"/>
          <p:cNvSpPr txBox="1"/>
          <p:nvPr/>
        </p:nvSpPr>
        <p:spPr>
          <a:xfrm>
            <a:off x="5444126" y="3240359"/>
            <a:ext cx="307797" cy="338554"/>
          </a:xfrm>
          <a:prstGeom prst="rect">
            <a:avLst/>
          </a:prstGeom>
          <a:noFill/>
          <a:scene3d>
            <a:camera prst="orthographicFront">
              <a:rot lat="0" lon="0" rev="2700000"/>
            </a:camera>
            <a:lightRig rig="threePt" dir="t"/>
          </a:scene3d>
        </p:spPr>
        <p:txBody>
          <a:bodyPr wrap="none" rtlCol="0">
            <a:spAutoFit/>
          </a:bodyPr>
          <a:lstStyle/>
          <a:p>
            <a:r>
              <a:rPr lang="en-US" sz="1600" dirty="0">
                <a:solidFill>
                  <a:srgbClr val="FA6FFD"/>
                </a:solidFill>
                <a:latin typeface="Courier"/>
                <a:cs typeface="Courier"/>
              </a:rPr>
              <a:t>+</a:t>
            </a:r>
          </a:p>
        </p:txBody>
      </p:sp>
      <p:sp>
        <p:nvSpPr>
          <p:cNvPr id="33" name="Rectangle 32"/>
          <p:cNvSpPr/>
          <p:nvPr/>
        </p:nvSpPr>
        <p:spPr>
          <a:xfrm>
            <a:off x="3744170" y="2839182"/>
            <a:ext cx="109728" cy="109728"/>
          </a:xfrm>
          <a:prstGeom prst="rect">
            <a:avLst/>
          </a:prstGeom>
          <a:noFill/>
          <a:ln w="25400">
            <a:solidFill>
              <a:srgbClr val="F454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553199" y="3368343"/>
            <a:ext cx="109728" cy="109728"/>
          </a:xfrm>
          <a:prstGeom prst="rect">
            <a:avLst/>
          </a:prstGeom>
          <a:noFill/>
          <a:ln w="25400">
            <a:solidFill>
              <a:srgbClr val="F454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304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204230"/>
            <a:ext cx="5862483" cy="723275"/>
          </a:xfrm>
          <a:prstGeom prst="rect">
            <a:avLst/>
          </a:prstGeom>
          <a:noFill/>
        </p:spPr>
        <p:txBody>
          <a:bodyPr wrap="none" rtlCol="0">
            <a:spAutoFit/>
          </a:bodyPr>
          <a:lstStyle/>
          <a:p>
            <a:pPr>
              <a:spcAft>
                <a:spcPts val="600"/>
              </a:spcAft>
            </a:pPr>
            <a:r>
              <a:rPr lang="en-US" b="1" dirty="0" smtClean="0">
                <a:latin typeface="Cambria"/>
                <a:cs typeface="Cambria"/>
              </a:rPr>
              <a:t>Change in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over time </a:t>
            </a:r>
          </a:p>
          <a:p>
            <a:pPr>
              <a:spcAft>
                <a:spcPts val="600"/>
              </a:spcAft>
            </a:pPr>
            <a:r>
              <a:rPr lang="en-US" i="1" dirty="0" smtClean="0">
                <a:latin typeface="Cambria"/>
                <a:cs typeface="Cambria"/>
              </a:rPr>
              <a:t>(both control and treatment samples, from </a:t>
            </a:r>
            <a:r>
              <a:rPr lang="en-US" i="1" dirty="0" smtClean="0">
                <a:solidFill>
                  <a:srgbClr val="FF0000"/>
                </a:solidFill>
                <a:latin typeface="Cambria"/>
                <a:cs typeface="Cambria"/>
              </a:rPr>
              <a:t>2011 and 2019)</a:t>
            </a:r>
          </a:p>
        </p:txBody>
      </p:sp>
      <p:pic>
        <p:nvPicPr>
          <p:cNvPr id="20" name="Picture 19"/>
          <p:cNvPicPr>
            <a:picLocks noChangeAspect="1"/>
          </p:cNvPicPr>
          <p:nvPr/>
        </p:nvPicPr>
        <p:blipFill>
          <a:blip r:embed="rId3"/>
          <a:stretch>
            <a:fillRect/>
          </a:stretch>
        </p:blipFill>
        <p:spPr>
          <a:xfrm>
            <a:off x="0" y="1143000"/>
            <a:ext cx="9144000" cy="5715000"/>
          </a:xfrm>
          <a:prstGeom prst="rect">
            <a:avLst/>
          </a:prstGeom>
        </p:spPr>
      </p:pic>
    </p:spTree>
    <p:extLst>
      <p:ext uri="{BB962C8B-B14F-4D97-AF65-F5344CB8AC3E}">
        <p14:creationId xmlns:p14="http://schemas.microsoft.com/office/powerpoint/2010/main" val="316858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286000"/>
            <a:ext cx="9144000" cy="4572000"/>
          </a:xfrm>
          <a:prstGeom prst="rect">
            <a:avLst/>
          </a:prstGeom>
        </p:spPr>
      </p:pic>
      <p:sp>
        <p:nvSpPr>
          <p:cNvPr id="2" name="TextBox 1"/>
          <p:cNvSpPr txBox="1"/>
          <p:nvPr/>
        </p:nvSpPr>
        <p:spPr>
          <a:xfrm>
            <a:off x="565803" y="565868"/>
            <a:ext cx="6787497" cy="1738938"/>
          </a:xfrm>
          <a:prstGeom prst="rect">
            <a:avLst/>
          </a:prstGeom>
          <a:noFill/>
        </p:spPr>
        <p:txBody>
          <a:bodyPr wrap="square" rtlCol="0">
            <a:spAutoFit/>
          </a:bodyPr>
          <a:lstStyle/>
          <a:p>
            <a:pPr>
              <a:spcAft>
                <a:spcPts val="600"/>
              </a:spcAft>
            </a:pPr>
            <a:r>
              <a:rPr lang="en-US" b="1" dirty="0" smtClean="0">
                <a:latin typeface="Cambria"/>
                <a:cs typeface="Cambria"/>
              </a:rPr>
              <a:t>Treatment effects 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r>
              <a:rPr lang="en-US" dirty="0" smtClean="0">
                <a:solidFill>
                  <a:srgbClr val="FF0000"/>
                </a:solidFill>
                <a:latin typeface="Cambria"/>
                <a:cs typeface="Cambria"/>
              </a:rPr>
              <a:t>(selected 2011 and 2019 samples)</a:t>
            </a:r>
            <a:endParaRPr lang="en-US" sz="1400" dirty="0" smtClean="0">
              <a:solidFill>
                <a:prstClr val="black"/>
              </a:solidFill>
              <a:latin typeface="Cambria"/>
              <a:cs typeface="Cambria"/>
            </a:endParaRPr>
          </a:p>
          <a:p>
            <a:pPr marL="285750" lvl="0" indent="-285750">
              <a:buFont typeface="Arial"/>
              <a:buChar char="•"/>
            </a:pPr>
            <a:r>
              <a:rPr lang="en-US" sz="1400" dirty="0" smtClean="0">
                <a:solidFill>
                  <a:prstClr val="black"/>
                </a:solidFill>
                <a:latin typeface="Cambria"/>
                <a:cs typeface="Cambria"/>
              </a:rPr>
              <a:t>Only data from representative samples HEG32 and HEW41 shown to avoid over-plotting</a:t>
            </a:r>
          </a:p>
          <a:p>
            <a:pPr marL="285750" lvl="0" indent="-285750">
              <a:buFont typeface="Arial"/>
              <a:buChar char="•"/>
            </a:pPr>
            <a:r>
              <a:rPr lang="en-US" sz="1400" dirty="0" smtClean="0">
                <a:solidFill>
                  <a:prstClr val="black"/>
                </a:solidFill>
                <a:latin typeface="Cambria"/>
                <a:cs typeface="Cambria"/>
              </a:rPr>
              <a:t>Grassland samples show </a:t>
            </a:r>
            <a:r>
              <a:rPr lang="en-US" sz="1400" i="1" dirty="0" smtClean="0">
                <a:solidFill>
                  <a:prstClr val="black"/>
                </a:solidFill>
                <a:latin typeface="Cambria"/>
                <a:cs typeface="Cambria"/>
              </a:rPr>
              <a:t>enrichment</a:t>
            </a:r>
            <a:r>
              <a:rPr lang="en-US" sz="1400" dirty="0" smtClean="0">
                <a:solidFill>
                  <a:prstClr val="black"/>
                </a:solidFill>
                <a:latin typeface="Cambria"/>
                <a:cs typeface="Cambria"/>
              </a:rPr>
              <a:t> with treatment, relative to control</a:t>
            </a:r>
          </a:p>
          <a:p>
            <a:pPr marL="285750" lvl="0" indent="-285750">
              <a:buFont typeface="Arial"/>
              <a:buChar char="•"/>
            </a:pPr>
            <a:r>
              <a:rPr lang="en-US" sz="1400" dirty="0">
                <a:solidFill>
                  <a:prstClr val="black"/>
                </a:solidFill>
                <a:latin typeface="Cambria"/>
                <a:cs typeface="Cambria"/>
              </a:rPr>
              <a:t>F</a:t>
            </a:r>
            <a:r>
              <a:rPr lang="en-US" sz="1400" dirty="0" smtClean="0">
                <a:solidFill>
                  <a:prstClr val="black"/>
                </a:solidFill>
                <a:latin typeface="Cambria"/>
                <a:cs typeface="Cambria"/>
              </a:rPr>
              <a:t>orest samples show </a:t>
            </a:r>
            <a:r>
              <a:rPr lang="en-US" sz="1400" i="1" dirty="0" smtClean="0">
                <a:solidFill>
                  <a:prstClr val="black"/>
                </a:solidFill>
                <a:latin typeface="Cambria"/>
                <a:cs typeface="Cambria"/>
              </a:rPr>
              <a:t>depletion</a:t>
            </a:r>
            <a:r>
              <a:rPr lang="en-US" sz="1400" dirty="0" smtClean="0">
                <a:solidFill>
                  <a:prstClr val="black"/>
                </a:solidFill>
                <a:latin typeface="Cambria"/>
                <a:cs typeface="Cambria"/>
              </a:rPr>
              <a:t> for 2011 samples (treatment = air-dry + storage), but </a:t>
            </a:r>
            <a:r>
              <a:rPr lang="en-US" sz="1400" i="1" dirty="0" smtClean="0">
                <a:solidFill>
                  <a:prstClr val="black"/>
                </a:solidFill>
                <a:latin typeface="Cambria"/>
                <a:cs typeface="Cambria"/>
              </a:rPr>
              <a:t>enrichment</a:t>
            </a:r>
            <a:r>
              <a:rPr lang="en-US" sz="1400" dirty="0" smtClean="0">
                <a:solidFill>
                  <a:prstClr val="black"/>
                </a:solidFill>
                <a:latin typeface="Cambria"/>
                <a:cs typeface="Cambria"/>
              </a:rPr>
              <a:t> for 2019 samples (treatment = air-dry)—maybe slow/fast curves crossed between 2011 and 2019 for the forest samples?</a:t>
            </a:r>
          </a:p>
        </p:txBody>
      </p:sp>
      <p:pic>
        <p:nvPicPr>
          <p:cNvPr id="7" name="Picture 6"/>
          <p:cNvPicPr>
            <a:picLocks noChangeAspect="1"/>
          </p:cNvPicPr>
          <p:nvPr/>
        </p:nvPicPr>
        <p:blipFill rotWithShape="1">
          <a:blip r:embed="rId4"/>
          <a:srcRect l="84435" t="45028" r="958" b="48491"/>
          <a:stretch/>
        </p:blipFill>
        <p:spPr>
          <a:xfrm>
            <a:off x="6636004" y="5603240"/>
            <a:ext cx="1298448" cy="329184"/>
          </a:xfrm>
          <a:prstGeom prst="rect">
            <a:avLst/>
          </a:prstGeom>
        </p:spPr>
      </p:pic>
      <p:cxnSp>
        <p:nvCxnSpPr>
          <p:cNvPr id="6" name="Straight Arrow Connector 5"/>
          <p:cNvCxnSpPr/>
          <p:nvPr/>
        </p:nvCxnSpPr>
        <p:spPr>
          <a:xfrm flipV="1">
            <a:off x="4254500" y="3162300"/>
            <a:ext cx="0" cy="609600"/>
          </a:xfrm>
          <a:prstGeom prst="straightConnector1">
            <a:avLst/>
          </a:prstGeom>
          <a:ln>
            <a:solidFill>
              <a:srgbClr val="587A2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6172200" y="4038600"/>
            <a:ext cx="0" cy="609600"/>
          </a:xfrm>
          <a:prstGeom prst="straightConnector1">
            <a:avLst/>
          </a:prstGeom>
          <a:ln>
            <a:solidFill>
              <a:srgbClr val="587A2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282700" y="3035300"/>
            <a:ext cx="0" cy="508000"/>
          </a:xfrm>
          <a:prstGeom prst="straightConnector1">
            <a:avLst/>
          </a:prstGeom>
          <a:ln>
            <a:solidFill>
              <a:srgbClr val="68341A"/>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263900" y="3683000"/>
            <a:ext cx="0" cy="584200"/>
          </a:xfrm>
          <a:prstGeom prst="straightConnector1">
            <a:avLst/>
          </a:prstGeom>
          <a:ln>
            <a:solidFill>
              <a:srgbClr val="68341A"/>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94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5862483" cy="723275"/>
          </a:xfrm>
          <a:prstGeom prst="rect">
            <a:avLst/>
          </a:prstGeom>
          <a:noFill/>
        </p:spPr>
        <p:txBody>
          <a:bodyPr wrap="none" rtlCol="0">
            <a:spAutoFit/>
          </a:bodyPr>
          <a:lstStyle/>
          <a:p>
            <a:pPr>
              <a:spcAft>
                <a:spcPts val="600"/>
              </a:spcAft>
            </a:pPr>
            <a:r>
              <a:rPr lang="en-US" b="1" dirty="0" smtClean="0">
                <a:latin typeface="Cambria"/>
                <a:cs typeface="Cambria"/>
              </a:rPr>
              <a:t>Change in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over time </a:t>
            </a:r>
          </a:p>
          <a:p>
            <a:pPr>
              <a:spcAft>
                <a:spcPts val="600"/>
              </a:spcAft>
            </a:pPr>
            <a:r>
              <a:rPr lang="en-US" i="1" dirty="0" smtClean="0">
                <a:latin typeface="Cambria"/>
                <a:cs typeface="Cambria"/>
              </a:rPr>
              <a:t>(both control and treatment samples, from </a:t>
            </a:r>
            <a:r>
              <a:rPr lang="en-US" i="1" dirty="0" smtClean="0">
                <a:solidFill>
                  <a:srgbClr val="FF0000"/>
                </a:solidFill>
                <a:latin typeface="Cambria"/>
                <a:cs typeface="Cambria"/>
              </a:rPr>
              <a:t>2011 and 2019)</a:t>
            </a:r>
          </a:p>
        </p:txBody>
      </p:sp>
      <p:pic>
        <p:nvPicPr>
          <p:cNvPr id="3" name="Picture 2"/>
          <p:cNvPicPr>
            <a:picLocks noChangeAspect="1"/>
          </p:cNvPicPr>
          <p:nvPr/>
        </p:nvPicPr>
        <p:blipFill>
          <a:blip r:embed="rId3"/>
          <a:stretch>
            <a:fillRect/>
          </a:stretch>
        </p:blipFill>
        <p:spPr>
          <a:xfrm>
            <a:off x="0" y="2286000"/>
            <a:ext cx="9144000" cy="4572000"/>
          </a:xfrm>
          <a:prstGeom prst="rect">
            <a:avLst/>
          </a:prstGeom>
        </p:spPr>
      </p:pic>
      <p:pic>
        <p:nvPicPr>
          <p:cNvPr id="7" name="Picture 6"/>
          <p:cNvPicPr>
            <a:picLocks noChangeAspect="1"/>
          </p:cNvPicPr>
          <p:nvPr/>
        </p:nvPicPr>
        <p:blipFill rotWithShape="1">
          <a:blip r:embed="rId4"/>
          <a:srcRect l="84435" t="45028" r="958" b="48491"/>
          <a:stretch/>
        </p:blipFill>
        <p:spPr>
          <a:xfrm>
            <a:off x="7845552" y="5278628"/>
            <a:ext cx="1298448" cy="329184"/>
          </a:xfrm>
          <a:prstGeom prst="rect">
            <a:avLst/>
          </a:prstGeom>
        </p:spPr>
      </p:pic>
      <p:sp>
        <p:nvSpPr>
          <p:cNvPr id="4" name="Rectangle 3"/>
          <p:cNvSpPr/>
          <p:nvPr/>
        </p:nvSpPr>
        <p:spPr>
          <a:xfrm>
            <a:off x="565803" y="1829472"/>
            <a:ext cx="3244197" cy="461665"/>
          </a:xfrm>
          <a:prstGeom prst="rect">
            <a:avLst/>
          </a:prstGeom>
        </p:spPr>
        <p:txBody>
          <a:bodyPr wrap="square">
            <a:spAutoFit/>
          </a:bodyPr>
          <a:lstStyle/>
          <a:p>
            <a:pPr lvl="0"/>
            <a:r>
              <a:rPr lang="en-US" sz="1200" dirty="0" smtClean="0">
                <a:solidFill>
                  <a:prstClr val="black"/>
                </a:solidFill>
                <a:latin typeface="Cambria"/>
                <a:cs typeface="Cambria"/>
              </a:rPr>
              <a:t>* note that the treatment for the 2011 “air-dry” samples is actually “air-dry + storage”</a:t>
            </a:r>
            <a:endParaRPr lang="en-US" sz="1200" dirty="0">
              <a:solidFill>
                <a:prstClr val="black"/>
              </a:solidFill>
              <a:latin typeface="Cambria"/>
              <a:cs typeface="Cambria"/>
            </a:endParaRPr>
          </a:p>
        </p:txBody>
      </p:sp>
      <p:sp>
        <p:nvSpPr>
          <p:cNvPr id="10" name="Rectangle 9"/>
          <p:cNvSpPr/>
          <p:nvPr/>
        </p:nvSpPr>
        <p:spPr>
          <a:xfrm>
            <a:off x="2565400" y="2336800"/>
            <a:ext cx="241300" cy="276999"/>
          </a:xfrm>
          <a:prstGeom prst="rect">
            <a:avLst/>
          </a:prstGeom>
        </p:spPr>
        <p:txBody>
          <a:bodyPr wrap="square">
            <a:spAutoFit/>
          </a:bodyPr>
          <a:lstStyle/>
          <a:p>
            <a:pPr lvl="0"/>
            <a:r>
              <a:rPr lang="en-US" sz="1200" dirty="0" smtClean="0">
                <a:solidFill>
                  <a:prstClr val="black"/>
                </a:solidFill>
                <a:latin typeface="Cambria"/>
                <a:cs typeface="Cambria"/>
              </a:rPr>
              <a:t>*</a:t>
            </a:r>
            <a:endParaRPr lang="en-US" sz="1200" dirty="0">
              <a:solidFill>
                <a:prstClr val="black"/>
              </a:solidFill>
              <a:latin typeface="Cambria"/>
              <a:cs typeface="Cambria"/>
            </a:endParaRPr>
          </a:p>
        </p:txBody>
      </p:sp>
    </p:spTree>
    <p:extLst>
      <p:ext uri="{BB962C8B-B14F-4D97-AF65-F5344CB8AC3E}">
        <p14:creationId xmlns:p14="http://schemas.microsoft.com/office/powerpoint/2010/main" val="189750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6578600" cy="3289300"/>
          </a:xfrm>
          <a:prstGeom prst="rect">
            <a:avLst/>
          </a:prstGeom>
        </p:spPr>
      </p:pic>
      <p:pic>
        <p:nvPicPr>
          <p:cNvPr id="7" name="Picture 6"/>
          <p:cNvPicPr>
            <a:picLocks noChangeAspect="1"/>
          </p:cNvPicPr>
          <p:nvPr/>
        </p:nvPicPr>
        <p:blipFill rotWithShape="1">
          <a:blip r:embed="rId4"/>
          <a:srcRect l="84435" t="45028" r="958" b="48491"/>
          <a:stretch/>
        </p:blipFill>
        <p:spPr>
          <a:xfrm>
            <a:off x="5762752" y="2026920"/>
            <a:ext cx="1298448" cy="329184"/>
          </a:xfrm>
          <a:prstGeom prst="rect">
            <a:avLst/>
          </a:prstGeom>
        </p:spPr>
      </p:pic>
      <p:pic>
        <p:nvPicPr>
          <p:cNvPr id="5" name="Picture 4"/>
          <p:cNvPicPr>
            <a:picLocks noChangeAspect="1"/>
          </p:cNvPicPr>
          <p:nvPr/>
        </p:nvPicPr>
        <p:blipFill>
          <a:blip r:embed="rId5"/>
          <a:stretch>
            <a:fillRect/>
          </a:stretch>
        </p:blipFill>
        <p:spPr>
          <a:xfrm>
            <a:off x="469900" y="3289300"/>
            <a:ext cx="4508500" cy="3474526"/>
          </a:xfrm>
          <a:prstGeom prst="rect">
            <a:avLst/>
          </a:prstGeom>
        </p:spPr>
      </p:pic>
    </p:spTree>
    <p:extLst>
      <p:ext uri="{BB962C8B-B14F-4D97-AF65-F5344CB8AC3E}">
        <p14:creationId xmlns:p14="http://schemas.microsoft.com/office/powerpoint/2010/main" val="368958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506" y="372704"/>
            <a:ext cx="6648694" cy="338554"/>
          </a:xfrm>
          <a:prstGeom prst="rect">
            <a:avLst/>
          </a:prstGeom>
          <a:solidFill>
            <a:schemeClr val="bg1"/>
          </a:solidFill>
        </p:spPr>
        <p:txBody>
          <a:bodyPr wrap="square" rtlCol="0">
            <a:spAutoFit/>
          </a:bodyPr>
          <a:lstStyle/>
          <a:p>
            <a:r>
              <a:rPr lang="en-US" sz="1600" b="1" u="sng" dirty="0"/>
              <a:t>Archive Incubation Round II: Questions and Hypotheses</a:t>
            </a:r>
          </a:p>
        </p:txBody>
      </p:sp>
      <p:sp>
        <p:nvSpPr>
          <p:cNvPr id="2" name="Rectangle 1"/>
          <p:cNvSpPr/>
          <p:nvPr/>
        </p:nvSpPr>
        <p:spPr>
          <a:xfrm>
            <a:off x="711200" y="1013936"/>
            <a:ext cx="6007100" cy="3693319"/>
          </a:xfrm>
          <a:prstGeom prst="rect">
            <a:avLst/>
          </a:prstGeom>
        </p:spPr>
        <p:txBody>
          <a:bodyPr wrap="square">
            <a:spAutoFit/>
          </a:bodyPr>
          <a:lstStyle/>
          <a:p>
            <a:r>
              <a:rPr lang="en-GB" b="1" dirty="0" smtClean="0"/>
              <a:t>Potential issue: </a:t>
            </a:r>
          </a:p>
          <a:p>
            <a:pPr marL="285750" indent="-285750">
              <a:buFont typeface="Arial"/>
              <a:buChar char="•"/>
            </a:pPr>
            <a:r>
              <a:rPr lang="en-GB" dirty="0" smtClean="0"/>
              <a:t>Current experimental design makes it difficult to separate </a:t>
            </a:r>
            <a:r>
              <a:rPr lang="en-GB" dirty="0"/>
              <a:t>archiving effects from rewetting </a:t>
            </a:r>
            <a:r>
              <a:rPr lang="en-GB" dirty="0" smtClean="0"/>
              <a:t>effects. Ideally I would </a:t>
            </a:r>
            <a:r>
              <a:rPr lang="en-GB" dirty="0"/>
              <a:t>test samples collected </a:t>
            </a:r>
            <a:r>
              <a:rPr lang="en-GB" dirty="0" smtClean="0"/>
              <a:t>recently but were then dried </a:t>
            </a:r>
            <a:r>
              <a:rPr lang="en-GB" dirty="0"/>
              <a:t>and rewetted against those that had been </a:t>
            </a:r>
            <a:r>
              <a:rPr lang="en-GB" dirty="0" smtClean="0"/>
              <a:t>both dried and archived before rewetting</a:t>
            </a:r>
            <a:r>
              <a:rPr lang="mr-IN" dirty="0" smtClean="0"/>
              <a:t>…</a:t>
            </a:r>
            <a:endParaRPr lang="en-US" dirty="0" smtClean="0"/>
          </a:p>
          <a:p>
            <a:pPr marL="285750" indent="-285750">
              <a:buFont typeface="Arial"/>
              <a:buChar char="•"/>
            </a:pPr>
            <a:r>
              <a:rPr lang="en-US" dirty="0"/>
              <a:t>M</a:t>
            </a:r>
            <a:r>
              <a:rPr lang="en-US" dirty="0" smtClean="0"/>
              <a:t>aybe compare to literature studies of rewetting effect? </a:t>
            </a:r>
            <a:r>
              <a:rPr lang="en-US" i="1" dirty="0" smtClean="0"/>
              <a:t>cf</a:t>
            </a:r>
            <a:r>
              <a:rPr lang="en-US" dirty="0" smtClean="0"/>
              <a:t>. </a:t>
            </a:r>
            <a:r>
              <a:rPr lang="en-US" dirty="0" err="1" smtClean="0"/>
              <a:t>Fierer</a:t>
            </a:r>
            <a:r>
              <a:rPr lang="en-US" dirty="0" smtClean="0"/>
              <a:t> and </a:t>
            </a:r>
            <a:r>
              <a:rPr lang="en-US" dirty="0" err="1" smtClean="0"/>
              <a:t>Schimel</a:t>
            </a:r>
            <a:r>
              <a:rPr lang="en-US" dirty="0" smtClean="0"/>
              <a:t>, 2003; </a:t>
            </a:r>
            <a:r>
              <a:rPr lang="en-US" dirty="0" err="1"/>
              <a:t>Pulleman</a:t>
            </a:r>
            <a:r>
              <a:rPr lang="en-US" dirty="0"/>
              <a:t> and </a:t>
            </a:r>
            <a:r>
              <a:rPr lang="en-US" dirty="0" err="1"/>
              <a:t>Tietema</a:t>
            </a:r>
            <a:r>
              <a:rPr lang="en-US" dirty="0"/>
              <a:t>, </a:t>
            </a:r>
            <a:r>
              <a:rPr lang="en-US" dirty="0" smtClean="0"/>
              <a:t>1999; </a:t>
            </a:r>
            <a:r>
              <a:rPr lang="en-US" dirty="0" err="1" smtClean="0"/>
              <a:t>Degens</a:t>
            </a:r>
            <a:r>
              <a:rPr lang="en-US" dirty="0" smtClean="0"/>
              <a:t> </a:t>
            </a:r>
            <a:r>
              <a:rPr lang="en-US" dirty="0"/>
              <a:t>and Sparling, </a:t>
            </a:r>
            <a:r>
              <a:rPr lang="en-US" dirty="0" smtClean="0"/>
              <a:t>1995; Van </a:t>
            </a:r>
            <a:r>
              <a:rPr lang="en-US" dirty="0" err="1"/>
              <a:t>Gestel</a:t>
            </a:r>
            <a:r>
              <a:rPr lang="en-US" dirty="0"/>
              <a:t> et al., </a:t>
            </a:r>
            <a:r>
              <a:rPr lang="en-US" dirty="0" smtClean="0"/>
              <a:t>1991. </a:t>
            </a:r>
          </a:p>
          <a:p>
            <a:endParaRPr lang="en-US" dirty="0"/>
          </a:p>
          <a:p>
            <a:endParaRPr lang="en-US" dirty="0"/>
          </a:p>
          <a:p>
            <a:pPr marL="285750" indent="-285750">
              <a:buFont typeface="Arial"/>
              <a:buChar char="•"/>
            </a:pPr>
            <a:endParaRPr lang="en-US" dirty="0"/>
          </a:p>
          <a:p>
            <a:pPr marL="285750" indent="-285750">
              <a:buFont typeface="Arial"/>
              <a:buChar char="•"/>
            </a:pPr>
            <a:endParaRPr lang="en-GB" dirty="0"/>
          </a:p>
        </p:txBody>
      </p:sp>
      <p:sp>
        <p:nvSpPr>
          <p:cNvPr id="4" name="Rectangle 3"/>
          <p:cNvSpPr/>
          <p:nvPr/>
        </p:nvSpPr>
        <p:spPr>
          <a:xfrm>
            <a:off x="711200" y="4253381"/>
            <a:ext cx="4572000" cy="830997"/>
          </a:xfrm>
          <a:prstGeom prst="rect">
            <a:avLst/>
          </a:prstGeom>
        </p:spPr>
        <p:txBody>
          <a:bodyPr>
            <a:spAutoFit/>
          </a:bodyPr>
          <a:lstStyle/>
          <a:p>
            <a:pPr lvl="1"/>
            <a:r>
              <a:rPr lang="en-US" sz="1600" b="1" dirty="0" smtClean="0"/>
              <a:t>Question: </a:t>
            </a:r>
          </a:p>
          <a:p>
            <a:pPr marL="742950" lvl="1" indent="-285750">
              <a:buFont typeface="Arial"/>
              <a:buChar char="•"/>
            </a:pPr>
            <a:r>
              <a:rPr lang="en-US" sz="1600" dirty="0" smtClean="0"/>
              <a:t>Unknown </a:t>
            </a:r>
            <a:r>
              <a:rPr lang="en-US" sz="1600" dirty="0"/>
              <a:t>how pre-incubation respiration would differ from t1 to t2</a:t>
            </a:r>
          </a:p>
        </p:txBody>
      </p:sp>
    </p:spTree>
    <p:extLst>
      <p:ext uri="{BB962C8B-B14F-4D97-AF65-F5344CB8AC3E}">
        <p14:creationId xmlns:p14="http://schemas.microsoft.com/office/powerpoint/2010/main" val="3396880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27000" y="1778000"/>
            <a:ext cx="8890000" cy="5080000"/>
          </a:xfrm>
          <a:prstGeom prst="rect">
            <a:avLst/>
          </a:prstGeom>
        </p:spPr>
      </p:pic>
      <p:sp>
        <p:nvSpPr>
          <p:cNvPr id="2" name="TextBox 1"/>
          <p:cNvSpPr txBox="1"/>
          <p:nvPr/>
        </p:nvSpPr>
        <p:spPr>
          <a:xfrm>
            <a:off x="565803" y="565868"/>
            <a:ext cx="4792533" cy="723275"/>
          </a:xfrm>
          <a:prstGeom prst="rect">
            <a:avLst/>
          </a:prstGeom>
          <a:noFill/>
        </p:spPr>
        <p:txBody>
          <a:bodyPr wrap="none" rtlCol="0">
            <a:spAutoFit/>
          </a:bodyPr>
          <a:lstStyle/>
          <a:p>
            <a:pPr>
              <a:spcAft>
                <a:spcPts val="600"/>
              </a:spcAft>
            </a:pPr>
            <a:r>
              <a:rPr lang="en-US" b="1" dirty="0" smtClean="0">
                <a:latin typeface="Cambria"/>
                <a:cs typeface="Cambria"/>
              </a:rPr>
              <a:t>Change in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over time </a:t>
            </a:r>
          </a:p>
          <a:p>
            <a:pPr lvl="0">
              <a:spcAft>
                <a:spcPts val="600"/>
              </a:spcAft>
            </a:pPr>
            <a:r>
              <a:rPr lang="en-US" i="1" dirty="0" smtClean="0">
                <a:solidFill>
                  <a:prstClr val="black"/>
                </a:solidFill>
                <a:latin typeface="Cambria"/>
                <a:cs typeface="Cambria"/>
              </a:rPr>
              <a:t>(control samples only, </a:t>
            </a:r>
            <a:r>
              <a:rPr lang="en-US" i="1" dirty="0" smtClean="0">
                <a:solidFill>
                  <a:srgbClr val="FF0000"/>
                </a:solidFill>
                <a:latin typeface="Cambria"/>
                <a:cs typeface="Cambria"/>
              </a:rPr>
              <a:t>2011 and 2019 samples)</a:t>
            </a:r>
          </a:p>
        </p:txBody>
      </p:sp>
      <p:pic>
        <p:nvPicPr>
          <p:cNvPr id="9" name="Picture 8"/>
          <p:cNvPicPr>
            <a:picLocks noChangeAspect="1"/>
          </p:cNvPicPr>
          <p:nvPr/>
        </p:nvPicPr>
        <p:blipFill rotWithShape="1">
          <a:blip r:embed="rId4"/>
          <a:srcRect l="83406" t="45028" r="958" b="48491"/>
          <a:stretch/>
        </p:blipFill>
        <p:spPr>
          <a:xfrm>
            <a:off x="7627112" y="4907280"/>
            <a:ext cx="1389888" cy="329184"/>
          </a:xfrm>
          <a:prstGeom prst="rect">
            <a:avLst/>
          </a:prstGeom>
        </p:spPr>
      </p:pic>
      <p:pic>
        <p:nvPicPr>
          <p:cNvPr id="12" name="Picture 11"/>
          <p:cNvPicPr>
            <a:picLocks noChangeAspect="1"/>
          </p:cNvPicPr>
          <p:nvPr/>
        </p:nvPicPr>
        <p:blipFill rotWithShape="1">
          <a:blip r:embed="rId5"/>
          <a:srcRect l="2386" t="2880" r="2334" b="8705"/>
          <a:stretch/>
        </p:blipFill>
        <p:spPr>
          <a:xfrm>
            <a:off x="3803904" y="1920240"/>
            <a:ext cx="3630168" cy="2807208"/>
          </a:xfrm>
          <a:prstGeom prst="rect">
            <a:avLst/>
          </a:prstGeom>
        </p:spPr>
      </p:pic>
    </p:spTree>
    <p:extLst>
      <p:ext uri="{BB962C8B-B14F-4D97-AF65-F5344CB8AC3E}">
        <p14:creationId xmlns:p14="http://schemas.microsoft.com/office/powerpoint/2010/main" val="1734641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8324197" cy="1446550"/>
          </a:xfrm>
          <a:prstGeom prst="rect">
            <a:avLst/>
          </a:prstGeom>
          <a:noFill/>
        </p:spPr>
        <p:txBody>
          <a:bodyPr wrap="square" rtlCol="0">
            <a:spAutoFit/>
          </a:bodyPr>
          <a:lstStyle/>
          <a:p>
            <a:pPr>
              <a:spcAft>
                <a:spcPts val="600"/>
              </a:spcAft>
            </a:pPr>
            <a:r>
              <a:rPr lang="en-US" b="1" dirty="0">
                <a:latin typeface="Cambria"/>
                <a:cs typeface="Cambria"/>
              </a:rPr>
              <a:t>A</a:t>
            </a:r>
            <a:r>
              <a:rPr lang="en-US" b="1" dirty="0" smtClean="0">
                <a:latin typeface="Cambria"/>
                <a:cs typeface="Cambria"/>
              </a:rPr>
              <a:t>ir-dry + storage effects 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p>
          <a:p>
            <a:pPr>
              <a:spcAft>
                <a:spcPts val="600"/>
              </a:spcAft>
            </a:pPr>
            <a:r>
              <a:rPr lang="en-US" i="1" dirty="0">
                <a:latin typeface="Cambria"/>
                <a:cs typeface="Cambria"/>
              </a:rPr>
              <a:t>(</a:t>
            </a:r>
            <a:r>
              <a:rPr lang="en-US" i="1" dirty="0" smtClean="0">
                <a:latin typeface="Cambria"/>
                <a:cs typeface="Cambria"/>
              </a:rPr>
              <a:t>by fraction (‰) of soil C pool respired, </a:t>
            </a:r>
            <a:r>
              <a:rPr lang="en-US" i="1" dirty="0" smtClean="0">
                <a:solidFill>
                  <a:srgbClr val="FF0000"/>
                </a:solidFill>
                <a:latin typeface="Cambria"/>
                <a:cs typeface="Cambria"/>
              </a:rPr>
              <a:t>2011 samples)</a:t>
            </a:r>
          </a:p>
          <a:p>
            <a:pPr marL="285750" indent="-285750">
              <a:buFont typeface="Arial"/>
              <a:buChar char="•"/>
            </a:pPr>
            <a:r>
              <a:rPr lang="en-US" sz="1400" dirty="0" err="1" smtClean="0">
                <a:latin typeface="Cambria"/>
                <a:cs typeface="Cambria"/>
              </a:rPr>
              <a:t>Hainich</a:t>
            </a:r>
            <a:r>
              <a:rPr lang="en-US" sz="1400" dirty="0" smtClean="0">
                <a:latin typeface="Cambria"/>
                <a:cs typeface="Cambria"/>
              </a:rPr>
              <a:t> samples respired more during the initial control incubations in 2011 than during the treatment incubations in 2018, while the opposite was true for the </a:t>
            </a:r>
            <a:r>
              <a:rPr lang="en-US" sz="1400" dirty="0" err="1" smtClean="0">
                <a:latin typeface="Cambria"/>
                <a:cs typeface="Cambria"/>
              </a:rPr>
              <a:t>Schorfheide</a:t>
            </a:r>
            <a:r>
              <a:rPr lang="en-US" sz="1400" dirty="0" smtClean="0">
                <a:latin typeface="Cambria"/>
                <a:cs typeface="Cambria"/>
              </a:rPr>
              <a:t> samples</a:t>
            </a:r>
          </a:p>
          <a:p>
            <a:pPr marL="285750" indent="-285750">
              <a:buFont typeface="Arial"/>
              <a:buChar char="•"/>
            </a:pPr>
            <a:r>
              <a:rPr lang="en-US" sz="1400" dirty="0" smtClean="0">
                <a:latin typeface="Cambria"/>
                <a:cs typeface="Cambria"/>
              </a:rPr>
              <a:t>However, the exploratory had no impact on the treatment effect on ∆</a:t>
            </a:r>
            <a:r>
              <a:rPr lang="en-US" sz="1400" baseline="30000" dirty="0" smtClean="0">
                <a:latin typeface="Cambria"/>
                <a:cs typeface="Cambria"/>
              </a:rPr>
              <a:t>14</a:t>
            </a:r>
            <a:r>
              <a:rPr lang="en-US" sz="1400" dirty="0" smtClean="0">
                <a:latin typeface="Cambria"/>
                <a:cs typeface="Cambria"/>
              </a:rPr>
              <a:t>C-CO</a:t>
            </a:r>
            <a:r>
              <a:rPr lang="en-US" sz="1400" baseline="-25000" dirty="0" smtClean="0">
                <a:latin typeface="Cambria"/>
                <a:cs typeface="Cambria"/>
              </a:rPr>
              <a:t>2</a:t>
            </a:r>
            <a:endParaRPr lang="en-US" sz="1400" dirty="0" smtClean="0">
              <a:latin typeface="Cambria"/>
              <a:cs typeface="Cambria"/>
            </a:endParaRPr>
          </a:p>
        </p:txBody>
      </p:sp>
      <p:pic>
        <p:nvPicPr>
          <p:cNvPr id="9" name="Picture 8"/>
          <p:cNvPicPr>
            <a:picLocks noChangeAspect="1"/>
          </p:cNvPicPr>
          <p:nvPr/>
        </p:nvPicPr>
        <p:blipFill>
          <a:blip r:embed="rId3"/>
          <a:stretch>
            <a:fillRect/>
          </a:stretch>
        </p:blipFill>
        <p:spPr>
          <a:xfrm>
            <a:off x="0" y="2286000"/>
            <a:ext cx="9144000" cy="4572000"/>
          </a:xfrm>
          <a:prstGeom prst="rect">
            <a:avLst/>
          </a:prstGeom>
        </p:spPr>
      </p:pic>
      <p:sp>
        <p:nvSpPr>
          <p:cNvPr id="10" name="Oval 9"/>
          <p:cNvSpPr/>
          <p:nvPr/>
        </p:nvSpPr>
        <p:spPr>
          <a:xfrm>
            <a:off x="5359400" y="2870200"/>
            <a:ext cx="1435100" cy="3416300"/>
          </a:xfrm>
          <a:prstGeom prst="ellipse">
            <a:avLst/>
          </a:prstGeom>
          <a:noFill/>
          <a:ln w="254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073900" y="2454701"/>
            <a:ext cx="2070100" cy="738664"/>
          </a:xfrm>
          <a:prstGeom prst="rect">
            <a:avLst/>
          </a:prstGeom>
          <a:noFill/>
        </p:spPr>
        <p:txBody>
          <a:bodyPr wrap="square" rtlCol="0">
            <a:spAutoFit/>
          </a:bodyPr>
          <a:lstStyle/>
          <a:p>
            <a:pPr algn="ctr"/>
            <a:r>
              <a:rPr lang="en-US" sz="1400" i="1" dirty="0" err="1" smtClean="0">
                <a:latin typeface="Cambria"/>
                <a:cs typeface="Cambria"/>
              </a:rPr>
              <a:t>Hainich</a:t>
            </a:r>
            <a:r>
              <a:rPr lang="en-US" sz="1400" i="1" dirty="0" smtClean="0">
                <a:latin typeface="Cambria"/>
                <a:cs typeface="Cambria"/>
              </a:rPr>
              <a:t> samples (other grassland samples from </a:t>
            </a:r>
            <a:r>
              <a:rPr lang="en-US" sz="1400" i="1" dirty="0" err="1" smtClean="0">
                <a:latin typeface="Cambria"/>
                <a:cs typeface="Cambria"/>
              </a:rPr>
              <a:t>Schorfheide</a:t>
            </a:r>
            <a:r>
              <a:rPr lang="en-US" sz="1400" i="1" dirty="0" smtClean="0">
                <a:latin typeface="Cambria"/>
                <a:cs typeface="Cambria"/>
              </a:rPr>
              <a:t>)</a:t>
            </a:r>
          </a:p>
        </p:txBody>
      </p:sp>
      <p:cxnSp>
        <p:nvCxnSpPr>
          <p:cNvPr id="13" name="Straight Arrow Connector 12"/>
          <p:cNvCxnSpPr>
            <a:stCxn id="11" idx="1"/>
            <a:endCxn id="10" idx="7"/>
          </p:cNvCxnSpPr>
          <p:nvPr/>
        </p:nvCxnSpPr>
        <p:spPr>
          <a:xfrm flipH="1">
            <a:off x="6584334" y="2824033"/>
            <a:ext cx="489566" cy="546473"/>
          </a:xfrm>
          <a:prstGeom prst="straightConnector1">
            <a:avLst/>
          </a:prstGeom>
          <a:ln>
            <a:solidFill>
              <a:srgbClr val="7F7F7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07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8324197" cy="1446550"/>
          </a:xfrm>
          <a:prstGeom prst="rect">
            <a:avLst/>
          </a:prstGeom>
          <a:noFill/>
        </p:spPr>
        <p:txBody>
          <a:bodyPr wrap="square" rtlCol="0">
            <a:spAutoFit/>
          </a:bodyPr>
          <a:lstStyle/>
          <a:p>
            <a:pPr>
              <a:spcAft>
                <a:spcPts val="600"/>
              </a:spcAft>
            </a:pPr>
            <a:r>
              <a:rPr lang="en-US" b="1" dirty="0" smtClean="0">
                <a:latin typeface="Cambria"/>
                <a:cs typeface="Cambria"/>
              </a:rPr>
              <a:t>Air-dry + storage effects 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p>
          <a:p>
            <a:pPr>
              <a:spcAft>
                <a:spcPts val="600"/>
              </a:spcAft>
            </a:pPr>
            <a:r>
              <a:rPr lang="en-US" i="1" dirty="0" smtClean="0">
                <a:latin typeface="Cambria"/>
                <a:cs typeface="Cambria"/>
              </a:rPr>
              <a:t>(by fraction (‰) of soil C pool respired, </a:t>
            </a:r>
            <a:r>
              <a:rPr lang="en-US" i="1" dirty="0" smtClean="0">
                <a:solidFill>
                  <a:srgbClr val="FF0000"/>
                </a:solidFill>
                <a:latin typeface="Cambria"/>
                <a:cs typeface="Cambria"/>
              </a:rPr>
              <a:t>2011 samples)</a:t>
            </a:r>
          </a:p>
          <a:p>
            <a:pPr marL="285750" lvl="0" indent="-285750">
              <a:buFont typeface="Arial"/>
              <a:buChar char="•"/>
            </a:pPr>
            <a:r>
              <a:rPr lang="en-US" sz="1400" dirty="0" smtClean="0">
                <a:solidFill>
                  <a:prstClr val="black"/>
                </a:solidFill>
                <a:latin typeface="Cambria"/>
                <a:cs typeface="Cambria"/>
              </a:rPr>
              <a:t>Forest samples show a trend with decreasing ∆</a:t>
            </a:r>
            <a:r>
              <a:rPr lang="en-US" sz="1400" baseline="30000" dirty="0" smtClean="0">
                <a:solidFill>
                  <a:prstClr val="black"/>
                </a:solidFill>
                <a:latin typeface="Cambria"/>
                <a:cs typeface="Cambria"/>
              </a:rPr>
              <a:t>14</a:t>
            </a:r>
            <a:r>
              <a:rPr lang="en-US" sz="1400" dirty="0" smtClean="0">
                <a:solidFill>
                  <a:prstClr val="black"/>
                </a:solidFill>
                <a:latin typeface="Cambria"/>
                <a:cs typeface="Cambria"/>
              </a:rPr>
              <a:t>C-CO</a:t>
            </a:r>
            <a:r>
              <a:rPr lang="en-US" sz="1400" baseline="-25000" dirty="0" smtClean="0">
                <a:solidFill>
                  <a:prstClr val="black"/>
                </a:solidFill>
                <a:latin typeface="Cambria"/>
                <a:cs typeface="Cambria"/>
              </a:rPr>
              <a:t>2</a:t>
            </a:r>
            <a:r>
              <a:rPr lang="en-US" sz="1400" dirty="0" smtClean="0">
                <a:solidFill>
                  <a:prstClr val="black"/>
                </a:solidFill>
                <a:latin typeface="Cambria"/>
                <a:cs typeface="Cambria"/>
              </a:rPr>
              <a:t> with increasing respiration; grasslands do not</a:t>
            </a:r>
          </a:p>
          <a:p>
            <a:pPr marL="285750" lvl="0" indent="-285750">
              <a:buFont typeface="Arial"/>
              <a:buChar char="•"/>
            </a:pPr>
            <a:r>
              <a:rPr lang="en-US" sz="1400" dirty="0" smtClean="0">
                <a:solidFill>
                  <a:prstClr val="black"/>
                </a:solidFill>
                <a:latin typeface="Cambria"/>
                <a:cs typeface="Cambria"/>
              </a:rPr>
              <a:t>Higher amount of C respired for forest samples during treatment incubations may confound treatment effect</a:t>
            </a:r>
          </a:p>
        </p:txBody>
      </p:sp>
      <p:pic>
        <p:nvPicPr>
          <p:cNvPr id="9" name="Picture 8"/>
          <p:cNvPicPr>
            <a:picLocks noChangeAspect="1"/>
          </p:cNvPicPr>
          <p:nvPr/>
        </p:nvPicPr>
        <p:blipFill>
          <a:blip r:embed="rId3"/>
          <a:stretch>
            <a:fillRect/>
          </a:stretch>
        </p:blipFill>
        <p:spPr>
          <a:xfrm>
            <a:off x="0" y="2286000"/>
            <a:ext cx="9144000" cy="4572000"/>
          </a:xfrm>
          <a:prstGeom prst="rect">
            <a:avLst/>
          </a:prstGeom>
        </p:spPr>
      </p:pic>
    </p:spTree>
    <p:extLst>
      <p:ext uri="{BB962C8B-B14F-4D97-AF65-F5344CB8AC3E}">
        <p14:creationId xmlns:p14="http://schemas.microsoft.com/office/powerpoint/2010/main" val="3760868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7219297" cy="1661994"/>
          </a:xfrm>
          <a:prstGeom prst="rect">
            <a:avLst/>
          </a:prstGeom>
          <a:noFill/>
        </p:spPr>
        <p:txBody>
          <a:bodyPr wrap="square" rtlCol="0">
            <a:spAutoFit/>
          </a:bodyPr>
          <a:lstStyle/>
          <a:p>
            <a:pPr>
              <a:spcAft>
                <a:spcPts val="600"/>
              </a:spcAft>
            </a:pPr>
            <a:r>
              <a:rPr lang="en-US" b="1" dirty="0">
                <a:latin typeface="Cambria"/>
                <a:cs typeface="Cambria"/>
              </a:rPr>
              <a:t>A</a:t>
            </a:r>
            <a:r>
              <a:rPr lang="en-US" b="1" dirty="0" smtClean="0">
                <a:latin typeface="Cambria"/>
                <a:cs typeface="Cambria"/>
              </a:rPr>
              <a:t>ir-dry effects 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p>
          <a:p>
            <a:pPr>
              <a:spcAft>
                <a:spcPts val="600"/>
              </a:spcAft>
            </a:pPr>
            <a:r>
              <a:rPr lang="en-US" i="1" dirty="0" smtClean="0">
                <a:latin typeface="Cambria"/>
                <a:cs typeface="Cambria"/>
              </a:rPr>
              <a:t>(by fraction (‰) of soil C pool respired,</a:t>
            </a:r>
            <a:r>
              <a:rPr lang="en-US" b="1" i="1" dirty="0" smtClean="0">
                <a:latin typeface="Cambria"/>
                <a:cs typeface="Cambria"/>
              </a:rPr>
              <a:t> </a:t>
            </a:r>
            <a:r>
              <a:rPr lang="en-US" i="1" dirty="0" smtClean="0">
                <a:solidFill>
                  <a:srgbClr val="FF0000"/>
                </a:solidFill>
                <a:latin typeface="Cambria"/>
                <a:cs typeface="Cambria"/>
              </a:rPr>
              <a:t>2019 samples)</a:t>
            </a:r>
          </a:p>
          <a:p>
            <a:pPr marL="285750" lvl="0" indent="-285750">
              <a:buFont typeface="Arial"/>
              <a:buChar char="•"/>
            </a:pPr>
            <a:r>
              <a:rPr lang="en-US" sz="1400" dirty="0" smtClean="0">
                <a:solidFill>
                  <a:prstClr val="black"/>
                </a:solidFill>
                <a:latin typeface="Cambria"/>
                <a:cs typeface="Cambria"/>
              </a:rPr>
              <a:t>Both grassland and forest samples show a trend of increasing ∆</a:t>
            </a:r>
            <a:r>
              <a:rPr lang="en-US" sz="1400" baseline="30000" dirty="0">
                <a:solidFill>
                  <a:prstClr val="black"/>
                </a:solidFill>
                <a:latin typeface="Cambria"/>
                <a:cs typeface="Cambria"/>
              </a:rPr>
              <a:t>14</a:t>
            </a:r>
            <a:r>
              <a:rPr lang="en-US" sz="1400" dirty="0">
                <a:solidFill>
                  <a:prstClr val="black"/>
                </a:solidFill>
                <a:latin typeface="Cambria"/>
                <a:cs typeface="Cambria"/>
              </a:rPr>
              <a:t>C-CO</a:t>
            </a:r>
            <a:r>
              <a:rPr lang="en-US" sz="1400" baseline="-25000" dirty="0">
                <a:solidFill>
                  <a:prstClr val="black"/>
                </a:solidFill>
                <a:latin typeface="Cambria"/>
                <a:cs typeface="Cambria"/>
              </a:rPr>
              <a:t>2</a:t>
            </a:r>
            <a:r>
              <a:rPr lang="en-US" sz="1400" dirty="0">
                <a:solidFill>
                  <a:prstClr val="black"/>
                </a:solidFill>
                <a:latin typeface="Cambria"/>
                <a:cs typeface="Cambria"/>
              </a:rPr>
              <a:t> with increasing </a:t>
            </a:r>
            <a:r>
              <a:rPr lang="en-US" sz="1400" dirty="0" smtClean="0">
                <a:solidFill>
                  <a:prstClr val="black"/>
                </a:solidFill>
                <a:latin typeface="Cambria"/>
                <a:cs typeface="Cambria"/>
              </a:rPr>
              <a:t>respiration</a:t>
            </a:r>
            <a:endParaRPr lang="en-US" sz="1400" dirty="0">
              <a:solidFill>
                <a:prstClr val="black"/>
              </a:solidFill>
              <a:latin typeface="Cambria"/>
              <a:cs typeface="Cambria"/>
            </a:endParaRPr>
          </a:p>
          <a:p>
            <a:pPr marL="285750" lvl="0" indent="-285750">
              <a:buFont typeface="Arial"/>
              <a:buChar char="•"/>
            </a:pPr>
            <a:r>
              <a:rPr lang="en-US" sz="1400" dirty="0" smtClean="0">
                <a:solidFill>
                  <a:prstClr val="black"/>
                </a:solidFill>
                <a:latin typeface="Cambria"/>
                <a:cs typeface="Cambria"/>
              </a:rPr>
              <a:t>Higher </a:t>
            </a:r>
            <a:r>
              <a:rPr lang="en-US" sz="1400" dirty="0">
                <a:solidFill>
                  <a:prstClr val="black"/>
                </a:solidFill>
                <a:latin typeface="Cambria"/>
                <a:cs typeface="Cambria"/>
              </a:rPr>
              <a:t>amount of C respired </a:t>
            </a:r>
            <a:r>
              <a:rPr lang="en-US" sz="1400" dirty="0" smtClean="0">
                <a:solidFill>
                  <a:prstClr val="black"/>
                </a:solidFill>
                <a:latin typeface="Cambria"/>
                <a:cs typeface="Cambria"/>
              </a:rPr>
              <a:t>during </a:t>
            </a:r>
            <a:r>
              <a:rPr lang="en-US" sz="1400" dirty="0">
                <a:solidFill>
                  <a:prstClr val="black"/>
                </a:solidFill>
                <a:latin typeface="Cambria"/>
                <a:cs typeface="Cambria"/>
              </a:rPr>
              <a:t>treatment incubations </a:t>
            </a:r>
            <a:r>
              <a:rPr lang="en-US" sz="1400" dirty="0" smtClean="0">
                <a:solidFill>
                  <a:prstClr val="black"/>
                </a:solidFill>
                <a:latin typeface="Cambria"/>
                <a:cs typeface="Cambria"/>
              </a:rPr>
              <a:t>may confound treatment effect</a:t>
            </a:r>
            <a:endParaRPr lang="en-US" sz="1400" dirty="0">
              <a:solidFill>
                <a:prstClr val="black"/>
              </a:solidFill>
              <a:latin typeface="Cambria"/>
              <a:cs typeface="Cambria"/>
            </a:endParaRPr>
          </a:p>
        </p:txBody>
      </p:sp>
      <p:pic>
        <p:nvPicPr>
          <p:cNvPr id="3" name="Picture 2"/>
          <p:cNvPicPr>
            <a:picLocks noChangeAspect="1"/>
          </p:cNvPicPr>
          <p:nvPr/>
        </p:nvPicPr>
        <p:blipFill>
          <a:blip r:embed="rId3"/>
          <a:stretch>
            <a:fillRect/>
          </a:stretch>
        </p:blipFill>
        <p:spPr>
          <a:xfrm>
            <a:off x="0" y="2286000"/>
            <a:ext cx="9144000" cy="4572000"/>
          </a:xfrm>
          <a:prstGeom prst="rect">
            <a:avLst/>
          </a:prstGeom>
        </p:spPr>
      </p:pic>
    </p:spTree>
    <p:extLst>
      <p:ext uri="{BB962C8B-B14F-4D97-AF65-F5344CB8AC3E}">
        <p14:creationId xmlns:p14="http://schemas.microsoft.com/office/powerpoint/2010/main" val="3788598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7422497" cy="1015663"/>
          </a:xfrm>
          <a:prstGeom prst="rect">
            <a:avLst/>
          </a:prstGeom>
          <a:noFill/>
        </p:spPr>
        <p:txBody>
          <a:bodyPr wrap="square" rtlCol="0">
            <a:spAutoFit/>
          </a:bodyPr>
          <a:lstStyle/>
          <a:p>
            <a:pPr>
              <a:spcAft>
                <a:spcPts val="600"/>
              </a:spcAft>
            </a:pPr>
            <a:r>
              <a:rPr lang="en-US" b="1" dirty="0">
                <a:latin typeface="Cambria"/>
                <a:cs typeface="Cambria"/>
              </a:rPr>
              <a:t>R</a:t>
            </a:r>
            <a:r>
              <a:rPr lang="en-US" b="1" dirty="0" smtClean="0">
                <a:latin typeface="Cambria"/>
                <a:cs typeface="Cambria"/>
              </a:rPr>
              <a:t>ewetting pulse versus equilibrium respiration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p>
          <a:p>
            <a:pPr>
              <a:spcAft>
                <a:spcPts val="600"/>
              </a:spcAft>
            </a:pPr>
            <a:r>
              <a:rPr lang="en-US" dirty="0" smtClean="0">
                <a:latin typeface="Cambria"/>
                <a:cs typeface="Cambria"/>
              </a:rPr>
              <a:t>(by fraction (‰) of soil C pool respired,</a:t>
            </a:r>
            <a:r>
              <a:rPr lang="en-US" b="1" dirty="0" smtClean="0">
                <a:latin typeface="Cambria"/>
                <a:cs typeface="Cambria"/>
              </a:rPr>
              <a:t> </a:t>
            </a:r>
            <a:r>
              <a:rPr lang="en-US" dirty="0" smtClean="0">
                <a:solidFill>
                  <a:srgbClr val="FF0000"/>
                </a:solidFill>
                <a:latin typeface="Cambria"/>
                <a:cs typeface="Cambria"/>
              </a:rPr>
              <a:t>2011 samples)</a:t>
            </a:r>
          </a:p>
          <a:p>
            <a:pPr marL="285750" lvl="0" indent="-285750">
              <a:buFont typeface="Arial"/>
              <a:buChar char="•"/>
            </a:pPr>
            <a:r>
              <a:rPr lang="en-US" sz="1400" dirty="0" smtClean="0">
                <a:solidFill>
                  <a:prstClr val="black"/>
                </a:solidFill>
                <a:latin typeface="Cambria"/>
                <a:cs typeface="Cambria"/>
              </a:rPr>
              <a:t>No trend in ∆</a:t>
            </a:r>
            <a:r>
              <a:rPr lang="en-US" sz="1400" baseline="30000" dirty="0">
                <a:solidFill>
                  <a:prstClr val="black"/>
                </a:solidFill>
                <a:latin typeface="Cambria"/>
                <a:cs typeface="Cambria"/>
              </a:rPr>
              <a:t>14</a:t>
            </a:r>
            <a:r>
              <a:rPr lang="en-US" sz="1400" dirty="0">
                <a:solidFill>
                  <a:prstClr val="black"/>
                </a:solidFill>
                <a:latin typeface="Cambria"/>
                <a:cs typeface="Cambria"/>
              </a:rPr>
              <a:t>C-CO</a:t>
            </a:r>
            <a:r>
              <a:rPr lang="en-US" sz="1400" baseline="-25000" dirty="0">
                <a:solidFill>
                  <a:prstClr val="black"/>
                </a:solidFill>
                <a:latin typeface="Cambria"/>
                <a:cs typeface="Cambria"/>
              </a:rPr>
              <a:t>2</a:t>
            </a:r>
            <a:r>
              <a:rPr lang="en-US" sz="1400" dirty="0">
                <a:solidFill>
                  <a:prstClr val="black"/>
                </a:solidFill>
                <a:latin typeface="Cambria"/>
                <a:cs typeface="Cambria"/>
              </a:rPr>
              <a:t> with increasing </a:t>
            </a:r>
            <a:r>
              <a:rPr lang="en-US" sz="1400" dirty="0" smtClean="0">
                <a:solidFill>
                  <a:prstClr val="black"/>
                </a:solidFill>
                <a:latin typeface="Cambria"/>
                <a:cs typeface="Cambria"/>
              </a:rPr>
              <a:t>respiration for either forests or grasslands</a:t>
            </a:r>
            <a:endParaRPr lang="en-US" sz="1400" dirty="0">
              <a:solidFill>
                <a:prstClr val="black"/>
              </a:solidFill>
              <a:latin typeface="Cambria"/>
              <a:cs typeface="Cambria"/>
            </a:endParaRPr>
          </a:p>
        </p:txBody>
      </p:sp>
      <p:pic>
        <p:nvPicPr>
          <p:cNvPr id="3" name="Picture 2"/>
          <p:cNvPicPr>
            <a:picLocks noChangeAspect="1"/>
          </p:cNvPicPr>
          <p:nvPr/>
        </p:nvPicPr>
        <p:blipFill>
          <a:blip r:embed="rId3"/>
          <a:stretch>
            <a:fillRect/>
          </a:stretch>
        </p:blipFill>
        <p:spPr>
          <a:xfrm>
            <a:off x="0" y="2286000"/>
            <a:ext cx="9144000" cy="4572000"/>
          </a:xfrm>
          <a:prstGeom prst="rect">
            <a:avLst/>
          </a:prstGeom>
        </p:spPr>
      </p:pic>
    </p:spTree>
    <p:extLst>
      <p:ext uri="{BB962C8B-B14F-4D97-AF65-F5344CB8AC3E}">
        <p14:creationId xmlns:p14="http://schemas.microsoft.com/office/powerpoint/2010/main" val="2489684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714500"/>
            <a:ext cx="9144000" cy="5143500"/>
          </a:xfrm>
          <a:prstGeom prst="rect">
            <a:avLst/>
          </a:prstGeom>
        </p:spPr>
      </p:pic>
      <p:sp>
        <p:nvSpPr>
          <p:cNvPr id="2" name="TextBox 1"/>
          <p:cNvSpPr txBox="1"/>
          <p:nvPr/>
        </p:nvSpPr>
        <p:spPr>
          <a:xfrm>
            <a:off x="565803" y="565868"/>
            <a:ext cx="7422497" cy="1231106"/>
          </a:xfrm>
          <a:prstGeom prst="rect">
            <a:avLst/>
          </a:prstGeom>
          <a:noFill/>
        </p:spPr>
        <p:txBody>
          <a:bodyPr wrap="square" rtlCol="0">
            <a:spAutoFit/>
          </a:bodyPr>
          <a:lstStyle/>
          <a:p>
            <a:pPr>
              <a:spcAft>
                <a:spcPts val="600"/>
              </a:spcAft>
            </a:pPr>
            <a:r>
              <a:rPr lang="en-US" b="1" dirty="0">
                <a:latin typeface="Cambria"/>
                <a:cs typeface="Cambria"/>
              </a:rPr>
              <a:t>R</a:t>
            </a:r>
            <a:r>
              <a:rPr lang="en-US" b="1" dirty="0" smtClean="0">
                <a:latin typeface="Cambria"/>
                <a:cs typeface="Cambria"/>
              </a:rPr>
              <a:t>ewetting pulse versus equilibrium respiration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p>
          <a:p>
            <a:pPr>
              <a:spcAft>
                <a:spcPts val="600"/>
              </a:spcAft>
            </a:pPr>
            <a:r>
              <a:rPr lang="en-US" dirty="0" smtClean="0">
                <a:latin typeface="Cambria"/>
                <a:cs typeface="Cambria"/>
              </a:rPr>
              <a:t>(by fraction (‰) of soil C pool respired</a:t>
            </a:r>
            <a:r>
              <a:rPr lang="en-US" dirty="0">
                <a:latin typeface="Cambria"/>
                <a:cs typeface="Cambria"/>
              </a:rPr>
              <a:t>)</a:t>
            </a:r>
            <a:endParaRPr lang="en-US" dirty="0" smtClean="0">
              <a:latin typeface="Cambria"/>
              <a:cs typeface="Cambria"/>
            </a:endParaRPr>
          </a:p>
          <a:p>
            <a:pPr marL="285750" lvl="0" indent="-285750">
              <a:buFont typeface="Arial"/>
              <a:buChar char="•"/>
            </a:pPr>
            <a:r>
              <a:rPr lang="en-US" sz="1400" dirty="0" smtClean="0">
                <a:solidFill>
                  <a:prstClr val="black"/>
                </a:solidFill>
                <a:latin typeface="Cambria"/>
                <a:cs typeface="Cambria"/>
              </a:rPr>
              <a:t>No trend in ∆</a:t>
            </a:r>
            <a:r>
              <a:rPr lang="en-US" sz="1400" baseline="30000" dirty="0">
                <a:solidFill>
                  <a:prstClr val="black"/>
                </a:solidFill>
                <a:latin typeface="Cambria"/>
                <a:cs typeface="Cambria"/>
              </a:rPr>
              <a:t>14</a:t>
            </a:r>
            <a:r>
              <a:rPr lang="en-US" sz="1400" dirty="0">
                <a:solidFill>
                  <a:prstClr val="black"/>
                </a:solidFill>
                <a:latin typeface="Cambria"/>
                <a:cs typeface="Cambria"/>
              </a:rPr>
              <a:t>C-CO</a:t>
            </a:r>
            <a:r>
              <a:rPr lang="en-US" sz="1400" baseline="-25000" dirty="0">
                <a:solidFill>
                  <a:prstClr val="black"/>
                </a:solidFill>
                <a:latin typeface="Cambria"/>
                <a:cs typeface="Cambria"/>
              </a:rPr>
              <a:t>2</a:t>
            </a:r>
            <a:r>
              <a:rPr lang="en-US" sz="1400" dirty="0">
                <a:solidFill>
                  <a:prstClr val="black"/>
                </a:solidFill>
                <a:latin typeface="Cambria"/>
                <a:cs typeface="Cambria"/>
              </a:rPr>
              <a:t> with increasing </a:t>
            </a:r>
            <a:r>
              <a:rPr lang="en-US" sz="1400" dirty="0" smtClean="0">
                <a:solidFill>
                  <a:prstClr val="black"/>
                </a:solidFill>
                <a:latin typeface="Cambria"/>
                <a:cs typeface="Cambria"/>
              </a:rPr>
              <a:t>respiration for forests or grasslands in 2011, nor forests in 2019; increasing trend for grassland 2019 except HEG10 (decline---slower C </a:t>
            </a:r>
            <a:r>
              <a:rPr lang="en-US" sz="1400" dirty="0" err="1" smtClean="0">
                <a:solidFill>
                  <a:prstClr val="black"/>
                </a:solidFill>
                <a:latin typeface="Cambria"/>
                <a:cs typeface="Cambria"/>
              </a:rPr>
              <a:t>dyn</a:t>
            </a:r>
            <a:r>
              <a:rPr lang="en-US" sz="1400" dirty="0" smtClean="0">
                <a:solidFill>
                  <a:prstClr val="black"/>
                </a:solidFill>
                <a:latin typeface="Cambria"/>
                <a:cs typeface="Cambria"/>
              </a:rPr>
              <a:t>)</a:t>
            </a:r>
            <a:endParaRPr lang="en-US" sz="1400" dirty="0">
              <a:solidFill>
                <a:prstClr val="black"/>
              </a:solidFill>
              <a:latin typeface="Cambria"/>
              <a:cs typeface="Cambria"/>
            </a:endParaRPr>
          </a:p>
        </p:txBody>
      </p:sp>
    </p:spTree>
    <p:extLst>
      <p:ext uri="{BB962C8B-B14F-4D97-AF65-F5344CB8AC3E}">
        <p14:creationId xmlns:p14="http://schemas.microsoft.com/office/powerpoint/2010/main" val="4272705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7219297" cy="1661994"/>
          </a:xfrm>
          <a:prstGeom prst="rect">
            <a:avLst/>
          </a:prstGeom>
          <a:noFill/>
        </p:spPr>
        <p:txBody>
          <a:bodyPr wrap="square" rtlCol="0">
            <a:spAutoFit/>
          </a:bodyPr>
          <a:lstStyle/>
          <a:p>
            <a:pPr>
              <a:spcAft>
                <a:spcPts val="600"/>
              </a:spcAft>
            </a:pPr>
            <a:r>
              <a:rPr lang="en-US" b="1" dirty="0" smtClean="0">
                <a:latin typeface="Cambria"/>
                <a:cs typeface="Cambria"/>
              </a:rPr>
              <a:t>Rewetting pulse versus equilibrium respiration ∆</a:t>
            </a:r>
            <a:r>
              <a:rPr lang="en-US" b="1" baseline="30000" dirty="0" smtClean="0">
                <a:latin typeface="Cambria"/>
                <a:cs typeface="Cambria"/>
              </a:rPr>
              <a:t>14</a:t>
            </a:r>
            <a:r>
              <a:rPr lang="en-US" b="1" dirty="0" smtClean="0">
                <a:latin typeface="Cambria"/>
                <a:cs typeface="Cambria"/>
              </a:rPr>
              <a:t>C-CO</a:t>
            </a:r>
            <a:r>
              <a:rPr lang="en-US" b="1" baseline="-25000" dirty="0" smtClean="0">
                <a:latin typeface="Cambria"/>
                <a:cs typeface="Cambria"/>
              </a:rPr>
              <a:t>2</a:t>
            </a:r>
            <a:r>
              <a:rPr lang="en-US" b="1" dirty="0" smtClean="0">
                <a:latin typeface="Cambria"/>
                <a:cs typeface="Cambria"/>
              </a:rPr>
              <a:t> </a:t>
            </a:r>
          </a:p>
          <a:p>
            <a:pPr>
              <a:spcAft>
                <a:spcPts val="600"/>
              </a:spcAft>
            </a:pPr>
            <a:r>
              <a:rPr lang="en-US" dirty="0" smtClean="0">
                <a:latin typeface="Cambria"/>
                <a:cs typeface="Cambria"/>
              </a:rPr>
              <a:t>(by fraction (‰) of soil C pool respired,</a:t>
            </a:r>
            <a:r>
              <a:rPr lang="en-US" b="1" dirty="0" smtClean="0">
                <a:latin typeface="Cambria"/>
                <a:cs typeface="Cambria"/>
              </a:rPr>
              <a:t> </a:t>
            </a:r>
            <a:r>
              <a:rPr lang="en-US" dirty="0" smtClean="0">
                <a:solidFill>
                  <a:srgbClr val="FF0000"/>
                </a:solidFill>
                <a:latin typeface="Cambria"/>
                <a:cs typeface="Cambria"/>
              </a:rPr>
              <a:t>2019 samples)</a:t>
            </a:r>
          </a:p>
          <a:p>
            <a:pPr marL="285750" lvl="0" indent="-285750">
              <a:buFont typeface="Arial"/>
              <a:buChar char="•"/>
            </a:pPr>
            <a:r>
              <a:rPr lang="en-US" sz="1400" dirty="0" smtClean="0">
                <a:solidFill>
                  <a:prstClr val="black"/>
                </a:solidFill>
                <a:latin typeface="Cambria"/>
                <a:cs typeface="Cambria"/>
              </a:rPr>
              <a:t>Forest samples: no </a:t>
            </a:r>
            <a:r>
              <a:rPr lang="en-US" sz="1400" dirty="0">
                <a:solidFill>
                  <a:prstClr val="black"/>
                </a:solidFill>
                <a:latin typeface="Cambria"/>
                <a:cs typeface="Cambria"/>
              </a:rPr>
              <a:t>trend in ∆</a:t>
            </a:r>
            <a:r>
              <a:rPr lang="en-US" sz="1400" baseline="30000" dirty="0">
                <a:solidFill>
                  <a:prstClr val="black"/>
                </a:solidFill>
                <a:latin typeface="Cambria"/>
                <a:cs typeface="Cambria"/>
              </a:rPr>
              <a:t>14</a:t>
            </a:r>
            <a:r>
              <a:rPr lang="en-US" sz="1400" dirty="0">
                <a:solidFill>
                  <a:prstClr val="black"/>
                </a:solidFill>
                <a:latin typeface="Cambria"/>
                <a:cs typeface="Cambria"/>
              </a:rPr>
              <a:t>C-CO</a:t>
            </a:r>
            <a:r>
              <a:rPr lang="en-US" sz="1400" baseline="-25000" dirty="0">
                <a:solidFill>
                  <a:prstClr val="black"/>
                </a:solidFill>
                <a:latin typeface="Cambria"/>
                <a:cs typeface="Cambria"/>
              </a:rPr>
              <a:t>2</a:t>
            </a:r>
            <a:r>
              <a:rPr lang="en-US" sz="1400" dirty="0">
                <a:solidFill>
                  <a:prstClr val="black"/>
                </a:solidFill>
                <a:latin typeface="Cambria"/>
                <a:cs typeface="Cambria"/>
              </a:rPr>
              <a:t> with increasing respiration </a:t>
            </a:r>
            <a:r>
              <a:rPr lang="en-US" sz="1400" dirty="0" smtClean="0">
                <a:solidFill>
                  <a:prstClr val="black"/>
                </a:solidFill>
                <a:latin typeface="Cambria"/>
                <a:cs typeface="Cambria"/>
              </a:rPr>
              <a:t>for either treatment or control incubations</a:t>
            </a:r>
          </a:p>
          <a:p>
            <a:pPr marL="285750" lvl="0" indent="-285750">
              <a:buFont typeface="Arial"/>
              <a:buChar char="•"/>
            </a:pPr>
            <a:r>
              <a:rPr lang="en-US" sz="1400" dirty="0" smtClean="0">
                <a:solidFill>
                  <a:prstClr val="black"/>
                </a:solidFill>
                <a:latin typeface="Cambria"/>
                <a:cs typeface="Cambria"/>
              </a:rPr>
              <a:t>Grassland samples: control samples show slight increase in </a:t>
            </a:r>
            <a:r>
              <a:rPr lang="en-US" sz="1400" dirty="0">
                <a:solidFill>
                  <a:prstClr val="black"/>
                </a:solidFill>
                <a:latin typeface="Cambria"/>
                <a:cs typeface="Cambria"/>
              </a:rPr>
              <a:t>∆</a:t>
            </a:r>
            <a:r>
              <a:rPr lang="en-US" sz="1400" baseline="30000" dirty="0">
                <a:solidFill>
                  <a:prstClr val="black"/>
                </a:solidFill>
                <a:latin typeface="Cambria"/>
                <a:cs typeface="Cambria"/>
              </a:rPr>
              <a:t>14</a:t>
            </a:r>
            <a:r>
              <a:rPr lang="en-US" sz="1400" dirty="0">
                <a:solidFill>
                  <a:prstClr val="black"/>
                </a:solidFill>
                <a:latin typeface="Cambria"/>
                <a:cs typeface="Cambria"/>
              </a:rPr>
              <a:t>C-CO</a:t>
            </a:r>
            <a:r>
              <a:rPr lang="en-US" sz="1400" baseline="-25000" dirty="0">
                <a:solidFill>
                  <a:prstClr val="black"/>
                </a:solidFill>
                <a:latin typeface="Cambria"/>
                <a:cs typeface="Cambria"/>
              </a:rPr>
              <a:t>2</a:t>
            </a:r>
            <a:r>
              <a:rPr lang="en-US" sz="1400" dirty="0">
                <a:solidFill>
                  <a:prstClr val="black"/>
                </a:solidFill>
                <a:latin typeface="Cambria"/>
                <a:cs typeface="Cambria"/>
              </a:rPr>
              <a:t> </a:t>
            </a:r>
            <a:r>
              <a:rPr lang="en-US" sz="1400" dirty="0" smtClean="0">
                <a:solidFill>
                  <a:prstClr val="black"/>
                </a:solidFill>
                <a:latin typeface="Cambria"/>
                <a:cs typeface="Cambria"/>
              </a:rPr>
              <a:t>with increasing respiration, no trend for treatment samples</a:t>
            </a:r>
            <a:endParaRPr lang="en-US" sz="1400" dirty="0">
              <a:solidFill>
                <a:prstClr val="black"/>
              </a:solidFill>
              <a:latin typeface="Cambria"/>
              <a:cs typeface="Cambria"/>
            </a:endParaRPr>
          </a:p>
        </p:txBody>
      </p:sp>
      <p:pic>
        <p:nvPicPr>
          <p:cNvPr id="5" name="Picture 4"/>
          <p:cNvPicPr>
            <a:picLocks noChangeAspect="1"/>
          </p:cNvPicPr>
          <p:nvPr/>
        </p:nvPicPr>
        <p:blipFill>
          <a:blip r:embed="rId3"/>
          <a:stretch>
            <a:fillRect/>
          </a:stretch>
        </p:blipFill>
        <p:spPr>
          <a:xfrm>
            <a:off x="0" y="2286000"/>
            <a:ext cx="9144000" cy="4572000"/>
          </a:xfrm>
          <a:prstGeom prst="rect">
            <a:avLst/>
          </a:prstGeom>
        </p:spPr>
      </p:pic>
      <p:sp>
        <p:nvSpPr>
          <p:cNvPr id="3" name="Oval 2"/>
          <p:cNvSpPr/>
          <p:nvPr/>
        </p:nvSpPr>
        <p:spPr>
          <a:xfrm>
            <a:off x="959556" y="5827889"/>
            <a:ext cx="677333" cy="381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144889" y="5304669"/>
            <a:ext cx="1143000" cy="523220"/>
          </a:xfrm>
          <a:prstGeom prst="rect">
            <a:avLst/>
          </a:prstGeom>
          <a:noFill/>
        </p:spPr>
        <p:txBody>
          <a:bodyPr wrap="square" rtlCol="0">
            <a:spAutoFit/>
          </a:bodyPr>
          <a:lstStyle/>
          <a:p>
            <a:pPr algn="ctr"/>
            <a:r>
              <a:rPr lang="en-US" sz="1400" dirty="0" smtClean="0">
                <a:solidFill>
                  <a:srgbClr val="FF0000"/>
                </a:solidFill>
              </a:rPr>
              <a:t>Seems to be an outlier</a:t>
            </a:r>
            <a:endParaRPr lang="en-US" sz="1400" dirty="0">
              <a:solidFill>
                <a:srgbClr val="FF0000"/>
              </a:solidFill>
            </a:endParaRPr>
          </a:p>
        </p:txBody>
      </p:sp>
      <p:cxnSp>
        <p:nvCxnSpPr>
          <p:cNvPr id="7" name="Straight Arrow Connector 6"/>
          <p:cNvCxnSpPr>
            <a:stCxn id="4" idx="1"/>
            <a:endCxn id="3" idx="7"/>
          </p:cNvCxnSpPr>
          <p:nvPr/>
        </p:nvCxnSpPr>
        <p:spPr>
          <a:xfrm flipH="1">
            <a:off x="1537696" y="5566279"/>
            <a:ext cx="607193" cy="31740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rot="2232348">
            <a:off x="4353336" y="3670812"/>
            <a:ext cx="1304156" cy="45584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55397" y="4781449"/>
            <a:ext cx="811192" cy="523220"/>
          </a:xfrm>
          <a:prstGeom prst="rect">
            <a:avLst/>
          </a:prstGeom>
          <a:noFill/>
        </p:spPr>
        <p:txBody>
          <a:bodyPr wrap="square" rtlCol="0">
            <a:spAutoFit/>
          </a:bodyPr>
          <a:lstStyle/>
          <a:p>
            <a:pPr algn="ctr"/>
            <a:r>
              <a:rPr lang="en-US" sz="1400" dirty="0" smtClean="0">
                <a:solidFill>
                  <a:srgbClr val="FF0000"/>
                </a:solidFill>
              </a:rPr>
              <a:t>HEG10 (slow)</a:t>
            </a:r>
            <a:endParaRPr lang="en-US" sz="1400" dirty="0">
              <a:solidFill>
                <a:srgbClr val="FF0000"/>
              </a:solidFill>
            </a:endParaRPr>
          </a:p>
        </p:txBody>
      </p:sp>
      <p:cxnSp>
        <p:nvCxnSpPr>
          <p:cNvPr id="10" name="Straight Arrow Connector 9"/>
          <p:cNvCxnSpPr>
            <a:stCxn id="9" idx="0"/>
            <a:endCxn id="8" idx="5"/>
          </p:cNvCxnSpPr>
          <p:nvPr/>
        </p:nvCxnSpPr>
        <p:spPr>
          <a:xfrm flipH="1" flipV="1">
            <a:off x="5275204" y="4305905"/>
            <a:ext cx="285789" cy="4755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180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4022818" cy="369332"/>
          </a:xfrm>
          <a:prstGeom prst="rect">
            <a:avLst/>
          </a:prstGeom>
          <a:noFill/>
        </p:spPr>
        <p:txBody>
          <a:bodyPr wrap="none" rtlCol="0">
            <a:spAutoFit/>
          </a:bodyPr>
          <a:lstStyle/>
          <a:p>
            <a:pPr>
              <a:spcAft>
                <a:spcPts val="600"/>
              </a:spcAft>
            </a:pPr>
            <a:r>
              <a:rPr lang="en-US" b="1" dirty="0" smtClean="0">
                <a:latin typeface="Cambria"/>
                <a:cs typeface="Cambria"/>
              </a:rPr>
              <a:t>Treatment effect on respiration rate</a:t>
            </a:r>
          </a:p>
        </p:txBody>
      </p:sp>
      <p:pic>
        <p:nvPicPr>
          <p:cNvPr id="4" name="Picture 3"/>
          <p:cNvPicPr>
            <a:picLocks noChangeAspect="1"/>
          </p:cNvPicPr>
          <p:nvPr/>
        </p:nvPicPr>
        <p:blipFill>
          <a:blip r:embed="rId3"/>
          <a:stretch>
            <a:fillRect/>
          </a:stretch>
        </p:blipFill>
        <p:spPr>
          <a:xfrm>
            <a:off x="0" y="1143000"/>
            <a:ext cx="9144000" cy="5715000"/>
          </a:xfrm>
          <a:prstGeom prst="rect">
            <a:avLst/>
          </a:prstGeom>
        </p:spPr>
      </p:pic>
    </p:spTree>
    <p:extLst>
      <p:ext uri="{BB962C8B-B14F-4D97-AF65-F5344CB8AC3E}">
        <p14:creationId xmlns:p14="http://schemas.microsoft.com/office/powerpoint/2010/main" val="2332898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803" y="565868"/>
            <a:ext cx="4022818" cy="369332"/>
          </a:xfrm>
          <a:prstGeom prst="rect">
            <a:avLst/>
          </a:prstGeom>
          <a:noFill/>
        </p:spPr>
        <p:txBody>
          <a:bodyPr wrap="none" rtlCol="0">
            <a:spAutoFit/>
          </a:bodyPr>
          <a:lstStyle/>
          <a:p>
            <a:pPr>
              <a:spcAft>
                <a:spcPts val="600"/>
              </a:spcAft>
            </a:pPr>
            <a:r>
              <a:rPr lang="en-US" b="1" dirty="0" smtClean="0">
                <a:latin typeface="Cambria"/>
                <a:cs typeface="Cambria"/>
              </a:rPr>
              <a:t>Treatment effect on respiration rate</a:t>
            </a:r>
          </a:p>
        </p:txBody>
      </p:sp>
      <p:pic>
        <p:nvPicPr>
          <p:cNvPr id="8" name="Picture 7"/>
          <p:cNvPicPr>
            <a:picLocks noChangeAspect="1"/>
          </p:cNvPicPr>
          <p:nvPr/>
        </p:nvPicPr>
        <p:blipFill>
          <a:blip r:embed="rId3"/>
          <a:stretch>
            <a:fillRect/>
          </a:stretch>
        </p:blipFill>
        <p:spPr>
          <a:xfrm>
            <a:off x="16621" y="1143000"/>
            <a:ext cx="9144000" cy="5715000"/>
          </a:xfrm>
          <a:prstGeom prst="rect">
            <a:avLst/>
          </a:prstGeom>
        </p:spPr>
      </p:pic>
    </p:spTree>
    <p:extLst>
      <p:ext uri="{BB962C8B-B14F-4D97-AF65-F5344CB8AC3E}">
        <p14:creationId xmlns:p14="http://schemas.microsoft.com/office/powerpoint/2010/main" val="2798766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7456777" cy="5490999"/>
          </a:xfrm>
          <a:prstGeom prst="rect">
            <a:avLst/>
          </a:prstGeom>
        </p:spPr>
      </p:pic>
      <p:sp>
        <p:nvSpPr>
          <p:cNvPr id="4" name="TextBox 3"/>
          <p:cNvSpPr txBox="1"/>
          <p:nvPr/>
        </p:nvSpPr>
        <p:spPr>
          <a:xfrm>
            <a:off x="1" y="5490998"/>
            <a:ext cx="7594600" cy="1277273"/>
          </a:xfrm>
          <a:prstGeom prst="rect">
            <a:avLst/>
          </a:prstGeom>
          <a:noFill/>
        </p:spPr>
        <p:txBody>
          <a:bodyPr wrap="square" rtlCol="0">
            <a:spAutoFit/>
          </a:bodyPr>
          <a:lstStyle/>
          <a:p>
            <a:pPr>
              <a:spcAft>
                <a:spcPts val="600"/>
              </a:spcAft>
            </a:pPr>
            <a:r>
              <a:rPr lang="en-US" sz="1600" b="1" dirty="0" smtClean="0">
                <a:latin typeface="Cambria"/>
                <a:cs typeface="Cambria"/>
              </a:rPr>
              <a:t>Assessing treatment effects on estimating change over time in 14C-CO2</a:t>
            </a:r>
            <a:endParaRPr lang="en-US" sz="1600" dirty="0">
              <a:latin typeface="Cambria"/>
              <a:cs typeface="Cambria"/>
            </a:endParaRPr>
          </a:p>
          <a:p>
            <a:pPr>
              <a:spcAft>
                <a:spcPts val="600"/>
              </a:spcAft>
            </a:pPr>
            <a:r>
              <a:rPr lang="en-US" sz="1400" dirty="0" smtClean="0">
                <a:latin typeface="Cambria"/>
                <a:cs typeface="Cambria"/>
              </a:rPr>
              <a:t>Blue bars show differences in control samples between 2011 and 2019, red bars show differences in treatment samples between 2011 and 2019, and green bars show the difference between 2011 values measured in 2018 after undergoing air-drying + storage treatment and 2019 control samples (i.e. field-moist samples rewetted to 60% WHC prior to incubation).</a:t>
            </a:r>
            <a:endParaRPr lang="en-US" sz="1400" dirty="0">
              <a:latin typeface="Cambria"/>
              <a:cs typeface="Cambria"/>
            </a:endParaRPr>
          </a:p>
        </p:txBody>
      </p:sp>
    </p:spTree>
    <p:extLst>
      <p:ext uri="{BB962C8B-B14F-4D97-AF65-F5344CB8AC3E}">
        <p14:creationId xmlns:p14="http://schemas.microsoft.com/office/powerpoint/2010/main" val="129347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506" y="372704"/>
            <a:ext cx="4600016" cy="338554"/>
          </a:xfrm>
          <a:prstGeom prst="rect">
            <a:avLst/>
          </a:prstGeom>
          <a:solidFill>
            <a:schemeClr val="bg1"/>
          </a:solidFill>
        </p:spPr>
        <p:txBody>
          <a:bodyPr wrap="square" rtlCol="0">
            <a:spAutoFit/>
          </a:bodyPr>
          <a:lstStyle/>
          <a:p>
            <a:r>
              <a:rPr lang="en-US" sz="1600" b="1" u="sng" dirty="0"/>
              <a:t>Archive Incubation Round II: </a:t>
            </a:r>
            <a:r>
              <a:rPr lang="en-US" sz="1600" b="1" u="sng" dirty="0" smtClean="0"/>
              <a:t>Experimental Design</a:t>
            </a:r>
            <a:endParaRPr lang="en-US" sz="1600" b="1" u="sng" dirty="0"/>
          </a:p>
        </p:txBody>
      </p:sp>
      <p:sp>
        <p:nvSpPr>
          <p:cNvPr id="9" name="TextBox 8"/>
          <p:cNvSpPr txBox="1"/>
          <p:nvPr/>
        </p:nvSpPr>
        <p:spPr>
          <a:xfrm>
            <a:off x="463306" y="1159250"/>
            <a:ext cx="4600016" cy="5262980"/>
          </a:xfrm>
          <a:prstGeom prst="rect">
            <a:avLst/>
          </a:prstGeom>
          <a:solidFill>
            <a:schemeClr val="bg1"/>
          </a:solidFill>
        </p:spPr>
        <p:txBody>
          <a:bodyPr wrap="square" rtlCol="0">
            <a:spAutoFit/>
          </a:bodyPr>
          <a:lstStyle/>
          <a:p>
            <a:pPr marL="285750" indent="-285750">
              <a:buFont typeface="Arial"/>
              <a:buChar char="•"/>
            </a:pPr>
            <a:r>
              <a:rPr lang="en-US" sz="1600" dirty="0" smtClean="0"/>
              <a:t>Samples selected to cover a range of </a:t>
            </a:r>
            <a:r>
              <a:rPr lang="en-US" sz="1600" baseline="30000" dirty="0" smtClean="0"/>
              <a:t>14</a:t>
            </a:r>
            <a:r>
              <a:rPr lang="en-US" sz="1600" dirty="0" smtClean="0"/>
              <a:t>C values (</a:t>
            </a:r>
            <a:r>
              <a:rPr lang="en-US" sz="1600" b="1" dirty="0" smtClean="0"/>
              <a:t>Fig. 1</a:t>
            </a:r>
            <a:r>
              <a:rPr lang="en-US" sz="1600" dirty="0" smtClean="0"/>
              <a:t>)</a:t>
            </a:r>
          </a:p>
          <a:p>
            <a:pPr marL="285750" indent="-285750">
              <a:buFont typeface="Arial"/>
              <a:buChar char="•"/>
            </a:pPr>
            <a:r>
              <a:rPr lang="en-US" sz="1600" dirty="0" smtClean="0"/>
              <a:t>Three samples selected from each land use (forest, grassland) at two </a:t>
            </a:r>
            <a:r>
              <a:rPr lang="en-US" sz="1600" dirty="0" err="1" smtClean="0"/>
              <a:t>Exploratories</a:t>
            </a:r>
            <a:r>
              <a:rPr lang="en-US" sz="1600" dirty="0" smtClean="0"/>
              <a:t> (</a:t>
            </a:r>
            <a:r>
              <a:rPr lang="en-US" sz="1600" dirty="0" err="1" smtClean="0"/>
              <a:t>Hainich</a:t>
            </a:r>
            <a:r>
              <a:rPr lang="en-US" sz="1600" dirty="0" smtClean="0"/>
              <a:t>, </a:t>
            </a:r>
            <a:r>
              <a:rPr lang="en-US" sz="1600" dirty="0" err="1" smtClean="0"/>
              <a:t>Schorfheide</a:t>
            </a:r>
            <a:r>
              <a:rPr lang="en-US" sz="1600" dirty="0" smtClean="0"/>
              <a:t>)</a:t>
            </a:r>
          </a:p>
          <a:p>
            <a:pPr marL="285750" indent="-285750">
              <a:buFont typeface="Arial"/>
              <a:buChar char="•"/>
            </a:pPr>
            <a:r>
              <a:rPr lang="en-US" sz="1600" dirty="0" smtClean="0"/>
              <a:t>Samples will be run as duplicates, i.e. two lab reps each with 20 g dry soil rewetted to 60% WHC</a:t>
            </a:r>
          </a:p>
          <a:p>
            <a:pPr marL="742950" lvl="1" indent="-285750">
              <a:buFont typeface="Arial"/>
              <a:buChar char="•"/>
            </a:pPr>
            <a:r>
              <a:rPr lang="en-US" sz="1600" i="1" dirty="0" err="1"/>
              <a:t>n</a:t>
            </a:r>
            <a:r>
              <a:rPr lang="en-US" sz="1600" i="1" baseline="-25000" dirty="0" err="1"/>
              <a:t>samples</a:t>
            </a:r>
            <a:r>
              <a:rPr lang="en-US" sz="1600" i="1" baseline="-25000" dirty="0"/>
              <a:t> </a:t>
            </a:r>
            <a:r>
              <a:rPr lang="en-US" sz="1600" i="1" dirty="0"/>
              <a:t>= 12, </a:t>
            </a:r>
            <a:r>
              <a:rPr lang="en-US" sz="1600" i="1" dirty="0" err="1" smtClean="0"/>
              <a:t>n</a:t>
            </a:r>
            <a:r>
              <a:rPr lang="en-US" sz="1600" i="1" baseline="-25000" dirty="0" err="1" smtClean="0"/>
              <a:t>reps</a:t>
            </a:r>
            <a:r>
              <a:rPr lang="en-US" sz="1600" i="1" dirty="0" smtClean="0"/>
              <a:t>= </a:t>
            </a:r>
            <a:r>
              <a:rPr lang="en-US" sz="1600" i="1" dirty="0"/>
              <a:t>24 </a:t>
            </a:r>
            <a:endParaRPr lang="en-US" sz="1600" dirty="0" smtClean="0"/>
          </a:p>
          <a:p>
            <a:pPr marL="285750" indent="-285750">
              <a:buFont typeface="Arial"/>
              <a:buChar char="•"/>
            </a:pPr>
            <a:r>
              <a:rPr lang="en-US" sz="1600" dirty="0" smtClean="0"/>
              <a:t>Pre-incubation will last for 4 days, which is the duration of the pre-incubation from the </a:t>
            </a:r>
            <a:r>
              <a:rPr lang="en-US" sz="1600" i="1" dirty="0" smtClean="0"/>
              <a:t>t</a:t>
            </a:r>
            <a:r>
              <a:rPr lang="en-US" sz="1600" i="1" baseline="-25000" dirty="0" smtClean="0"/>
              <a:t>1</a:t>
            </a:r>
            <a:r>
              <a:rPr lang="en-US" sz="1600" dirty="0" smtClean="0"/>
              <a:t> incubations</a:t>
            </a:r>
          </a:p>
          <a:p>
            <a:pPr marL="285750" indent="-285750">
              <a:buFont typeface="Arial"/>
              <a:buChar char="•"/>
            </a:pPr>
            <a:r>
              <a:rPr lang="en-US" sz="1600" dirty="0" smtClean="0"/>
              <a:t>CO</a:t>
            </a:r>
            <a:r>
              <a:rPr lang="en-US" sz="1600" baseline="-25000" dirty="0" smtClean="0"/>
              <a:t>2</a:t>
            </a:r>
            <a:r>
              <a:rPr lang="en-US" sz="1600" dirty="0" smtClean="0"/>
              <a:t> concentrations in the headspace will be measured daily during the pre-incubation period and at least 3 times during the main incubation period</a:t>
            </a:r>
          </a:p>
          <a:p>
            <a:pPr marL="285750" indent="-285750">
              <a:buFont typeface="Arial"/>
              <a:buChar char="•"/>
            </a:pPr>
            <a:r>
              <a:rPr lang="en-US" sz="1600" dirty="0" smtClean="0"/>
              <a:t>Following pre-incubation, headspace samples will be collected for </a:t>
            </a:r>
            <a:r>
              <a:rPr lang="en-US" sz="1600" baseline="30000" dirty="0" smtClean="0"/>
              <a:t>14</a:t>
            </a:r>
            <a:r>
              <a:rPr lang="en-US" sz="1600" dirty="0" smtClean="0"/>
              <a:t>C and </a:t>
            </a:r>
            <a:r>
              <a:rPr lang="en-US" sz="1600" baseline="30000" dirty="0" smtClean="0"/>
              <a:t>13</a:t>
            </a:r>
            <a:r>
              <a:rPr lang="en-US" sz="1600" dirty="0" smtClean="0"/>
              <a:t>C analysis, then jars will be flushed with CO</a:t>
            </a:r>
            <a:r>
              <a:rPr lang="en-US" sz="1600" baseline="-25000" dirty="0" smtClean="0"/>
              <a:t>2</a:t>
            </a:r>
            <a:r>
              <a:rPr lang="en-US" sz="1600" dirty="0" smtClean="0"/>
              <a:t>-free synthetic air</a:t>
            </a:r>
          </a:p>
          <a:p>
            <a:pPr marL="285750" indent="-285750">
              <a:buFont typeface="Arial"/>
              <a:buChar char="•"/>
            </a:pPr>
            <a:r>
              <a:rPr lang="en-US" sz="1600" dirty="0" smtClean="0"/>
              <a:t>Incubations will proceed until the same amount of C has been respired in the main incubation period as during </a:t>
            </a:r>
            <a:r>
              <a:rPr lang="en-US" sz="1600" i="1" dirty="0" smtClean="0"/>
              <a:t>t</a:t>
            </a:r>
            <a:r>
              <a:rPr lang="en-US" sz="1600" i="1" baseline="-25000" dirty="0" smtClean="0"/>
              <a:t>1</a:t>
            </a:r>
            <a:r>
              <a:rPr lang="en-US" sz="1600" dirty="0" smtClean="0"/>
              <a:t> incubations (g CO</a:t>
            </a:r>
            <a:r>
              <a:rPr lang="en-US" sz="1600" baseline="-25000" dirty="0" smtClean="0"/>
              <a:t>2</a:t>
            </a:r>
            <a:r>
              <a:rPr lang="en-US" sz="1600" dirty="0" smtClean="0"/>
              <a:t>-C g soil </a:t>
            </a:r>
            <a:r>
              <a:rPr lang="en-US" sz="1600" baseline="30000" dirty="0" smtClean="0"/>
              <a:t>-1</a:t>
            </a:r>
            <a:r>
              <a:rPr lang="en-US" sz="1600" dirty="0" smtClean="0"/>
              <a:t>)</a:t>
            </a:r>
            <a:endParaRPr lang="en-US" sz="1600" baseline="30000" dirty="0" smtClean="0"/>
          </a:p>
        </p:txBody>
      </p:sp>
      <p:sp>
        <p:nvSpPr>
          <p:cNvPr id="11" name="TextBox 10"/>
          <p:cNvSpPr txBox="1"/>
          <p:nvPr/>
        </p:nvSpPr>
        <p:spPr>
          <a:xfrm>
            <a:off x="5245100" y="6052898"/>
            <a:ext cx="3784600" cy="738664"/>
          </a:xfrm>
          <a:prstGeom prst="rect">
            <a:avLst/>
          </a:prstGeom>
          <a:solidFill>
            <a:schemeClr val="bg1"/>
          </a:solidFill>
        </p:spPr>
        <p:txBody>
          <a:bodyPr wrap="square" rtlCol="0">
            <a:spAutoFit/>
          </a:bodyPr>
          <a:lstStyle/>
          <a:p>
            <a:pPr marL="457200" indent="-457200"/>
            <a:r>
              <a:rPr lang="en-US" sz="1400" b="1" dirty="0" smtClean="0"/>
              <a:t>Fig. 1 </a:t>
            </a:r>
            <a:r>
              <a:rPr lang="en-US" sz="1400" dirty="0" smtClean="0"/>
              <a:t>Histograms</a:t>
            </a:r>
            <a:r>
              <a:rPr lang="en-US" sz="1400" b="1" dirty="0" smtClean="0"/>
              <a:t> </a:t>
            </a:r>
            <a:r>
              <a:rPr lang="en-US" sz="1400" dirty="0" smtClean="0"/>
              <a:t>of ∆</a:t>
            </a:r>
            <a:r>
              <a:rPr lang="en-US" sz="1400" baseline="30000" dirty="0" smtClean="0"/>
              <a:t>14</a:t>
            </a:r>
            <a:r>
              <a:rPr lang="en-US" sz="1400" dirty="0" smtClean="0"/>
              <a:t>C </a:t>
            </a:r>
            <a:r>
              <a:rPr lang="en-US" sz="1400" dirty="0"/>
              <a:t>from Round II </a:t>
            </a:r>
            <a:r>
              <a:rPr lang="en-US" sz="1400" dirty="0" smtClean="0"/>
              <a:t>samples (</a:t>
            </a:r>
            <a:r>
              <a:rPr lang="en-US" sz="1400" i="1" dirty="0" smtClean="0"/>
              <a:t>t</a:t>
            </a:r>
            <a:r>
              <a:rPr lang="en-US" sz="1400" i="1" baseline="-25000" dirty="0" smtClean="0"/>
              <a:t>1</a:t>
            </a:r>
            <a:r>
              <a:rPr lang="en-US" sz="1400" dirty="0" smtClean="0"/>
              <a:t>, </a:t>
            </a:r>
            <a:r>
              <a:rPr lang="en-US" sz="1400" i="1" dirty="0" smtClean="0"/>
              <a:t>n</a:t>
            </a:r>
            <a:r>
              <a:rPr lang="en-US" sz="1400" dirty="0"/>
              <a:t>=12</a:t>
            </a:r>
            <a:r>
              <a:rPr lang="en-US" sz="1400" dirty="0" smtClean="0"/>
              <a:t>): </a:t>
            </a:r>
            <a:r>
              <a:rPr lang="en-US" sz="1400" b="1" baseline="30000" dirty="0" smtClean="0"/>
              <a:t>a)</a:t>
            </a:r>
            <a:r>
              <a:rPr lang="en-US" sz="1400" b="1" dirty="0" smtClean="0"/>
              <a:t> </a:t>
            </a:r>
            <a:r>
              <a:rPr lang="en-US" sz="1400" i="1" dirty="0" smtClean="0"/>
              <a:t>(top)</a:t>
            </a:r>
            <a:r>
              <a:rPr lang="en-US" sz="1400" b="1" i="1" dirty="0" smtClean="0"/>
              <a:t> </a:t>
            </a:r>
            <a:r>
              <a:rPr lang="en-US" sz="1400" dirty="0" smtClean="0"/>
              <a:t>frequency, </a:t>
            </a:r>
            <a:r>
              <a:rPr lang="en-US" sz="1400" b="1" baseline="30000" dirty="0" smtClean="0"/>
              <a:t>b) </a:t>
            </a:r>
            <a:r>
              <a:rPr lang="en-US" sz="1400" i="1" dirty="0" smtClean="0"/>
              <a:t>(bottom) </a:t>
            </a:r>
            <a:r>
              <a:rPr lang="en-US" sz="1400" dirty="0" smtClean="0"/>
              <a:t>density by land use.</a:t>
            </a:r>
          </a:p>
        </p:txBody>
      </p:sp>
      <p:grpSp>
        <p:nvGrpSpPr>
          <p:cNvPr id="4" name="Group 3"/>
          <p:cNvGrpSpPr/>
          <p:nvPr/>
        </p:nvGrpSpPr>
        <p:grpSpPr>
          <a:xfrm>
            <a:off x="5245100" y="817495"/>
            <a:ext cx="3784600" cy="2555208"/>
            <a:chOff x="5245100" y="1711992"/>
            <a:chExt cx="3784600" cy="2555208"/>
          </a:xfrm>
        </p:grpSpPr>
        <p:pic>
          <p:nvPicPr>
            <p:cNvPr id="3" name="Picture 2"/>
            <p:cNvPicPr>
              <a:picLocks noChangeAspect="1"/>
            </p:cNvPicPr>
            <p:nvPr/>
          </p:nvPicPr>
          <p:blipFill>
            <a:blip r:embed="rId3"/>
            <a:stretch>
              <a:fillRect/>
            </a:stretch>
          </p:blipFill>
          <p:spPr>
            <a:xfrm>
              <a:off x="5245100" y="1711992"/>
              <a:ext cx="3784600" cy="2555208"/>
            </a:xfrm>
            <a:prstGeom prst="rect">
              <a:avLst/>
            </a:prstGeom>
          </p:spPr>
        </p:pic>
        <p:sp>
          <p:nvSpPr>
            <p:cNvPr id="13" name="TextBox 12"/>
            <p:cNvSpPr txBox="1"/>
            <p:nvPr/>
          </p:nvSpPr>
          <p:spPr>
            <a:xfrm>
              <a:off x="6029203" y="3862405"/>
              <a:ext cx="2546594" cy="307777"/>
            </a:xfrm>
            <a:prstGeom prst="rect">
              <a:avLst/>
            </a:prstGeom>
            <a:solidFill>
              <a:schemeClr val="bg1"/>
            </a:solidFill>
          </p:spPr>
          <p:txBody>
            <a:bodyPr wrap="square" rtlCol="0">
              <a:spAutoFit/>
            </a:bodyPr>
            <a:lstStyle/>
            <a:p>
              <a:pPr algn="ctr"/>
              <a:r>
                <a:rPr lang="en-US" sz="1400" b="1" dirty="0" smtClean="0"/>
                <a:t>d14C</a:t>
              </a:r>
              <a:endParaRPr lang="en-US" sz="1400" dirty="0" smtClean="0"/>
            </a:p>
          </p:txBody>
        </p:sp>
        <p:sp>
          <p:nvSpPr>
            <p:cNvPr id="14" name="TextBox 13"/>
            <p:cNvSpPr txBox="1"/>
            <p:nvPr/>
          </p:nvSpPr>
          <p:spPr>
            <a:xfrm>
              <a:off x="5876803" y="1820627"/>
              <a:ext cx="2546594" cy="307777"/>
            </a:xfrm>
            <a:prstGeom prst="rect">
              <a:avLst/>
            </a:prstGeom>
            <a:solidFill>
              <a:schemeClr val="bg1"/>
            </a:solidFill>
          </p:spPr>
          <p:txBody>
            <a:bodyPr wrap="square" rtlCol="0">
              <a:spAutoFit/>
            </a:bodyPr>
            <a:lstStyle/>
            <a:p>
              <a:pPr algn="ctr"/>
              <a:r>
                <a:rPr lang="en-US" sz="1400" b="1" dirty="0" smtClean="0">
                  <a:solidFill>
                    <a:schemeClr val="bg1"/>
                  </a:solidFill>
                </a:rPr>
                <a:t>d14C</a:t>
              </a:r>
              <a:endParaRPr lang="en-US" sz="1400" dirty="0" smtClean="0">
                <a:solidFill>
                  <a:schemeClr val="bg1"/>
                </a:solidFill>
              </a:endParaRPr>
            </a:p>
          </p:txBody>
        </p:sp>
      </p:grpSp>
      <p:pic>
        <p:nvPicPr>
          <p:cNvPr id="10" name="Picture 9"/>
          <p:cNvPicPr>
            <a:picLocks noChangeAspect="1"/>
          </p:cNvPicPr>
          <p:nvPr/>
        </p:nvPicPr>
        <p:blipFill>
          <a:blip r:embed="rId4"/>
          <a:stretch>
            <a:fillRect/>
          </a:stretch>
        </p:blipFill>
        <p:spPr>
          <a:xfrm>
            <a:off x="5422900" y="3568699"/>
            <a:ext cx="3721101" cy="2528905"/>
          </a:xfrm>
          <a:prstGeom prst="rect">
            <a:avLst/>
          </a:prstGeom>
        </p:spPr>
      </p:pic>
    </p:spTree>
    <p:extLst>
      <p:ext uri="{BB962C8B-B14F-4D97-AF65-F5344CB8AC3E}">
        <p14:creationId xmlns:p14="http://schemas.microsoft.com/office/powerpoint/2010/main" val="137792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413000"/>
            <a:ext cx="8890000" cy="4445000"/>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a:t>
            </a:r>
            <a:r>
              <a:rPr lang="en-US" b="1" u="sng" dirty="0" smtClean="0"/>
              <a:t>II </a:t>
            </a:r>
            <a:r>
              <a:rPr lang="en-US" b="1" u="sng" dirty="0"/>
              <a:t>of </a:t>
            </a:r>
            <a:r>
              <a:rPr lang="en-US" b="1" u="sng" dirty="0" err="1"/>
              <a:t>Exploratories</a:t>
            </a:r>
            <a:r>
              <a:rPr lang="en-US" b="1" u="sng" dirty="0"/>
              <a:t> Samples </a:t>
            </a:r>
            <a:endParaRPr lang="en-US" i="1" u="sng" dirty="0"/>
          </a:p>
        </p:txBody>
      </p:sp>
      <p:sp>
        <p:nvSpPr>
          <p:cNvPr id="5" name="TextBox 4"/>
          <p:cNvSpPr txBox="1"/>
          <p:nvPr/>
        </p:nvSpPr>
        <p:spPr>
          <a:xfrm>
            <a:off x="285506" y="777962"/>
            <a:ext cx="7739100" cy="1384995"/>
          </a:xfrm>
          <a:prstGeom prst="rect">
            <a:avLst/>
          </a:prstGeom>
          <a:solidFill>
            <a:schemeClr val="bg1"/>
          </a:solidFill>
        </p:spPr>
        <p:txBody>
          <a:bodyPr wrap="square" rtlCol="0">
            <a:spAutoFit/>
          </a:bodyPr>
          <a:lstStyle/>
          <a:p>
            <a:r>
              <a:rPr lang="en-US" sz="1400" i="1" dirty="0" smtClean="0"/>
              <a:t>T1</a:t>
            </a:r>
            <a:r>
              <a:rPr lang="en-US" sz="1400" dirty="0" smtClean="0"/>
              <a:t> vs. </a:t>
            </a:r>
            <a:r>
              <a:rPr lang="en-US" sz="1400" i="1" dirty="0"/>
              <a:t>t</a:t>
            </a:r>
            <a:r>
              <a:rPr lang="en-US" sz="1400" i="1" dirty="0" smtClean="0"/>
              <a:t>2</a:t>
            </a:r>
            <a:r>
              <a:rPr lang="en-US" sz="1400" dirty="0" smtClean="0"/>
              <a:t> CO</a:t>
            </a:r>
            <a:r>
              <a:rPr lang="en-US" sz="1400" baseline="-25000" dirty="0" smtClean="0"/>
              <a:t>2</a:t>
            </a:r>
            <a:r>
              <a:rPr lang="en-US" sz="1400" dirty="0" smtClean="0"/>
              <a:t> accumulation</a:t>
            </a:r>
          </a:p>
          <a:p>
            <a:pPr marL="742950" lvl="1" indent="-285750">
              <a:buFont typeface="Arial"/>
              <a:buChar char="•"/>
            </a:pPr>
            <a:r>
              <a:rPr lang="en-US" sz="1400" dirty="0"/>
              <a:t>P</a:t>
            </a:r>
            <a:r>
              <a:rPr lang="en-US" sz="1400" dirty="0" smtClean="0"/>
              <a:t>re-incubation = 4 d, for both </a:t>
            </a:r>
            <a:r>
              <a:rPr lang="en-US" sz="1400" i="1" dirty="0" smtClean="0"/>
              <a:t>t1</a:t>
            </a:r>
            <a:r>
              <a:rPr lang="en-US" sz="1400" dirty="0" smtClean="0"/>
              <a:t> and </a:t>
            </a:r>
            <a:r>
              <a:rPr lang="en-US" sz="1400" i="1" dirty="0" smtClean="0"/>
              <a:t>t2</a:t>
            </a:r>
            <a:r>
              <a:rPr lang="en-US" sz="1400" dirty="0" smtClean="0"/>
              <a:t>; respiration rates measured daily for t2 pre-</a:t>
            </a:r>
            <a:r>
              <a:rPr lang="en-US" sz="1400" dirty="0" err="1" smtClean="0"/>
              <a:t>inc</a:t>
            </a:r>
            <a:r>
              <a:rPr lang="en-US" sz="1400" dirty="0" smtClean="0"/>
              <a:t>, but not </a:t>
            </a:r>
            <a:r>
              <a:rPr lang="en-US" sz="1400" i="1" dirty="0" smtClean="0"/>
              <a:t>t1</a:t>
            </a:r>
            <a:r>
              <a:rPr lang="en-US" sz="1400" dirty="0" smtClean="0"/>
              <a:t> (only total CO2 accumulation measured for </a:t>
            </a:r>
            <a:r>
              <a:rPr lang="en-US" sz="1400" i="1" dirty="0" smtClean="0"/>
              <a:t>t1</a:t>
            </a:r>
            <a:r>
              <a:rPr lang="en-US" sz="1400" dirty="0" smtClean="0"/>
              <a:t>)</a:t>
            </a:r>
          </a:p>
          <a:p>
            <a:pPr marL="742950" lvl="1" indent="-285750">
              <a:buFont typeface="Arial"/>
              <a:buChar char="•"/>
            </a:pPr>
            <a:r>
              <a:rPr lang="en-US" sz="1400" dirty="0" smtClean="0"/>
              <a:t>Main incubation duration for </a:t>
            </a:r>
            <a:r>
              <a:rPr lang="en-US" sz="1400" i="1" dirty="0" smtClean="0"/>
              <a:t>t1</a:t>
            </a:r>
            <a:r>
              <a:rPr lang="en-US" sz="1400" dirty="0" smtClean="0"/>
              <a:t> = 14 d; </a:t>
            </a:r>
            <a:r>
              <a:rPr lang="en-US" sz="1400" i="1" dirty="0" smtClean="0"/>
              <a:t>t2</a:t>
            </a:r>
            <a:r>
              <a:rPr lang="en-US" sz="1400" dirty="0" smtClean="0"/>
              <a:t> </a:t>
            </a:r>
            <a:r>
              <a:rPr lang="en-US" sz="1400" dirty="0" err="1" smtClean="0"/>
              <a:t>inc</a:t>
            </a:r>
            <a:r>
              <a:rPr lang="en-US" sz="1400" dirty="0" smtClean="0"/>
              <a:t> continued until the same amount of CO2 accumulated (per sample) as in </a:t>
            </a:r>
            <a:r>
              <a:rPr lang="en-US" sz="1400" i="1" dirty="0" smtClean="0"/>
              <a:t>t1</a:t>
            </a:r>
            <a:r>
              <a:rPr lang="en-US" sz="1400" dirty="0" smtClean="0"/>
              <a:t> main incubation</a:t>
            </a:r>
          </a:p>
          <a:p>
            <a:pPr marL="742950" lvl="1" indent="-285750">
              <a:buFont typeface="Wingdings" charset="2"/>
              <a:buChar char="Ø"/>
            </a:pPr>
            <a:r>
              <a:rPr lang="en-US" sz="1400" dirty="0"/>
              <a:t>Substantially more CO2 released during pre-incubation for </a:t>
            </a:r>
            <a:r>
              <a:rPr lang="en-US" sz="1400" i="1" dirty="0"/>
              <a:t>t2</a:t>
            </a:r>
            <a:r>
              <a:rPr lang="en-US" sz="1400" dirty="0"/>
              <a:t> </a:t>
            </a:r>
            <a:r>
              <a:rPr lang="en-US" sz="1400" dirty="0" smtClean="0"/>
              <a:t>samples, particularly grasslands </a:t>
            </a:r>
            <a:endParaRPr lang="en-US" sz="1400" dirty="0"/>
          </a:p>
        </p:txBody>
      </p:sp>
      <p:sp>
        <p:nvSpPr>
          <p:cNvPr id="16" name="TextBox 15"/>
          <p:cNvSpPr txBox="1"/>
          <p:nvPr/>
        </p:nvSpPr>
        <p:spPr>
          <a:xfrm>
            <a:off x="8200622" y="4243667"/>
            <a:ext cx="563049" cy="261610"/>
          </a:xfrm>
          <a:prstGeom prst="rect">
            <a:avLst/>
          </a:prstGeom>
          <a:solidFill>
            <a:schemeClr val="bg1"/>
          </a:solidFill>
        </p:spPr>
        <p:txBody>
          <a:bodyPr wrap="square" rtlCol="0">
            <a:spAutoFit/>
          </a:bodyPr>
          <a:lstStyle/>
          <a:p>
            <a:r>
              <a:rPr lang="en-US" sz="1100" i="1" dirty="0" smtClean="0"/>
              <a:t>n </a:t>
            </a:r>
            <a:r>
              <a:rPr lang="en-US" sz="1100" dirty="0" smtClean="0"/>
              <a:t>= 6</a:t>
            </a:r>
          </a:p>
        </p:txBody>
      </p:sp>
      <p:sp>
        <p:nvSpPr>
          <p:cNvPr id="17" name="TextBox 16"/>
          <p:cNvSpPr txBox="1"/>
          <p:nvPr/>
        </p:nvSpPr>
        <p:spPr>
          <a:xfrm>
            <a:off x="8200620" y="4542564"/>
            <a:ext cx="563051" cy="261610"/>
          </a:xfrm>
          <a:prstGeom prst="rect">
            <a:avLst/>
          </a:prstGeom>
          <a:solidFill>
            <a:schemeClr val="bg1"/>
          </a:solidFill>
        </p:spPr>
        <p:txBody>
          <a:bodyPr wrap="square" rtlCol="0">
            <a:spAutoFit/>
          </a:bodyPr>
          <a:lstStyle/>
          <a:p>
            <a:r>
              <a:rPr lang="en-US" sz="1100" i="1" dirty="0" smtClean="0"/>
              <a:t>n </a:t>
            </a:r>
            <a:r>
              <a:rPr lang="en-US" sz="1100" dirty="0" smtClean="0"/>
              <a:t>= 12</a:t>
            </a:r>
          </a:p>
        </p:txBody>
      </p:sp>
    </p:spTree>
    <p:extLst>
      <p:ext uri="{BB962C8B-B14F-4D97-AF65-F5344CB8AC3E}">
        <p14:creationId xmlns:p14="http://schemas.microsoft.com/office/powerpoint/2010/main" val="348719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a:t>
            </a:r>
            <a:r>
              <a:rPr lang="en-US" b="1" u="sng" dirty="0" smtClean="0"/>
              <a:t>II </a:t>
            </a:r>
            <a:r>
              <a:rPr lang="en-US" b="1" u="sng" dirty="0"/>
              <a:t>of </a:t>
            </a:r>
            <a:r>
              <a:rPr lang="en-US" b="1" u="sng" dirty="0" err="1"/>
              <a:t>Exploratories</a:t>
            </a:r>
            <a:r>
              <a:rPr lang="en-US" b="1" u="sng" dirty="0"/>
              <a:t> Samples </a:t>
            </a:r>
            <a:endParaRPr lang="en-US" i="1" u="sng" dirty="0"/>
          </a:p>
        </p:txBody>
      </p:sp>
      <p:sp>
        <p:nvSpPr>
          <p:cNvPr id="5" name="TextBox 4"/>
          <p:cNvSpPr txBox="1"/>
          <p:nvPr/>
        </p:nvSpPr>
        <p:spPr>
          <a:xfrm>
            <a:off x="285506" y="712268"/>
            <a:ext cx="7639294" cy="1384995"/>
          </a:xfrm>
          <a:prstGeom prst="rect">
            <a:avLst/>
          </a:prstGeom>
          <a:solidFill>
            <a:schemeClr val="bg1"/>
          </a:solidFill>
        </p:spPr>
        <p:txBody>
          <a:bodyPr wrap="square" rtlCol="0">
            <a:spAutoFit/>
          </a:bodyPr>
          <a:lstStyle/>
          <a:p>
            <a:pPr marL="0" lvl="1"/>
            <a:r>
              <a:rPr lang="en-US" sz="1400" i="1" dirty="0" smtClean="0"/>
              <a:t>Respiration rates:</a:t>
            </a:r>
          </a:p>
          <a:p>
            <a:pPr marL="742950" lvl="1" indent="-285750">
              <a:buFont typeface="Arial"/>
              <a:buChar char="•"/>
            </a:pPr>
            <a:r>
              <a:rPr lang="en-US" sz="1400" dirty="0" smtClean="0"/>
              <a:t>Respiration during pre-incubation much greater for </a:t>
            </a:r>
            <a:r>
              <a:rPr lang="en-US" sz="1400" i="1" dirty="0" smtClean="0"/>
              <a:t>t2</a:t>
            </a:r>
            <a:r>
              <a:rPr lang="en-US" sz="1400" dirty="0" smtClean="0"/>
              <a:t>, especially grasslands</a:t>
            </a:r>
          </a:p>
          <a:p>
            <a:pPr marL="742950" lvl="1" indent="-285750">
              <a:buFont typeface="Arial"/>
              <a:buChar char="•"/>
            </a:pPr>
            <a:r>
              <a:rPr lang="en-US" sz="1400" dirty="0" smtClean="0"/>
              <a:t>Peak respiration rate occurred later for </a:t>
            </a:r>
            <a:r>
              <a:rPr lang="en-US" sz="1400" i="1" dirty="0" smtClean="0"/>
              <a:t>t1</a:t>
            </a:r>
            <a:r>
              <a:rPr lang="en-US" sz="1400" dirty="0" smtClean="0"/>
              <a:t> incubations</a:t>
            </a:r>
          </a:p>
          <a:p>
            <a:pPr marL="742950" lvl="1" indent="-285750">
              <a:buFont typeface="Arial"/>
              <a:buChar char="•"/>
            </a:pPr>
            <a:r>
              <a:rPr lang="en-US" sz="1400" dirty="0" smtClean="0"/>
              <a:t>General shape of curve similar: initial peak followed by slow decline 	</a:t>
            </a:r>
          </a:p>
          <a:p>
            <a:pPr marL="742950" lvl="1" indent="-285750">
              <a:buFont typeface="Arial"/>
              <a:buChar char="•"/>
            </a:pPr>
            <a:r>
              <a:rPr lang="en-US" sz="1400" dirty="0" smtClean="0"/>
              <a:t>However, respiration rates generally higher for </a:t>
            </a:r>
            <a:r>
              <a:rPr lang="en-US" sz="1400" i="1" dirty="0" smtClean="0"/>
              <a:t>t2</a:t>
            </a:r>
            <a:r>
              <a:rPr lang="en-US" sz="1400" dirty="0" smtClean="0"/>
              <a:t> incubations—rewetting induced priming (H3)?</a:t>
            </a:r>
          </a:p>
        </p:txBody>
      </p:sp>
      <p:pic>
        <p:nvPicPr>
          <p:cNvPr id="2" name="Picture 1"/>
          <p:cNvPicPr>
            <a:picLocks noChangeAspect="1"/>
          </p:cNvPicPr>
          <p:nvPr/>
        </p:nvPicPr>
        <p:blipFill>
          <a:blip r:embed="rId3"/>
          <a:stretch>
            <a:fillRect/>
          </a:stretch>
        </p:blipFill>
        <p:spPr>
          <a:xfrm>
            <a:off x="0" y="2413000"/>
            <a:ext cx="8890000" cy="4445000"/>
          </a:xfrm>
          <a:prstGeom prst="rect">
            <a:avLst/>
          </a:prstGeom>
        </p:spPr>
      </p:pic>
      <p:sp>
        <p:nvSpPr>
          <p:cNvPr id="9" name="TextBox 8"/>
          <p:cNvSpPr txBox="1"/>
          <p:nvPr/>
        </p:nvSpPr>
        <p:spPr>
          <a:xfrm>
            <a:off x="8603833" y="4272473"/>
            <a:ext cx="563049" cy="261610"/>
          </a:xfrm>
          <a:prstGeom prst="rect">
            <a:avLst/>
          </a:prstGeom>
          <a:solidFill>
            <a:schemeClr val="bg1"/>
          </a:solidFill>
        </p:spPr>
        <p:txBody>
          <a:bodyPr wrap="square" rtlCol="0">
            <a:spAutoFit/>
          </a:bodyPr>
          <a:lstStyle/>
          <a:p>
            <a:r>
              <a:rPr lang="en-US" sz="1100" i="1" dirty="0" smtClean="0"/>
              <a:t>n </a:t>
            </a:r>
            <a:r>
              <a:rPr lang="en-US" sz="1100" dirty="0" smtClean="0"/>
              <a:t>= 6</a:t>
            </a:r>
          </a:p>
        </p:txBody>
      </p:sp>
      <p:sp>
        <p:nvSpPr>
          <p:cNvPr id="10" name="TextBox 9"/>
          <p:cNvSpPr txBox="1"/>
          <p:nvPr/>
        </p:nvSpPr>
        <p:spPr>
          <a:xfrm>
            <a:off x="8067829" y="4793711"/>
            <a:ext cx="563051" cy="261610"/>
          </a:xfrm>
          <a:prstGeom prst="rect">
            <a:avLst/>
          </a:prstGeom>
          <a:solidFill>
            <a:schemeClr val="bg1"/>
          </a:solidFill>
        </p:spPr>
        <p:txBody>
          <a:bodyPr wrap="square" rtlCol="0">
            <a:spAutoFit/>
          </a:bodyPr>
          <a:lstStyle/>
          <a:p>
            <a:r>
              <a:rPr lang="en-US" sz="1100" i="1" dirty="0" smtClean="0"/>
              <a:t>n </a:t>
            </a:r>
            <a:r>
              <a:rPr lang="en-US" sz="1100" dirty="0" smtClean="0"/>
              <a:t>= 12</a:t>
            </a:r>
          </a:p>
        </p:txBody>
      </p:sp>
    </p:spTree>
    <p:extLst>
      <p:ext uri="{BB962C8B-B14F-4D97-AF65-F5344CB8AC3E}">
        <p14:creationId xmlns:p14="http://schemas.microsoft.com/office/powerpoint/2010/main" val="7342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2197835"/>
            <a:ext cx="9144000" cy="4660165"/>
          </a:xfrm>
          <a:prstGeom prst="rect">
            <a:avLst/>
          </a:prstGeom>
        </p:spPr>
      </p:pic>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II</a:t>
            </a:r>
            <a:r>
              <a:rPr lang="en-US" b="1" u="sng" dirty="0" smtClean="0"/>
              <a:t> </a:t>
            </a:r>
            <a:r>
              <a:rPr lang="en-US" b="1" u="sng" dirty="0"/>
              <a:t>of </a:t>
            </a:r>
            <a:r>
              <a:rPr lang="en-US" b="1" u="sng" dirty="0" err="1"/>
              <a:t>Exploratories</a:t>
            </a:r>
            <a:r>
              <a:rPr lang="en-US" b="1" u="sng" dirty="0"/>
              <a:t> Samples </a:t>
            </a:r>
            <a:endParaRPr lang="en-US" i="1" u="sng" dirty="0"/>
          </a:p>
        </p:txBody>
      </p:sp>
      <p:sp>
        <p:nvSpPr>
          <p:cNvPr id="5" name="TextBox 4"/>
          <p:cNvSpPr txBox="1"/>
          <p:nvPr/>
        </p:nvSpPr>
        <p:spPr>
          <a:xfrm>
            <a:off x="285505" y="712268"/>
            <a:ext cx="7639294" cy="954107"/>
          </a:xfrm>
          <a:prstGeom prst="rect">
            <a:avLst/>
          </a:prstGeom>
          <a:solidFill>
            <a:schemeClr val="bg1"/>
          </a:solidFill>
        </p:spPr>
        <p:txBody>
          <a:bodyPr wrap="square" rtlCol="0">
            <a:spAutoFit/>
          </a:bodyPr>
          <a:lstStyle/>
          <a:p>
            <a:pPr marL="0" lvl="1"/>
            <a:r>
              <a:rPr lang="en-US" sz="1400" i="1" dirty="0" smtClean="0"/>
              <a:t>14C: t2 pre </a:t>
            </a:r>
            <a:r>
              <a:rPr lang="en-US" sz="1400" i="1" dirty="0" err="1" smtClean="0"/>
              <a:t>vs</a:t>
            </a:r>
            <a:r>
              <a:rPr lang="en-US" sz="1400" i="1" dirty="0" smtClean="0"/>
              <a:t> main incubation period 14C</a:t>
            </a:r>
            <a:endParaRPr lang="en-US" sz="1400" dirty="0"/>
          </a:p>
          <a:p>
            <a:pPr marL="742950" lvl="2" indent="-285750">
              <a:buFont typeface="Arial"/>
              <a:buChar char="•"/>
            </a:pPr>
            <a:r>
              <a:rPr lang="en-US" sz="1400" dirty="0" smtClean="0"/>
              <a:t>No trend (good)</a:t>
            </a:r>
          </a:p>
          <a:p>
            <a:pPr marL="742950" lvl="2" indent="-285750">
              <a:buFont typeface="Arial"/>
              <a:buChar char="•"/>
            </a:pPr>
            <a:r>
              <a:rPr lang="en-US" sz="1400" dirty="0" smtClean="0"/>
              <a:t>NB: only 3 forest samples (of 6) accumulated enough CO2 during pre-</a:t>
            </a:r>
            <a:r>
              <a:rPr lang="en-US" sz="1400" dirty="0" err="1" smtClean="0"/>
              <a:t>inc</a:t>
            </a:r>
            <a:r>
              <a:rPr lang="en-US" sz="1400" dirty="0" smtClean="0"/>
              <a:t> for measuring 14C</a:t>
            </a:r>
            <a:endParaRPr lang="en-US" sz="1400" dirty="0"/>
          </a:p>
          <a:p>
            <a:pPr marL="742950" lvl="2" indent="-285750">
              <a:buFont typeface="Arial"/>
              <a:buChar char="•"/>
            </a:pPr>
            <a:r>
              <a:rPr lang="en-US" sz="1400" dirty="0" smtClean="0"/>
              <a:t>Bars are min and max of duplicates, point is mean</a:t>
            </a:r>
            <a:endParaRPr lang="en-US" sz="1400" i="1" dirty="0" smtClean="0"/>
          </a:p>
        </p:txBody>
      </p:sp>
      <p:sp>
        <p:nvSpPr>
          <p:cNvPr id="3" name="TextBox 2"/>
          <p:cNvSpPr txBox="1"/>
          <p:nvPr/>
        </p:nvSpPr>
        <p:spPr>
          <a:xfrm>
            <a:off x="6557875" y="2386568"/>
            <a:ext cx="1907794" cy="1077218"/>
          </a:xfrm>
          <a:prstGeom prst="rect">
            <a:avLst/>
          </a:prstGeom>
          <a:noFill/>
        </p:spPr>
        <p:txBody>
          <a:bodyPr wrap="none" rtlCol="0">
            <a:spAutoFit/>
          </a:bodyPr>
          <a:lstStyle/>
          <a:p>
            <a:pPr algn="ctr"/>
            <a:r>
              <a:rPr lang="en-US" sz="1600" u="sng" dirty="0" smtClean="0"/>
              <a:t>Paired </a:t>
            </a:r>
            <a:r>
              <a:rPr lang="en-US" sz="1600" u="sng" dirty="0" err="1" smtClean="0"/>
              <a:t>t.test</a:t>
            </a:r>
            <a:r>
              <a:rPr lang="en-US" sz="1600" u="sng" dirty="0" smtClean="0"/>
              <a:t>:</a:t>
            </a:r>
          </a:p>
          <a:p>
            <a:pPr algn="ctr"/>
            <a:r>
              <a:rPr lang="en-US" sz="1600" dirty="0" smtClean="0"/>
              <a:t>mean </a:t>
            </a:r>
            <a:r>
              <a:rPr lang="en-US" sz="1600" dirty="0" err="1" smtClean="0"/>
              <a:t>dif</a:t>
            </a:r>
            <a:r>
              <a:rPr lang="en-US" sz="1600" dirty="0" smtClean="0"/>
              <a:t> = 0.52</a:t>
            </a:r>
          </a:p>
          <a:p>
            <a:pPr algn="ctr"/>
            <a:r>
              <a:rPr lang="en-US" sz="1600" dirty="0" smtClean="0"/>
              <a:t>95%CI = (-6.19, 7.23)</a:t>
            </a:r>
          </a:p>
          <a:p>
            <a:pPr algn="ctr"/>
            <a:r>
              <a:rPr lang="en-US" sz="1600" dirty="0" smtClean="0"/>
              <a:t>p = 0.86 on 8 </a:t>
            </a:r>
            <a:r>
              <a:rPr lang="en-US" sz="1600" dirty="0" err="1" smtClean="0"/>
              <a:t>df</a:t>
            </a:r>
            <a:endParaRPr lang="en-US" sz="1600" dirty="0"/>
          </a:p>
        </p:txBody>
      </p:sp>
    </p:spTree>
    <p:extLst>
      <p:ext uri="{BB962C8B-B14F-4D97-AF65-F5344CB8AC3E}">
        <p14:creationId xmlns:p14="http://schemas.microsoft.com/office/powerpoint/2010/main" val="368934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05" y="372704"/>
            <a:ext cx="8230965" cy="369332"/>
          </a:xfrm>
          <a:prstGeom prst="rect">
            <a:avLst/>
          </a:prstGeom>
          <a:solidFill>
            <a:schemeClr val="bg1"/>
          </a:solidFill>
        </p:spPr>
        <p:txBody>
          <a:bodyPr wrap="square" rtlCol="0">
            <a:spAutoFit/>
          </a:bodyPr>
          <a:lstStyle/>
          <a:p>
            <a:r>
              <a:rPr lang="en-US" b="1" u="sng" dirty="0"/>
              <a:t>Archive Incubation Experiment Results: Round II</a:t>
            </a:r>
            <a:r>
              <a:rPr lang="en-US" b="1" u="sng" dirty="0" smtClean="0"/>
              <a:t> </a:t>
            </a:r>
            <a:r>
              <a:rPr lang="en-US" b="1" u="sng" dirty="0"/>
              <a:t>of </a:t>
            </a:r>
            <a:r>
              <a:rPr lang="en-US" b="1" u="sng" dirty="0" err="1"/>
              <a:t>Exploratories</a:t>
            </a:r>
            <a:r>
              <a:rPr lang="en-US" b="1" u="sng" dirty="0"/>
              <a:t> Samples </a:t>
            </a:r>
            <a:endParaRPr lang="en-US" i="1" u="sng" dirty="0"/>
          </a:p>
        </p:txBody>
      </p:sp>
      <p:sp>
        <p:nvSpPr>
          <p:cNvPr id="5" name="TextBox 4"/>
          <p:cNvSpPr txBox="1"/>
          <p:nvPr/>
        </p:nvSpPr>
        <p:spPr>
          <a:xfrm>
            <a:off x="285505" y="712268"/>
            <a:ext cx="7639294" cy="1384995"/>
          </a:xfrm>
          <a:prstGeom prst="rect">
            <a:avLst/>
          </a:prstGeom>
          <a:solidFill>
            <a:schemeClr val="bg1"/>
          </a:solidFill>
        </p:spPr>
        <p:txBody>
          <a:bodyPr wrap="square" rtlCol="0">
            <a:spAutoFit/>
          </a:bodyPr>
          <a:lstStyle/>
          <a:p>
            <a:pPr marL="0" lvl="1"/>
            <a:r>
              <a:rPr lang="en-US" sz="1400" i="1" dirty="0" smtClean="0"/>
              <a:t>14C: t1 </a:t>
            </a:r>
            <a:r>
              <a:rPr lang="en-US" sz="1400" i="1" dirty="0" err="1" smtClean="0"/>
              <a:t>vs</a:t>
            </a:r>
            <a:r>
              <a:rPr lang="en-US" sz="1400" i="1" dirty="0" smtClean="0"/>
              <a:t> t2 for main incubation period</a:t>
            </a:r>
            <a:endParaRPr lang="en-US" sz="1400" dirty="0"/>
          </a:p>
          <a:p>
            <a:pPr marL="742950" lvl="2" indent="-285750">
              <a:buFont typeface="Arial"/>
              <a:buChar char="•"/>
            </a:pPr>
            <a:r>
              <a:rPr lang="en-US" sz="1400" dirty="0" smtClean="0"/>
              <a:t>Effect of land use apparent</a:t>
            </a:r>
          </a:p>
          <a:p>
            <a:pPr marL="742950" lvl="2" indent="-285750">
              <a:buFont typeface="Arial"/>
              <a:buChar char="•"/>
            </a:pPr>
            <a:r>
              <a:rPr lang="en-US" sz="1400" dirty="0" smtClean="0"/>
              <a:t>Forests look great, grasslands diverge</a:t>
            </a:r>
          </a:p>
          <a:p>
            <a:pPr marL="742950" lvl="2" indent="-285750">
              <a:buFont typeface="Arial"/>
              <a:buChar char="•"/>
            </a:pPr>
            <a:r>
              <a:rPr lang="en-US" sz="1400" dirty="0" smtClean="0"/>
              <a:t>slopes not significantly different from 1 (if HEG10 excluded---different soil, extreme point)</a:t>
            </a:r>
          </a:p>
          <a:p>
            <a:pPr marL="1200150" lvl="3" indent="-285750">
              <a:buFont typeface="Arial"/>
              <a:buChar char="•"/>
            </a:pPr>
            <a:r>
              <a:rPr lang="en-US" sz="1400" dirty="0" smtClean="0"/>
              <a:t>if kept in, G slope = 0.49, R</a:t>
            </a:r>
            <a:r>
              <a:rPr lang="en-US" sz="1400" baseline="30000" dirty="0" smtClean="0"/>
              <a:t>2</a:t>
            </a:r>
            <a:r>
              <a:rPr lang="en-US" sz="1400" dirty="0" smtClean="0"/>
              <a:t>=0.44</a:t>
            </a:r>
          </a:p>
          <a:p>
            <a:pPr marL="742950" lvl="2" indent="-285750">
              <a:buFont typeface="Arial"/>
              <a:buChar char="•"/>
            </a:pPr>
            <a:r>
              <a:rPr lang="en-US" sz="1400" dirty="0" smtClean="0"/>
              <a:t>dotted lines = atmosphere </a:t>
            </a:r>
            <a:r>
              <a:rPr lang="en-US" sz="1400" dirty="0"/>
              <a:t>in mid </a:t>
            </a:r>
            <a:r>
              <a:rPr lang="en-US" sz="1400" dirty="0" smtClean="0"/>
              <a:t>2009 (45.8)</a:t>
            </a:r>
          </a:p>
        </p:txBody>
      </p:sp>
      <p:pic>
        <p:nvPicPr>
          <p:cNvPr id="2" name="Picture 1"/>
          <p:cNvPicPr>
            <a:picLocks noChangeAspect="1"/>
          </p:cNvPicPr>
          <p:nvPr/>
        </p:nvPicPr>
        <p:blipFill>
          <a:blip r:embed="rId3"/>
          <a:stretch>
            <a:fillRect/>
          </a:stretch>
        </p:blipFill>
        <p:spPr>
          <a:xfrm>
            <a:off x="0" y="2197835"/>
            <a:ext cx="9144000" cy="4660165"/>
          </a:xfrm>
          <a:prstGeom prst="rect">
            <a:avLst/>
          </a:prstGeom>
        </p:spPr>
      </p:pic>
    </p:spTree>
    <p:extLst>
      <p:ext uri="{BB962C8B-B14F-4D97-AF65-F5344CB8AC3E}">
        <p14:creationId xmlns:p14="http://schemas.microsoft.com/office/powerpoint/2010/main" val="269587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72179</TotalTime>
  <Words>3631</Words>
  <Application>Microsoft Macintosh PowerPoint</Application>
  <PresentationFormat>On-screen Show (4:3)</PresentationFormat>
  <Paragraphs>408</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MPI-BGC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Beem-Miller</dc:creator>
  <cp:lastModifiedBy>Jeff Beem-Miller</cp:lastModifiedBy>
  <cp:revision>264</cp:revision>
  <dcterms:created xsi:type="dcterms:W3CDTF">2018-07-13T10:58:18Z</dcterms:created>
  <dcterms:modified xsi:type="dcterms:W3CDTF">2020-03-31T10:38:36Z</dcterms:modified>
</cp:coreProperties>
</file>